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4" r:id="rId3"/>
    <p:sldId id="257" r:id="rId4"/>
    <p:sldId id="265" r:id="rId5"/>
    <p:sldId id="266" r:id="rId6"/>
    <p:sldId id="268" r:id="rId7"/>
    <p:sldId id="271" r:id="rId8"/>
    <p:sldId id="270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67" r:id="rId2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83C3"/>
    <a:srgbClr val="33AFC9"/>
    <a:srgbClr val="3ACDC1"/>
    <a:srgbClr val="1C57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0892;&#26449;&#25945;&#32946;\&#26032;&#24314;%20Microsoft%20Office%20Excel%20&#24037;&#20316;&#3492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20892;&#26449;&#25945;&#32946;\&#26032;&#24314;&#25991;&#20214;&#22841;\&#20892;&#26449;&#25945;&#24072;&#23398;&#29983;\&#20013;&#23398;&#20195;&#35838;&#25945;&#24072;\&#20013;&#23398;&#20195;&#35838;&#25945;&#24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24072;&#23398;&#29983;\&#23567;&#23398;&#25945;&#24072;\&#23567;&#23398;&#19987;&#20219;&#25945;&#24072;&#23398;&#21382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24072;&#23398;&#29983;\&#23567;&#23398;&#25945;&#24072;\&#23567;&#23398;&#25945;&#24072;&#32844;&#31216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24072;&#23398;&#29983;\&#21021;&#20013;&#25945;&#24072;\&#21021;&#20013;&#25945;&#24072;&#32844;&#31216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24072;&#23398;&#29983;\&#20892;&#26449;&#23567;&#23398;&#29677;&#39069;\&#20892;&#26449;&#23567;&#23398;&#29677;&#39069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24072;&#23398;&#29983;\&#20892;&#26449;&#21021;&#20013;&#29677;&#39069;&#65288;&#20197;&#25968;&#25454;&#26174;&#31034;&#24180;&#20221;&#21629;&#21517;&#65289;\&#29677;&#39069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24072;&#23398;&#29983;\&#20892;&#26449;&#23567;&#23398;&#29677;&#39069;\&#23567;&#23398;&#22797;&#24335;&#296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0892;&#26449;&#25945;&#32946;\&#26032;&#24314;%20Microsoft%20Office%20Excel%20&#24037;&#20316;&#3492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32946;&#25968;&#25454;\&#20892;&#26449;&#23398;&#26657;&#20840;&#3492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32946;&#25968;&#25454;\&#20892;&#26449;&#23398;&#26657;&#20840;&#3492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40;&#22269;&#25945;&#32946;&#24635;&#3492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892;&#26449;&#25945;&#32946;\&#26032;&#24314;&#25991;&#20214;&#22841;\&#20892;&#26449;&#25945;&#32946;&#25968;&#25454;\&#20892;&#26449;&#23398;&#29983;&#24635;&#3492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20892;&#26449;&#25945;&#32946;\&#26032;&#24314;&#25991;&#20214;&#22841;\&#21439;&#38215;&#25972;&#29702;&#25968;&#25454;\&#22478;&#38215;&#21021;&#20013;&#23398;&#2998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20892;&#26449;&#25945;&#32946;\&#26032;&#24314;&#25991;&#20214;&#22841;\&#20892;&#26449;&#25945;&#24072;&#23398;&#29983;\&#20013;&#23398;&#20195;&#35838;&#25945;&#24072;\&#20013;&#23398;&#20195;&#35838;&#25945;&#24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城市人口比重</c:v>
                </c:pt>
              </c:strCache>
            </c:strRef>
          </c:tx>
          <c:cat>
            <c:numRef>
              <c:f>Sheet1!$A$2:$A$48</c:f>
              <c:numCache>
                <c:formatCode>General</c:formatCode>
                <c:ptCount val="47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1955</c:v>
                </c:pt>
                <c:pt idx="4">
                  <c:v>1960</c:v>
                </c:pt>
                <c:pt idx="5">
                  <c:v>1965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</c:numCache>
            </c:num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10.64</c:v>
                </c:pt>
                <c:pt idx="1">
                  <c:v>11.18</c:v>
                </c:pt>
                <c:pt idx="2">
                  <c:v>11.78</c:v>
                </c:pt>
                <c:pt idx="3">
                  <c:v>13.48</c:v>
                </c:pt>
                <c:pt idx="4">
                  <c:v>19.75</c:v>
                </c:pt>
                <c:pt idx="5">
                  <c:v>17.979999999999986</c:v>
                </c:pt>
                <c:pt idx="6">
                  <c:v>17.38</c:v>
                </c:pt>
                <c:pt idx="7">
                  <c:v>17.260000000000002</c:v>
                </c:pt>
                <c:pt idx="8">
                  <c:v>17.130000000000031</c:v>
                </c:pt>
                <c:pt idx="9">
                  <c:v>17.2</c:v>
                </c:pt>
                <c:pt idx="10">
                  <c:v>17.16</c:v>
                </c:pt>
                <c:pt idx="11">
                  <c:v>17.34</c:v>
                </c:pt>
                <c:pt idx="12">
                  <c:v>17.439999999999987</c:v>
                </c:pt>
                <c:pt idx="13">
                  <c:v>17.55</c:v>
                </c:pt>
                <c:pt idx="14">
                  <c:v>17.920000000000002</c:v>
                </c:pt>
                <c:pt idx="15">
                  <c:v>18.959999999999987</c:v>
                </c:pt>
                <c:pt idx="16">
                  <c:v>19.39</c:v>
                </c:pt>
                <c:pt idx="17">
                  <c:v>20.16</c:v>
                </c:pt>
                <c:pt idx="18">
                  <c:v>21.130000000000031</c:v>
                </c:pt>
                <c:pt idx="19">
                  <c:v>21.62</c:v>
                </c:pt>
                <c:pt idx="20">
                  <c:v>23.01</c:v>
                </c:pt>
                <c:pt idx="21">
                  <c:v>23.71</c:v>
                </c:pt>
                <c:pt idx="22">
                  <c:v>24.52</c:v>
                </c:pt>
                <c:pt idx="23">
                  <c:v>25.32</c:v>
                </c:pt>
                <c:pt idx="24">
                  <c:v>25.810000000000031</c:v>
                </c:pt>
                <c:pt idx="25">
                  <c:v>26.21</c:v>
                </c:pt>
                <c:pt idx="26">
                  <c:v>26.41</c:v>
                </c:pt>
                <c:pt idx="27">
                  <c:v>26.939999999999987</c:v>
                </c:pt>
                <c:pt idx="28">
                  <c:v>27.459999999999987</c:v>
                </c:pt>
                <c:pt idx="29">
                  <c:v>27.99</c:v>
                </c:pt>
                <c:pt idx="30">
                  <c:v>28.51</c:v>
                </c:pt>
                <c:pt idx="31">
                  <c:v>29.04</c:v>
                </c:pt>
                <c:pt idx="32">
                  <c:v>30.479999999999986</c:v>
                </c:pt>
                <c:pt idx="33">
                  <c:v>31.91</c:v>
                </c:pt>
                <c:pt idx="34">
                  <c:v>33.35</c:v>
                </c:pt>
                <c:pt idx="35">
                  <c:v>34.78</c:v>
                </c:pt>
                <c:pt idx="36">
                  <c:v>36.220000000000013</c:v>
                </c:pt>
                <c:pt idx="37">
                  <c:v>37.660000000000011</c:v>
                </c:pt>
                <c:pt idx="38">
                  <c:v>39.090000000000003</c:v>
                </c:pt>
                <c:pt idx="39">
                  <c:v>40.53</c:v>
                </c:pt>
                <c:pt idx="40">
                  <c:v>41.760000000000012</c:v>
                </c:pt>
                <c:pt idx="41">
                  <c:v>42.99</c:v>
                </c:pt>
                <c:pt idx="42">
                  <c:v>44.34</c:v>
                </c:pt>
                <c:pt idx="43">
                  <c:v>45.89</c:v>
                </c:pt>
                <c:pt idx="44">
                  <c:v>46.99</c:v>
                </c:pt>
                <c:pt idx="45">
                  <c:v>48.34</c:v>
                </c:pt>
                <c:pt idx="46">
                  <c:v>49.95</c:v>
                </c:pt>
              </c:numCache>
            </c:numRef>
          </c:val>
        </c:ser>
        <c:marker val="1"/>
        <c:axId val="63865216"/>
        <c:axId val="63866752"/>
      </c:lineChart>
      <c:catAx>
        <c:axId val="63865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3866752"/>
        <c:crosses val="autoZero"/>
        <c:auto val="1"/>
        <c:lblAlgn val="ctr"/>
        <c:lblOffset val="100"/>
      </c:catAx>
      <c:valAx>
        <c:axId val="63866752"/>
        <c:scaling>
          <c:orientation val="minMax"/>
          <c:max val="60"/>
          <c:min val="10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3865216"/>
        <c:crosses val="autoZero"/>
        <c:crossBetween val="between"/>
        <c:majorUnit val="5"/>
      </c:valAx>
      <c:spPr>
        <a:solidFill>
          <a:schemeClr val="tx2">
            <a:lumMod val="20000"/>
            <a:lumOff val="80000"/>
          </a:schemeClr>
        </a:solidFill>
      </c:spPr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strRef>
              <c:f>Sheet3!$B$16</c:f>
              <c:strCache>
                <c:ptCount val="1"/>
                <c:pt idx="0">
                  <c:v>小学兼任教师</c:v>
                </c:pt>
              </c:strCache>
            </c:strRef>
          </c:tx>
          <c:cat>
            <c:strRef>
              <c:f>Sheet3!$A$17:$A$26</c:f>
              <c:strCache>
                <c:ptCount val="10"/>
                <c:pt idx="0">
                  <c:v>2000年</c:v>
                </c:pt>
                <c:pt idx="1">
                  <c:v>2001年</c:v>
                </c:pt>
                <c:pt idx="2">
                  <c:v>2002年</c:v>
                </c:pt>
                <c:pt idx="3">
                  <c:v>2003年</c:v>
                </c:pt>
                <c:pt idx="4">
                  <c:v>2004年</c:v>
                </c:pt>
                <c:pt idx="5">
                  <c:v>2005年</c:v>
                </c:pt>
                <c:pt idx="6">
                  <c:v>2006年</c:v>
                </c:pt>
                <c:pt idx="7">
                  <c:v>2007年</c:v>
                </c:pt>
                <c:pt idx="8">
                  <c:v>2008年</c:v>
                </c:pt>
                <c:pt idx="9">
                  <c:v>2009年</c:v>
                </c:pt>
              </c:strCache>
            </c:strRef>
          </c:cat>
          <c:val>
            <c:numRef>
              <c:f>Sheet3!$B$17:$B$26</c:f>
              <c:numCache>
                <c:formatCode>General</c:formatCode>
                <c:ptCount val="10"/>
                <c:pt idx="0">
                  <c:v>19412</c:v>
                </c:pt>
                <c:pt idx="1">
                  <c:v>13908</c:v>
                </c:pt>
                <c:pt idx="2">
                  <c:v>13048</c:v>
                </c:pt>
                <c:pt idx="3">
                  <c:v>10587</c:v>
                </c:pt>
                <c:pt idx="4">
                  <c:v>11033</c:v>
                </c:pt>
                <c:pt idx="5">
                  <c:v>11556</c:v>
                </c:pt>
                <c:pt idx="6">
                  <c:v>10106</c:v>
                </c:pt>
                <c:pt idx="7">
                  <c:v>9401</c:v>
                </c:pt>
                <c:pt idx="8">
                  <c:v>8606</c:v>
                </c:pt>
                <c:pt idx="9">
                  <c:v>8514</c:v>
                </c:pt>
              </c:numCache>
            </c:numRef>
          </c:val>
        </c:ser>
        <c:ser>
          <c:idx val="1"/>
          <c:order val="1"/>
          <c:tx>
            <c:strRef>
              <c:f>Sheet3!$C$16</c:f>
              <c:strCache>
                <c:ptCount val="1"/>
                <c:pt idx="0">
                  <c:v>中学兼任教师</c:v>
                </c:pt>
              </c:strCache>
            </c:strRef>
          </c:tx>
          <c:cat>
            <c:strRef>
              <c:f>Sheet3!$A$17:$A$26</c:f>
              <c:strCache>
                <c:ptCount val="10"/>
                <c:pt idx="0">
                  <c:v>2000年</c:v>
                </c:pt>
                <c:pt idx="1">
                  <c:v>2001年</c:v>
                </c:pt>
                <c:pt idx="2">
                  <c:v>2002年</c:v>
                </c:pt>
                <c:pt idx="3">
                  <c:v>2003年</c:v>
                </c:pt>
                <c:pt idx="4">
                  <c:v>2004年</c:v>
                </c:pt>
                <c:pt idx="5">
                  <c:v>2005年</c:v>
                </c:pt>
                <c:pt idx="6">
                  <c:v>2006年</c:v>
                </c:pt>
                <c:pt idx="7">
                  <c:v>2007年</c:v>
                </c:pt>
                <c:pt idx="8">
                  <c:v>2008年</c:v>
                </c:pt>
                <c:pt idx="9">
                  <c:v>2009年</c:v>
                </c:pt>
              </c:strCache>
            </c:strRef>
          </c:cat>
          <c:val>
            <c:numRef>
              <c:f>Sheet3!$C$17:$C$26</c:f>
              <c:numCache>
                <c:formatCode>General</c:formatCode>
                <c:ptCount val="10"/>
                <c:pt idx="0">
                  <c:v>6055</c:v>
                </c:pt>
                <c:pt idx="1">
                  <c:v>6797</c:v>
                </c:pt>
                <c:pt idx="2">
                  <c:v>7015</c:v>
                </c:pt>
                <c:pt idx="3">
                  <c:v>7118</c:v>
                </c:pt>
                <c:pt idx="4">
                  <c:v>5420</c:v>
                </c:pt>
                <c:pt idx="5">
                  <c:v>5334</c:v>
                </c:pt>
                <c:pt idx="6">
                  <c:v>7359</c:v>
                </c:pt>
                <c:pt idx="7">
                  <c:v>4224</c:v>
                </c:pt>
                <c:pt idx="8">
                  <c:v>3897</c:v>
                </c:pt>
                <c:pt idx="9">
                  <c:v>3847</c:v>
                </c:pt>
              </c:numCache>
            </c:numRef>
          </c:val>
        </c:ser>
        <c:marker val="1"/>
        <c:axId val="64704512"/>
        <c:axId val="64706048"/>
      </c:lineChart>
      <c:catAx>
        <c:axId val="64704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4706048"/>
        <c:crosses val="autoZero"/>
        <c:auto val="1"/>
        <c:lblAlgn val="ctr"/>
        <c:lblOffset val="100"/>
      </c:catAx>
      <c:valAx>
        <c:axId val="647060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4704512"/>
        <c:crosses val="autoZero"/>
        <c:crossBetween val="between"/>
      </c:valAx>
      <c:spPr>
        <a:solidFill>
          <a:srgbClr val="1F497D">
            <a:lumMod val="20000"/>
            <a:lumOff val="80000"/>
          </a:srgbClr>
        </a:solidFill>
      </c:spPr>
    </c:plotArea>
    <c:legend>
      <c:legendPos val="b"/>
      <c:layout/>
    </c:legend>
    <c:plotVisOnly val="1"/>
  </c:chart>
  <c:txPr>
    <a:bodyPr/>
    <a:lstStyle/>
    <a:p>
      <a:pPr>
        <a:defRPr sz="1200" baseline="0"/>
      </a:pPr>
      <a:endParaRPr lang="zh-CN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Sheet1!$B$19:$B$20</c:f>
              <c:strCache>
                <c:ptCount val="1"/>
                <c:pt idx="0">
                  <c:v>研究生毕业</c:v>
                </c:pt>
              </c:strCache>
            </c:strRef>
          </c:tx>
          <c:cat>
            <c:strRef>
              <c:f>Sheet1!$A$21:$A$24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Sheet1!$B$21:$B$24</c:f>
              <c:numCache>
                <c:formatCode>0.00%</c:formatCode>
                <c:ptCount val="4"/>
                <c:pt idx="0">
                  <c:v>1.1410355191417811E-4</c:v>
                </c:pt>
                <c:pt idx="1">
                  <c:v>1.5551661480781861E-4</c:v>
                </c:pt>
                <c:pt idx="2">
                  <c:v>2.0807904819911948E-4</c:v>
                </c:pt>
                <c:pt idx="3">
                  <c:v>2.9932368518545719E-4</c:v>
                </c:pt>
              </c:numCache>
            </c:numRef>
          </c:val>
        </c:ser>
        <c:ser>
          <c:idx val="1"/>
          <c:order val="1"/>
          <c:tx>
            <c:strRef>
              <c:f>Sheet1!$C$19:$C$20</c:f>
              <c:strCache>
                <c:ptCount val="1"/>
                <c:pt idx="0">
                  <c:v>    本科毕业</c:v>
                </c:pt>
              </c:strCache>
            </c:strRef>
          </c:tx>
          <c:cat>
            <c:strRef>
              <c:f>Sheet1!$A$21:$A$24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Sheet1!$C$21:$C$24</c:f>
              <c:numCache>
                <c:formatCode>0.00%</c:formatCode>
                <c:ptCount val="4"/>
                <c:pt idx="0">
                  <c:v>6.5915681004112242E-2</c:v>
                </c:pt>
                <c:pt idx="1">
                  <c:v>8.8579147469304204E-2</c:v>
                </c:pt>
                <c:pt idx="2">
                  <c:v>0.12033672407141112</c:v>
                </c:pt>
                <c:pt idx="3">
                  <c:v>0.15191256864855512</c:v>
                </c:pt>
              </c:numCache>
            </c:numRef>
          </c:val>
        </c:ser>
        <c:ser>
          <c:idx val="2"/>
          <c:order val="2"/>
          <c:tx>
            <c:strRef>
              <c:f>Sheet1!$D$19:$D$20</c:f>
              <c:strCache>
                <c:ptCount val="1"/>
                <c:pt idx="0">
                  <c:v>  专科毕业</c:v>
                </c:pt>
              </c:strCache>
            </c:strRef>
          </c:tx>
          <c:cat>
            <c:strRef>
              <c:f>Sheet1!$A$21:$A$24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Sheet1!$D$21:$D$24</c:f>
              <c:numCache>
                <c:formatCode>0.00%</c:formatCode>
                <c:ptCount val="4"/>
                <c:pt idx="0">
                  <c:v>0.51927938313502453</c:v>
                </c:pt>
                <c:pt idx="1">
                  <c:v>0.5394358971900336</c:v>
                </c:pt>
                <c:pt idx="2">
                  <c:v>0.55191238598116688</c:v>
                </c:pt>
                <c:pt idx="3">
                  <c:v>0.55932752154346954</c:v>
                </c:pt>
              </c:numCache>
            </c:numRef>
          </c:val>
        </c:ser>
        <c:ser>
          <c:idx val="3"/>
          <c:order val="3"/>
          <c:tx>
            <c:strRef>
              <c:f>Sheet1!$E$19:$E$20</c:f>
              <c:strCache>
                <c:ptCount val="1"/>
                <c:pt idx="0">
                  <c:v>高中阶段毕业</c:v>
                </c:pt>
              </c:strCache>
            </c:strRef>
          </c:tx>
          <c:cat>
            <c:strRef>
              <c:f>Sheet1!$A$21:$A$24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Sheet1!$E$21:$E$24</c:f>
              <c:numCache>
                <c:formatCode>0.00%</c:formatCode>
                <c:ptCount val="4"/>
                <c:pt idx="0">
                  <c:v>0.40190799960005313</c:v>
                </c:pt>
                <c:pt idx="1">
                  <c:v>0.36116561350855081</c:v>
                </c:pt>
                <c:pt idx="2">
                  <c:v>0.31870733772867482</c:v>
                </c:pt>
                <c:pt idx="3">
                  <c:v>0.2812163260854168</c:v>
                </c:pt>
              </c:numCache>
            </c:numRef>
          </c:val>
        </c:ser>
        <c:ser>
          <c:idx val="4"/>
          <c:order val="4"/>
          <c:tx>
            <c:strRef>
              <c:f>Sheet1!$F$19:$F$20</c:f>
              <c:strCache>
                <c:ptCount val="1"/>
                <c:pt idx="0">
                  <c:v>高中阶段毕业以下</c:v>
                </c:pt>
              </c:strCache>
            </c:strRef>
          </c:tx>
          <c:cat>
            <c:strRef>
              <c:f>Sheet1!$A$21:$A$24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Sheet1!$F$21:$F$24</c:f>
              <c:numCache>
                <c:formatCode>0.00%</c:formatCode>
                <c:ptCount val="4"/>
                <c:pt idx="0">
                  <c:v>1.2782832708900687E-2</c:v>
                </c:pt>
                <c:pt idx="1">
                  <c:v>1.0663825217304032E-2</c:v>
                </c:pt>
                <c:pt idx="2">
                  <c:v>8.8354731705423267E-3</c:v>
                </c:pt>
                <c:pt idx="3">
                  <c:v>7.244260037373231E-3</c:v>
                </c:pt>
              </c:numCache>
            </c:numRef>
          </c:val>
        </c:ser>
        <c:marker val="1"/>
        <c:axId val="64741376"/>
        <c:axId val="64742912"/>
      </c:lineChart>
      <c:catAx>
        <c:axId val="64741376"/>
        <c:scaling>
          <c:orientation val="minMax"/>
        </c:scaling>
        <c:axPos val="b"/>
        <c:majorTickMark val="none"/>
        <c:tickLblPos val="nextTo"/>
        <c:crossAx val="64742912"/>
        <c:crosses val="autoZero"/>
        <c:auto val="1"/>
        <c:lblAlgn val="ctr"/>
        <c:lblOffset val="100"/>
      </c:catAx>
      <c:valAx>
        <c:axId val="6474291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6474137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1F497D">
            <a:lumMod val="20000"/>
            <a:lumOff val="80000"/>
          </a:srgbClr>
        </a:solidFill>
      </c:spPr>
    </c:plotArea>
    <c:plotVisOnly val="1"/>
  </c:chart>
  <c:txPr>
    <a:bodyPr/>
    <a:lstStyle/>
    <a:p>
      <a:pPr>
        <a:defRPr sz="1400" baseline="0"/>
      </a:pPr>
      <a:endParaRPr lang="zh-CN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Sheet1!$B$24</c:f>
              <c:strCache>
                <c:ptCount val="1"/>
                <c:pt idx="0">
                  <c:v>  中学高级</c:v>
                </c:pt>
              </c:strCache>
            </c:strRef>
          </c:tx>
          <c:cat>
            <c:strRef>
              <c:f>Sheet1!$A$25:$A$28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Sheet1!$B$25:$B$28</c:f>
              <c:numCache>
                <c:formatCode>0.00%</c:formatCode>
                <c:ptCount val="4"/>
                <c:pt idx="0">
                  <c:v>3.7671817010840655E-3</c:v>
                </c:pt>
                <c:pt idx="1">
                  <c:v>4.6613033910412934E-3</c:v>
                </c:pt>
                <c:pt idx="2">
                  <c:v>5.8404694942770091E-3</c:v>
                </c:pt>
                <c:pt idx="3">
                  <c:v>7.5376285916492489E-3</c:v>
                </c:pt>
              </c:numCache>
            </c:numRef>
          </c:val>
        </c:ser>
        <c:ser>
          <c:idx val="1"/>
          <c:order val="1"/>
          <c:tx>
            <c:strRef>
              <c:f>Sheet1!$C$24</c:f>
              <c:strCache>
                <c:ptCount val="1"/>
                <c:pt idx="0">
                  <c:v>  小学高级</c:v>
                </c:pt>
              </c:strCache>
            </c:strRef>
          </c:tx>
          <c:cat>
            <c:strRef>
              <c:f>Sheet1!$A$25:$A$28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Sheet1!$C$25:$C$28</c:f>
              <c:numCache>
                <c:formatCode>0.00%</c:formatCode>
                <c:ptCount val="4"/>
                <c:pt idx="0">
                  <c:v>0.44795701707436142</c:v>
                </c:pt>
                <c:pt idx="1">
                  <c:v>0.47000057532158412</c:v>
                </c:pt>
                <c:pt idx="2">
                  <c:v>0.48581907921078465</c:v>
                </c:pt>
                <c:pt idx="3">
                  <c:v>0.49404016767141518</c:v>
                </c:pt>
              </c:numCache>
            </c:numRef>
          </c:val>
        </c:ser>
        <c:ser>
          <c:idx val="2"/>
          <c:order val="2"/>
          <c:tx>
            <c:strRef>
              <c:f>Sheet1!$D$24</c:f>
              <c:strCache>
                <c:ptCount val="1"/>
                <c:pt idx="0">
                  <c:v>  小学一级</c:v>
                </c:pt>
              </c:strCache>
            </c:strRef>
          </c:tx>
          <c:cat>
            <c:strRef>
              <c:f>Sheet1!$A$25:$A$28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Sheet1!$D$25:$D$28</c:f>
              <c:numCache>
                <c:formatCode>0.00%</c:formatCode>
                <c:ptCount val="4"/>
                <c:pt idx="0">
                  <c:v>0.42391057575241403</c:v>
                </c:pt>
                <c:pt idx="1">
                  <c:v>0.40863413862373188</c:v>
                </c:pt>
                <c:pt idx="2">
                  <c:v>0.39435650796039456</c:v>
                </c:pt>
                <c:pt idx="3">
                  <c:v>0.38211630307981342</c:v>
                </c:pt>
              </c:numCache>
            </c:numRef>
          </c:val>
        </c:ser>
        <c:ser>
          <c:idx val="3"/>
          <c:order val="3"/>
          <c:tx>
            <c:strRef>
              <c:f>Sheet1!$E$24</c:f>
              <c:strCache>
                <c:ptCount val="1"/>
                <c:pt idx="0">
                  <c:v>  小学二级</c:v>
                </c:pt>
              </c:strCache>
            </c:strRef>
          </c:tx>
          <c:cat>
            <c:strRef>
              <c:f>Sheet1!$A$25:$A$28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Sheet1!$E$25:$E$28</c:f>
              <c:numCache>
                <c:formatCode>0.00%</c:formatCode>
                <c:ptCount val="4"/>
                <c:pt idx="0">
                  <c:v>6.8333911693261584E-2</c:v>
                </c:pt>
                <c:pt idx="1">
                  <c:v>5.7055719895099714E-2</c:v>
                </c:pt>
                <c:pt idx="2">
                  <c:v>5.1484701640123982E-2</c:v>
                </c:pt>
                <c:pt idx="3">
                  <c:v>4.7314141931455833E-2</c:v>
                </c:pt>
              </c:numCache>
            </c:numRef>
          </c:val>
        </c:ser>
        <c:ser>
          <c:idx val="4"/>
          <c:order val="4"/>
          <c:tx>
            <c:strRef>
              <c:f>Sheet1!$F$24</c:f>
              <c:strCache>
                <c:ptCount val="1"/>
                <c:pt idx="0">
                  <c:v>小学三级</c:v>
                </c:pt>
              </c:strCache>
            </c:strRef>
          </c:tx>
          <c:cat>
            <c:strRef>
              <c:f>Sheet1!$A$25:$A$28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Sheet1!$F$25:$F$28</c:f>
              <c:numCache>
                <c:formatCode>0.00%</c:formatCode>
                <c:ptCount val="4"/>
                <c:pt idx="0">
                  <c:v>3.7615941560160864E-3</c:v>
                </c:pt>
                <c:pt idx="1">
                  <c:v>3.2382814185512787E-3</c:v>
                </c:pt>
                <c:pt idx="2">
                  <c:v>3.2306850471848056E-3</c:v>
                </c:pt>
                <c:pt idx="3">
                  <c:v>3.0922800817169646E-3</c:v>
                </c:pt>
              </c:numCache>
            </c:numRef>
          </c:val>
        </c:ser>
        <c:ser>
          <c:idx val="5"/>
          <c:order val="5"/>
          <c:tx>
            <c:strRef>
              <c:f>Sheet1!$G$24</c:f>
              <c:strCache>
                <c:ptCount val="1"/>
                <c:pt idx="0">
                  <c:v>未评职称</c:v>
                </c:pt>
              </c:strCache>
            </c:strRef>
          </c:tx>
          <c:cat>
            <c:strRef>
              <c:f>Sheet1!$A$25:$A$28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Sheet1!$G$25:$G$28</c:f>
              <c:numCache>
                <c:formatCode>0.00%</c:formatCode>
                <c:ptCount val="4"/>
                <c:pt idx="0">
                  <c:v>5.2269719622870116E-2</c:v>
                </c:pt>
                <c:pt idx="1">
                  <c:v>5.6409981349992103E-2</c:v>
                </c:pt>
                <c:pt idx="2">
                  <c:v>5.9268556647245993E-2</c:v>
                </c:pt>
                <c:pt idx="3">
                  <c:v>6.5899478643960299E-2</c:v>
                </c:pt>
              </c:numCache>
            </c:numRef>
          </c:val>
        </c:ser>
        <c:marker val="1"/>
        <c:axId val="64772352"/>
        <c:axId val="64790528"/>
      </c:lineChart>
      <c:catAx>
        <c:axId val="64772352"/>
        <c:scaling>
          <c:orientation val="minMax"/>
        </c:scaling>
        <c:axPos val="b"/>
        <c:majorTickMark val="none"/>
        <c:tickLblPos val="nextTo"/>
        <c:crossAx val="64790528"/>
        <c:crosses val="autoZero"/>
        <c:auto val="1"/>
        <c:lblAlgn val="ctr"/>
        <c:lblOffset val="100"/>
      </c:catAx>
      <c:valAx>
        <c:axId val="6479052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4772352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1F497D">
            <a:lumMod val="20000"/>
            <a:lumOff val="80000"/>
          </a:srgbClr>
        </a:solidFill>
      </c:spPr>
    </c:plotArea>
    <c:plotVisOnly val="1"/>
  </c:chart>
  <c:txPr>
    <a:bodyPr/>
    <a:lstStyle/>
    <a:p>
      <a:pPr>
        <a:defRPr sz="1200" baseline="0"/>
      </a:pPr>
      <a:endParaRPr lang="zh-CN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Sheet1!$B$19</c:f>
              <c:strCache>
                <c:ptCount val="1"/>
                <c:pt idx="0">
                  <c:v>中学高级</c:v>
                </c:pt>
              </c:strCache>
            </c:strRef>
          </c:tx>
          <c:cat>
            <c:strRef>
              <c:f>Sheet1!$A$20:$A$23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Sheet1!$B$20:$B$23</c:f>
              <c:numCache>
                <c:formatCode>0.00%</c:formatCode>
                <c:ptCount val="4"/>
                <c:pt idx="0">
                  <c:v>5.4859559842134434E-2</c:v>
                </c:pt>
                <c:pt idx="1">
                  <c:v>6.5425748408982146E-2</c:v>
                </c:pt>
                <c:pt idx="2">
                  <c:v>7.7357819546596984E-2</c:v>
                </c:pt>
                <c:pt idx="3">
                  <c:v>8.9222377239603565E-2</c:v>
                </c:pt>
              </c:numCache>
            </c:numRef>
          </c:val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中学一级</c:v>
                </c:pt>
              </c:strCache>
            </c:strRef>
          </c:tx>
          <c:cat>
            <c:strRef>
              <c:f>Sheet1!$A$20:$A$23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Sheet1!$C$20:$C$23</c:f>
              <c:numCache>
                <c:formatCode>0.00%</c:formatCode>
                <c:ptCount val="4"/>
                <c:pt idx="0">
                  <c:v>0.36988582899217387</c:v>
                </c:pt>
                <c:pt idx="1">
                  <c:v>0.38420894809409273</c:v>
                </c:pt>
                <c:pt idx="2">
                  <c:v>0.39432640213082309</c:v>
                </c:pt>
                <c:pt idx="3">
                  <c:v>0.40015823307449017</c:v>
                </c:pt>
              </c:numCache>
            </c:numRef>
          </c:val>
        </c:ser>
        <c:ser>
          <c:idx val="2"/>
          <c:order val="2"/>
          <c:tx>
            <c:strRef>
              <c:f>Sheet1!$D$19</c:f>
              <c:strCache>
                <c:ptCount val="1"/>
                <c:pt idx="0">
                  <c:v>中学二级</c:v>
                </c:pt>
              </c:strCache>
            </c:strRef>
          </c:tx>
          <c:cat>
            <c:strRef>
              <c:f>Sheet1!$A$20:$A$23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Sheet1!$D$20:$D$23</c:f>
              <c:numCache>
                <c:formatCode>0.00%</c:formatCode>
                <c:ptCount val="4"/>
                <c:pt idx="0">
                  <c:v>0.42059091433555584</c:v>
                </c:pt>
                <c:pt idx="1">
                  <c:v>0.41165265697930958</c:v>
                </c:pt>
                <c:pt idx="2">
                  <c:v>0.39965419655558582</c:v>
                </c:pt>
                <c:pt idx="3">
                  <c:v>0.38917235922998022</c:v>
                </c:pt>
              </c:numCache>
            </c:numRef>
          </c:val>
        </c:ser>
        <c:ser>
          <c:idx val="3"/>
          <c:order val="3"/>
          <c:tx>
            <c:strRef>
              <c:f>Sheet1!$E$19</c:f>
              <c:strCache>
                <c:ptCount val="1"/>
                <c:pt idx="0">
                  <c:v>中学三级</c:v>
                </c:pt>
              </c:strCache>
            </c:strRef>
          </c:tx>
          <c:cat>
            <c:strRef>
              <c:f>Sheet1!$A$20:$A$23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Sheet1!$E$20:$E$23</c:f>
              <c:numCache>
                <c:formatCode>0.00%</c:formatCode>
                <c:ptCount val="4"/>
                <c:pt idx="0">
                  <c:v>7.7535379682562869E-2</c:v>
                </c:pt>
                <c:pt idx="1">
                  <c:v>6.4221091393957069E-2</c:v>
                </c:pt>
                <c:pt idx="2">
                  <c:v>5.2797451496717017E-2</c:v>
                </c:pt>
                <c:pt idx="3">
                  <c:v>4.4593886792571563E-2</c:v>
                </c:pt>
              </c:numCache>
            </c:numRef>
          </c:val>
        </c:ser>
        <c:ser>
          <c:idx val="4"/>
          <c:order val="4"/>
          <c:tx>
            <c:strRef>
              <c:f>Sheet1!$F$19</c:f>
              <c:strCache>
                <c:ptCount val="1"/>
                <c:pt idx="0">
                  <c:v>未评职称</c:v>
                </c:pt>
              </c:strCache>
            </c:strRef>
          </c:tx>
          <c:cat>
            <c:strRef>
              <c:f>Sheet1!$A$20:$A$23</c:f>
              <c:strCache>
                <c:ptCount val="4"/>
                <c:pt idx="0">
                  <c:v>2006年</c:v>
                </c:pt>
                <c:pt idx="1">
                  <c:v>2007年</c:v>
                </c:pt>
                <c:pt idx="2">
                  <c:v>2008年</c:v>
                </c:pt>
                <c:pt idx="3">
                  <c:v>2009年</c:v>
                </c:pt>
              </c:strCache>
            </c:strRef>
          </c:cat>
          <c:val>
            <c:numRef>
              <c:f>Sheet1!$F$20:$F$23</c:f>
              <c:numCache>
                <c:formatCode>0.00%</c:formatCode>
                <c:ptCount val="4"/>
                <c:pt idx="0">
                  <c:v>7.7128317147580963E-2</c:v>
                </c:pt>
                <c:pt idx="1">
                  <c:v>7.4491555123661499E-2</c:v>
                </c:pt>
                <c:pt idx="2">
                  <c:v>7.5864130270286823E-2</c:v>
                </c:pt>
                <c:pt idx="3">
                  <c:v>7.6853143663363058E-2</c:v>
                </c:pt>
              </c:numCache>
            </c:numRef>
          </c:val>
        </c:ser>
        <c:marker val="1"/>
        <c:axId val="64913408"/>
        <c:axId val="64914944"/>
      </c:lineChart>
      <c:catAx>
        <c:axId val="64913408"/>
        <c:scaling>
          <c:orientation val="minMax"/>
        </c:scaling>
        <c:axPos val="b"/>
        <c:majorTickMark val="none"/>
        <c:tickLblPos val="nextTo"/>
        <c:crossAx val="64914944"/>
        <c:crosses val="autoZero"/>
        <c:auto val="1"/>
        <c:lblAlgn val="ctr"/>
        <c:lblOffset val="100"/>
      </c:catAx>
      <c:valAx>
        <c:axId val="6491494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6491340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rgbClr val="1F497D">
            <a:lumMod val="20000"/>
            <a:lumOff val="80000"/>
          </a:srgbClr>
        </a:solidFill>
      </c:spPr>
    </c:plotArea>
    <c:plotVisOnly val="1"/>
  </c:chart>
  <c:txPr>
    <a:bodyPr/>
    <a:lstStyle/>
    <a:p>
      <a:pPr>
        <a:defRPr sz="1400" baseline="0"/>
      </a:pPr>
      <a:endParaRPr lang="zh-CN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Sheet1!$L$1</c:f>
              <c:strCache>
                <c:ptCount val="1"/>
                <c:pt idx="0">
                  <c:v>2002年</c:v>
                </c:pt>
              </c:strCache>
            </c:strRef>
          </c:tx>
          <c:cat>
            <c:strRef>
              <c:f>Sheet1!$K$2:$K$19</c:f>
              <c:strCache>
                <c:ptCount val="18"/>
                <c:pt idx="0">
                  <c:v>城市25人及以下</c:v>
                </c:pt>
                <c:pt idx="1">
                  <c:v>  城市26—35人</c:v>
                </c:pt>
                <c:pt idx="2">
                  <c:v>  城市36—45人</c:v>
                </c:pt>
                <c:pt idx="3">
                  <c:v>  城市46—55人</c:v>
                </c:pt>
                <c:pt idx="4">
                  <c:v>  城市56—65人</c:v>
                </c:pt>
                <c:pt idx="5">
                  <c:v>  城市66人及以上</c:v>
                </c:pt>
                <c:pt idx="6">
                  <c:v>县镇25人及以下</c:v>
                </c:pt>
                <c:pt idx="7">
                  <c:v>  县镇26—35人</c:v>
                </c:pt>
                <c:pt idx="8">
                  <c:v>  县镇36—45人</c:v>
                </c:pt>
                <c:pt idx="9">
                  <c:v>  县镇46—55人</c:v>
                </c:pt>
                <c:pt idx="10">
                  <c:v>  县镇56—65人</c:v>
                </c:pt>
                <c:pt idx="11">
                  <c:v>  县镇66人及以上</c:v>
                </c:pt>
                <c:pt idx="12">
                  <c:v>农村25人及以下</c:v>
                </c:pt>
                <c:pt idx="13">
                  <c:v>  农村26—35人</c:v>
                </c:pt>
                <c:pt idx="14">
                  <c:v>  农村36—45人</c:v>
                </c:pt>
                <c:pt idx="15">
                  <c:v>  农村46—55人</c:v>
                </c:pt>
                <c:pt idx="16">
                  <c:v>  农村56—65人</c:v>
                </c:pt>
                <c:pt idx="17">
                  <c:v>  农村66人及以上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0">
                  <c:v>36930</c:v>
                </c:pt>
                <c:pt idx="1">
                  <c:v>64418</c:v>
                </c:pt>
                <c:pt idx="2">
                  <c:v>102163</c:v>
                </c:pt>
                <c:pt idx="3">
                  <c:v>106066</c:v>
                </c:pt>
                <c:pt idx="4">
                  <c:v>61192</c:v>
                </c:pt>
                <c:pt idx="5">
                  <c:v>33854</c:v>
                </c:pt>
                <c:pt idx="6">
                  <c:v>63593</c:v>
                </c:pt>
                <c:pt idx="7">
                  <c:v>83848</c:v>
                </c:pt>
                <c:pt idx="8">
                  <c:v>120619</c:v>
                </c:pt>
                <c:pt idx="9">
                  <c:v>116010</c:v>
                </c:pt>
                <c:pt idx="10">
                  <c:v>69564</c:v>
                </c:pt>
                <c:pt idx="11">
                  <c:v>47676</c:v>
                </c:pt>
                <c:pt idx="12">
                  <c:v>957724</c:v>
                </c:pt>
                <c:pt idx="13">
                  <c:v>596365</c:v>
                </c:pt>
                <c:pt idx="14">
                  <c:v>466146</c:v>
                </c:pt>
                <c:pt idx="15">
                  <c:v>273649</c:v>
                </c:pt>
                <c:pt idx="16">
                  <c:v>114194</c:v>
                </c:pt>
                <c:pt idx="17">
                  <c:v>50083</c:v>
                </c:pt>
              </c:numCache>
            </c:numRef>
          </c:val>
        </c:ser>
        <c:ser>
          <c:idx val="1"/>
          <c:order val="1"/>
          <c:tx>
            <c:strRef>
              <c:f>Sheet1!$M$1</c:f>
              <c:strCache>
                <c:ptCount val="1"/>
                <c:pt idx="0">
                  <c:v>2009年</c:v>
                </c:pt>
              </c:strCache>
            </c:strRef>
          </c:tx>
          <c:cat>
            <c:strRef>
              <c:f>Sheet1!$K$2:$K$19</c:f>
              <c:strCache>
                <c:ptCount val="18"/>
                <c:pt idx="0">
                  <c:v>城市25人及以下</c:v>
                </c:pt>
                <c:pt idx="1">
                  <c:v>  城市26—35人</c:v>
                </c:pt>
                <c:pt idx="2">
                  <c:v>  城市36—45人</c:v>
                </c:pt>
                <c:pt idx="3">
                  <c:v>  城市46—55人</c:v>
                </c:pt>
                <c:pt idx="4">
                  <c:v>  城市56—65人</c:v>
                </c:pt>
                <c:pt idx="5">
                  <c:v>  城市66人及以上</c:v>
                </c:pt>
                <c:pt idx="6">
                  <c:v>县镇25人及以下</c:v>
                </c:pt>
                <c:pt idx="7">
                  <c:v>  县镇26—35人</c:v>
                </c:pt>
                <c:pt idx="8">
                  <c:v>  县镇36—45人</c:v>
                </c:pt>
                <c:pt idx="9">
                  <c:v>  县镇46—55人</c:v>
                </c:pt>
                <c:pt idx="10">
                  <c:v>  县镇56—65人</c:v>
                </c:pt>
                <c:pt idx="11">
                  <c:v>  县镇66人及以上</c:v>
                </c:pt>
                <c:pt idx="12">
                  <c:v>农村25人及以下</c:v>
                </c:pt>
                <c:pt idx="13">
                  <c:v>  农村26—35人</c:v>
                </c:pt>
                <c:pt idx="14">
                  <c:v>  农村36—45人</c:v>
                </c:pt>
                <c:pt idx="15">
                  <c:v>  农村46—55人</c:v>
                </c:pt>
                <c:pt idx="16">
                  <c:v>  农村56—65人</c:v>
                </c:pt>
                <c:pt idx="17">
                  <c:v>  农村66人及以上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0">
                  <c:v>17954</c:v>
                </c:pt>
                <c:pt idx="1">
                  <c:v>49667</c:v>
                </c:pt>
                <c:pt idx="2">
                  <c:v>101240</c:v>
                </c:pt>
                <c:pt idx="3">
                  <c:v>114315</c:v>
                </c:pt>
                <c:pt idx="4">
                  <c:v>63455</c:v>
                </c:pt>
                <c:pt idx="5">
                  <c:v>35035</c:v>
                </c:pt>
                <c:pt idx="6">
                  <c:v>34237</c:v>
                </c:pt>
                <c:pt idx="7">
                  <c:v>65537</c:v>
                </c:pt>
                <c:pt idx="8">
                  <c:v>141199</c:v>
                </c:pt>
                <c:pt idx="9">
                  <c:v>157739</c:v>
                </c:pt>
                <c:pt idx="10">
                  <c:v>94921</c:v>
                </c:pt>
                <c:pt idx="11">
                  <c:v>73116</c:v>
                </c:pt>
                <c:pt idx="12">
                  <c:v>618086</c:v>
                </c:pt>
                <c:pt idx="13">
                  <c:v>392808</c:v>
                </c:pt>
                <c:pt idx="14">
                  <c:v>338628</c:v>
                </c:pt>
                <c:pt idx="15">
                  <c:v>202861</c:v>
                </c:pt>
                <c:pt idx="16">
                  <c:v>81917</c:v>
                </c:pt>
                <c:pt idx="17">
                  <c:v>33692</c:v>
                </c:pt>
              </c:numCache>
            </c:numRef>
          </c:val>
        </c:ser>
        <c:gapWidth val="75"/>
        <c:shape val="box"/>
        <c:axId val="64933888"/>
        <c:axId val="64935424"/>
        <c:axId val="0"/>
      </c:bar3DChart>
      <c:catAx>
        <c:axId val="64933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4935424"/>
        <c:crosses val="autoZero"/>
        <c:auto val="1"/>
        <c:lblAlgn val="r"/>
        <c:lblOffset val="100"/>
      </c:catAx>
      <c:valAx>
        <c:axId val="6493542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aseline="0"/>
            </a:pPr>
            <a:endParaRPr lang="zh-CN"/>
          </a:p>
        </c:txPr>
        <c:crossAx val="6493388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6.9063685743452091E-2"/>
          <c:y val="4.7870462837975677E-2"/>
          <c:w val="0.91914777193069164"/>
          <c:h val="0.70655228900189959"/>
        </c:manualLayout>
      </c:layout>
      <c:bar3DChart>
        <c:barDir val="col"/>
        <c:grouping val="clustered"/>
        <c:ser>
          <c:idx val="0"/>
          <c:order val="0"/>
          <c:tx>
            <c:strRef>
              <c:f>Sheet1!$B$91</c:f>
              <c:strCache>
                <c:ptCount val="1"/>
                <c:pt idx="0">
                  <c:v>2002年</c:v>
                </c:pt>
              </c:strCache>
            </c:strRef>
          </c:tx>
          <c:cat>
            <c:strRef>
              <c:f>Sheet1!$A$92:$A$109</c:f>
              <c:strCache>
                <c:ptCount val="18"/>
                <c:pt idx="0">
                  <c:v>  城市25人及以下</c:v>
                </c:pt>
                <c:pt idx="1">
                  <c:v>  城市26—35人</c:v>
                </c:pt>
                <c:pt idx="2">
                  <c:v>  城市36—45人</c:v>
                </c:pt>
                <c:pt idx="3">
                  <c:v>  城市46—55人</c:v>
                </c:pt>
                <c:pt idx="4">
                  <c:v>  城市56—65人</c:v>
                </c:pt>
                <c:pt idx="5">
                  <c:v>  城市66人及以上</c:v>
                </c:pt>
                <c:pt idx="6">
                  <c:v>  县镇25人及以下</c:v>
                </c:pt>
                <c:pt idx="7">
                  <c:v>  县镇26—35人</c:v>
                </c:pt>
                <c:pt idx="8">
                  <c:v>  县镇36—45人</c:v>
                </c:pt>
                <c:pt idx="9">
                  <c:v>  县镇46—55人</c:v>
                </c:pt>
                <c:pt idx="10">
                  <c:v>  县镇56—65人</c:v>
                </c:pt>
                <c:pt idx="11">
                  <c:v>  县镇66人及以上</c:v>
                </c:pt>
                <c:pt idx="12">
                  <c:v>农村25人及以下</c:v>
                </c:pt>
                <c:pt idx="13">
                  <c:v>  农村26—35人</c:v>
                </c:pt>
                <c:pt idx="14">
                  <c:v>  农村36—45人</c:v>
                </c:pt>
                <c:pt idx="15">
                  <c:v>  农村46—55人</c:v>
                </c:pt>
                <c:pt idx="16">
                  <c:v>  农村56—65人</c:v>
                </c:pt>
                <c:pt idx="17">
                  <c:v>  农村66人及以上</c:v>
                </c:pt>
              </c:strCache>
            </c:strRef>
          </c:cat>
          <c:val>
            <c:numRef>
              <c:f>Sheet1!$B$92:$B$109</c:f>
              <c:numCache>
                <c:formatCode>General</c:formatCode>
                <c:ptCount val="18"/>
                <c:pt idx="0">
                  <c:v>4659</c:v>
                </c:pt>
                <c:pt idx="1">
                  <c:v>15481</c:v>
                </c:pt>
                <c:pt idx="2">
                  <c:v>43703</c:v>
                </c:pt>
                <c:pt idx="3">
                  <c:v>73429</c:v>
                </c:pt>
                <c:pt idx="4">
                  <c:v>51636</c:v>
                </c:pt>
                <c:pt idx="5">
                  <c:v>34052</c:v>
                </c:pt>
                <c:pt idx="6">
                  <c:v>2621</c:v>
                </c:pt>
                <c:pt idx="7">
                  <c:v>9589</c:v>
                </c:pt>
                <c:pt idx="8">
                  <c:v>41843</c:v>
                </c:pt>
                <c:pt idx="9">
                  <c:v>118272</c:v>
                </c:pt>
                <c:pt idx="10">
                  <c:v>117925</c:v>
                </c:pt>
                <c:pt idx="11">
                  <c:v>106999</c:v>
                </c:pt>
                <c:pt idx="12">
                  <c:v>5580</c:v>
                </c:pt>
                <c:pt idx="13">
                  <c:v>17081</c:v>
                </c:pt>
                <c:pt idx="14">
                  <c:v>65304</c:v>
                </c:pt>
                <c:pt idx="15">
                  <c:v>163934</c:v>
                </c:pt>
                <c:pt idx="16">
                  <c:v>153159</c:v>
                </c:pt>
                <c:pt idx="17">
                  <c:v>139774</c:v>
                </c:pt>
              </c:numCache>
            </c:numRef>
          </c:val>
        </c:ser>
        <c:ser>
          <c:idx val="1"/>
          <c:order val="1"/>
          <c:tx>
            <c:strRef>
              <c:f>Sheet1!$C$91</c:f>
              <c:strCache>
                <c:ptCount val="1"/>
                <c:pt idx="0">
                  <c:v>2009年</c:v>
                </c:pt>
              </c:strCache>
            </c:strRef>
          </c:tx>
          <c:cat>
            <c:strRef>
              <c:f>Sheet1!$A$92:$A$109</c:f>
              <c:strCache>
                <c:ptCount val="18"/>
                <c:pt idx="0">
                  <c:v>  城市25人及以下</c:v>
                </c:pt>
                <c:pt idx="1">
                  <c:v>  城市26—35人</c:v>
                </c:pt>
                <c:pt idx="2">
                  <c:v>  城市36—45人</c:v>
                </c:pt>
                <c:pt idx="3">
                  <c:v>  城市46—55人</c:v>
                </c:pt>
                <c:pt idx="4">
                  <c:v>  城市56—65人</c:v>
                </c:pt>
                <c:pt idx="5">
                  <c:v>  城市66人及以上</c:v>
                </c:pt>
                <c:pt idx="6">
                  <c:v>  县镇25人及以下</c:v>
                </c:pt>
                <c:pt idx="7">
                  <c:v>  县镇26—35人</c:v>
                </c:pt>
                <c:pt idx="8">
                  <c:v>  县镇36—45人</c:v>
                </c:pt>
                <c:pt idx="9">
                  <c:v>  县镇46—55人</c:v>
                </c:pt>
                <c:pt idx="10">
                  <c:v>  县镇56—65人</c:v>
                </c:pt>
                <c:pt idx="11">
                  <c:v>  县镇66人及以上</c:v>
                </c:pt>
                <c:pt idx="12">
                  <c:v>农村25人及以下</c:v>
                </c:pt>
                <c:pt idx="13">
                  <c:v>  农村26—35人</c:v>
                </c:pt>
                <c:pt idx="14">
                  <c:v>  农村36—45人</c:v>
                </c:pt>
                <c:pt idx="15">
                  <c:v>  农村46—55人</c:v>
                </c:pt>
                <c:pt idx="16">
                  <c:v>  农村56—65人</c:v>
                </c:pt>
                <c:pt idx="17">
                  <c:v>  农村66人及以上</c:v>
                </c:pt>
              </c:strCache>
            </c:strRef>
          </c:cat>
          <c:val>
            <c:numRef>
              <c:f>Sheet1!$C$92:$C$109</c:f>
              <c:numCache>
                <c:formatCode>General</c:formatCode>
                <c:ptCount val="18"/>
                <c:pt idx="0">
                  <c:v>4782</c:v>
                </c:pt>
                <c:pt idx="1">
                  <c:v>19075</c:v>
                </c:pt>
                <c:pt idx="2">
                  <c:v>48018</c:v>
                </c:pt>
                <c:pt idx="3">
                  <c:v>72657</c:v>
                </c:pt>
                <c:pt idx="4">
                  <c:v>42053</c:v>
                </c:pt>
                <c:pt idx="5">
                  <c:v>22957</c:v>
                </c:pt>
                <c:pt idx="6">
                  <c:v>3987</c:v>
                </c:pt>
                <c:pt idx="7">
                  <c:v>20223</c:v>
                </c:pt>
                <c:pt idx="8">
                  <c:v>72380</c:v>
                </c:pt>
                <c:pt idx="9">
                  <c:v>153673</c:v>
                </c:pt>
                <c:pt idx="10">
                  <c:v>106551</c:v>
                </c:pt>
                <c:pt idx="11">
                  <c:v>83247</c:v>
                </c:pt>
                <c:pt idx="12">
                  <c:v>6730</c:v>
                </c:pt>
                <c:pt idx="13">
                  <c:v>28072</c:v>
                </c:pt>
                <c:pt idx="14">
                  <c:v>80010</c:v>
                </c:pt>
                <c:pt idx="15">
                  <c:v>122823</c:v>
                </c:pt>
                <c:pt idx="16">
                  <c:v>68980</c:v>
                </c:pt>
                <c:pt idx="17">
                  <c:v>41054</c:v>
                </c:pt>
              </c:numCache>
            </c:numRef>
          </c:val>
        </c:ser>
        <c:gapWidth val="75"/>
        <c:shape val="box"/>
        <c:axId val="64841600"/>
        <c:axId val="64843136"/>
        <c:axId val="0"/>
      </c:bar3DChart>
      <c:catAx>
        <c:axId val="64841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4843136"/>
        <c:crosses val="autoZero"/>
        <c:auto val="1"/>
        <c:lblAlgn val="r"/>
        <c:lblOffset val="100"/>
      </c:catAx>
      <c:valAx>
        <c:axId val="648431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aseline="0"/>
            </a:pPr>
            <a:endParaRPr lang="zh-CN"/>
          </a:p>
        </c:txPr>
        <c:crossAx val="6484160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Sheet1!$F$1</c:f>
              <c:strCache>
                <c:ptCount val="1"/>
                <c:pt idx="0">
                  <c:v>复式班</c:v>
                </c:pt>
              </c:strCache>
            </c:strRef>
          </c:tx>
          <c:spPr>
            <a:ln cmpd="sng"/>
            <a:effectLst>
              <a:outerShdw blurRad="50800" dist="50800" dir="5400000" algn="ctr" rotWithShape="0">
                <a:srgbClr val="FFC000"/>
              </a:outerShdw>
            </a:effectLst>
          </c:spPr>
          <c:marker>
            <c:spPr>
              <a:effectLst>
                <a:outerShdw blurRad="50800" dist="50800" dir="5400000" algn="ctr" rotWithShape="0">
                  <a:srgbClr val="FFC000"/>
                </a:outerShdw>
              </a:effectLst>
            </c:spPr>
          </c:marker>
          <c:cat>
            <c:strRef>
              <c:f>Sheet1!$E$2:$E$9</c:f>
              <c:strCache>
                <c:ptCount val="8"/>
                <c:pt idx="0">
                  <c:v>2002年</c:v>
                </c:pt>
                <c:pt idx="1">
                  <c:v>2003年</c:v>
                </c:pt>
                <c:pt idx="2">
                  <c:v>2004年</c:v>
                </c:pt>
                <c:pt idx="3">
                  <c:v>2005年</c:v>
                </c:pt>
                <c:pt idx="4">
                  <c:v>2006年</c:v>
                </c:pt>
                <c:pt idx="5">
                  <c:v>2007年</c:v>
                </c:pt>
                <c:pt idx="6">
                  <c:v>2008年</c:v>
                </c:pt>
                <c:pt idx="7">
                  <c:v>2009年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121757</c:v>
                </c:pt>
                <c:pt idx="1">
                  <c:v>101416</c:v>
                </c:pt>
                <c:pt idx="2">
                  <c:v>79892</c:v>
                </c:pt>
                <c:pt idx="3">
                  <c:v>65652</c:v>
                </c:pt>
                <c:pt idx="4">
                  <c:v>55387</c:v>
                </c:pt>
                <c:pt idx="5">
                  <c:v>44037</c:v>
                </c:pt>
                <c:pt idx="6">
                  <c:v>33440</c:v>
                </c:pt>
                <c:pt idx="7">
                  <c:v>25914</c:v>
                </c:pt>
              </c:numCache>
            </c:numRef>
          </c:val>
        </c:ser>
        <c:marker val="1"/>
        <c:axId val="64871808"/>
        <c:axId val="64873600"/>
      </c:lineChart>
      <c:catAx>
        <c:axId val="64871808"/>
        <c:scaling>
          <c:orientation val="minMax"/>
        </c:scaling>
        <c:axPos val="b"/>
        <c:majorTickMark val="none"/>
        <c:tickLblPos val="nextTo"/>
        <c:crossAx val="64873600"/>
        <c:crosses val="autoZero"/>
        <c:auto val="1"/>
        <c:lblAlgn val="ctr"/>
        <c:lblOffset val="100"/>
      </c:catAx>
      <c:valAx>
        <c:axId val="648736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baseline="0"/>
            </a:pPr>
            <a:endParaRPr lang="zh-CN"/>
          </a:p>
        </c:txPr>
        <c:crossAx val="6487180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400" baseline="0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strRef>
              <c:f>Sheet3!$B$1</c:f>
              <c:strCache>
                <c:ptCount val="1"/>
                <c:pt idx="0">
                  <c:v>总人口</c:v>
                </c:pt>
              </c:strCache>
            </c:strRef>
          </c:tx>
          <c:cat>
            <c:numRef>
              <c:f>Sheet3!$A$2:$A$48</c:f>
              <c:numCache>
                <c:formatCode>General</c:formatCode>
                <c:ptCount val="47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1955</c:v>
                </c:pt>
                <c:pt idx="4">
                  <c:v>1960</c:v>
                </c:pt>
                <c:pt idx="5">
                  <c:v>1965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</c:numCache>
            </c:numRef>
          </c:cat>
          <c:val>
            <c:numRef>
              <c:f>Sheet3!$B$2:$B$48</c:f>
              <c:numCache>
                <c:formatCode>General</c:formatCode>
                <c:ptCount val="47"/>
                <c:pt idx="0">
                  <c:v>54167</c:v>
                </c:pt>
                <c:pt idx="1">
                  <c:v>55196</c:v>
                </c:pt>
                <c:pt idx="2">
                  <c:v>56300</c:v>
                </c:pt>
                <c:pt idx="3">
                  <c:v>61465</c:v>
                </c:pt>
                <c:pt idx="4">
                  <c:v>66207</c:v>
                </c:pt>
                <c:pt idx="5">
                  <c:v>72538</c:v>
                </c:pt>
                <c:pt idx="6">
                  <c:v>82992</c:v>
                </c:pt>
                <c:pt idx="7">
                  <c:v>85229</c:v>
                </c:pt>
                <c:pt idx="8">
                  <c:v>87177</c:v>
                </c:pt>
                <c:pt idx="9">
                  <c:v>89211</c:v>
                </c:pt>
                <c:pt idx="10">
                  <c:v>90859</c:v>
                </c:pt>
                <c:pt idx="11">
                  <c:v>92420</c:v>
                </c:pt>
                <c:pt idx="12">
                  <c:v>93717</c:v>
                </c:pt>
                <c:pt idx="13">
                  <c:v>94974</c:v>
                </c:pt>
                <c:pt idx="14">
                  <c:v>96259</c:v>
                </c:pt>
                <c:pt idx="15">
                  <c:v>97542</c:v>
                </c:pt>
                <c:pt idx="16">
                  <c:v>98705</c:v>
                </c:pt>
                <c:pt idx="17">
                  <c:v>100072</c:v>
                </c:pt>
                <c:pt idx="18">
                  <c:v>101654</c:v>
                </c:pt>
                <c:pt idx="19">
                  <c:v>103008</c:v>
                </c:pt>
                <c:pt idx="20">
                  <c:v>104357</c:v>
                </c:pt>
                <c:pt idx="21">
                  <c:v>105851</c:v>
                </c:pt>
                <c:pt idx="22">
                  <c:v>107507</c:v>
                </c:pt>
                <c:pt idx="23">
                  <c:v>109300</c:v>
                </c:pt>
                <c:pt idx="24">
                  <c:v>111026</c:v>
                </c:pt>
                <c:pt idx="25">
                  <c:v>112704</c:v>
                </c:pt>
                <c:pt idx="26">
                  <c:v>114333</c:v>
                </c:pt>
                <c:pt idx="27">
                  <c:v>115823</c:v>
                </c:pt>
                <c:pt idx="28">
                  <c:v>117171</c:v>
                </c:pt>
                <c:pt idx="29">
                  <c:v>118517</c:v>
                </c:pt>
                <c:pt idx="30">
                  <c:v>119850</c:v>
                </c:pt>
                <c:pt idx="31">
                  <c:v>121121</c:v>
                </c:pt>
                <c:pt idx="32">
                  <c:v>122389</c:v>
                </c:pt>
                <c:pt idx="33">
                  <c:v>123626</c:v>
                </c:pt>
                <c:pt idx="34">
                  <c:v>124761</c:v>
                </c:pt>
                <c:pt idx="35">
                  <c:v>125786</c:v>
                </c:pt>
                <c:pt idx="36">
                  <c:v>126743</c:v>
                </c:pt>
                <c:pt idx="37">
                  <c:v>127627</c:v>
                </c:pt>
                <c:pt idx="38">
                  <c:v>128453</c:v>
                </c:pt>
                <c:pt idx="39">
                  <c:v>129227</c:v>
                </c:pt>
                <c:pt idx="40">
                  <c:v>129988</c:v>
                </c:pt>
                <c:pt idx="41">
                  <c:v>130756</c:v>
                </c:pt>
                <c:pt idx="42">
                  <c:v>131448</c:v>
                </c:pt>
                <c:pt idx="43">
                  <c:v>132129</c:v>
                </c:pt>
                <c:pt idx="44">
                  <c:v>132802</c:v>
                </c:pt>
                <c:pt idx="45">
                  <c:v>133450</c:v>
                </c:pt>
                <c:pt idx="46">
                  <c:v>134091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城镇人口</c:v>
                </c:pt>
              </c:strCache>
            </c:strRef>
          </c:tx>
          <c:cat>
            <c:numRef>
              <c:f>Sheet3!$A$2:$A$48</c:f>
              <c:numCache>
                <c:formatCode>General</c:formatCode>
                <c:ptCount val="47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1955</c:v>
                </c:pt>
                <c:pt idx="4">
                  <c:v>1960</c:v>
                </c:pt>
                <c:pt idx="5">
                  <c:v>1965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</c:numCache>
            </c:numRef>
          </c:cat>
          <c:val>
            <c:numRef>
              <c:f>Sheet3!$C$2:$C$48</c:f>
              <c:numCache>
                <c:formatCode>General</c:formatCode>
                <c:ptCount val="47"/>
                <c:pt idx="0">
                  <c:v>5765</c:v>
                </c:pt>
                <c:pt idx="1">
                  <c:v>6169</c:v>
                </c:pt>
                <c:pt idx="2">
                  <c:v>6632</c:v>
                </c:pt>
                <c:pt idx="3">
                  <c:v>8285</c:v>
                </c:pt>
                <c:pt idx="4">
                  <c:v>13073</c:v>
                </c:pt>
                <c:pt idx="5">
                  <c:v>13045</c:v>
                </c:pt>
                <c:pt idx="6">
                  <c:v>14424</c:v>
                </c:pt>
                <c:pt idx="7">
                  <c:v>14711</c:v>
                </c:pt>
                <c:pt idx="8">
                  <c:v>14935</c:v>
                </c:pt>
                <c:pt idx="9">
                  <c:v>15345</c:v>
                </c:pt>
                <c:pt idx="10">
                  <c:v>15595</c:v>
                </c:pt>
                <c:pt idx="11">
                  <c:v>16030</c:v>
                </c:pt>
                <c:pt idx="12">
                  <c:v>16341</c:v>
                </c:pt>
                <c:pt idx="13">
                  <c:v>16669</c:v>
                </c:pt>
                <c:pt idx="14">
                  <c:v>17245</c:v>
                </c:pt>
                <c:pt idx="15">
                  <c:v>18495</c:v>
                </c:pt>
                <c:pt idx="16">
                  <c:v>19140</c:v>
                </c:pt>
                <c:pt idx="17">
                  <c:v>20171</c:v>
                </c:pt>
                <c:pt idx="18">
                  <c:v>21480</c:v>
                </c:pt>
                <c:pt idx="19">
                  <c:v>22274</c:v>
                </c:pt>
                <c:pt idx="20">
                  <c:v>24017</c:v>
                </c:pt>
                <c:pt idx="21">
                  <c:v>25094</c:v>
                </c:pt>
                <c:pt idx="22">
                  <c:v>26366</c:v>
                </c:pt>
                <c:pt idx="23">
                  <c:v>27674</c:v>
                </c:pt>
                <c:pt idx="24">
                  <c:v>28661</c:v>
                </c:pt>
                <c:pt idx="25">
                  <c:v>29540</c:v>
                </c:pt>
                <c:pt idx="26">
                  <c:v>30195</c:v>
                </c:pt>
                <c:pt idx="27">
                  <c:v>31203</c:v>
                </c:pt>
                <c:pt idx="28">
                  <c:v>32175</c:v>
                </c:pt>
                <c:pt idx="29">
                  <c:v>33173</c:v>
                </c:pt>
                <c:pt idx="30">
                  <c:v>34169</c:v>
                </c:pt>
                <c:pt idx="31">
                  <c:v>35174</c:v>
                </c:pt>
                <c:pt idx="32">
                  <c:v>37304</c:v>
                </c:pt>
                <c:pt idx="33">
                  <c:v>39449</c:v>
                </c:pt>
                <c:pt idx="34">
                  <c:v>41608</c:v>
                </c:pt>
                <c:pt idx="35">
                  <c:v>43748</c:v>
                </c:pt>
                <c:pt idx="36">
                  <c:v>45906</c:v>
                </c:pt>
                <c:pt idx="37">
                  <c:v>48064</c:v>
                </c:pt>
                <c:pt idx="38">
                  <c:v>50212</c:v>
                </c:pt>
                <c:pt idx="39">
                  <c:v>52376</c:v>
                </c:pt>
                <c:pt idx="40">
                  <c:v>54283</c:v>
                </c:pt>
                <c:pt idx="41">
                  <c:v>56212</c:v>
                </c:pt>
                <c:pt idx="42">
                  <c:v>58288</c:v>
                </c:pt>
                <c:pt idx="43">
                  <c:v>60633</c:v>
                </c:pt>
                <c:pt idx="44">
                  <c:v>62403</c:v>
                </c:pt>
                <c:pt idx="45">
                  <c:v>64512</c:v>
                </c:pt>
                <c:pt idx="46">
                  <c:v>66978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乡村人口</c:v>
                </c:pt>
              </c:strCache>
            </c:strRef>
          </c:tx>
          <c:cat>
            <c:numRef>
              <c:f>Sheet3!$A$2:$A$48</c:f>
              <c:numCache>
                <c:formatCode>General</c:formatCode>
                <c:ptCount val="47"/>
                <c:pt idx="0">
                  <c:v>1949</c:v>
                </c:pt>
                <c:pt idx="1">
                  <c:v>1950</c:v>
                </c:pt>
                <c:pt idx="2">
                  <c:v>1951</c:v>
                </c:pt>
                <c:pt idx="3">
                  <c:v>1955</c:v>
                </c:pt>
                <c:pt idx="4">
                  <c:v>1960</c:v>
                </c:pt>
                <c:pt idx="5">
                  <c:v>1965</c:v>
                </c:pt>
                <c:pt idx="6">
                  <c:v>1970</c:v>
                </c:pt>
                <c:pt idx="7">
                  <c:v>1971</c:v>
                </c:pt>
                <c:pt idx="8">
                  <c:v>1972</c:v>
                </c:pt>
                <c:pt idx="9">
                  <c:v>1973</c:v>
                </c:pt>
                <c:pt idx="10">
                  <c:v>1974</c:v>
                </c:pt>
                <c:pt idx="11">
                  <c:v>1975</c:v>
                </c:pt>
                <c:pt idx="12">
                  <c:v>1976</c:v>
                </c:pt>
                <c:pt idx="13">
                  <c:v>1977</c:v>
                </c:pt>
                <c:pt idx="14">
                  <c:v>1978</c:v>
                </c:pt>
                <c:pt idx="15">
                  <c:v>1979</c:v>
                </c:pt>
                <c:pt idx="16">
                  <c:v>1980</c:v>
                </c:pt>
                <c:pt idx="17">
                  <c:v>1981</c:v>
                </c:pt>
                <c:pt idx="18">
                  <c:v>1982</c:v>
                </c:pt>
                <c:pt idx="19">
                  <c:v>1983</c:v>
                </c:pt>
                <c:pt idx="20">
                  <c:v>1984</c:v>
                </c:pt>
                <c:pt idx="21">
                  <c:v>1985</c:v>
                </c:pt>
                <c:pt idx="22">
                  <c:v>1986</c:v>
                </c:pt>
                <c:pt idx="23">
                  <c:v>1987</c:v>
                </c:pt>
                <c:pt idx="24">
                  <c:v>1988</c:v>
                </c:pt>
                <c:pt idx="25">
                  <c:v>1989</c:v>
                </c:pt>
                <c:pt idx="26">
                  <c:v>1990</c:v>
                </c:pt>
                <c:pt idx="27">
                  <c:v>1991</c:v>
                </c:pt>
                <c:pt idx="28">
                  <c:v>1992</c:v>
                </c:pt>
                <c:pt idx="29">
                  <c:v>1993</c:v>
                </c:pt>
                <c:pt idx="30">
                  <c:v>1994</c:v>
                </c:pt>
                <c:pt idx="31">
                  <c:v>1995</c:v>
                </c:pt>
                <c:pt idx="32">
                  <c:v>1996</c:v>
                </c:pt>
                <c:pt idx="33">
                  <c:v>1997</c:v>
                </c:pt>
                <c:pt idx="34">
                  <c:v>1998</c:v>
                </c:pt>
                <c:pt idx="35">
                  <c:v>1999</c:v>
                </c:pt>
                <c:pt idx="36">
                  <c:v>2000</c:v>
                </c:pt>
                <c:pt idx="37">
                  <c:v>2001</c:v>
                </c:pt>
                <c:pt idx="38">
                  <c:v>2002</c:v>
                </c:pt>
                <c:pt idx="39">
                  <c:v>2003</c:v>
                </c:pt>
                <c:pt idx="40">
                  <c:v>2004</c:v>
                </c:pt>
                <c:pt idx="41">
                  <c:v>2005</c:v>
                </c:pt>
                <c:pt idx="42">
                  <c:v>2006</c:v>
                </c:pt>
                <c:pt idx="43">
                  <c:v>2007</c:v>
                </c:pt>
                <c:pt idx="44">
                  <c:v>2008</c:v>
                </c:pt>
                <c:pt idx="45">
                  <c:v>2009</c:v>
                </c:pt>
                <c:pt idx="46">
                  <c:v>2010</c:v>
                </c:pt>
              </c:numCache>
            </c:numRef>
          </c:cat>
          <c:val>
            <c:numRef>
              <c:f>Sheet3!$D$2:$D$48</c:f>
              <c:numCache>
                <c:formatCode>General</c:formatCode>
                <c:ptCount val="47"/>
                <c:pt idx="0">
                  <c:v>48402</c:v>
                </c:pt>
                <c:pt idx="1">
                  <c:v>49027</c:v>
                </c:pt>
                <c:pt idx="2">
                  <c:v>49668</c:v>
                </c:pt>
                <c:pt idx="3">
                  <c:v>53180</c:v>
                </c:pt>
                <c:pt idx="4">
                  <c:v>53134</c:v>
                </c:pt>
                <c:pt idx="5">
                  <c:v>59493</c:v>
                </c:pt>
                <c:pt idx="6">
                  <c:v>68568</c:v>
                </c:pt>
                <c:pt idx="7">
                  <c:v>70518</c:v>
                </c:pt>
                <c:pt idx="8">
                  <c:v>72242</c:v>
                </c:pt>
                <c:pt idx="9">
                  <c:v>73866</c:v>
                </c:pt>
                <c:pt idx="10">
                  <c:v>75264</c:v>
                </c:pt>
                <c:pt idx="11">
                  <c:v>76390</c:v>
                </c:pt>
                <c:pt idx="12">
                  <c:v>77376</c:v>
                </c:pt>
                <c:pt idx="13">
                  <c:v>78305</c:v>
                </c:pt>
                <c:pt idx="14">
                  <c:v>79014</c:v>
                </c:pt>
                <c:pt idx="15">
                  <c:v>79047</c:v>
                </c:pt>
                <c:pt idx="16">
                  <c:v>79565</c:v>
                </c:pt>
                <c:pt idx="17">
                  <c:v>79901</c:v>
                </c:pt>
                <c:pt idx="18">
                  <c:v>80174</c:v>
                </c:pt>
                <c:pt idx="19">
                  <c:v>80734</c:v>
                </c:pt>
                <c:pt idx="20">
                  <c:v>80340</c:v>
                </c:pt>
                <c:pt idx="21">
                  <c:v>80757</c:v>
                </c:pt>
                <c:pt idx="22">
                  <c:v>81141</c:v>
                </c:pt>
                <c:pt idx="23">
                  <c:v>81626</c:v>
                </c:pt>
                <c:pt idx="24">
                  <c:v>82365</c:v>
                </c:pt>
                <c:pt idx="25">
                  <c:v>83164</c:v>
                </c:pt>
                <c:pt idx="26">
                  <c:v>84138</c:v>
                </c:pt>
                <c:pt idx="27">
                  <c:v>84620</c:v>
                </c:pt>
                <c:pt idx="28">
                  <c:v>84996</c:v>
                </c:pt>
                <c:pt idx="29">
                  <c:v>85344</c:v>
                </c:pt>
                <c:pt idx="30">
                  <c:v>85681</c:v>
                </c:pt>
                <c:pt idx="31">
                  <c:v>85947</c:v>
                </c:pt>
                <c:pt idx="32">
                  <c:v>85085</c:v>
                </c:pt>
                <c:pt idx="33">
                  <c:v>84177</c:v>
                </c:pt>
                <c:pt idx="34">
                  <c:v>83153</c:v>
                </c:pt>
                <c:pt idx="35">
                  <c:v>82038</c:v>
                </c:pt>
                <c:pt idx="36">
                  <c:v>80837</c:v>
                </c:pt>
                <c:pt idx="37">
                  <c:v>79563</c:v>
                </c:pt>
                <c:pt idx="38">
                  <c:v>78241</c:v>
                </c:pt>
                <c:pt idx="39">
                  <c:v>76851</c:v>
                </c:pt>
                <c:pt idx="40">
                  <c:v>75705</c:v>
                </c:pt>
                <c:pt idx="41">
                  <c:v>74544</c:v>
                </c:pt>
                <c:pt idx="42">
                  <c:v>73160</c:v>
                </c:pt>
                <c:pt idx="43">
                  <c:v>71496</c:v>
                </c:pt>
                <c:pt idx="44">
                  <c:v>70399</c:v>
                </c:pt>
                <c:pt idx="45">
                  <c:v>68938</c:v>
                </c:pt>
                <c:pt idx="46">
                  <c:v>67113</c:v>
                </c:pt>
              </c:numCache>
            </c:numRef>
          </c:val>
        </c:ser>
        <c:marker val="1"/>
        <c:axId val="64357504"/>
        <c:axId val="64359040"/>
      </c:lineChart>
      <c:catAx>
        <c:axId val="64357504"/>
        <c:scaling>
          <c:orientation val="minMax"/>
        </c:scaling>
        <c:axPos val="b"/>
        <c:numFmt formatCode="General" sourceLinked="1"/>
        <c:tickLblPos val="nextTo"/>
        <c:crossAx val="64359040"/>
        <c:crosses val="autoZero"/>
        <c:auto val="1"/>
        <c:lblAlgn val="ctr"/>
        <c:lblOffset val="100"/>
      </c:catAx>
      <c:valAx>
        <c:axId val="64359040"/>
        <c:scaling>
          <c:orientation val="minMax"/>
          <c:max val="140000"/>
        </c:scaling>
        <c:axPos val="l"/>
        <c:majorGridlines/>
        <c:numFmt formatCode="General" sourceLinked="1"/>
        <c:tickLblPos val="nextTo"/>
        <c:crossAx val="64357504"/>
        <c:crosses val="autoZero"/>
        <c:crossBetween val="between"/>
        <c:majorUnit val="20000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b"/>
      <c:layout/>
    </c:legend>
    <c:plotVisOnly val="1"/>
  </c:chart>
  <c:txPr>
    <a:bodyPr/>
    <a:lstStyle/>
    <a:p>
      <a:pPr>
        <a:defRPr sz="1400" baseline="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17529278428409523"/>
          <c:y val="3.2823413702998884E-2"/>
          <c:w val="0.82470721571590477"/>
          <c:h val="0.81738382480460448"/>
        </c:manualLayout>
      </c:layout>
      <c:lineChart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小学学校数年度减幅</c:v>
                </c:pt>
              </c:strCache>
            </c:strRef>
          </c:tx>
          <c:cat>
            <c:numRef>
              <c:f>Sheet2!$A$2:$A$12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Sheet2!$B$2:$B$12</c:f>
              <c:numCache>
                <c:formatCode>0.00%</c:formatCode>
                <c:ptCount val="11"/>
                <c:pt idx="0">
                  <c:v>4.9287308947277952E-2</c:v>
                </c:pt>
                <c:pt idx="1">
                  <c:v>0.11253612716763096</c:v>
                </c:pt>
                <c:pt idx="2">
                  <c:v>7.0018318746183694E-2</c:v>
                </c:pt>
                <c:pt idx="3">
                  <c:v>6.8067410811994133E-2</c:v>
                </c:pt>
                <c:pt idx="4">
                  <c:v>7.4213245655237139E-2</c:v>
                </c:pt>
                <c:pt idx="5">
                  <c:v>7.1029934043632822E-2</c:v>
                </c:pt>
                <c:pt idx="6">
                  <c:v>6.7176406335336822E-2</c:v>
                </c:pt>
                <c:pt idx="7">
                  <c:v>6.2939110070257542E-2</c:v>
                </c:pt>
                <c:pt idx="8">
                  <c:v>5.9981255857544533E-2</c:v>
                </c:pt>
                <c:pt idx="9">
                  <c:v>6.8793619142573148E-2</c:v>
                </c:pt>
                <c:pt idx="10">
                  <c:v>8.1370449678800943E-2</c:v>
                </c:pt>
              </c:numCache>
            </c:numRef>
          </c:val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小学在校生年均减幅</c:v>
                </c:pt>
              </c:strCache>
            </c:strRef>
          </c:tx>
          <c:cat>
            <c:numRef>
              <c:f>Sheet2!$A$2:$A$12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Sheet2!$C$2:$C$12</c:f>
              <c:numCache>
                <c:formatCode>0.00%</c:formatCode>
                <c:ptCount val="11"/>
                <c:pt idx="0">
                  <c:v>3.9467934655844791E-2</c:v>
                </c:pt>
                <c:pt idx="1">
                  <c:v>3.6100128714963611E-2</c:v>
                </c:pt>
                <c:pt idx="2">
                  <c:v>3.0833573165958052E-2</c:v>
                </c:pt>
                <c:pt idx="3">
                  <c:v>3.8412531021962293E-2</c:v>
                </c:pt>
                <c:pt idx="4">
                  <c:v>3.7940108163227092E-2</c:v>
                </c:pt>
                <c:pt idx="5">
                  <c:v>3.3981165243819451E-2</c:v>
                </c:pt>
                <c:pt idx="6">
                  <c:v>1.4040778455956087E-2</c:v>
                </c:pt>
                <c:pt idx="7">
                  <c:v>1.3773009084603363E-2</c:v>
                </c:pt>
                <c:pt idx="8">
                  <c:v>2.2007762211283883E-2</c:v>
                </c:pt>
                <c:pt idx="9">
                  <c:v>2.5169602507281182E-2</c:v>
                </c:pt>
                <c:pt idx="10">
                  <c:v>1.2984201908956551E-2</c:v>
                </c:pt>
              </c:numCache>
            </c:numRef>
          </c:val>
        </c:ser>
        <c:marker val="1"/>
        <c:axId val="64380288"/>
        <c:axId val="64402560"/>
      </c:lineChart>
      <c:catAx>
        <c:axId val="64380288"/>
        <c:scaling>
          <c:orientation val="minMax"/>
        </c:scaling>
        <c:axPos val="b"/>
        <c:numFmt formatCode="General" sourceLinked="1"/>
        <c:majorTickMark val="none"/>
        <c:tickLblPos val="nextTo"/>
        <c:crossAx val="64402560"/>
        <c:crosses val="autoZero"/>
        <c:auto val="1"/>
        <c:lblAlgn val="ctr"/>
        <c:lblOffset val="100"/>
      </c:catAx>
      <c:valAx>
        <c:axId val="6440256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zh-CN"/>
          </a:p>
        </c:txPr>
        <c:crossAx val="643802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aseline="0"/>
            </a:pPr>
            <a:endParaRPr lang="zh-CN"/>
          </a:p>
        </c:txPr>
      </c:dTable>
      <c:spPr>
        <a:solidFill>
          <a:srgbClr val="1F497D">
            <a:lumMod val="20000"/>
            <a:lumOff val="80000"/>
          </a:srgbClr>
        </a:solidFill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Sheet7!$A$19:$B$19</c:f>
              <c:strCache>
                <c:ptCount val="1"/>
                <c:pt idx="0">
                  <c:v>全国小学数量年度减幅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Sheet7!$C$19:$L$19</c:f>
              <c:numCache>
                <c:formatCode>0.00%</c:formatCode>
                <c:ptCount val="10"/>
                <c:pt idx="0">
                  <c:v>0.11253612716763073</c:v>
                </c:pt>
                <c:pt idx="1">
                  <c:v>7.0018318746183694E-2</c:v>
                </c:pt>
                <c:pt idx="2">
                  <c:v>6.8067410811994133E-2</c:v>
                </c:pt>
                <c:pt idx="3">
                  <c:v>7.4213245655237139E-2</c:v>
                </c:pt>
                <c:pt idx="4">
                  <c:v>7.1029934043632822E-2</c:v>
                </c:pt>
                <c:pt idx="5">
                  <c:v>6.71764063353366E-2</c:v>
                </c:pt>
                <c:pt idx="6">
                  <c:v>6.2939110070257542E-2</c:v>
                </c:pt>
                <c:pt idx="7">
                  <c:v>5.9981255857544533E-2</c:v>
                </c:pt>
                <c:pt idx="8">
                  <c:v>6.8793619142572968E-2</c:v>
                </c:pt>
                <c:pt idx="9">
                  <c:v>8.1370449678800943E-2</c:v>
                </c:pt>
              </c:numCache>
            </c:numRef>
          </c:val>
        </c:ser>
        <c:ser>
          <c:idx val="1"/>
          <c:order val="1"/>
          <c:tx>
            <c:strRef>
              <c:f>Sheet7!$A$20:$B$20</c:f>
              <c:strCache>
                <c:ptCount val="1"/>
                <c:pt idx="0">
                  <c:v>全国小学生数量年度减幅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Sheet7!$C$20:$L$20</c:f>
              <c:numCache>
                <c:formatCode>0.00%</c:formatCode>
                <c:ptCount val="10"/>
                <c:pt idx="0">
                  <c:v>3.6100128714963611E-2</c:v>
                </c:pt>
                <c:pt idx="1">
                  <c:v>3.0833573165958052E-2</c:v>
                </c:pt>
                <c:pt idx="2">
                  <c:v>3.8412531021962293E-2</c:v>
                </c:pt>
                <c:pt idx="3">
                  <c:v>3.7940108163227092E-2</c:v>
                </c:pt>
                <c:pt idx="4">
                  <c:v>3.3981165243819451E-2</c:v>
                </c:pt>
                <c:pt idx="5">
                  <c:v>1.4040778455956087E-2</c:v>
                </c:pt>
                <c:pt idx="6">
                  <c:v>1.3773009084603363E-2</c:v>
                </c:pt>
                <c:pt idx="7">
                  <c:v>2.2007762211283814E-2</c:v>
                </c:pt>
                <c:pt idx="8">
                  <c:v>2.5169602507281182E-2</c:v>
                </c:pt>
                <c:pt idx="9">
                  <c:v>1.2984201908956551E-2</c:v>
                </c:pt>
              </c:numCache>
            </c:numRef>
          </c:val>
        </c:ser>
        <c:ser>
          <c:idx val="2"/>
          <c:order val="2"/>
          <c:tx>
            <c:strRef>
              <c:f>Sheet7!$A$21:$B$21</c:f>
              <c:strCache>
                <c:ptCount val="1"/>
                <c:pt idx="0">
                  <c:v>农村小学数量年度减幅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Sheet7!$C$21:$L$21</c:f>
              <c:numCache>
                <c:formatCode>0.00%</c:formatCode>
                <c:ptCount val="10"/>
                <c:pt idx="0">
                  <c:v>5.4545454545454557E-2</c:v>
                </c:pt>
                <c:pt idx="1">
                  <c:v>7.6923076923076983E-2</c:v>
                </c:pt>
                <c:pt idx="2">
                  <c:v>6.25E-2</c:v>
                </c:pt>
                <c:pt idx="3">
                  <c:v>6.3888888888888773E-2</c:v>
                </c:pt>
                <c:pt idx="4">
                  <c:v>5.9347181008902433E-2</c:v>
                </c:pt>
                <c:pt idx="5">
                  <c:v>6.940063091482758E-2</c:v>
                </c:pt>
                <c:pt idx="6">
                  <c:v>7.7966101694915413E-2</c:v>
                </c:pt>
                <c:pt idx="7">
                  <c:v>6.985294117647059E-2</c:v>
                </c:pt>
                <c:pt idx="8">
                  <c:v>7.5098814229249133E-2</c:v>
                </c:pt>
                <c:pt idx="9">
                  <c:v>9.8290598290598746E-2</c:v>
                </c:pt>
              </c:numCache>
            </c:numRef>
          </c:val>
        </c:ser>
        <c:ser>
          <c:idx val="3"/>
          <c:order val="3"/>
          <c:tx>
            <c:strRef>
              <c:f>Sheet7!$A$22:$B$22</c:f>
              <c:strCache>
                <c:ptCount val="1"/>
                <c:pt idx="0">
                  <c:v>农村小学学生数量年度减幅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Sheet7!$C$22:$L$22</c:f>
              <c:numCache>
                <c:formatCode>0.00%</c:formatCode>
                <c:ptCount val="10"/>
                <c:pt idx="0">
                  <c:v>-1.1888942460340552E-2</c:v>
                </c:pt>
                <c:pt idx="1">
                  <c:v>5.3818798809966935E-2</c:v>
                </c:pt>
                <c:pt idx="2">
                  <c:v>5.5578073375339272E-2</c:v>
                </c:pt>
                <c:pt idx="3">
                  <c:v>4.0394319304999163E-2</c:v>
                </c:pt>
                <c:pt idx="4">
                  <c:v>5.8385059496381397E-2</c:v>
                </c:pt>
                <c:pt idx="5">
                  <c:v>3.9105904027174405E-2</c:v>
                </c:pt>
                <c:pt idx="6">
                  <c:v>6.3719836431449794E-2</c:v>
                </c:pt>
                <c:pt idx="7">
                  <c:v>6.8120370518501949E-2</c:v>
                </c:pt>
                <c:pt idx="8">
                  <c:v>2.908204432694118E-2</c:v>
                </c:pt>
                <c:pt idx="9">
                  <c:v>5.3982848554504477E-2</c:v>
                </c:pt>
              </c:numCache>
            </c:numRef>
          </c:val>
        </c:ser>
        <c:marker val="1"/>
        <c:axId val="64425984"/>
        <c:axId val="64427520"/>
      </c:lineChart>
      <c:catAx>
        <c:axId val="644259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zh-CN"/>
          </a:p>
        </c:txPr>
        <c:crossAx val="64427520"/>
        <c:crosses val="autoZero"/>
        <c:auto val="1"/>
        <c:lblAlgn val="ctr"/>
        <c:lblOffset val="100"/>
      </c:catAx>
      <c:valAx>
        <c:axId val="6442752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aseline="0"/>
            </a:pPr>
            <a:endParaRPr lang="zh-CN"/>
          </a:p>
        </c:txPr>
        <c:crossAx val="64425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1545319465081723E-2"/>
          <c:y val="0.86643327890033073"/>
          <c:w val="0.95393759286775637"/>
          <c:h val="0.11764632142660153"/>
        </c:manualLayout>
      </c:layout>
      <c:txPr>
        <a:bodyPr/>
        <a:lstStyle/>
        <a:p>
          <a:pPr>
            <a:defRPr sz="1400" baseline="0"/>
          </a:pPr>
          <a:endParaRPr lang="zh-CN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Sheet7!$A$19:$B$19</c:f>
              <c:strCache>
                <c:ptCount val="1"/>
                <c:pt idx="0">
                  <c:v>全国小学数量年度减幅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Sheet7!$C$19:$L$19</c:f>
              <c:numCache>
                <c:formatCode>0.00%</c:formatCode>
                <c:ptCount val="10"/>
                <c:pt idx="0">
                  <c:v>0.11253612716763073</c:v>
                </c:pt>
                <c:pt idx="1">
                  <c:v>7.0018318746183694E-2</c:v>
                </c:pt>
                <c:pt idx="2">
                  <c:v>6.8067410811994133E-2</c:v>
                </c:pt>
                <c:pt idx="3">
                  <c:v>7.4213245655237139E-2</c:v>
                </c:pt>
                <c:pt idx="4">
                  <c:v>7.1029934043632822E-2</c:v>
                </c:pt>
                <c:pt idx="5">
                  <c:v>6.71764063353366E-2</c:v>
                </c:pt>
                <c:pt idx="6">
                  <c:v>6.2939110070257542E-2</c:v>
                </c:pt>
                <c:pt idx="7">
                  <c:v>5.9981255857544533E-2</c:v>
                </c:pt>
                <c:pt idx="8">
                  <c:v>6.8793619142572968E-2</c:v>
                </c:pt>
                <c:pt idx="9">
                  <c:v>8.1370449678800943E-2</c:v>
                </c:pt>
              </c:numCache>
            </c:numRef>
          </c:val>
        </c:ser>
        <c:ser>
          <c:idx val="1"/>
          <c:order val="1"/>
          <c:tx>
            <c:strRef>
              <c:f>Sheet7!$A$20:$B$20</c:f>
              <c:strCache>
                <c:ptCount val="1"/>
                <c:pt idx="0">
                  <c:v>全国小学生数量年度减幅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Sheet7!$C$20:$L$20</c:f>
              <c:numCache>
                <c:formatCode>0.00%</c:formatCode>
                <c:ptCount val="10"/>
                <c:pt idx="0">
                  <c:v>3.6100128714963611E-2</c:v>
                </c:pt>
                <c:pt idx="1">
                  <c:v>3.0833573165958052E-2</c:v>
                </c:pt>
                <c:pt idx="2">
                  <c:v>3.8412531021962293E-2</c:v>
                </c:pt>
                <c:pt idx="3">
                  <c:v>3.7940108163227092E-2</c:v>
                </c:pt>
                <c:pt idx="4">
                  <c:v>3.3981165243819451E-2</c:v>
                </c:pt>
                <c:pt idx="5">
                  <c:v>1.4040778455956087E-2</c:v>
                </c:pt>
                <c:pt idx="6">
                  <c:v>1.3773009084603363E-2</c:v>
                </c:pt>
                <c:pt idx="7">
                  <c:v>2.2007762211283814E-2</c:v>
                </c:pt>
                <c:pt idx="8">
                  <c:v>2.5169602507281182E-2</c:v>
                </c:pt>
                <c:pt idx="9">
                  <c:v>1.2984201908956551E-2</c:v>
                </c:pt>
              </c:numCache>
            </c:numRef>
          </c:val>
        </c:ser>
        <c:ser>
          <c:idx val="2"/>
          <c:order val="2"/>
          <c:tx>
            <c:strRef>
              <c:f>Sheet7!$A$21:$B$21</c:f>
              <c:strCache>
                <c:ptCount val="1"/>
                <c:pt idx="0">
                  <c:v>农村小学数量年度减幅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Sheet7!$C$21:$L$21</c:f>
              <c:numCache>
                <c:formatCode>0.00%</c:formatCode>
                <c:ptCount val="10"/>
                <c:pt idx="0">
                  <c:v>5.4545454545454557E-2</c:v>
                </c:pt>
                <c:pt idx="1">
                  <c:v>7.6923076923076983E-2</c:v>
                </c:pt>
                <c:pt idx="2">
                  <c:v>6.25E-2</c:v>
                </c:pt>
                <c:pt idx="3">
                  <c:v>6.3888888888888773E-2</c:v>
                </c:pt>
                <c:pt idx="4">
                  <c:v>5.9347181008902433E-2</c:v>
                </c:pt>
                <c:pt idx="5">
                  <c:v>6.940063091482758E-2</c:v>
                </c:pt>
                <c:pt idx="6">
                  <c:v>7.7966101694915413E-2</c:v>
                </c:pt>
                <c:pt idx="7">
                  <c:v>6.985294117647059E-2</c:v>
                </c:pt>
                <c:pt idx="8">
                  <c:v>7.5098814229249133E-2</c:v>
                </c:pt>
                <c:pt idx="9">
                  <c:v>9.8290598290598746E-2</c:v>
                </c:pt>
              </c:numCache>
            </c:numRef>
          </c:val>
        </c:ser>
        <c:ser>
          <c:idx val="3"/>
          <c:order val="3"/>
          <c:tx>
            <c:strRef>
              <c:f>Sheet7!$A$22:$B$22</c:f>
              <c:strCache>
                <c:ptCount val="1"/>
                <c:pt idx="0">
                  <c:v>农村小学学生数量年度减幅</c:v>
                </c:pt>
              </c:strCache>
            </c:strRef>
          </c:tx>
          <c:cat>
            <c:strRef>
              <c:f>Sheet7!$C$18:$L$18</c:f>
              <c:strCache>
                <c:ptCount val="10"/>
                <c:pt idx="0">
                  <c:v>2001年</c:v>
                </c:pt>
                <c:pt idx="1">
                  <c:v>2002年</c:v>
                </c:pt>
                <c:pt idx="2">
                  <c:v>2003年</c:v>
                </c:pt>
                <c:pt idx="3">
                  <c:v>2004年</c:v>
                </c:pt>
                <c:pt idx="4">
                  <c:v>2005年</c:v>
                </c:pt>
                <c:pt idx="5">
                  <c:v>2006年</c:v>
                </c:pt>
                <c:pt idx="6">
                  <c:v>2007年</c:v>
                </c:pt>
                <c:pt idx="7">
                  <c:v>2008年</c:v>
                </c:pt>
                <c:pt idx="8">
                  <c:v>2009年</c:v>
                </c:pt>
                <c:pt idx="9">
                  <c:v>2010年</c:v>
                </c:pt>
              </c:strCache>
            </c:strRef>
          </c:cat>
          <c:val>
            <c:numRef>
              <c:f>Sheet7!$C$22:$L$22</c:f>
              <c:numCache>
                <c:formatCode>0.00%</c:formatCode>
                <c:ptCount val="10"/>
                <c:pt idx="0">
                  <c:v>-1.1888942460340552E-2</c:v>
                </c:pt>
                <c:pt idx="1">
                  <c:v>5.3818798809966935E-2</c:v>
                </c:pt>
                <c:pt idx="2">
                  <c:v>5.5578073375339272E-2</c:v>
                </c:pt>
                <c:pt idx="3">
                  <c:v>4.0394319304999163E-2</c:v>
                </c:pt>
                <c:pt idx="4">
                  <c:v>5.8385059496381397E-2</c:v>
                </c:pt>
                <c:pt idx="5">
                  <c:v>3.9105904027174405E-2</c:v>
                </c:pt>
                <c:pt idx="6">
                  <c:v>6.3719836431449794E-2</c:v>
                </c:pt>
                <c:pt idx="7">
                  <c:v>6.8120370518501949E-2</c:v>
                </c:pt>
                <c:pt idx="8">
                  <c:v>2.908204432694118E-2</c:v>
                </c:pt>
                <c:pt idx="9">
                  <c:v>5.3982848554504477E-2</c:v>
                </c:pt>
              </c:numCache>
            </c:numRef>
          </c:val>
        </c:ser>
        <c:marker val="1"/>
        <c:axId val="64462848"/>
        <c:axId val="64464384"/>
      </c:lineChart>
      <c:catAx>
        <c:axId val="64462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zh-CN"/>
          </a:p>
        </c:txPr>
        <c:crossAx val="64464384"/>
        <c:crosses val="autoZero"/>
        <c:auto val="1"/>
        <c:lblAlgn val="ctr"/>
        <c:lblOffset val="100"/>
      </c:catAx>
      <c:valAx>
        <c:axId val="6446438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aseline="0"/>
            </a:pPr>
            <a:endParaRPr lang="zh-CN"/>
          </a:p>
        </c:txPr>
        <c:crossAx val="644628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zh-CN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Sheet1!$A$63</c:f>
              <c:strCache>
                <c:ptCount val="1"/>
                <c:pt idx="0">
                  <c:v>农村普通高中所占比重</c:v>
                </c:pt>
              </c:strCache>
            </c:strRef>
          </c:tx>
          <c:cat>
            <c:strRef>
              <c:f>Sheet1!$B$62:$L$62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strCache>
            </c:strRef>
          </c:cat>
          <c:val>
            <c:numRef>
              <c:f>Sheet1!$B$63:$L$63</c:f>
              <c:numCache>
                <c:formatCode>0.00%</c:formatCode>
                <c:ptCount val="11"/>
                <c:pt idx="0">
                  <c:v>0.1805135951661658</c:v>
                </c:pt>
                <c:pt idx="1">
                  <c:v>0.15007140075295344</c:v>
                </c:pt>
                <c:pt idx="2">
                  <c:v>0.15007140075295344</c:v>
                </c:pt>
                <c:pt idx="3">
                  <c:v>0.14500285189175491</c:v>
                </c:pt>
                <c:pt idx="4">
                  <c:v>0.15339417427178398</c:v>
                </c:pt>
                <c:pt idx="5">
                  <c:v>0.13547104151131173</c:v>
                </c:pt>
                <c:pt idx="6">
                  <c:v>0.13372129016281958</c:v>
                </c:pt>
                <c:pt idx="7">
                  <c:v>0.12193099929851413</c:v>
                </c:pt>
                <c:pt idx="8">
                  <c:v>0.10908190429022473</c:v>
                </c:pt>
                <c:pt idx="9">
                  <c:v>0.10318219501307314</c:v>
                </c:pt>
                <c:pt idx="10">
                  <c:v>9.3910298566355396E-2</c:v>
                </c:pt>
              </c:numCache>
            </c:numRef>
          </c:val>
        </c:ser>
        <c:ser>
          <c:idx val="1"/>
          <c:order val="1"/>
          <c:tx>
            <c:strRef>
              <c:f>Sheet1!$A$64</c:f>
              <c:strCache>
                <c:ptCount val="1"/>
                <c:pt idx="0">
                  <c:v>农村普通初中所占比重</c:v>
                </c:pt>
              </c:strCache>
            </c:strRef>
          </c:tx>
          <c:cat>
            <c:strRef>
              <c:f>Sheet1!$B$62:$L$62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strCache>
            </c:strRef>
          </c:cat>
          <c:val>
            <c:numRef>
              <c:f>Sheet1!$B$64:$L$64</c:f>
              <c:numCache>
                <c:formatCode>0.00%</c:formatCode>
                <c:ptCount val="11"/>
                <c:pt idx="0">
                  <c:v>0.62696159734626178</c:v>
                </c:pt>
                <c:pt idx="1">
                  <c:v>0.59890815174524736</c:v>
                </c:pt>
                <c:pt idx="2">
                  <c:v>0.49303716585642232</c:v>
                </c:pt>
                <c:pt idx="3">
                  <c:v>0.59407693289104357</c:v>
                </c:pt>
                <c:pt idx="4">
                  <c:v>0.60410719949254676</c:v>
                </c:pt>
                <c:pt idx="5">
                  <c:v>0.58826856265654037</c:v>
                </c:pt>
                <c:pt idx="6">
                  <c:v>0.58270850536745911</c:v>
                </c:pt>
                <c:pt idx="7">
                  <c:v>0.55600669948738768</c:v>
                </c:pt>
                <c:pt idx="8">
                  <c:v>0.51953757225433528</c:v>
                </c:pt>
                <c:pt idx="9">
                  <c:v>0.51054830905614956</c:v>
                </c:pt>
                <c:pt idx="10">
                  <c:v>0.49687180464809982</c:v>
                </c:pt>
              </c:numCache>
            </c:numRef>
          </c:val>
        </c:ser>
        <c:ser>
          <c:idx val="2"/>
          <c:order val="2"/>
          <c:tx>
            <c:strRef>
              <c:f>Sheet1!$A$65</c:f>
              <c:strCache>
                <c:ptCount val="1"/>
                <c:pt idx="0">
                  <c:v>农村普通小学所占比重</c:v>
                </c:pt>
              </c:strCache>
            </c:strRef>
          </c:tx>
          <c:cat>
            <c:strRef>
              <c:f>Sheet1!$B$62:$L$62</c:f>
              <c:strCach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strCache>
            </c:strRef>
          </c:cat>
          <c:val>
            <c:numRef>
              <c:f>Sheet1!$B$65:$L$65</c:f>
              <c:numCache>
                <c:formatCode>0.00%</c:formatCode>
                <c:ptCount val="11"/>
                <c:pt idx="0">
                  <c:v>0.79527908934254776</c:v>
                </c:pt>
                <c:pt idx="1">
                  <c:v>0.91091106865133298</c:v>
                </c:pt>
                <c:pt idx="2">
                  <c:v>0.46137191836205588</c:v>
                </c:pt>
                <c:pt idx="3">
                  <c:v>0.65092427685317344</c:v>
                </c:pt>
                <c:pt idx="4">
                  <c:v>0.85573959303166292</c:v>
                </c:pt>
                <c:pt idx="5">
                  <c:v>0.86504575206233192</c:v>
                </c:pt>
                <c:pt idx="6">
                  <c:v>0.86363676278176649</c:v>
                </c:pt>
                <c:pt idx="7">
                  <c:v>0.84853824739659645</c:v>
                </c:pt>
                <c:pt idx="8">
                  <c:v>0.74066778090323349</c:v>
                </c:pt>
                <c:pt idx="9">
                  <c:v>0.73160116352820992</c:v>
                </c:pt>
                <c:pt idx="10">
                  <c:v>0.70098453070259992</c:v>
                </c:pt>
              </c:numCache>
            </c:numRef>
          </c:val>
        </c:ser>
        <c:marker val="1"/>
        <c:axId val="64538496"/>
        <c:axId val="64540032"/>
      </c:lineChart>
      <c:catAx>
        <c:axId val="64538496"/>
        <c:scaling>
          <c:orientation val="minMax"/>
        </c:scaling>
        <c:axPos val="b"/>
        <c:majorTickMark val="none"/>
        <c:tickLblPos val="nextTo"/>
        <c:crossAx val="64540032"/>
        <c:crosses val="autoZero"/>
        <c:auto val="1"/>
        <c:lblAlgn val="ctr"/>
        <c:lblOffset val="100"/>
      </c:catAx>
      <c:valAx>
        <c:axId val="64540032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645384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200" baseline="0"/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Sheet4!$A$14</c:f>
              <c:strCache>
                <c:ptCount val="1"/>
                <c:pt idx="0">
                  <c:v>城市化率</c:v>
                </c:pt>
              </c:strCache>
            </c:strRef>
          </c:tx>
          <c:cat>
            <c:numRef>
              <c:f>Sheet4!$B$13:$L$13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Sheet4!$B$14:$L$14</c:f>
              <c:numCache>
                <c:formatCode>0.00%</c:formatCode>
                <c:ptCount val="11"/>
                <c:pt idx="0">
                  <c:v>0.36220000000000002</c:v>
                </c:pt>
                <c:pt idx="1">
                  <c:v>0.37660000000000032</c:v>
                </c:pt>
                <c:pt idx="2">
                  <c:v>0.39090000000000363</c:v>
                </c:pt>
                <c:pt idx="3">
                  <c:v>0.40530000000000038</c:v>
                </c:pt>
                <c:pt idx="4">
                  <c:v>0.41760000000000008</c:v>
                </c:pt>
                <c:pt idx="5">
                  <c:v>0.429900000000003</c:v>
                </c:pt>
                <c:pt idx="6">
                  <c:v>0.44340000000000002</c:v>
                </c:pt>
                <c:pt idx="7">
                  <c:v>0.45890000000000031</c:v>
                </c:pt>
                <c:pt idx="8">
                  <c:v>0.46990000000000032</c:v>
                </c:pt>
                <c:pt idx="9">
                  <c:v>0.48340000000000038</c:v>
                </c:pt>
                <c:pt idx="10">
                  <c:v>0.49950000000000278</c:v>
                </c:pt>
              </c:numCache>
            </c:numRef>
          </c:val>
        </c:ser>
        <c:ser>
          <c:idx val="1"/>
          <c:order val="1"/>
          <c:tx>
            <c:strRef>
              <c:f>Sheet4!$A$15</c:f>
              <c:strCache>
                <c:ptCount val="1"/>
                <c:pt idx="0">
                  <c:v>高中教育城市化率</c:v>
                </c:pt>
              </c:strCache>
            </c:strRef>
          </c:tx>
          <c:cat>
            <c:numRef>
              <c:f>Sheet4!$B$13:$L$13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Sheet4!$B$15:$L$15</c:f>
              <c:numCache>
                <c:formatCode>0.00%</c:formatCode>
                <c:ptCount val="11"/>
                <c:pt idx="0">
                  <c:v>0.86863793017332513</c:v>
                </c:pt>
                <c:pt idx="1">
                  <c:v>0.88754208274909752</c:v>
                </c:pt>
                <c:pt idx="2">
                  <c:v>0.88917989559392163</c:v>
                </c:pt>
                <c:pt idx="3">
                  <c:v>0.89291694446847814</c:v>
                </c:pt>
                <c:pt idx="4">
                  <c:v>0.88510923855033175</c:v>
                </c:pt>
                <c:pt idx="5">
                  <c:v>0.90299241622356319</c:v>
                </c:pt>
                <c:pt idx="6">
                  <c:v>0.9076953668721417</c:v>
                </c:pt>
                <c:pt idx="7">
                  <c:v>0.91702346971138549</c:v>
                </c:pt>
                <c:pt idx="8">
                  <c:v>0.92242395851842285</c:v>
                </c:pt>
                <c:pt idx="9">
                  <c:v>0.92843879915211058</c:v>
                </c:pt>
                <c:pt idx="10">
                  <c:v>0.93288950044081265</c:v>
                </c:pt>
              </c:numCache>
            </c:numRef>
          </c:val>
        </c:ser>
        <c:ser>
          <c:idx val="2"/>
          <c:order val="2"/>
          <c:tx>
            <c:strRef>
              <c:f>Sheet4!$A$16</c:f>
              <c:strCache>
                <c:ptCount val="1"/>
                <c:pt idx="0">
                  <c:v>初中教育城市化率</c:v>
                </c:pt>
              </c:strCache>
            </c:strRef>
          </c:tx>
          <c:cat>
            <c:numRef>
              <c:f>Sheet4!$B$13:$L$13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Sheet4!$B$16:$L$16</c:f>
              <c:numCache>
                <c:formatCode>0.00%</c:formatCode>
                <c:ptCount val="11"/>
                <c:pt idx="0">
                  <c:v>0.44411566804212299</c:v>
                </c:pt>
                <c:pt idx="1">
                  <c:v>0.51465157322676702</c:v>
                </c:pt>
                <c:pt idx="2">
                  <c:v>0.52925927384063742</c:v>
                </c:pt>
                <c:pt idx="3">
                  <c:v>0.52248421828774849</c:v>
                </c:pt>
                <c:pt idx="4">
                  <c:v>0.51068725868725851</c:v>
                </c:pt>
                <c:pt idx="5">
                  <c:v>0.54880334942261122</c:v>
                </c:pt>
                <c:pt idx="6">
                  <c:v>0.56821022066972304</c:v>
                </c:pt>
                <c:pt idx="7">
                  <c:v>0.60787638308657765</c:v>
                </c:pt>
                <c:pt idx="8">
                  <c:v>0.62968344949454846</c:v>
                </c:pt>
                <c:pt idx="9">
                  <c:v>0.64397714975595854</c:v>
                </c:pt>
                <c:pt idx="10">
                  <c:v>0.66176451076686293</c:v>
                </c:pt>
              </c:numCache>
            </c:numRef>
          </c:val>
        </c:ser>
        <c:ser>
          <c:idx val="3"/>
          <c:order val="3"/>
          <c:tx>
            <c:strRef>
              <c:f>Sheet4!$A$17</c:f>
              <c:strCache>
                <c:ptCount val="1"/>
                <c:pt idx="0">
                  <c:v>小学教育城市化率</c:v>
                </c:pt>
              </c:strCache>
            </c:strRef>
          </c:tx>
          <c:cat>
            <c:numRef>
              <c:f>Sheet4!$B$13:$L$13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Sheet4!$B$17:$L$17</c:f>
              <c:numCache>
                <c:formatCode>0.00%</c:formatCode>
                <c:ptCount val="11"/>
                <c:pt idx="0">
                  <c:v>0.3465352621366683</c:v>
                </c:pt>
                <c:pt idx="1">
                  <c:v>0.31400162793868452</c:v>
                </c:pt>
                <c:pt idx="2">
                  <c:v>0.33027110130948856</c:v>
                </c:pt>
                <c:pt idx="3">
                  <c:v>0.34222660213144507</c:v>
                </c:pt>
                <c:pt idx="4">
                  <c:v>0.34390457957911585</c:v>
                </c:pt>
                <c:pt idx="5">
                  <c:v>0.36047908380561433</c:v>
                </c:pt>
                <c:pt idx="6">
                  <c:v>0.37673703009747439</c:v>
                </c:pt>
                <c:pt idx="7">
                  <c:v>0.40830177962892888</c:v>
                </c:pt>
                <c:pt idx="8">
                  <c:v>0.43620051667181281</c:v>
                </c:pt>
                <c:pt idx="9">
                  <c:v>0.43846330277506962</c:v>
                </c:pt>
                <c:pt idx="10">
                  <c:v>0.46178840524309461</c:v>
                </c:pt>
              </c:numCache>
            </c:numRef>
          </c:val>
        </c:ser>
        <c:marker val="1"/>
        <c:axId val="64649856"/>
        <c:axId val="64659840"/>
      </c:lineChart>
      <c:catAx>
        <c:axId val="64649856"/>
        <c:scaling>
          <c:orientation val="minMax"/>
        </c:scaling>
        <c:axPos val="b"/>
        <c:numFmt formatCode="General" sourceLinked="1"/>
        <c:majorTickMark val="none"/>
        <c:tickLblPos val="nextTo"/>
        <c:crossAx val="64659840"/>
        <c:crosses val="autoZero"/>
        <c:auto val="1"/>
        <c:lblAlgn val="ctr"/>
        <c:lblOffset val="100"/>
      </c:catAx>
      <c:valAx>
        <c:axId val="64659840"/>
        <c:scaling>
          <c:orientation val="minMax"/>
          <c:max val="1"/>
          <c:min val="0.30000000000000032"/>
        </c:scaling>
        <c:axPos val="l"/>
        <c:majorGridlines/>
        <c:numFmt formatCode="0.00%" sourceLinked="1"/>
        <c:majorTickMark val="none"/>
        <c:tickLblPos val="nextTo"/>
        <c:crossAx val="646498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200" baseline="0"/>
      </a:pPr>
      <a:endParaRPr lang="zh-CN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>
              <a:defRPr/>
            </a:pPr>
            <a:r>
              <a:rPr lang="zh-CN"/>
              <a:t>  </a:t>
            </a:r>
          </a:p>
        </c:rich>
      </c:tx>
      <c:layout>
        <c:manualLayout>
          <c:xMode val="edge"/>
          <c:yMode val="edge"/>
          <c:x val="0.1920986452198826"/>
          <c:y val="4.7008547008547022E-2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Sheet2!$A$10</c:f>
              <c:strCache>
                <c:ptCount val="1"/>
                <c:pt idx="0">
                  <c:v>县镇初中学生数</c:v>
                </c:pt>
              </c:strCache>
            </c:strRef>
          </c:tx>
          <c:cat>
            <c:strRef>
              <c:f>Sheet2!$B$9:$I$9</c:f>
              <c:strCache>
                <c:ptCount val="8"/>
                <c:pt idx="0">
                  <c:v>2002年</c:v>
                </c:pt>
                <c:pt idx="1">
                  <c:v>2003年</c:v>
                </c:pt>
                <c:pt idx="2">
                  <c:v>2004年</c:v>
                </c:pt>
                <c:pt idx="3">
                  <c:v>2005年</c:v>
                </c:pt>
                <c:pt idx="4">
                  <c:v>2006年</c:v>
                </c:pt>
                <c:pt idx="5">
                  <c:v>2007年</c:v>
                </c:pt>
                <c:pt idx="6">
                  <c:v>2008年</c:v>
                </c:pt>
                <c:pt idx="7">
                  <c:v>2009年</c:v>
                </c:pt>
              </c:strCache>
            </c:strRef>
          </c:cat>
          <c:val>
            <c:numRef>
              <c:f>Sheet2!$B$10:$I$10</c:f>
              <c:numCache>
                <c:formatCode>0.0_ </c:formatCode>
                <c:ptCount val="8"/>
                <c:pt idx="0">
                  <c:v>2314.0839000000001</c:v>
                </c:pt>
                <c:pt idx="1">
                  <c:v>2187.0481999999997</c:v>
                </c:pt>
                <c:pt idx="2">
                  <c:v>2351.3281000000002</c:v>
                </c:pt>
                <c:pt idx="3">
                  <c:v>2423.6201000000001</c:v>
                </c:pt>
                <c:pt idx="4">
                  <c:v>2429.9955000000159</c:v>
                </c:pt>
                <c:pt idx="5">
                  <c:v>2442.8492999999999</c:v>
                </c:pt>
                <c:pt idx="6">
                  <c:v>2440.0825999999997</c:v>
                </c:pt>
                <c:pt idx="7">
                  <c:v>2432.4160999999999</c:v>
                </c:pt>
              </c:numCache>
            </c:numRef>
          </c:val>
        </c:ser>
        <c:ser>
          <c:idx val="1"/>
          <c:order val="1"/>
          <c:tx>
            <c:strRef>
              <c:f>Sheet2!$A$11</c:f>
              <c:strCache>
                <c:ptCount val="1"/>
                <c:pt idx="0">
                  <c:v>农村普通中学学生数</c:v>
                </c:pt>
              </c:strCache>
            </c:strRef>
          </c:tx>
          <c:cat>
            <c:strRef>
              <c:f>Sheet2!$B$9:$I$9</c:f>
              <c:strCache>
                <c:ptCount val="8"/>
                <c:pt idx="0">
                  <c:v>2002年</c:v>
                </c:pt>
                <c:pt idx="1">
                  <c:v>2003年</c:v>
                </c:pt>
                <c:pt idx="2">
                  <c:v>2004年</c:v>
                </c:pt>
                <c:pt idx="3">
                  <c:v>2005年</c:v>
                </c:pt>
                <c:pt idx="4">
                  <c:v>2006年</c:v>
                </c:pt>
                <c:pt idx="5">
                  <c:v>2007年</c:v>
                </c:pt>
                <c:pt idx="6">
                  <c:v>2008年</c:v>
                </c:pt>
                <c:pt idx="7">
                  <c:v>2009年</c:v>
                </c:pt>
              </c:strCache>
            </c:strRef>
          </c:cat>
          <c:val>
            <c:numRef>
              <c:f>Sheet2!$B$11:$I$11</c:f>
              <c:numCache>
                <c:formatCode>0.0_ </c:formatCode>
                <c:ptCount val="8"/>
                <c:pt idx="0">
                  <c:v>3108.8</c:v>
                </c:pt>
                <c:pt idx="1">
                  <c:v>3160.4</c:v>
                </c:pt>
                <c:pt idx="2">
                  <c:v>2784.7</c:v>
                </c:pt>
                <c:pt idx="3">
                  <c:v>2563.6999999999998</c:v>
                </c:pt>
                <c:pt idx="4">
                  <c:v>3168.3</c:v>
                </c:pt>
                <c:pt idx="5">
                  <c:v>2243.3000000000002</c:v>
                </c:pt>
                <c:pt idx="6">
                  <c:v>2064.1999999999998</c:v>
                </c:pt>
                <c:pt idx="7">
                  <c:v>1934.5</c:v>
                </c:pt>
              </c:numCache>
            </c:numRef>
          </c:val>
        </c:ser>
        <c:ser>
          <c:idx val="2"/>
          <c:order val="2"/>
          <c:tx>
            <c:strRef>
              <c:f>Sheet2!$A$12</c:f>
              <c:strCache>
                <c:ptCount val="1"/>
                <c:pt idx="0">
                  <c:v>县镇普通小学学生人数</c:v>
                </c:pt>
              </c:strCache>
            </c:strRef>
          </c:tx>
          <c:cat>
            <c:strRef>
              <c:f>Sheet2!$B$9:$I$9</c:f>
              <c:strCache>
                <c:ptCount val="8"/>
                <c:pt idx="0">
                  <c:v>2002年</c:v>
                </c:pt>
                <c:pt idx="1">
                  <c:v>2003年</c:v>
                </c:pt>
                <c:pt idx="2">
                  <c:v>2004年</c:v>
                </c:pt>
                <c:pt idx="3">
                  <c:v>2005年</c:v>
                </c:pt>
                <c:pt idx="4">
                  <c:v>2006年</c:v>
                </c:pt>
                <c:pt idx="5">
                  <c:v>2007年</c:v>
                </c:pt>
                <c:pt idx="6">
                  <c:v>2008年</c:v>
                </c:pt>
                <c:pt idx="7">
                  <c:v>2009年</c:v>
                </c:pt>
              </c:strCache>
            </c:strRef>
          </c:cat>
          <c:val>
            <c:numRef>
              <c:f>Sheet2!$B$12:$I$12</c:f>
              <c:numCache>
                <c:formatCode>0.0_ </c:formatCode>
                <c:ptCount val="8"/>
                <c:pt idx="0">
                  <c:v>2192.9020999999998</c:v>
                </c:pt>
                <c:pt idx="1">
                  <c:v>17.366299999999889</c:v>
                </c:pt>
                <c:pt idx="2">
                  <c:v>2185.8606</c:v>
                </c:pt>
                <c:pt idx="3">
                  <c:v>2431.8225000000002</c:v>
                </c:pt>
                <c:pt idx="4">
                  <c:v>2552.1904</c:v>
                </c:pt>
                <c:pt idx="5">
                  <c:v>2602.2474999999827</c:v>
                </c:pt>
                <c:pt idx="6">
                  <c:v>2637.1538</c:v>
                </c:pt>
                <c:pt idx="7">
                  <c:v>2770.0169999999998</c:v>
                </c:pt>
              </c:numCache>
            </c:numRef>
          </c:val>
        </c:ser>
        <c:ser>
          <c:idx val="3"/>
          <c:order val="3"/>
          <c:tx>
            <c:strRef>
              <c:f>Sheet2!$A$13</c:f>
              <c:strCache>
                <c:ptCount val="1"/>
                <c:pt idx="0">
                  <c:v>农村普通小学学生人数</c:v>
                </c:pt>
              </c:strCache>
            </c:strRef>
          </c:tx>
          <c:cat>
            <c:strRef>
              <c:f>Sheet2!$B$9:$I$9</c:f>
              <c:strCache>
                <c:ptCount val="8"/>
                <c:pt idx="0">
                  <c:v>2002年</c:v>
                </c:pt>
                <c:pt idx="1">
                  <c:v>2003年</c:v>
                </c:pt>
                <c:pt idx="2">
                  <c:v>2004年</c:v>
                </c:pt>
                <c:pt idx="3">
                  <c:v>2005年</c:v>
                </c:pt>
                <c:pt idx="4">
                  <c:v>2006年</c:v>
                </c:pt>
                <c:pt idx="5">
                  <c:v>2007年</c:v>
                </c:pt>
                <c:pt idx="6">
                  <c:v>2008年</c:v>
                </c:pt>
                <c:pt idx="7">
                  <c:v>2009年</c:v>
                </c:pt>
              </c:strCache>
            </c:strRef>
          </c:cat>
          <c:val>
            <c:numRef>
              <c:f>Sheet2!$B$13:$I$13</c:f>
              <c:numCache>
                <c:formatCode>0.0_ </c:formatCode>
                <c:ptCount val="8"/>
                <c:pt idx="0">
                  <c:v>8141.7</c:v>
                </c:pt>
                <c:pt idx="1">
                  <c:v>7689.2</c:v>
                </c:pt>
                <c:pt idx="2">
                  <c:v>6947.8</c:v>
                </c:pt>
                <c:pt idx="3">
                  <c:v>6676.1</c:v>
                </c:pt>
                <c:pt idx="4">
                  <c:v>7378.6</c:v>
                </c:pt>
                <c:pt idx="5">
                  <c:v>6250.7</c:v>
                </c:pt>
                <c:pt idx="6">
                  <c:v>5824.9</c:v>
                </c:pt>
                <c:pt idx="7">
                  <c:v>5655.5</c:v>
                </c:pt>
              </c:numCache>
            </c:numRef>
          </c:val>
        </c:ser>
        <c:marker val="1"/>
        <c:axId val="64560512"/>
        <c:axId val="64566400"/>
      </c:lineChart>
      <c:catAx>
        <c:axId val="64560512"/>
        <c:scaling>
          <c:orientation val="minMax"/>
        </c:scaling>
        <c:axPos val="b"/>
        <c:majorTickMark val="none"/>
        <c:tickLblPos val="nextTo"/>
        <c:crossAx val="64566400"/>
        <c:crosses val="autoZero"/>
        <c:auto val="1"/>
        <c:lblAlgn val="ctr"/>
        <c:lblOffset val="100"/>
      </c:catAx>
      <c:valAx>
        <c:axId val="64566400"/>
        <c:scaling>
          <c:orientation val="minMax"/>
        </c:scaling>
        <c:axPos val="l"/>
        <c:majorGridlines/>
        <c:numFmt formatCode="0.0_ " sourceLinked="1"/>
        <c:majorTickMark val="none"/>
        <c:tickLblPos val="nextTo"/>
        <c:spPr>
          <a:ln w="9525">
            <a:noFill/>
          </a:ln>
        </c:spPr>
        <c:crossAx val="64560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3888228299643282E-2"/>
          <c:y val="0.8340988626421787"/>
          <c:w val="0.94411414982163266"/>
          <c:h val="0.13812335958005251"/>
        </c:manualLayout>
      </c:layout>
      <c:txPr>
        <a:bodyPr/>
        <a:lstStyle/>
        <a:p>
          <a:pPr>
            <a:defRPr sz="1400" baseline="0"/>
          </a:pPr>
          <a:endParaRPr lang="zh-CN"/>
        </a:p>
      </c:txPr>
    </c:legend>
    <c:plotVisOnly val="1"/>
  </c:chart>
  <c:txPr>
    <a:bodyPr/>
    <a:lstStyle/>
    <a:p>
      <a:pPr>
        <a:defRPr sz="1200" baseline="0"/>
      </a:pPr>
      <a:endParaRPr lang="zh-CN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plotArea>
      <c:layout/>
      <c:lineChart>
        <c:grouping val="standard"/>
        <c:ser>
          <c:idx val="0"/>
          <c:order val="0"/>
          <c:tx>
            <c:strRef>
              <c:f>Sheet3!$B$1</c:f>
              <c:strCache>
                <c:ptCount val="1"/>
                <c:pt idx="0">
                  <c:v>小学代课教师</c:v>
                </c:pt>
              </c:strCache>
            </c:strRef>
          </c:tx>
          <c:cat>
            <c:strRef>
              <c:f>Sheet3!$A$2:$A$11</c:f>
              <c:strCache>
                <c:ptCount val="10"/>
                <c:pt idx="0">
                  <c:v>2000年</c:v>
                </c:pt>
                <c:pt idx="1">
                  <c:v>2001年</c:v>
                </c:pt>
                <c:pt idx="2">
                  <c:v>2002年</c:v>
                </c:pt>
                <c:pt idx="3">
                  <c:v>2003年</c:v>
                </c:pt>
                <c:pt idx="4">
                  <c:v>2004年</c:v>
                </c:pt>
                <c:pt idx="5">
                  <c:v>2005年</c:v>
                </c:pt>
                <c:pt idx="6">
                  <c:v>2006年</c:v>
                </c:pt>
                <c:pt idx="7">
                  <c:v>2007年</c:v>
                </c:pt>
                <c:pt idx="8">
                  <c:v>2008年</c:v>
                </c:pt>
                <c:pt idx="9">
                  <c:v>2009年</c:v>
                </c:pt>
              </c:strCache>
            </c:strRef>
          </c:cat>
          <c:val>
            <c:numRef>
              <c:f>Sheet3!$B$2:$B$11</c:f>
              <c:numCache>
                <c:formatCode>General</c:formatCode>
                <c:ptCount val="10"/>
                <c:pt idx="0">
                  <c:v>515394</c:v>
                </c:pt>
                <c:pt idx="1">
                  <c:v>415164</c:v>
                </c:pt>
                <c:pt idx="2">
                  <c:v>364645</c:v>
                </c:pt>
                <c:pt idx="3">
                  <c:v>319597</c:v>
                </c:pt>
                <c:pt idx="4">
                  <c:v>275362</c:v>
                </c:pt>
                <c:pt idx="5">
                  <c:v>254376</c:v>
                </c:pt>
                <c:pt idx="6">
                  <c:v>209809</c:v>
                </c:pt>
                <c:pt idx="7">
                  <c:v>190344</c:v>
                </c:pt>
                <c:pt idx="8">
                  <c:v>174156</c:v>
                </c:pt>
                <c:pt idx="9">
                  <c:v>146686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中学代课教师</c:v>
                </c:pt>
              </c:strCache>
            </c:strRef>
          </c:tx>
          <c:cat>
            <c:strRef>
              <c:f>Sheet3!$A$2:$A$11</c:f>
              <c:strCache>
                <c:ptCount val="10"/>
                <c:pt idx="0">
                  <c:v>2000年</c:v>
                </c:pt>
                <c:pt idx="1">
                  <c:v>2001年</c:v>
                </c:pt>
                <c:pt idx="2">
                  <c:v>2002年</c:v>
                </c:pt>
                <c:pt idx="3">
                  <c:v>2003年</c:v>
                </c:pt>
                <c:pt idx="4">
                  <c:v>2004年</c:v>
                </c:pt>
                <c:pt idx="5">
                  <c:v>2005年</c:v>
                </c:pt>
                <c:pt idx="6">
                  <c:v>2006年</c:v>
                </c:pt>
                <c:pt idx="7">
                  <c:v>2007年</c:v>
                </c:pt>
                <c:pt idx="8">
                  <c:v>2008年</c:v>
                </c:pt>
                <c:pt idx="9">
                  <c:v>2009年</c:v>
                </c:pt>
              </c:strCache>
            </c:strRef>
          </c:cat>
          <c:val>
            <c:numRef>
              <c:f>Sheet3!$C$2:$C$11</c:f>
              <c:numCache>
                <c:formatCode>General</c:formatCode>
                <c:ptCount val="10"/>
                <c:pt idx="0">
                  <c:v>65005</c:v>
                </c:pt>
                <c:pt idx="1">
                  <c:v>55269</c:v>
                </c:pt>
                <c:pt idx="2">
                  <c:v>51835</c:v>
                </c:pt>
                <c:pt idx="3">
                  <c:v>47500</c:v>
                </c:pt>
                <c:pt idx="4">
                  <c:v>41472</c:v>
                </c:pt>
                <c:pt idx="5">
                  <c:v>39045</c:v>
                </c:pt>
                <c:pt idx="6">
                  <c:v>33241</c:v>
                </c:pt>
                <c:pt idx="7">
                  <c:v>30401</c:v>
                </c:pt>
                <c:pt idx="8">
                  <c:v>28148</c:v>
                </c:pt>
                <c:pt idx="9">
                  <c:v>24354</c:v>
                </c:pt>
              </c:numCache>
            </c:numRef>
          </c:val>
        </c:ser>
        <c:marker val="1"/>
        <c:axId val="64599552"/>
        <c:axId val="64601088"/>
      </c:lineChart>
      <c:catAx>
        <c:axId val="64599552"/>
        <c:scaling>
          <c:orientation val="minMax"/>
        </c:scaling>
        <c:axPos val="b"/>
        <c:tickLblPos val="nextTo"/>
        <c:crossAx val="64601088"/>
        <c:crosses val="autoZero"/>
        <c:auto val="1"/>
        <c:lblAlgn val="ctr"/>
        <c:lblOffset val="100"/>
      </c:catAx>
      <c:valAx>
        <c:axId val="64601088"/>
        <c:scaling>
          <c:orientation val="minMax"/>
        </c:scaling>
        <c:axPos val="l"/>
        <c:majorGridlines/>
        <c:numFmt formatCode="General" sourceLinked="1"/>
        <c:tickLblPos val="nextTo"/>
        <c:crossAx val="64599552"/>
        <c:crosses val="autoZero"/>
        <c:crossBetween val="between"/>
      </c:valAx>
      <c:spPr>
        <a:solidFill>
          <a:srgbClr val="1F497D">
            <a:lumMod val="20000"/>
            <a:lumOff val="80000"/>
          </a:srgbClr>
        </a:solidFill>
      </c:spPr>
    </c:plotArea>
    <c:legend>
      <c:legendPos val="b"/>
      <c:layout/>
    </c:legend>
    <c:plotVisOnly val="1"/>
  </c:chart>
  <c:txPr>
    <a:bodyPr/>
    <a:lstStyle/>
    <a:p>
      <a:pPr>
        <a:defRPr sz="1400" baseline="0"/>
      </a:pPr>
      <a:endParaRPr lang="zh-CN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604434B-EF1E-4710-B4AF-21892DA486E7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C819310-E6BE-4DCF-846D-1A30F5D9E6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776D55-36F7-4285-BAF6-FCB2BBC4233F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1B18E3-83BC-46B7-BF87-F01AD230D8E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注：为便于修改，模板文件均未在母版里设置样式，使用时复制粘贴现有样式页即可。</a:t>
            </a:r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0F3FED-96D0-4C97-809D-FBFBB483DB48}" type="slidenum">
              <a:rPr lang="zh-CN" altLang="en-US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444" y="2492896"/>
            <a:ext cx="8541012" cy="1010543"/>
          </a:xfrm>
        </p:spPr>
        <p:txBody>
          <a:bodyPr>
            <a:noAutofit/>
          </a:bodyPr>
          <a:lstStyle>
            <a:lvl1pPr algn="l">
              <a:lnSpc>
                <a:spcPct val="130000"/>
              </a:lnSpc>
              <a:defRPr sz="4600" b="1">
                <a:solidFill>
                  <a:srgbClr val="286B9F"/>
                </a:solidFill>
                <a:latin typeface="华文中宋" pitchFamily="2" charset="-122"/>
                <a:ea typeface="华文中宋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7120880" cy="478904"/>
          </a:xfrm>
        </p:spPr>
        <p:txBody>
          <a:bodyPr>
            <a:noAutofit/>
          </a:bodyPr>
          <a:lstStyle>
            <a:lvl1pPr marL="0" indent="0" algn="l">
              <a:buNone/>
              <a:defRPr sz="2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60982-39A0-4C7E-AD04-7CF57EA86B3B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B0C1AA-EE88-4CAE-8EC1-EDBEC96AE2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3AD15-CEEA-4A2F-9DEE-51028329ABF9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8656-9213-49B5-9A74-DA8C5751EE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0D1FD-D0D4-4C60-BE9D-D0A22DB05132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22E99-0FA9-451D-9457-F59C735B96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F58B-663B-44D0-958E-0C887A211C17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2A7D-1FA7-4030-8674-0DBFEC0B76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490538"/>
            <a:ext cx="250825" cy="936625"/>
          </a:xfrm>
          <a:prstGeom prst="rect">
            <a:avLst/>
          </a:prstGeom>
          <a:solidFill>
            <a:srgbClr val="329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7"/>
            <a:ext cx="8229600" cy="978428"/>
          </a:xfrm>
        </p:spPr>
        <p:txBody>
          <a:bodyPr/>
          <a:lstStyle>
            <a:lvl1pPr algn="l">
              <a:defRPr b="1">
                <a:solidFill>
                  <a:srgbClr val="3190CF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</a:effectLst>
                <a:latin typeface="华文中宋" pitchFamily="2" charset="-122"/>
                <a:ea typeface="华文中宋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13"/>
          </p:nvPr>
        </p:nvSpPr>
        <p:spPr>
          <a:xfrm>
            <a:off x="311150" y="2133600"/>
            <a:ext cx="6696422" cy="367166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4185C-4BBC-4477-BA6B-A9FDC08C5968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50C9EE-C2E2-434D-B7B6-5E8D0A83822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7"/>
            <a:ext cx="8229600" cy="978428"/>
          </a:xfrm>
        </p:spPr>
        <p:txBody>
          <a:bodyPr/>
          <a:lstStyle>
            <a:lvl1pPr algn="l">
              <a:defRPr b="1">
                <a:solidFill>
                  <a:srgbClr val="3190CF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</a:effectLst>
                <a:latin typeface="华文中宋" pitchFamily="2" charset="-122"/>
                <a:ea typeface="华文中宋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2" name="内容占位符 11"/>
          <p:cNvSpPr>
            <a:spLocks noGrp="1"/>
          </p:cNvSpPr>
          <p:nvPr>
            <p:ph sz="quarter" idx="13"/>
          </p:nvPr>
        </p:nvSpPr>
        <p:spPr>
          <a:xfrm>
            <a:off x="311150" y="2133600"/>
            <a:ext cx="6696422" cy="3671664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3B5D-8E84-4F85-B6E1-E0DFF4AEC7B3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560C13-2437-4D0A-9F5C-5EF57E536F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8340F-3747-404F-8773-C5AEAD1F3454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92775-D3EA-483B-B03A-82EB94C454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F369-2411-4872-97DD-E54BEA39B0AE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6636-F45F-4C96-9703-6E4EA2B0F8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F01CC-9FD7-44B1-980B-E159D1687EF6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E0178-6E1E-4726-8299-43F057979B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A806-10A2-46F0-AA80-521608E244D9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A3E6-ADC7-4343-BA97-C55518A5A8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8A00D-DE20-4652-9FF8-1046F3491B30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5534-F4C5-472B-9020-94CD38DA52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6F09A-A074-4CBC-8250-7ECEBE21453D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C2F5F-09AD-4574-93C6-AFCF824B69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BB863CC-1696-419B-B40F-25EB5FEC9159}" type="datetimeFigureOut">
              <a:rPr lang="zh-CN" altLang="en-US"/>
              <a:pPr>
                <a:defRPr/>
              </a:pPr>
              <a:t>2013-9-11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26A1AD-905D-476B-881A-C2CA66AAAB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9668" y="2428868"/>
            <a:ext cx="8974332" cy="1010543"/>
          </a:xfrm>
          <a:extLst>
            <a:ext uri="{909E8E84-426E-40DD-AFC4-6F175D3DCCD1}"/>
            <a:ext uri="{91240B29-F687-4F45-9708-019B960494DF}"/>
          </a:extLst>
        </p:spPr>
        <p:txBody>
          <a:bodyPr rtlCol="0"/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ru-RU" altLang="zh-CN" sz="4700" dirty="0" smtClean="0">
                <a:solidFill>
                  <a:srgbClr val="2E83C3"/>
                </a:solidFill>
                <a:effectLst>
                  <a:glow rad="127000">
                    <a:schemeClr val="bg1">
                      <a:alpha val="89000"/>
                    </a:schemeClr>
                  </a:glow>
                </a:effectLst>
              </a:rPr>
              <a:t> Урбанизация и     </a:t>
            </a:r>
            <a:br>
              <a:rPr lang="ru-RU" altLang="zh-CN" sz="4700" dirty="0" smtClean="0">
                <a:solidFill>
                  <a:srgbClr val="2E83C3"/>
                </a:solidFill>
                <a:effectLst>
                  <a:glow rad="127000">
                    <a:schemeClr val="bg1">
                      <a:alpha val="89000"/>
                    </a:schemeClr>
                  </a:glow>
                </a:effectLst>
              </a:rPr>
            </a:br>
            <a:r>
              <a:rPr lang="ru-RU" altLang="zh-CN" sz="4700" dirty="0" smtClean="0">
                <a:solidFill>
                  <a:srgbClr val="2E83C3"/>
                </a:solidFill>
                <a:effectLst>
                  <a:glow rad="127000">
                    <a:schemeClr val="bg1">
                      <a:alpha val="89000"/>
                    </a:schemeClr>
                  </a:glow>
                </a:effectLst>
              </a:rPr>
              <a:t>реорганизания сельских школ в Китае </a:t>
            </a:r>
            <a:endParaRPr lang="zh-CN" altLang="en-US" sz="4700" dirty="0">
              <a:solidFill>
                <a:srgbClr val="2E83C3"/>
              </a:solidFill>
              <a:effectLst>
                <a:glow rad="127000">
                  <a:schemeClr val="bg1">
                    <a:alpha val="89000"/>
                  </a:schemeClr>
                </a:glow>
              </a:effectLst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500034" y="4857760"/>
            <a:ext cx="7121525" cy="765177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zh-CN" sz="2200" dirty="0" smtClean="0">
                <a:latin typeface="华文中宋" pitchFamily="2" charset="-122"/>
                <a:ea typeface="华文中宋" pitchFamily="2" charset="-122"/>
              </a:rPr>
              <a:t>     </a:t>
            </a:r>
            <a:r>
              <a:rPr lang="ru-RU" altLang="zh-CN" sz="3200" dirty="0" smtClean="0">
                <a:latin typeface="华文中宋" pitchFamily="2" charset="-122"/>
                <a:ea typeface="华文中宋" pitchFamily="2" charset="-122"/>
              </a:rPr>
              <a:t>Цзян Сяоянь        </a:t>
            </a:r>
            <a:r>
              <a:rPr lang="ru-RU" altLang="zh-CN" sz="2200" dirty="0" smtClean="0">
                <a:latin typeface="华文中宋" pitchFamily="2" charset="-122"/>
                <a:ea typeface="华文中宋" pitchFamily="2" charset="-122"/>
              </a:rPr>
              <a:t>17.09.2013. Москва</a:t>
            </a:r>
            <a:endParaRPr lang="zh-CN" altLang="en-US" sz="2200" dirty="0">
              <a:latin typeface="华文中宋" pitchFamily="2" charset="-122"/>
              <a:ea typeface="华文中宋" pitchFamily="2" charset="-122"/>
            </a:endParaRPr>
          </a:p>
        </p:txBody>
      </p:sp>
      <p:pic>
        <p:nvPicPr>
          <p:cNvPr id="5124" name="Picture 2" descr="C:\Users\dell\Desktop\IC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928688"/>
            <a:ext cx="3186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6"/>
            <a:ext cx="8229600" cy="1409307"/>
          </a:xfrm>
        </p:spPr>
        <p:txBody>
          <a:bodyPr/>
          <a:lstStyle/>
          <a:p>
            <a:r>
              <a:rPr lang="ru-RU" dirty="0" smtClean="0"/>
              <a:t>Урбанизации школ быстрее чем урбанизация населения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</p:nvPr>
        </p:nvGraphicFramePr>
        <p:xfrm>
          <a:off x="311150" y="1643063"/>
          <a:ext cx="8547100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6"/>
            <a:ext cx="8839200" cy="1480746"/>
          </a:xfrm>
        </p:spPr>
        <p:txBody>
          <a:bodyPr/>
          <a:lstStyle/>
          <a:p>
            <a:r>
              <a:rPr lang="ru-RU" sz="4000" dirty="0" smtClean="0"/>
              <a:t>Количество школ и школьников посёлка городского типа растёт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图片 10"/>
          <p:cNvGraphicFramePr>
            <a:graphicFrameLocks noGrp="1"/>
          </p:cNvGraphicFramePr>
          <p:nvPr>
            <p:ph sz="quarter" idx="13"/>
          </p:nvPr>
        </p:nvGraphicFramePr>
        <p:xfrm>
          <a:off x="311150" y="1714500"/>
          <a:ext cx="86185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500041"/>
            <a:ext cx="8229600" cy="926443"/>
          </a:xfrm>
        </p:spPr>
        <p:txBody>
          <a:bodyPr/>
          <a:lstStyle/>
          <a:p>
            <a:r>
              <a:rPr lang="ru-RU" dirty="0" smtClean="0"/>
              <a:t>Улучшение педагогических кадров сельских школ</a:t>
            </a:r>
            <a:endParaRPr lang="zh-CN" altLang="en-US" dirty="0"/>
          </a:p>
        </p:txBody>
      </p:sp>
      <p:graphicFrame>
        <p:nvGraphicFramePr>
          <p:cNvPr id="4" name="图片 12"/>
          <p:cNvGraphicFramePr>
            <a:graphicFrameLocks noGrp="1"/>
          </p:cNvGraphicFramePr>
          <p:nvPr>
            <p:ph sz="quarter" idx="13"/>
          </p:nvPr>
        </p:nvGraphicFramePr>
        <p:xfrm>
          <a:off x="311150" y="1857375"/>
          <a:ext cx="8689975" cy="4714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7"/>
            <a:ext cx="8839200" cy="978428"/>
          </a:xfrm>
        </p:spPr>
        <p:txBody>
          <a:bodyPr/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Количество замещаемых учителей и учителей по совместительсву сокращается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图片 13"/>
          <p:cNvGraphicFramePr>
            <a:graphicFrameLocks noGrp="1"/>
          </p:cNvGraphicFramePr>
          <p:nvPr>
            <p:ph sz="quarter" idx="13"/>
          </p:nvPr>
        </p:nvGraphicFramePr>
        <p:xfrm>
          <a:off x="311150" y="2133600"/>
          <a:ext cx="8547100" cy="436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4000" dirty="0" smtClean="0"/>
              <a:t>Улучшение педагогических кадров по научному степени и по учёному званию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</p:nvPr>
        </p:nvGraphicFramePr>
        <p:xfrm>
          <a:off x="311150" y="2133600"/>
          <a:ext cx="8332788" cy="436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714355"/>
            <a:ext cx="8229600" cy="712129"/>
          </a:xfrm>
        </p:spPr>
        <p:txBody>
          <a:bodyPr/>
          <a:lstStyle/>
          <a:p>
            <a:r>
              <a:rPr lang="ru-RU" altLang="zh-CN" sz="4000" dirty="0" smtClean="0"/>
              <a:t>Улучшение педагогических кадров по научному степени и по учёному званию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</p:nvPr>
        </p:nvGraphicFramePr>
        <p:xfrm>
          <a:off x="311150" y="2133600"/>
          <a:ext cx="8547100" cy="436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4000" dirty="0" smtClean="0"/>
              <a:t>Улучшение педагогических кадров по научному степени и по учёному званию</a:t>
            </a:r>
            <a:endParaRPr lang="zh-CN" altLang="en-US" sz="40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</p:nvPr>
        </p:nvGraphicFramePr>
        <p:xfrm>
          <a:off x="311150" y="1785926"/>
          <a:ext cx="8404225" cy="471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553480" cy="1428760"/>
          </a:xfrm>
        </p:spPr>
        <p:txBody>
          <a:bodyPr/>
          <a:lstStyle/>
          <a:p>
            <a:r>
              <a:rPr lang="ru-RU" sz="4000" dirty="0" smtClean="0"/>
              <a:t>Контингент класса школ посёлка городского типа значительно повышается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图片 18"/>
          <p:cNvGraphicFramePr>
            <a:graphicFrameLocks noGrp="1"/>
          </p:cNvGraphicFramePr>
          <p:nvPr>
            <p:ph sz="quarter" idx="13"/>
          </p:nvPr>
        </p:nvGraphicFramePr>
        <p:xfrm>
          <a:off x="311150" y="2133600"/>
          <a:ext cx="8475663" cy="451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Контингент класса школ посёлка городского типа значительно повышается</a:t>
            </a:r>
            <a:endParaRPr lang="zh-CN" altLang="en-US" sz="4000" dirty="0"/>
          </a:p>
        </p:txBody>
      </p:sp>
      <p:graphicFrame>
        <p:nvGraphicFramePr>
          <p:cNvPr id="4" name="图片 19"/>
          <p:cNvGraphicFramePr>
            <a:graphicFrameLocks noGrp="1"/>
          </p:cNvGraphicFramePr>
          <p:nvPr>
            <p:ph sz="quarter" idx="13"/>
          </p:nvPr>
        </p:nvGraphicFramePr>
        <p:xfrm>
          <a:off x="525462" y="2143116"/>
          <a:ext cx="8475694" cy="451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24918" cy="1337869"/>
          </a:xfrm>
        </p:spPr>
        <p:txBody>
          <a:bodyPr/>
          <a:lstStyle/>
          <a:p>
            <a:r>
              <a:rPr lang="ru-RU" dirty="0" smtClean="0"/>
              <a:t>Количество сменных классов зничительно уменьшается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</p:nvPr>
        </p:nvGraphicFramePr>
        <p:xfrm>
          <a:off x="357158" y="1785926"/>
          <a:ext cx="8547100" cy="471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dirty="0" smtClean="0"/>
              <a:t>Цель исследования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311150" y="2133600"/>
            <a:ext cx="7118370" cy="3671664"/>
          </a:xfrm>
        </p:spPr>
        <p:txBody>
          <a:bodyPr/>
          <a:lstStyle/>
          <a:p>
            <a:r>
              <a:rPr lang="ru-RU" dirty="0" smtClean="0"/>
              <a:t>Это исследование основано на официальной статистике и докуметах по реорганизации, имеет цель выяснить, </a:t>
            </a:r>
            <a:r>
              <a:rPr lang="ru-RU" dirty="0" smtClean="0"/>
              <a:t>кокое состояние сельского образования, каких </a:t>
            </a:r>
            <a:r>
              <a:rPr lang="ru-RU" dirty="0" smtClean="0"/>
              <a:t>успехов добилась эта политика</a:t>
            </a:r>
            <a:r>
              <a:rPr lang="en-US" dirty="0" smtClean="0"/>
              <a:t> </a:t>
            </a:r>
            <a:r>
              <a:rPr lang="ru-RU" dirty="0" smtClean="0"/>
              <a:t>и какие проблемы возникли при реализации её.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978428"/>
          </a:xfrm>
        </p:spPr>
        <p:txBody>
          <a:bodyPr/>
          <a:lstStyle/>
          <a:p>
            <a:r>
              <a:rPr lang="ru-RU" altLang="zh-CN" dirty="0" smtClean="0"/>
              <a:t>Анализ успехов и проблем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214282" y="1214422"/>
            <a:ext cx="8715436" cy="5000660"/>
          </a:xfrm>
        </p:spPr>
        <p:txBody>
          <a:bodyPr/>
          <a:lstStyle/>
          <a:p>
            <a:pPr marL="514350" lvl="1" indent="-514350"/>
            <a:r>
              <a:rPr lang="ru-RU" altLang="zh-CN" sz="3200" dirty="0" smtClean="0"/>
              <a:t>1. Урбанизация школ быстрее чем урбанизация населения</a:t>
            </a:r>
          </a:p>
          <a:p>
            <a:pPr marL="514350" lvl="1" indent="-514350"/>
            <a:r>
              <a:rPr lang="ru-RU" sz="3200" dirty="0" smtClean="0"/>
              <a:t>2. Улучшение материального условия и педагогических кадров в сельских школ </a:t>
            </a:r>
            <a:endParaRPr lang="zh-CN" altLang="en-US" sz="3200" dirty="0" smtClean="0"/>
          </a:p>
          <a:p>
            <a:pPr marL="514350" indent="-514350"/>
            <a:r>
              <a:rPr lang="ru-RU" altLang="zh-CN" dirty="0" smtClean="0"/>
              <a:t>3. </a:t>
            </a:r>
            <a:r>
              <a:rPr lang="ru-RU" dirty="0" smtClean="0"/>
              <a:t>Посёлок городского типа играет важную роль в процессе урбанизации школ</a:t>
            </a:r>
            <a:endParaRPr lang="zh-CN" altLang="en-US" dirty="0" smtClean="0"/>
          </a:p>
          <a:p>
            <a:pPr marL="514350" indent="-514350"/>
            <a:r>
              <a:rPr lang="ru-RU" altLang="zh-CN" dirty="0" smtClean="0"/>
              <a:t>4.</a:t>
            </a:r>
            <a:r>
              <a:rPr lang="ru-RU" dirty="0" smtClean="0"/>
              <a:t> Появление крупных школ и классов в посёлке</a:t>
            </a:r>
          </a:p>
          <a:p>
            <a:pPr marL="514350" indent="-514350"/>
            <a:r>
              <a:rPr lang="ru-RU" altLang="zh-CN" dirty="0" smtClean="0"/>
              <a:t>5. Возникновение вопросов по транспорта в школу и другие вопросы. 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z="4000" dirty="0" smtClean="0"/>
              <a:t>Работа  регурирования политики по реорганизации уже начата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311150" y="2133600"/>
            <a:ext cx="8475692" cy="429579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2006-ом году,  «сообщение о реальному выполниению работ по реорганизации сельских школ</a:t>
            </a:r>
          </a:p>
          <a:p>
            <a:pPr marL="514350" indent="-514350">
              <a:buAutoNum type="arabicPeriod"/>
            </a:pPr>
            <a:r>
              <a:rPr lang="ru-RU" dirty="0" smtClean="0"/>
              <a:t> В 2010-ом году, «Мнение о продвижении разномерного развития обязательного образования»</a:t>
            </a:r>
          </a:p>
          <a:p>
            <a:pPr marL="514350" indent="-514350">
              <a:buAutoNum type="arabicPeriod"/>
            </a:pPr>
            <a:r>
              <a:rPr lang="ru-RU" dirty="0" smtClean="0"/>
              <a:t>В 2012-ом </a:t>
            </a:r>
            <a:r>
              <a:rPr lang="ru-RU" dirty="0" smtClean="0"/>
              <a:t>году, </a:t>
            </a:r>
            <a:r>
              <a:rPr lang="ru-RU" dirty="0" smtClean="0"/>
              <a:t>«Мнение о регулировании сети сельских школ».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6"/>
            <a:ext cx="8229600" cy="1123555"/>
          </a:xfrm>
        </p:spPr>
        <p:txBody>
          <a:bodyPr/>
          <a:lstStyle/>
          <a:p>
            <a:r>
              <a:rPr lang="ru-RU" altLang="zh-CN" dirty="0" smtClean="0"/>
              <a:t>Вызовы сельскому образования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311150" y="2133600"/>
            <a:ext cx="8332816" cy="4081482"/>
          </a:xfrm>
        </p:spPr>
        <p:txBody>
          <a:bodyPr/>
          <a:lstStyle/>
          <a:p>
            <a:r>
              <a:rPr lang="ru-RU" dirty="0" smtClean="0"/>
              <a:t>Быстрая урбанизация поставляет задачи перед сельским образованием, их выполнение не только оказывает влияние на развитие экономики, и на стабильность общества, и </a:t>
            </a:r>
            <a:r>
              <a:rPr lang="ru-RU" dirty="0" smtClean="0"/>
              <a:t>преодоление </a:t>
            </a:r>
            <a:r>
              <a:rPr lang="ru-RU" dirty="0" smtClean="0"/>
              <a:t>ложной урбанизации, которая возникает в некоторых развивающихся странах.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>
          <a:xfrm>
            <a:off x="311150" y="2133600"/>
            <a:ext cx="8118502" cy="3671664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zh-CN" sz="4400" b="1" dirty="0" smtClean="0">
                <a:solidFill>
                  <a:srgbClr val="3190CF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</a:effectLst>
                <a:latin typeface="华文中宋" pitchFamily="2" charset="-122"/>
                <a:ea typeface="华文中宋" pitchFamily="2" charset="-122"/>
                <a:cs typeface="+mj-cs"/>
              </a:rPr>
              <a:t> </a:t>
            </a:r>
          </a:p>
          <a:p>
            <a:pPr>
              <a:spcBef>
                <a:spcPct val="0"/>
              </a:spcBef>
            </a:pPr>
            <a:r>
              <a:rPr lang="ru-RU" altLang="zh-CN" sz="5400" b="1" dirty="0" smtClean="0">
                <a:solidFill>
                  <a:srgbClr val="3190CF"/>
                </a:solidFill>
                <a:effectLst>
                  <a:glow rad="63500">
                    <a:schemeClr val="bg1">
                      <a:lumMod val="85000"/>
                      <a:alpha val="40000"/>
                    </a:schemeClr>
                  </a:glow>
                </a:effectLst>
                <a:latin typeface="华文中宋" pitchFamily="2" charset="-122"/>
                <a:ea typeface="华文中宋" pitchFamily="2" charset="-122"/>
                <a:cs typeface="+mj-cs"/>
              </a:rPr>
              <a:t>Спасибо за внимание!</a:t>
            </a:r>
            <a:endParaRPr lang="zh-CN" altLang="en-US" sz="5400" b="1" dirty="0">
              <a:solidFill>
                <a:srgbClr val="3190CF"/>
              </a:solidFill>
              <a:effectLst>
                <a:glow rad="63500">
                  <a:schemeClr val="bg1">
                    <a:lumMod val="85000"/>
                    <a:alpha val="40000"/>
                  </a:schemeClr>
                </a:glow>
              </a:effectLst>
              <a:latin typeface="华文中宋" pitchFamily="2" charset="-122"/>
              <a:ea typeface="华文中宋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49866"/>
          </a:xfrm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zh-CN" sz="4000" dirty="0" smtClean="0"/>
              <a:t>Предметы исследования</a:t>
            </a:r>
            <a:endParaRPr lang="zh-CN" altLang="en-US" sz="4000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13"/>
          </p:nvPr>
        </p:nvSpPr>
        <p:spPr>
          <a:xfrm>
            <a:off x="171450" y="1989138"/>
            <a:ext cx="7645400" cy="3470275"/>
          </a:xfrm>
        </p:spPr>
        <p:txBody>
          <a:bodyPr rtlCol="0">
            <a:normAutofit fontScale="85000" lnSpcReduction="20000"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n"/>
              <a:defRPr/>
            </a:pP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Урбанизация в Китае</a:t>
            </a: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n"/>
              <a:defRPr/>
            </a:pP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П</a:t>
            </a: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олитики по реорганизации </a:t>
            </a: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сельских </a:t>
            </a: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школ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n"/>
              <a:defRPr/>
            </a:pP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Настоящее состояние сельских школ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n"/>
              <a:defRPr/>
            </a:pPr>
            <a:r>
              <a:rPr lang="ru-RU" altLang="zh-CN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itchFamily="2" charset="-122"/>
                <a:ea typeface="华文中宋" pitchFamily="2" charset="-122"/>
              </a:rPr>
              <a:t>Успехи и проблемы 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华文中宋" pitchFamily="2" charset="-122"/>
              <a:ea typeface="华文中宋" pitchFamily="2" charset="-122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1500"/>
              </a:spcBef>
              <a:spcAft>
                <a:spcPts val="1500"/>
              </a:spcAft>
              <a:buClr>
                <a:srgbClr val="0070C0"/>
              </a:buClr>
              <a:buFont typeface="Wingdings" pitchFamily="2" charset="2"/>
              <a:buChar char="n"/>
              <a:defRPr/>
            </a:pPr>
            <a:endParaRPr lang="en-US" altLang="zh-CN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dirty="0" smtClean="0"/>
              <a:t>Урбанизация в Китае</a:t>
            </a:r>
            <a:endParaRPr lang="zh-CN" altLang="en-US" dirty="0"/>
          </a:p>
        </p:txBody>
      </p:sp>
      <p:graphicFrame>
        <p:nvGraphicFramePr>
          <p:cNvPr id="4" name="图片 1"/>
          <p:cNvGraphicFramePr>
            <a:graphicFrameLocks noGrp="1"/>
          </p:cNvGraphicFramePr>
          <p:nvPr>
            <p:ph sz="quarter" idx="13"/>
          </p:nvPr>
        </p:nvGraphicFramePr>
        <p:xfrm>
          <a:off x="311150" y="1500174"/>
          <a:ext cx="833281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dirty="0" smtClean="0"/>
              <a:t>Динамическое развитие посёлков городского типа  </a:t>
            </a:r>
            <a:endParaRPr lang="zh-CN" altLang="en-US" dirty="0"/>
          </a:p>
        </p:txBody>
      </p:sp>
      <p:graphicFrame>
        <p:nvGraphicFramePr>
          <p:cNvPr id="4" name="图片 2"/>
          <p:cNvGraphicFramePr>
            <a:graphicFrameLocks noGrp="1"/>
          </p:cNvGraphicFramePr>
          <p:nvPr>
            <p:ph sz="quarter" idx="13"/>
          </p:nvPr>
        </p:nvGraphicFramePr>
        <p:xfrm>
          <a:off x="214313" y="1643063"/>
          <a:ext cx="8786812" cy="4929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6"/>
            <a:ext cx="8839200" cy="1980812"/>
          </a:xfrm>
        </p:spPr>
        <p:txBody>
          <a:bodyPr/>
          <a:lstStyle/>
          <a:p>
            <a:r>
              <a:rPr lang="ru-RU" dirty="0" smtClean="0"/>
              <a:t>Сельские школы и школьники сокращаются по количеству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图片 3"/>
          <p:cNvGraphicFramePr>
            <a:graphicFrameLocks noGrp="1"/>
          </p:cNvGraphicFramePr>
          <p:nvPr>
            <p:ph sz="quarter" idx="13"/>
          </p:nvPr>
        </p:nvGraphicFramePr>
        <p:xfrm>
          <a:off x="500034" y="2071678"/>
          <a:ext cx="8404225" cy="42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7"/>
            <a:ext cx="8839200" cy="978428"/>
          </a:xfrm>
        </p:spPr>
        <p:txBody>
          <a:bodyPr/>
          <a:lstStyle/>
          <a:p>
            <a:r>
              <a:rPr lang="ru-RU" dirty="0" smtClean="0"/>
              <a:t>Сельские школы и школьники сокращаются по количеству</a:t>
            </a:r>
            <a:endParaRPr lang="zh-CN" altLang="en-US" dirty="0"/>
          </a:p>
        </p:txBody>
      </p:sp>
      <p:graphicFrame>
        <p:nvGraphicFramePr>
          <p:cNvPr id="4" name="图片 6"/>
          <p:cNvGraphicFramePr>
            <a:graphicFrameLocks noGrp="1"/>
          </p:cNvGraphicFramePr>
          <p:nvPr>
            <p:ph sz="quarter" idx="13"/>
          </p:nvPr>
        </p:nvGraphicFramePr>
        <p:xfrm>
          <a:off x="311150" y="1785938"/>
          <a:ext cx="8547100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48056"/>
            <a:ext cx="8839200" cy="1480745"/>
          </a:xfrm>
        </p:spPr>
        <p:txBody>
          <a:bodyPr/>
          <a:lstStyle/>
          <a:p>
            <a:r>
              <a:rPr lang="ru-RU" dirty="0" smtClean="0"/>
              <a:t>Сокращения сельских школ быстрее чем городских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图片 6"/>
          <p:cNvGraphicFramePr>
            <a:graphicFrameLocks noGrp="1"/>
          </p:cNvGraphicFramePr>
          <p:nvPr>
            <p:ph sz="quarter" idx="13"/>
          </p:nvPr>
        </p:nvGraphicFramePr>
        <p:xfrm>
          <a:off x="311150" y="1714488"/>
          <a:ext cx="8832850" cy="4857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48056"/>
            <a:ext cx="10072726" cy="1623621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Доля сельских школа сокращаеся по сравнию со школама соответствующего вида и типа 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3"/>
          </p:nvPr>
        </p:nvGraphicFramePr>
        <p:xfrm>
          <a:off x="311150" y="2133600"/>
          <a:ext cx="8547100" cy="436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440</TotalTime>
  <Words>333</Words>
  <Application>Microsoft Office PowerPoint</Application>
  <PresentationFormat>全屏显示(4:3)</PresentationFormat>
  <Paragraphs>42</Paragraphs>
  <Slides>23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Office 主题​​</vt:lpstr>
      <vt:lpstr> Урбанизация и      реорганизания сельских школ в Китае </vt:lpstr>
      <vt:lpstr>Цель исследования</vt:lpstr>
      <vt:lpstr>Предметы исследования</vt:lpstr>
      <vt:lpstr>Урбанизация в Китае</vt:lpstr>
      <vt:lpstr>Динамическое развитие посёлков городского типа  </vt:lpstr>
      <vt:lpstr>Сельские школы и школьники сокращаются по количеству </vt:lpstr>
      <vt:lpstr>Сельские школы и школьники сокращаются по количеству</vt:lpstr>
      <vt:lpstr>Сокращения сельских школ быстрее чем городских  </vt:lpstr>
      <vt:lpstr> Доля сельских школа сокращаеся по сравнию со школама соответствующего вида и типа  </vt:lpstr>
      <vt:lpstr>Урбанизации школ быстрее чем урбанизация населения </vt:lpstr>
      <vt:lpstr>Количество школ и школьников посёлка городского типа растёт  </vt:lpstr>
      <vt:lpstr>Улучшение педагогических кадров сельских школ</vt:lpstr>
      <vt:lpstr>  Количество замещаемых учителей и учителей по совместительсву сокращается </vt:lpstr>
      <vt:lpstr>Улучшение педагогических кадров по научному степени и по учёному званию</vt:lpstr>
      <vt:lpstr>Улучшение педагогических кадров по научному степени и по учёному званию</vt:lpstr>
      <vt:lpstr>Улучшение педагогических кадров по научному степени и по учёному званию</vt:lpstr>
      <vt:lpstr>Контингент класса школ посёлка городского типа значительно повышается </vt:lpstr>
      <vt:lpstr>Контингент класса школ посёлка городского типа значительно повышается</vt:lpstr>
      <vt:lpstr>Количество сменных классов зничительно уменьшается </vt:lpstr>
      <vt:lpstr>Анализ успехов и проблем</vt:lpstr>
      <vt:lpstr>Работа  регурирования политики по реорганизации уже начата</vt:lpstr>
      <vt:lpstr>Вызовы сельскому образования </vt:lpstr>
      <vt:lpstr>幻灯片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hc</dc:creator>
  <cp:lastModifiedBy>微软用户</cp:lastModifiedBy>
  <cp:revision>101</cp:revision>
  <dcterms:created xsi:type="dcterms:W3CDTF">2012-09-18T06:04:02Z</dcterms:created>
  <dcterms:modified xsi:type="dcterms:W3CDTF">2013-09-11T16:07:57Z</dcterms:modified>
</cp:coreProperties>
</file>