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458" r:id="rId4"/>
    <p:sldId id="497" r:id="rId5"/>
    <p:sldId id="466" r:id="rId6"/>
    <p:sldId id="468" r:id="rId7"/>
    <p:sldId id="470" r:id="rId8"/>
    <p:sldId id="473" r:id="rId9"/>
    <p:sldId id="474" r:id="rId10"/>
    <p:sldId id="475" r:id="rId11"/>
    <p:sldId id="476" r:id="rId12"/>
    <p:sldId id="477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8" r:id="rId21"/>
    <p:sldId id="491" r:id="rId22"/>
    <p:sldId id="492" r:id="rId23"/>
    <p:sldId id="493" r:id="rId24"/>
    <p:sldId id="463" r:id="rId25"/>
    <p:sldId id="501" r:id="rId26"/>
    <p:sldId id="499" r:id="rId27"/>
    <p:sldId id="498" r:id="rId28"/>
    <p:sldId id="259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FF9933"/>
    <a:srgbClr val="FF6600"/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09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D3A66-032B-41EB-9274-DEBA8B3C297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130FD-236E-44C5-946C-B495F568CF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kumimoji="0" lang="en-US" altLang="zh-TW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altLang="zh-TW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en-US" altLang="zh-TW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altLang="zh-TW" dirty="0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dirty="0" smtClean="0"/>
              <a:t>Second level</a:t>
            </a:r>
          </a:p>
          <a:p>
            <a:pPr lvl="2" eaLnBrk="1" latinLnBrk="0" hangingPunct="1"/>
            <a:r>
              <a:rPr kumimoji="0" lang="en-US" altLang="zh-TW" dirty="0" smtClean="0"/>
              <a:t>Third level</a:t>
            </a:r>
          </a:p>
          <a:p>
            <a:pPr lvl="3" eaLnBrk="1" latinLnBrk="0" hangingPunct="1"/>
            <a:r>
              <a:rPr kumimoji="0" lang="en-US" altLang="zh-TW" dirty="0" smtClean="0"/>
              <a:t>Fourth level</a:t>
            </a:r>
          </a:p>
          <a:p>
            <a:pPr lvl="4" eaLnBrk="1" latinLnBrk="0" hangingPunct="1"/>
            <a:r>
              <a:rPr kumimoji="0" lang="en-US" altLang="zh-TW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E304114-D783-45C4-8BA3-02CCBE065D80}" type="datetimeFigureOut">
              <a:rPr lang="zh-TW" altLang="en-US" smtClean="0"/>
              <a:pPr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A7AA38-64A0-4F96-9051-76BCA3F43C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2">
              <a:lumMod val="20000"/>
              <a:lumOff val="80000"/>
            </a:schemeClr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953000"/>
            <a:ext cx="6400800" cy="1752600"/>
          </a:xfrm>
        </p:spPr>
        <p:txBody>
          <a:bodyPr/>
          <a:lstStyle/>
          <a:p>
            <a:pPr algn="r" eaLnBrk="1" hangingPunct="1"/>
            <a:endParaRPr lang="en-US" altLang="zh-TW" dirty="0" smtClean="0"/>
          </a:p>
          <a:p>
            <a:pPr algn="r" eaLnBrk="1" hangingPunct="1"/>
            <a:endParaRPr lang="en-US" altLang="zh-TW" sz="2400" dirty="0" smtClean="0"/>
          </a:p>
          <a:p>
            <a:pPr algn="r" eaLnBrk="1" hangingPunct="1"/>
            <a:r>
              <a:rPr lang="en-US" altLang="zh-TW" sz="2400" dirty="0" smtClean="0"/>
              <a:t>HSE Moscow 25 September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The Individual Perspective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Imperial Rule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天下</a:t>
            </a:r>
            <a:endParaRPr lang="en-US" altLang="zh-TW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en-US" altLang="zh-TW" dirty="0" smtClean="0"/>
              <a:t> </a:t>
            </a:r>
          </a:p>
          <a:p>
            <a:pPr algn="ctr">
              <a:buNone/>
            </a:pPr>
            <a:r>
              <a:rPr lang="en-US" altLang="zh-TW" dirty="0" smtClean="0"/>
              <a:t>Serving the Nation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报国</a:t>
            </a:r>
            <a:endParaRPr lang="en-US" altLang="zh-TW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CN" dirty="0" smtClean="0"/>
              <a:t>Credentials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功名</a:t>
            </a:r>
            <a:r>
              <a:rPr lang="zh-CN" altLang="en-US" dirty="0" smtClean="0"/>
              <a:t>　</a:t>
            </a:r>
            <a:endParaRPr lang="en-US" altLang="zh-CN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CN" dirty="0" smtClean="0"/>
              <a:t>Civil Examinations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科举</a:t>
            </a:r>
            <a:r>
              <a:rPr lang="en-US" altLang="zh-CN" dirty="0" smtClean="0"/>
              <a:t> </a:t>
            </a: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Study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勤学</a:t>
            </a:r>
            <a:endParaRPr lang="zh-TW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3779912" y="2060848"/>
            <a:ext cx="1728192" cy="3600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3779912" y="2924944"/>
            <a:ext cx="1728192" cy="3600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3779912" y="3861048"/>
            <a:ext cx="1728192" cy="3600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3779912" y="4869160"/>
            <a:ext cx="1728192" cy="3600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The </a:t>
            </a:r>
            <a:r>
              <a:rPr lang="en-US" altLang="zh-CN" sz="3600" dirty="0" smtClean="0"/>
              <a:t>Package Deal</a:t>
            </a:r>
            <a:endParaRPr lang="zh-TW" alt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Vision: </a:t>
            </a:r>
          </a:p>
          <a:p>
            <a:pPr>
              <a:buNone/>
            </a:pPr>
            <a:r>
              <a:rPr lang="en-US" altLang="zh-CN" dirty="0" smtClean="0"/>
              <a:t>The State</a:t>
            </a:r>
            <a:endParaRPr lang="zh-TW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172272" cy="4857403"/>
          </a:xfrm>
        </p:spPr>
        <p:txBody>
          <a:bodyPr/>
          <a:lstStyle/>
          <a:p>
            <a:pPr algn="r">
              <a:buNone/>
            </a:pPr>
            <a:r>
              <a:rPr lang="en-US" altLang="zh-TW" dirty="0" smtClean="0"/>
              <a:t>Incentive: </a:t>
            </a:r>
          </a:p>
          <a:p>
            <a:pPr algn="r">
              <a:buNone/>
            </a:pPr>
            <a:r>
              <a:rPr lang="en-US" altLang="zh-TW" dirty="0" smtClean="0"/>
              <a:t>Personal Prosperity</a:t>
            </a:r>
            <a:endParaRPr lang="zh-TW" altLang="en-US" dirty="0"/>
          </a:p>
        </p:txBody>
      </p:sp>
      <p:sp>
        <p:nvSpPr>
          <p:cNvPr id="5" name="Oval 4"/>
          <p:cNvSpPr/>
          <p:nvPr/>
        </p:nvSpPr>
        <p:spPr>
          <a:xfrm>
            <a:off x="2987824" y="2564904"/>
            <a:ext cx="5760640" cy="3816424"/>
          </a:xfrm>
          <a:prstGeom prst="ellipse">
            <a:avLst/>
          </a:prstGeom>
          <a:solidFill>
            <a:schemeClr val="accent5">
              <a:lumMod val="60000"/>
              <a:lumOff val="40000"/>
              <a:alpha val="69804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611560" y="2348880"/>
            <a:ext cx="4824536" cy="4176464"/>
          </a:xfrm>
          <a:prstGeom prst="rect">
            <a:avLst/>
          </a:prstGeom>
          <a:solidFill>
            <a:srgbClr val="FF3300">
              <a:alpha val="69804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2924944"/>
            <a:ext cx="1656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修身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齐家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治国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平天下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/>
            <a:endParaRPr lang="en-US" altLang="zh-TW" sz="28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996952"/>
            <a:ext cx="2304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荣华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富贵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功名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利禄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endParaRPr lang="zh-TW" altLang="en-US" sz="28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algn="ctr">
              <a:buNone/>
            </a:pPr>
            <a:endParaRPr lang="en-US" altLang="zh-TW" sz="36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en-US" altLang="zh-TW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pattern sustains …</a:t>
            </a:r>
          </a:p>
          <a:p>
            <a:pPr algn="ctr">
              <a:buNone/>
            </a:pPr>
            <a:r>
              <a:rPr lang="en-US" altLang="zh-TW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(1895-1949)</a:t>
            </a:r>
            <a:endParaRPr lang="zh-TW" alt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The Early Universities</a:t>
            </a:r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Established by the Imperial Government</a:t>
            </a:r>
          </a:p>
          <a:p>
            <a:pPr lvl="1"/>
            <a:r>
              <a:rPr lang="en-US" altLang="zh-TW" dirty="0" smtClean="0"/>
              <a:t>For </a:t>
            </a:r>
            <a:r>
              <a:rPr lang="en-US" altLang="zh-CN" dirty="0" smtClean="0"/>
              <a:t>Self-strengthening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Aiming at Technical Expertise</a:t>
            </a:r>
          </a:p>
          <a:p>
            <a:pPr lvl="1"/>
            <a:r>
              <a:rPr lang="en-US" altLang="zh-TW" dirty="0" smtClean="0"/>
              <a:t>Western science and technology + Traditional Chinese studies</a:t>
            </a:r>
          </a:p>
          <a:p>
            <a:pPr lvl="1"/>
            <a:r>
              <a:rPr lang="en-US" altLang="zh-TW" dirty="0" smtClean="0"/>
              <a:t>Free</a:t>
            </a:r>
          </a:p>
          <a:p>
            <a:pPr lvl="1"/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Exceptions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Christian universities (St John’s, </a:t>
            </a:r>
            <a:r>
              <a:rPr lang="en-US" altLang="zh-TW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Lingnan</a:t>
            </a:r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Free</a:t>
            </a:r>
            <a:endParaRPr lang="zh-TW" alt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The Socialist Planned Economy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(1949-early1980s)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zh-CN" altLang="en-GB" sz="1800" dirty="0">
                <a:ea typeface="宋体" pitchFamily="2" charset="-122"/>
              </a:rPr>
              <a:t/>
            </a:r>
            <a:br>
              <a:rPr lang="zh-CN" altLang="en-GB" sz="1800" dirty="0">
                <a:ea typeface="宋体" pitchFamily="2" charset="-122"/>
              </a:rPr>
            </a:br>
            <a:r>
              <a:rPr lang="en-GB" altLang="zh-TW" sz="3600" dirty="0">
                <a:solidFill>
                  <a:schemeClr val="bg2">
                    <a:lumMod val="25000"/>
                    <a:lumOff val="75000"/>
                  </a:schemeClr>
                </a:solidFill>
                <a:ea typeface="新細明體" pitchFamily="18" charset="-120"/>
              </a:rPr>
              <a:t>Assumption:</a:t>
            </a:r>
            <a:r>
              <a:rPr lang="en-GB" altLang="zh-TW" sz="3600" i="1" dirty="0">
                <a:solidFill>
                  <a:schemeClr val="bg2">
                    <a:lumMod val="25000"/>
                    <a:lumOff val="75000"/>
                  </a:schemeClr>
                </a:solidFill>
                <a:ea typeface="新細明體" pitchFamily="18" charset="-120"/>
              </a:rPr>
              <a:t> </a:t>
            </a:r>
            <a:br>
              <a:rPr lang="en-GB" altLang="zh-TW" sz="3600" i="1" dirty="0">
                <a:solidFill>
                  <a:schemeClr val="bg2">
                    <a:lumMod val="25000"/>
                    <a:lumOff val="75000"/>
                  </a:schemeClr>
                </a:solidFill>
                <a:ea typeface="新細明體" pitchFamily="18" charset="-120"/>
              </a:rPr>
            </a:br>
            <a:r>
              <a:rPr lang="en-GB" altLang="zh-TW" sz="3100" dirty="0">
                <a:solidFill>
                  <a:schemeClr val="bg2">
                    <a:lumMod val="25000"/>
                    <a:lumOff val="75000"/>
                  </a:schemeClr>
                </a:solidFill>
                <a:ea typeface="新細明體" pitchFamily="18" charset="-120"/>
              </a:rPr>
              <a:t>People are Specialized, Classified &amp; Ranked</a:t>
            </a: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1600200" y="2971800"/>
            <a:ext cx="838200" cy="228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590800" y="2971800"/>
            <a:ext cx="838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3581400" y="2971800"/>
            <a:ext cx="838200" cy="228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562600" y="2971800"/>
            <a:ext cx="838200" cy="228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6553200" y="2971800"/>
            <a:ext cx="8382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4572000" y="2971800"/>
            <a:ext cx="838200" cy="228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1600200" y="3276600"/>
            <a:ext cx="838200" cy="4572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2590800" y="3276600"/>
            <a:ext cx="8382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3581400" y="3276600"/>
            <a:ext cx="838200" cy="4572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4572000" y="3276600"/>
            <a:ext cx="838200" cy="457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1" name="Rectangle 13"/>
          <p:cNvSpPr>
            <a:spLocks noChangeArrowheads="1"/>
          </p:cNvSpPr>
          <p:nvPr/>
        </p:nvSpPr>
        <p:spPr bwMode="auto">
          <a:xfrm>
            <a:off x="5562600" y="3276600"/>
            <a:ext cx="838200" cy="457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2" name="Rectangle 14"/>
          <p:cNvSpPr>
            <a:spLocks noChangeArrowheads="1"/>
          </p:cNvSpPr>
          <p:nvPr/>
        </p:nvSpPr>
        <p:spPr bwMode="auto">
          <a:xfrm>
            <a:off x="6553200" y="3276600"/>
            <a:ext cx="8382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1600200" y="3810000"/>
            <a:ext cx="838200" cy="7620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4" name="Rectangle 16"/>
          <p:cNvSpPr>
            <a:spLocks noChangeArrowheads="1"/>
          </p:cNvSpPr>
          <p:nvPr/>
        </p:nvSpPr>
        <p:spPr bwMode="auto">
          <a:xfrm>
            <a:off x="2590800" y="38100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5" name="Rectangle 17"/>
          <p:cNvSpPr>
            <a:spLocks noChangeArrowheads="1"/>
          </p:cNvSpPr>
          <p:nvPr/>
        </p:nvSpPr>
        <p:spPr bwMode="auto">
          <a:xfrm>
            <a:off x="3581400" y="3810000"/>
            <a:ext cx="838200" cy="7620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6" name="Rectangle 18"/>
          <p:cNvSpPr>
            <a:spLocks noChangeArrowheads="1"/>
          </p:cNvSpPr>
          <p:nvPr/>
        </p:nvSpPr>
        <p:spPr bwMode="auto">
          <a:xfrm>
            <a:off x="4572000" y="3810000"/>
            <a:ext cx="838200" cy="76200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7" name="Rectangle 19"/>
          <p:cNvSpPr>
            <a:spLocks noChangeArrowheads="1"/>
          </p:cNvSpPr>
          <p:nvPr/>
        </p:nvSpPr>
        <p:spPr bwMode="auto">
          <a:xfrm>
            <a:off x="5562600" y="3810000"/>
            <a:ext cx="838200" cy="762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8" name="Rectangle 20"/>
          <p:cNvSpPr>
            <a:spLocks noChangeArrowheads="1"/>
          </p:cNvSpPr>
          <p:nvPr/>
        </p:nvSpPr>
        <p:spPr bwMode="auto">
          <a:xfrm>
            <a:off x="6553200" y="3810000"/>
            <a:ext cx="838200" cy="7620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89" name="Rectangle 21"/>
          <p:cNvSpPr>
            <a:spLocks noChangeArrowheads="1"/>
          </p:cNvSpPr>
          <p:nvPr/>
        </p:nvSpPr>
        <p:spPr bwMode="auto">
          <a:xfrm>
            <a:off x="1600200" y="4648200"/>
            <a:ext cx="838200" cy="1676400"/>
          </a:xfrm>
          <a:prstGeom prst="rect">
            <a:avLst/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90" name="Rectangle 22"/>
          <p:cNvSpPr>
            <a:spLocks noChangeArrowheads="1"/>
          </p:cNvSpPr>
          <p:nvPr/>
        </p:nvSpPr>
        <p:spPr bwMode="auto">
          <a:xfrm>
            <a:off x="2590800" y="4648200"/>
            <a:ext cx="838200" cy="1676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91" name="Rectangle 23"/>
          <p:cNvSpPr>
            <a:spLocks noChangeArrowheads="1"/>
          </p:cNvSpPr>
          <p:nvPr/>
        </p:nvSpPr>
        <p:spPr bwMode="auto">
          <a:xfrm>
            <a:off x="3581400" y="4648200"/>
            <a:ext cx="838200" cy="16764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92" name="Rectangle 24"/>
          <p:cNvSpPr>
            <a:spLocks noChangeArrowheads="1"/>
          </p:cNvSpPr>
          <p:nvPr/>
        </p:nvSpPr>
        <p:spPr bwMode="auto">
          <a:xfrm>
            <a:off x="4572000" y="4648200"/>
            <a:ext cx="838200" cy="16764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93" name="Rectangle 25"/>
          <p:cNvSpPr>
            <a:spLocks noChangeArrowheads="1"/>
          </p:cNvSpPr>
          <p:nvPr/>
        </p:nvSpPr>
        <p:spPr bwMode="auto">
          <a:xfrm>
            <a:off x="5562600" y="4648200"/>
            <a:ext cx="838200" cy="1676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9994" name="Rectangle 26"/>
          <p:cNvSpPr>
            <a:spLocks noChangeArrowheads="1"/>
          </p:cNvSpPr>
          <p:nvPr/>
        </p:nvSpPr>
        <p:spPr bwMode="auto">
          <a:xfrm>
            <a:off x="6553200" y="4648200"/>
            <a:ext cx="838200" cy="1676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684213" y="765175"/>
            <a:ext cx="3600450" cy="2305050"/>
          </a:xfrm>
          <a:prstGeom prst="rect">
            <a:avLst/>
          </a:prstGeom>
          <a:solidFill>
            <a:srgbClr val="702500"/>
          </a:solidFill>
          <a:ln w="571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50211" name="Oval 3"/>
          <p:cNvSpPr>
            <a:spLocks noChangeArrowheads="1"/>
          </p:cNvSpPr>
          <p:nvPr/>
        </p:nvSpPr>
        <p:spPr bwMode="auto">
          <a:xfrm>
            <a:off x="4498975" y="3789363"/>
            <a:ext cx="4321175" cy="2735262"/>
          </a:xfrm>
          <a:prstGeom prst="ellipse">
            <a:avLst/>
          </a:prstGeom>
          <a:solidFill>
            <a:srgbClr val="339966"/>
          </a:solidFill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684213" y="2133600"/>
            <a:ext cx="36004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>
            <a:off x="684213" y="1557338"/>
            <a:ext cx="36004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14" name="Line 6"/>
          <p:cNvSpPr>
            <a:spLocks noChangeShapeType="1"/>
          </p:cNvSpPr>
          <p:nvPr/>
        </p:nvSpPr>
        <p:spPr bwMode="auto">
          <a:xfrm>
            <a:off x="684213" y="1196975"/>
            <a:ext cx="36004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15" name="Line 7"/>
          <p:cNvSpPr>
            <a:spLocks noChangeShapeType="1"/>
          </p:cNvSpPr>
          <p:nvPr/>
        </p:nvSpPr>
        <p:spPr bwMode="auto">
          <a:xfrm>
            <a:off x="684213" y="981075"/>
            <a:ext cx="36004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>
            <a:off x="1187450" y="765175"/>
            <a:ext cx="0" cy="2303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>
            <a:off x="1547813" y="765175"/>
            <a:ext cx="0" cy="2303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auto">
          <a:xfrm>
            <a:off x="1979613" y="765175"/>
            <a:ext cx="0" cy="2303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>
            <a:off x="2268538" y="765175"/>
            <a:ext cx="0" cy="2303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2843213" y="765175"/>
            <a:ext cx="0" cy="2303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>
            <a:off x="3059113" y="765175"/>
            <a:ext cx="0" cy="2303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>
            <a:off x="3348038" y="765175"/>
            <a:ext cx="0" cy="2303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>
            <a:off x="3635375" y="765175"/>
            <a:ext cx="0" cy="2303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>
            <a:off x="3851275" y="765175"/>
            <a:ext cx="0" cy="2303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50225" name="Text Box 17"/>
          <p:cNvSpPr txBox="1">
            <a:spLocks noChangeArrowheads="1"/>
          </p:cNvSpPr>
          <p:nvPr/>
        </p:nvSpPr>
        <p:spPr bwMode="auto">
          <a:xfrm>
            <a:off x="3779838" y="188913"/>
            <a:ext cx="18002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Eras Medium ITC" pitchFamily="34" charset="0"/>
              </a:rPr>
              <a:t>Manpower</a:t>
            </a:r>
          </a:p>
        </p:txBody>
      </p:sp>
      <p:sp>
        <p:nvSpPr>
          <p:cNvPr id="350226" name="Text Box 18"/>
          <p:cNvSpPr txBox="1">
            <a:spLocks noChangeArrowheads="1"/>
          </p:cNvSpPr>
          <p:nvPr/>
        </p:nvSpPr>
        <p:spPr bwMode="auto">
          <a:xfrm>
            <a:off x="3276600" y="6200775"/>
            <a:ext cx="18002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Eras Medium ITC" pitchFamily="34" charset="0"/>
              </a:rPr>
              <a:t>Young People</a:t>
            </a:r>
          </a:p>
        </p:txBody>
      </p:sp>
      <p:sp>
        <p:nvSpPr>
          <p:cNvPr id="350227" name="AutoShape 19"/>
          <p:cNvSpPr>
            <a:spLocks noChangeArrowheads="1"/>
          </p:cNvSpPr>
          <p:nvPr/>
        </p:nvSpPr>
        <p:spPr bwMode="auto">
          <a:xfrm rot="2283065">
            <a:off x="4148138" y="825500"/>
            <a:ext cx="1289050" cy="54324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00">
              <a:alpha val="53999"/>
            </a:srgbClr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0228" name="Text Box 20"/>
          <p:cNvSpPr txBox="1">
            <a:spLocks noChangeArrowheads="1"/>
          </p:cNvSpPr>
          <p:nvPr/>
        </p:nvSpPr>
        <p:spPr bwMode="auto">
          <a:xfrm>
            <a:off x="6372225" y="2781300"/>
            <a:ext cx="18002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Eras Medium ITC" pitchFamily="34" charset="0"/>
              </a:rPr>
              <a:t>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nimBg="1"/>
      <p:bldP spid="350212" grpId="0" animBg="1"/>
      <p:bldP spid="350213" grpId="0" animBg="1"/>
      <p:bldP spid="350214" grpId="0" animBg="1"/>
      <p:bldP spid="350215" grpId="0" animBg="1"/>
      <p:bldP spid="350216" grpId="0" animBg="1"/>
      <p:bldP spid="350217" grpId="0" animBg="1"/>
      <p:bldP spid="350218" grpId="0" animBg="1"/>
      <p:bldP spid="350219" grpId="0" animBg="1"/>
      <p:bldP spid="350220" grpId="0" animBg="1"/>
      <p:bldP spid="350221" grpId="0" animBg="1"/>
      <p:bldP spid="350222" grpId="0" animBg="1"/>
      <p:bldP spid="350223" grpId="0" animBg="1"/>
      <p:bldP spid="350224" grpId="0" animBg="1"/>
      <p:bldP spid="350225" grpId="0"/>
      <p:bldP spid="350226" grpId="0"/>
      <p:bldP spid="350227" grpId="0" animBg="1"/>
      <p:bldP spid="350227" grpId="1" animBg="1"/>
      <p:bldP spid="3502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</a:t>
            </a:r>
            <a:r>
              <a:rPr lang="en-US" altLang="zh-TW" dirty="0" smtClean="0"/>
              <a:t>lanning …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Economic productions are centrally planned</a:t>
            </a:r>
          </a:p>
          <a:p>
            <a:r>
              <a:rPr lang="en-US" altLang="zh-TW" dirty="0" smtClean="0"/>
              <a:t>Manpower is centrally planned</a:t>
            </a:r>
          </a:p>
          <a:p>
            <a:r>
              <a:rPr lang="en-US" altLang="zh-TW" dirty="0" smtClean="0"/>
              <a:t>Manpower needs are met by graduates</a:t>
            </a:r>
          </a:p>
          <a:p>
            <a:r>
              <a:rPr lang="en-US" altLang="zh-TW" dirty="0" smtClean="0"/>
              <a:t>Graduate production is planned</a:t>
            </a:r>
          </a:p>
          <a:p>
            <a:r>
              <a:rPr lang="en-US" altLang="zh-TW" dirty="0" smtClean="0"/>
              <a:t>Admissions are planned</a:t>
            </a:r>
          </a:p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776000" cy="1143000"/>
          </a:xfrm>
        </p:spPr>
        <p:txBody>
          <a:bodyPr/>
          <a:lstStyle/>
          <a:p>
            <a:r>
              <a:rPr lang="en-US" altLang="zh-TW" dirty="0" smtClean="0"/>
              <a:t>Manpower Planning </a:t>
            </a:r>
            <a:r>
              <a:rPr lang="en-US" altLang="zh-TW" sz="2800" dirty="0" smtClean="0"/>
              <a:t>(Schematic)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648072" cy="4536504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1628800"/>
            <a:ext cx="43204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1187624" y="2204864"/>
            <a:ext cx="43204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1187624" y="2780928"/>
            <a:ext cx="43204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1187624" y="3356992"/>
            <a:ext cx="43204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1187624" y="3933056"/>
            <a:ext cx="43204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1187624" y="4509120"/>
            <a:ext cx="43204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1187624" y="5085184"/>
            <a:ext cx="43204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5661248"/>
            <a:ext cx="43204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691680" y="1628800"/>
            <a:ext cx="259228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1691680" y="2204864"/>
            <a:ext cx="2592288" cy="507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le 14"/>
          <p:cNvSpPr/>
          <p:nvPr/>
        </p:nvSpPr>
        <p:spPr>
          <a:xfrm>
            <a:off x="4355976" y="1628800"/>
            <a:ext cx="576064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691680" y="3356992"/>
            <a:ext cx="259228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Rectangle 16"/>
          <p:cNvSpPr/>
          <p:nvPr/>
        </p:nvSpPr>
        <p:spPr>
          <a:xfrm>
            <a:off x="1691680" y="2780928"/>
            <a:ext cx="259228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Rectangle 17"/>
          <p:cNvSpPr/>
          <p:nvPr/>
        </p:nvSpPr>
        <p:spPr>
          <a:xfrm>
            <a:off x="1691680" y="4509120"/>
            <a:ext cx="259228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Rectangle 18"/>
          <p:cNvSpPr/>
          <p:nvPr/>
        </p:nvSpPr>
        <p:spPr>
          <a:xfrm>
            <a:off x="1691680" y="3933056"/>
            <a:ext cx="259228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Rectangle 19"/>
          <p:cNvSpPr/>
          <p:nvPr/>
        </p:nvSpPr>
        <p:spPr>
          <a:xfrm>
            <a:off x="1691680" y="5085184"/>
            <a:ext cx="259228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Rectangle 20"/>
          <p:cNvSpPr/>
          <p:nvPr/>
        </p:nvSpPr>
        <p:spPr>
          <a:xfrm>
            <a:off x="1691680" y="5661248"/>
            <a:ext cx="2592288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Rectangle 21"/>
          <p:cNvSpPr/>
          <p:nvPr/>
        </p:nvSpPr>
        <p:spPr>
          <a:xfrm>
            <a:off x="5004048" y="1628800"/>
            <a:ext cx="57606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Rectangle 22"/>
          <p:cNvSpPr/>
          <p:nvPr/>
        </p:nvSpPr>
        <p:spPr>
          <a:xfrm>
            <a:off x="4355976" y="2204864"/>
            <a:ext cx="576064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Rectangle 23"/>
          <p:cNvSpPr/>
          <p:nvPr/>
        </p:nvSpPr>
        <p:spPr>
          <a:xfrm>
            <a:off x="4355976" y="2780928"/>
            <a:ext cx="576064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Rectangle 24"/>
          <p:cNvSpPr/>
          <p:nvPr/>
        </p:nvSpPr>
        <p:spPr>
          <a:xfrm>
            <a:off x="4355976" y="3356992"/>
            <a:ext cx="576064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Rectangle 25"/>
          <p:cNvSpPr/>
          <p:nvPr/>
        </p:nvSpPr>
        <p:spPr>
          <a:xfrm>
            <a:off x="4355976" y="3933056"/>
            <a:ext cx="576064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Rectangle 26"/>
          <p:cNvSpPr/>
          <p:nvPr/>
        </p:nvSpPr>
        <p:spPr>
          <a:xfrm>
            <a:off x="4355976" y="4509120"/>
            <a:ext cx="576064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Rectangle 27"/>
          <p:cNvSpPr/>
          <p:nvPr/>
        </p:nvSpPr>
        <p:spPr>
          <a:xfrm>
            <a:off x="4355976" y="5085184"/>
            <a:ext cx="576064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Rectangle 28"/>
          <p:cNvSpPr/>
          <p:nvPr/>
        </p:nvSpPr>
        <p:spPr>
          <a:xfrm>
            <a:off x="4355976" y="5661248"/>
            <a:ext cx="576064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Rectangle 29"/>
          <p:cNvSpPr/>
          <p:nvPr/>
        </p:nvSpPr>
        <p:spPr>
          <a:xfrm>
            <a:off x="5004048" y="2204864"/>
            <a:ext cx="57606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Rectangle 30"/>
          <p:cNvSpPr/>
          <p:nvPr/>
        </p:nvSpPr>
        <p:spPr>
          <a:xfrm>
            <a:off x="5004048" y="2780928"/>
            <a:ext cx="57606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Rectangle 31"/>
          <p:cNvSpPr/>
          <p:nvPr/>
        </p:nvSpPr>
        <p:spPr>
          <a:xfrm>
            <a:off x="5004048" y="3356992"/>
            <a:ext cx="57606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Rectangle 32"/>
          <p:cNvSpPr/>
          <p:nvPr/>
        </p:nvSpPr>
        <p:spPr>
          <a:xfrm>
            <a:off x="5004048" y="3933056"/>
            <a:ext cx="57606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Rectangle 33"/>
          <p:cNvSpPr/>
          <p:nvPr/>
        </p:nvSpPr>
        <p:spPr>
          <a:xfrm>
            <a:off x="5004048" y="4509120"/>
            <a:ext cx="57606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Rectangle 34"/>
          <p:cNvSpPr/>
          <p:nvPr/>
        </p:nvSpPr>
        <p:spPr>
          <a:xfrm>
            <a:off x="5004048" y="5085184"/>
            <a:ext cx="57606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Rectangle 35"/>
          <p:cNvSpPr/>
          <p:nvPr/>
        </p:nvSpPr>
        <p:spPr>
          <a:xfrm>
            <a:off x="5004048" y="5661248"/>
            <a:ext cx="57606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5652120" y="1628800"/>
            <a:ext cx="158417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Rectangle 38"/>
          <p:cNvSpPr/>
          <p:nvPr/>
        </p:nvSpPr>
        <p:spPr>
          <a:xfrm>
            <a:off x="5652120" y="2204864"/>
            <a:ext cx="158417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Rectangle 39"/>
          <p:cNvSpPr/>
          <p:nvPr/>
        </p:nvSpPr>
        <p:spPr>
          <a:xfrm>
            <a:off x="5652120" y="2780928"/>
            <a:ext cx="158417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Rectangle 40"/>
          <p:cNvSpPr/>
          <p:nvPr/>
        </p:nvSpPr>
        <p:spPr>
          <a:xfrm>
            <a:off x="5652120" y="3356992"/>
            <a:ext cx="158417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Rectangle 41"/>
          <p:cNvSpPr/>
          <p:nvPr/>
        </p:nvSpPr>
        <p:spPr>
          <a:xfrm>
            <a:off x="5652120" y="3933056"/>
            <a:ext cx="158417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Rectangle 42"/>
          <p:cNvSpPr/>
          <p:nvPr/>
        </p:nvSpPr>
        <p:spPr>
          <a:xfrm>
            <a:off x="5652120" y="4509120"/>
            <a:ext cx="158417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Rectangle 43"/>
          <p:cNvSpPr/>
          <p:nvPr/>
        </p:nvSpPr>
        <p:spPr>
          <a:xfrm>
            <a:off x="5652120" y="5085184"/>
            <a:ext cx="158417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Rectangle 44"/>
          <p:cNvSpPr/>
          <p:nvPr/>
        </p:nvSpPr>
        <p:spPr>
          <a:xfrm>
            <a:off x="5652120" y="5661248"/>
            <a:ext cx="158417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Rectangle 80"/>
          <p:cNvSpPr/>
          <p:nvPr/>
        </p:nvSpPr>
        <p:spPr>
          <a:xfrm>
            <a:off x="7308304" y="1628800"/>
            <a:ext cx="136815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Rectangle 81"/>
          <p:cNvSpPr/>
          <p:nvPr/>
        </p:nvSpPr>
        <p:spPr>
          <a:xfrm>
            <a:off x="7308304" y="2204864"/>
            <a:ext cx="136815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Rectangle 82"/>
          <p:cNvSpPr/>
          <p:nvPr/>
        </p:nvSpPr>
        <p:spPr>
          <a:xfrm>
            <a:off x="7308304" y="2780928"/>
            <a:ext cx="136815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Rectangle 83"/>
          <p:cNvSpPr/>
          <p:nvPr/>
        </p:nvSpPr>
        <p:spPr>
          <a:xfrm>
            <a:off x="7308304" y="3356992"/>
            <a:ext cx="136815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Rectangle 84"/>
          <p:cNvSpPr/>
          <p:nvPr/>
        </p:nvSpPr>
        <p:spPr>
          <a:xfrm>
            <a:off x="7308304" y="3933056"/>
            <a:ext cx="136815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Rectangle 85"/>
          <p:cNvSpPr/>
          <p:nvPr/>
        </p:nvSpPr>
        <p:spPr>
          <a:xfrm>
            <a:off x="7308304" y="4509120"/>
            <a:ext cx="136815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Rectangle 86"/>
          <p:cNvSpPr/>
          <p:nvPr/>
        </p:nvSpPr>
        <p:spPr>
          <a:xfrm>
            <a:off x="7308304" y="5085184"/>
            <a:ext cx="136815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Rectangle 87"/>
          <p:cNvSpPr/>
          <p:nvPr/>
        </p:nvSpPr>
        <p:spPr>
          <a:xfrm>
            <a:off x="7308304" y="5661248"/>
            <a:ext cx="136815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TextBox 88"/>
          <p:cNvSpPr txBox="1"/>
          <p:nvPr/>
        </p:nvSpPr>
        <p:spPr>
          <a:xfrm rot="10800000">
            <a:off x="566553" y="2060848"/>
            <a:ext cx="492443" cy="3816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TW" sz="2000" b="1" dirty="0" smtClean="0"/>
              <a:t>National 5-year Plan</a:t>
            </a:r>
            <a:endParaRPr lang="zh-TW" altLang="en-US" sz="2000" b="1" dirty="0"/>
          </a:p>
        </p:txBody>
      </p:sp>
      <p:sp>
        <p:nvSpPr>
          <p:cNvPr id="91" name="Rectangular Callout 90"/>
          <p:cNvSpPr/>
          <p:nvPr/>
        </p:nvSpPr>
        <p:spPr>
          <a:xfrm>
            <a:off x="467544" y="6381328"/>
            <a:ext cx="1440160" cy="360040"/>
          </a:xfrm>
          <a:prstGeom prst="wedgeRectCallout">
            <a:avLst>
              <a:gd name="adj1" fmla="val 10225"/>
              <a:gd name="adj2" fmla="val -14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Sector Plans</a:t>
            </a:r>
            <a:endParaRPr lang="zh-TW" alt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907704" y="55892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Sector/Unit</a:t>
            </a:r>
          </a:p>
          <a:p>
            <a:pPr algn="ctr"/>
            <a:r>
              <a:rPr lang="en-US" altLang="zh-TW" b="1" dirty="0" smtClean="0"/>
              <a:t>Manpower Plans</a:t>
            </a:r>
            <a:endParaRPr lang="zh-TW" altLang="en-US" b="1" dirty="0"/>
          </a:p>
        </p:txBody>
      </p:sp>
      <p:sp>
        <p:nvSpPr>
          <p:cNvPr id="94" name="Rectangular Callout 93"/>
          <p:cNvSpPr/>
          <p:nvPr/>
        </p:nvSpPr>
        <p:spPr>
          <a:xfrm>
            <a:off x="1979712" y="6381328"/>
            <a:ext cx="1800200" cy="360040"/>
          </a:xfrm>
          <a:prstGeom prst="wedgeRectCallout">
            <a:avLst>
              <a:gd name="adj1" fmla="val 98044"/>
              <a:gd name="adj2" fmla="val -154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Manpower Needs</a:t>
            </a:r>
            <a:endParaRPr lang="zh-TW" altLang="en-US" b="1" dirty="0"/>
          </a:p>
        </p:txBody>
      </p:sp>
      <p:sp>
        <p:nvSpPr>
          <p:cNvPr id="95" name="Rectangular Callout 94"/>
          <p:cNvSpPr/>
          <p:nvPr/>
        </p:nvSpPr>
        <p:spPr>
          <a:xfrm>
            <a:off x="6444208" y="6381328"/>
            <a:ext cx="2376264" cy="360040"/>
          </a:xfrm>
          <a:prstGeom prst="wedgeRectCallout">
            <a:avLst>
              <a:gd name="adj1" fmla="val -33974"/>
              <a:gd name="adj2" fmla="val -145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Admissions Plans (T-4)</a:t>
            </a:r>
            <a:endParaRPr lang="zh-TW" altLang="en-US" b="1" dirty="0"/>
          </a:p>
        </p:txBody>
      </p:sp>
      <p:sp>
        <p:nvSpPr>
          <p:cNvPr id="96" name="Rectangular Callout 95"/>
          <p:cNvSpPr/>
          <p:nvPr/>
        </p:nvSpPr>
        <p:spPr>
          <a:xfrm>
            <a:off x="3851920" y="6381328"/>
            <a:ext cx="2304256" cy="360040"/>
          </a:xfrm>
          <a:prstGeom prst="wedgeRectCallout">
            <a:avLst>
              <a:gd name="adj1" fmla="val 11607"/>
              <a:gd name="adj2" fmla="val -1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G</a:t>
            </a:r>
            <a:r>
              <a:rPr lang="en-US" altLang="zh-CN" b="1" dirty="0" smtClean="0"/>
              <a:t>r</a:t>
            </a:r>
            <a:r>
              <a:rPr lang="en-US" altLang="zh-TW" b="1" dirty="0" smtClean="0"/>
              <a:t>aduates Forecast (T) </a:t>
            </a:r>
            <a:endParaRPr lang="zh-TW" altLang="en-US" b="1" dirty="0"/>
          </a:p>
        </p:txBody>
      </p:sp>
      <p:sp>
        <p:nvSpPr>
          <p:cNvPr id="97" name="Left-Right Arrow 96"/>
          <p:cNvSpPr/>
          <p:nvPr/>
        </p:nvSpPr>
        <p:spPr>
          <a:xfrm>
            <a:off x="467544" y="980728"/>
            <a:ext cx="4464496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Left-Right Arrow 97"/>
          <p:cNvSpPr/>
          <p:nvPr/>
        </p:nvSpPr>
        <p:spPr>
          <a:xfrm>
            <a:off x="5004048" y="980728"/>
            <a:ext cx="3672408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1619672" y="10527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Production Units</a:t>
            </a:r>
            <a:endParaRPr lang="zh-TW" alt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15617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Education</a:t>
            </a:r>
            <a:endParaRPr lang="zh-TW" alt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7452320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Schools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/>
      <p:bldP spid="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 only that …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Individuals are “owned” by the work units</a:t>
            </a:r>
          </a:p>
          <a:p>
            <a:r>
              <a:rPr lang="en-US" altLang="zh-TW" dirty="0" smtClean="0"/>
              <a:t>Manpower mobility only when needed</a:t>
            </a:r>
          </a:p>
          <a:p>
            <a:r>
              <a:rPr lang="en-US" altLang="zh-TW" dirty="0" smtClean="0"/>
              <a:t>Graduates abide by state assignment of work</a:t>
            </a:r>
          </a:p>
          <a:p>
            <a:r>
              <a:rPr lang="en-US" altLang="zh-TW" dirty="0" smtClean="0"/>
              <a:t>School leavers abide by state admission plans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No tuition</a:t>
            </a:r>
          </a:p>
          <a:p>
            <a:r>
              <a:rPr lang="en-US" altLang="zh-TW" dirty="0" smtClean="0"/>
              <a:t>Subsistence support</a:t>
            </a:r>
          </a:p>
          <a:p>
            <a:r>
              <a:rPr lang="en-US" altLang="zh-TW" dirty="0" smtClean="0"/>
              <a:t>People’s Scholarship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 smtClean="0">
                <a:solidFill>
                  <a:schemeClr val="tx2">
                    <a:lumMod val="90000"/>
                  </a:schemeClr>
                </a:solidFill>
              </a:rPr>
              <a:t>Climbing the Global Ladder</a:t>
            </a:r>
            <a:br>
              <a:rPr lang="en-US" altLang="zh-TW" sz="40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altLang="zh-TW" sz="3200" b="1" dirty="0" smtClean="0">
                <a:solidFill>
                  <a:schemeClr val="tx2">
                    <a:lumMod val="90000"/>
                  </a:schemeClr>
                </a:solidFill>
              </a:rPr>
              <a:t>Development of China’s Higher Education</a:t>
            </a:r>
            <a:r>
              <a:rPr lang="en-US" altLang="zh-TW" sz="40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en-US" altLang="zh-CN" sz="3200" b="1" dirty="0">
              <a:solidFill>
                <a:schemeClr val="tx2">
                  <a:lumMod val="90000"/>
                </a:schemeClr>
              </a:solidFill>
              <a:effectLst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2438400"/>
          </a:xfrm>
        </p:spPr>
        <p:txBody>
          <a:bodyPr/>
          <a:lstStyle/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en-US" altLang="zh-CN" sz="2000" b="1" dirty="0" smtClean="0"/>
              <a:t>Kai-</a:t>
            </a:r>
            <a:r>
              <a:rPr lang="en-US" altLang="zh-CN" sz="2000" b="1" dirty="0" err="1" smtClean="0"/>
              <a:t>ming</a:t>
            </a:r>
            <a:r>
              <a:rPr lang="en-US" altLang="zh-CN" sz="2000" b="1" dirty="0" smtClean="0"/>
              <a:t> Cheng</a:t>
            </a:r>
          </a:p>
          <a:p>
            <a:pPr eaLnBrk="1" hangingPunct="1"/>
            <a:r>
              <a:rPr lang="en-US" altLang="zh-CN" sz="2000" b="1" dirty="0" smtClean="0"/>
              <a:t>University of Hong Kong</a:t>
            </a:r>
          </a:p>
          <a:p>
            <a:pPr eaLnBrk="1" hangingPunct="1"/>
            <a:r>
              <a:rPr lang="en-US" altLang="zh-CN" sz="2000" b="1" dirty="0" smtClean="0"/>
              <a:t>“University Traditions: a Resource or a Burden”</a:t>
            </a:r>
          </a:p>
          <a:p>
            <a:pPr eaLnBrk="1" hangingPunct="1"/>
            <a:r>
              <a:rPr lang="en-US" altLang="zh-CN" sz="2000" b="1" dirty="0" smtClean="0"/>
              <a:t>Higher School of Economics</a:t>
            </a:r>
          </a:p>
          <a:p>
            <a:pPr eaLnBrk="1" hangingPunct="1"/>
            <a:r>
              <a:rPr lang="en-US" altLang="zh-CN" sz="2000" b="1" dirty="0" smtClean="0"/>
              <a:t>Moscow, 25 September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The </a:t>
            </a:r>
            <a:r>
              <a:rPr lang="en-US" altLang="zh-CN" sz="3600" dirty="0" smtClean="0"/>
              <a:t>Package Deal</a:t>
            </a:r>
            <a:endParaRPr lang="zh-TW" alt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The Socialist </a:t>
            </a:r>
            <a:r>
              <a:rPr lang="en-US" altLang="zh-CN" dirty="0" smtClean="0"/>
              <a:t>Variation</a:t>
            </a:r>
          </a:p>
          <a:p>
            <a:pPr>
              <a:buNone/>
            </a:pPr>
            <a:r>
              <a:rPr lang="en-US" altLang="zh-TW" dirty="0" smtClean="0"/>
              <a:t>The State</a:t>
            </a:r>
            <a:endParaRPr lang="zh-TW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172272" cy="4857403"/>
          </a:xfrm>
        </p:spPr>
        <p:txBody>
          <a:bodyPr/>
          <a:lstStyle/>
          <a:p>
            <a:pPr algn="r">
              <a:buNone/>
            </a:pPr>
            <a:endParaRPr lang="zh-TW" altLang="en-US" dirty="0"/>
          </a:p>
        </p:txBody>
      </p:sp>
      <p:sp>
        <p:nvSpPr>
          <p:cNvPr id="5" name="Oval 4"/>
          <p:cNvSpPr/>
          <p:nvPr/>
        </p:nvSpPr>
        <p:spPr>
          <a:xfrm>
            <a:off x="2987824" y="2348880"/>
            <a:ext cx="5760640" cy="3816424"/>
          </a:xfrm>
          <a:prstGeom prst="ellipse">
            <a:avLst/>
          </a:prstGeom>
          <a:solidFill>
            <a:schemeClr val="accent5">
              <a:lumMod val="60000"/>
              <a:lumOff val="40000"/>
              <a:alpha val="69804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467544" y="2204864"/>
            <a:ext cx="8352928" cy="4176464"/>
          </a:xfrm>
          <a:prstGeom prst="rect">
            <a:avLst/>
          </a:prstGeom>
          <a:solidFill>
            <a:srgbClr val="FF3300">
              <a:alpha val="80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2924944"/>
            <a:ext cx="1656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修身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齐家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治国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平天下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/>
            <a:endParaRPr lang="en-US" altLang="zh-TW" sz="28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924944"/>
            <a:ext cx="2304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荣华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富贵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功名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利禄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endParaRPr lang="zh-TW" altLang="en-US" sz="2800" dirty="0"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3068960"/>
            <a:ext cx="648072" cy="24482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72200" y="3140968"/>
            <a:ext cx="648072" cy="23762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r>
              <a:rPr lang="en-US" altLang="zh-TW" sz="3600" b="1" dirty="0" smtClean="0"/>
              <a:t>The Socialist Market Economy</a:t>
            </a:r>
          </a:p>
          <a:p>
            <a:pPr algn="ctr">
              <a:buNone/>
            </a:pPr>
            <a:r>
              <a:rPr lang="en-US" altLang="zh-TW" sz="3600" b="1" dirty="0" smtClean="0"/>
              <a:t>(1980 to date)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Critical changes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1980</a:t>
            </a:r>
          </a:p>
          <a:p>
            <a:pPr algn="ctr">
              <a:buNone/>
            </a:pPr>
            <a:r>
              <a:rPr lang="en-US" altLang="zh-TW" dirty="0" smtClean="0"/>
              <a:t>Introduction of Degrees</a:t>
            </a:r>
          </a:p>
          <a:p>
            <a:pPr algn="ctr">
              <a:buNone/>
            </a:pPr>
            <a:r>
              <a:rPr lang="en-US" altLang="zh-TW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(Personal Portability)</a:t>
            </a:r>
          </a:p>
          <a:p>
            <a:r>
              <a:rPr lang="en-US" altLang="zh-TW" dirty="0" smtClean="0"/>
              <a:t>1986/87</a:t>
            </a:r>
          </a:p>
          <a:p>
            <a:pPr algn="ctr">
              <a:buNone/>
            </a:pPr>
            <a:r>
              <a:rPr lang="en-US" altLang="zh-TW" dirty="0" smtClean="0"/>
              <a:t>Student Loans</a:t>
            </a:r>
          </a:p>
          <a:p>
            <a:pPr algn="ctr">
              <a:buNone/>
            </a:pPr>
            <a:r>
              <a:rPr lang="en-US" altLang="zh-TW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(Personal Investment)</a:t>
            </a:r>
          </a:p>
          <a:p>
            <a:r>
              <a:rPr lang="en-US" altLang="zh-TW" dirty="0" smtClean="0"/>
              <a:t>1997</a:t>
            </a:r>
          </a:p>
          <a:p>
            <a:pPr algn="ctr">
              <a:buNone/>
            </a:pPr>
            <a:r>
              <a:rPr lang="en-US" altLang="zh-TW" dirty="0" smtClean="0"/>
              <a:t>Introducing Tuitions</a:t>
            </a: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Ending Work </a:t>
            </a:r>
            <a:r>
              <a:rPr lang="en-US" altLang="zh-TW" dirty="0" smtClean="0"/>
              <a:t>Assignment</a:t>
            </a: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(Personal Liability)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The </a:t>
            </a:r>
            <a:r>
              <a:rPr lang="en-US" altLang="zh-CN" sz="3600" dirty="0" smtClean="0"/>
              <a:t>Package Deal</a:t>
            </a:r>
            <a:endParaRPr lang="zh-TW" alt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626968" cy="4857403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Under Socialist Market Economy</a:t>
            </a:r>
            <a:endParaRPr lang="zh-TW" alt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172272" cy="4857403"/>
          </a:xfrm>
        </p:spPr>
        <p:txBody>
          <a:bodyPr/>
          <a:lstStyle/>
          <a:p>
            <a:pPr algn="r">
              <a:buNone/>
            </a:pPr>
            <a:endParaRPr lang="en-US" altLang="zh-TW" dirty="0" smtClean="0"/>
          </a:p>
          <a:p>
            <a:pPr algn="r">
              <a:buNone/>
            </a:pPr>
            <a:r>
              <a:rPr lang="en-US" altLang="zh-TW" dirty="0" smtClean="0"/>
              <a:t>Personal Prosperity</a:t>
            </a:r>
            <a:endParaRPr lang="zh-TW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2348880"/>
            <a:ext cx="4824536" cy="4176464"/>
          </a:xfrm>
          <a:prstGeom prst="rect">
            <a:avLst/>
          </a:prstGeom>
          <a:solidFill>
            <a:srgbClr val="FF3300">
              <a:alpha val="69804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2924944"/>
            <a:ext cx="1656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修身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齐家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治国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平天下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/>
            <a:endParaRPr lang="en-US" altLang="zh-TW" sz="28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5536" y="2492896"/>
            <a:ext cx="8352928" cy="3816424"/>
          </a:xfrm>
          <a:prstGeom prst="ellipse">
            <a:avLst/>
          </a:prstGeom>
          <a:solidFill>
            <a:schemeClr val="accent5">
              <a:lumMod val="60000"/>
              <a:lumOff val="40000"/>
              <a:alpha val="69804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940152" y="2996952"/>
            <a:ext cx="2304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荣华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富贵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功名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利禄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endParaRPr lang="zh-TW" altLang="en-US" sz="28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/>
              <a:t>The Planning Legacy</a:t>
            </a:r>
          </a:p>
          <a:p>
            <a:r>
              <a:rPr lang="en-US" altLang="zh-TW" dirty="0" smtClean="0"/>
              <a:t>Party Secretary-President dual leadership</a:t>
            </a:r>
            <a:endParaRPr lang="en-US" altLang="zh-TW" dirty="0" smtClean="0"/>
          </a:p>
          <a:p>
            <a:r>
              <a:rPr lang="en-US" altLang="zh-TW" dirty="0" smtClean="0"/>
              <a:t>National appointment of Presidents</a:t>
            </a:r>
          </a:p>
          <a:p>
            <a:r>
              <a:rPr lang="en-US" altLang="zh-TW" dirty="0" smtClean="0"/>
              <a:t>Academics linked to official ranks</a:t>
            </a:r>
          </a:p>
          <a:p>
            <a:r>
              <a:rPr lang="en-US" altLang="zh-TW" dirty="0" smtClean="0"/>
              <a:t>Strict </a:t>
            </a:r>
            <a:r>
              <a:rPr lang="en-US" altLang="zh-TW" dirty="0" smtClean="0"/>
              <a:t>control of degrees</a:t>
            </a:r>
          </a:p>
          <a:p>
            <a:r>
              <a:rPr lang="en-US" altLang="zh-TW" dirty="0" smtClean="0"/>
              <a:t>Slow decentralization of curricula</a:t>
            </a:r>
          </a:p>
          <a:p>
            <a:r>
              <a:rPr lang="en-US" altLang="zh-TW" dirty="0" smtClean="0"/>
              <a:t>Uneasiness towards </a:t>
            </a:r>
            <a:r>
              <a:rPr lang="en-US" altLang="zh-TW" dirty="0" smtClean="0"/>
              <a:t>private institutions</a:t>
            </a:r>
          </a:p>
          <a:p>
            <a:r>
              <a:rPr lang="en-US" altLang="zh-TW" dirty="0" smtClean="0"/>
              <a:t>Uneasiness towards </a:t>
            </a:r>
            <a:r>
              <a:rPr lang="en-US" altLang="zh-TW" dirty="0" smtClean="0"/>
              <a:t>non-formal education</a:t>
            </a:r>
          </a:p>
          <a:p>
            <a:pPr>
              <a:buNone/>
            </a:pPr>
            <a:endParaRPr lang="en-US" altLang="zh-TW" b="1" i="1" dirty="0" smtClean="0"/>
          </a:p>
          <a:p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dirty="0" smtClean="0"/>
              <a:t>Re-organization:</a:t>
            </a:r>
          </a:p>
          <a:p>
            <a:r>
              <a:rPr lang="en-US" altLang="zh-TW" dirty="0" smtClean="0"/>
              <a:t>Until 1990</a:t>
            </a:r>
          </a:p>
          <a:p>
            <a:pPr lvl="1"/>
            <a:r>
              <a:rPr lang="en-US" altLang="zh-TW" dirty="0" smtClean="0"/>
              <a:t>Ministry of Education institutions</a:t>
            </a:r>
          </a:p>
          <a:p>
            <a:pPr lvl="1"/>
            <a:r>
              <a:rPr lang="en-US" altLang="zh-TW" dirty="0" smtClean="0"/>
              <a:t>Other ministerial institutions</a:t>
            </a:r>
          </a:p>
          <a:p>
            <a:pPr lvl="1"/>
            <a:r>
              <a:rPr lang="en-US" altLang="zh-TW" dirty="0" smtClean="0"/>
              <a:t>Provincial institutions</a:t>
            </a:r>
          </a:p>
          <a:p>
            <a:r>
              <a:rPr lang="en-US" altLang="zh-TW" dirty="0" smtClean="0"/>
              <a:t>Transition</a:t>
            </a:r>
          </a:p>
          <a:p>
            <a:pPr lvl="1"/>
            <a:r>
              <a:rPr lang="en-US" altLang="zh-TW" dirty="0" smtClean="0"/>
              <a:t>State-local joint ventures</a:t>
            </a:r>
          </a:p>
          <a:p>
            <a:pPr lvl="1"/>
            <a:r>
              <a:rPr lang="en-US" altLang="zh-TW" dirty="0" smtClean="0"/>
              <a:t>Mergers</a:t>
            </a:r>
          </a:p>
          <a:p>
            <a:r>
              <a:rPr lang="en-US" altLang="zh-TW" dirty="0" smtClean="0"/>
              <a:t>Now</a:t>
            </a:r>
          </a:p>
          <a:p>
            <a:pPr lvl="1"/>
            <a:r>
              <a:rPr lang="en-US" altLang="zh-TW" dirty="0" smtClean="0"/>
              <a:t>Central (</a:t>
            </a:r>
            <a:r>
              <a:rPr lang="en-US" altLang="zh-TW" dirty="0" err="1" smtClean="0"/>
              <a:t>MoE</a:t>
            </a:r>
            <a:r>
              <a:rPr lang="en-US" altLang="zh-TW" dirty="0" smtClean="0"/>
              <a:t>) institutions</a:t>
            </a:r>
          </a:p>
          <a:p>
            <a:pPr lvl="1"/>
            <a:r>
              <a:rPr lang="en-US" altLang="zh-TW" dirty="0" smtClean="0"/>
              <a:t>Provincial institutions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Towards excellence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Project 911</a:t>
            </a:r>
          </a:p>
          <a:p>
            <a:r>
              <a:rPr lang="en-US" altLang="zh-TW" dirty="0" smtClean="0"/>
              <a:t>Project 985</a:t>
            </a:r>
          </a:p>
          <a:p>
            <a:r>
              <a:rPr lang="en-US" altLang="zh-TW" dirty="0" err="1" smtClean="0"/>
              <a:t>Yangtse</a:t>
            </a:r>
            <a:r>
              <a:rPr lang="en-US" altLang="zh-TW" dirty="0" smtClean="0"/>
              <a:t> Scholars</a:t>
            </a:r>
          </a:p>
          <a:p>
            <a:r>
              <a:rPr lang="en-US" altLang="zh-TW" dirty="0" smtClean="0"/>
              <a:t>Various meritocracy measures</a:t>
            </a:r>
            <a:endParaRPr lang="zh-TW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dirty="0" smtClean="0"/>
              <a:t>Challenges</a:t>
            </a:r>
          </a:p>
          <a:p>
            <a:r>
              <a:rPr lang="en-US" altLang="zh-TW" dirty="0" smtClean="0"/>
              <a:t>A few strong institutions, a week system</a:t>
            </a:r>
          </a:p>
          <a:p>
            <a:r>
              <a:rPr lang="en-US" altLang="zh-TW" dirty="0" smtClean="0"/>
              <a:t>Fine academics, lack academic initiatives</a:t>
            </a:r>
          </a:p>
          <a:p>
            <a:r>
              <a:rPr lang="en-US" altLang="zh-TW" dirty="0" smtClean="0"/>
              <a:t>Strong performance, weak scholarship</a:t>
            </a:r>
          </a:p>
          <a:p>
            <a:r>
              <a:rPr lang="en-US" altLang="zh-TW" dirty="0" smtClean="0"/>
              <a:t>Structural disparity among institutions</a:t>
            </a:r>
          </a:p>
          <a:p>
            <a:r>
              <a:rPr lang="en-US" altLang="zh-TW" dirty="0" smtClean="0"/>
              <a:t>Growing disparity among students</a:t>
            </a:r>
          </a:p>
          <a:p>
            <a:r>
              <a:rPr lang="en-US" altLang="zh-TW" dirty="0" smtClean="0"/>
              <a:t>Culture against fairness </a:t>
            </a:r>
            <a:r>
              <a:rPr lang="en-US" altLang="zh-TW" smtClean="0"/>
              <a:t>in admissions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</a:t>
            </a: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algn="ctr" eaLnBrk="1" hangingPunct="1">
              <a:buNone/>
            </a:pPr>
            <a:r>
              <a:rPr lang="en-US" altLang="zh-CN" dirty="0" smtClean="0"/>
              <a:t>Thank you!</a:t>
            </a:r>
          </a:p>
          <a:p>
            <a:pPr algn="ctr" eaLnBrk="1" hangingPunct="1">
              <a:buNone/>
            </a:pPr>
            <a:endParaRPr lang="en-US" altLang="zh-TW" dirty="0" smtClean="0"/>
          </a:p>
          <a:p>
            <a:pPr algn="ctr" eaLnBrk="1" hangingPunct="1">
              <a:buNone/>
            </a:pPr>
            <a:r>
              <a:rPr lang="en-US" altLang="zh-TW" dirty="0" smtClean="0"/>
              <a:t>kmcheng@hku.hk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Climbing the Global Ladder</a:t>
            </a:r>
          </a:p>
          <a:p>
            <a:pPr algn="ctr">
              <a:buNone/>
            </a:pPr>
            <a:r>
              <a:rPr lang="en-US" altLang="zh-TW" sz="2800" dirty="0" smtClean="0"/>
              <a:t>Starting from the Ruins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brief </a:t>
            </a:r>
            <a:r>
              <a:rPr lang="en-US" altLang="zh-TW" dirty="0" err="1" smtClean="0"/>
              <a:t>choronology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Ancient times: institutes of higher learning</a:t>
            </a:r>
          </a:p>
          <a:p>
            <a:r>
              <a:rPr lang="en-US" altLang="zh-TW" dirty="0" smtClean="0"/>
              <a:t>1898  First University of western model</a:t>
            </a:r>
          </a:p>
          <a:p>
            <a:r>
              <a:rPr lang="en-US" altLang="zh-TW" dirty="0" smtClean="0"/>
              <a:t>1949  Expansion &amp; reclassification (Soviet)</a:t>
            </a:r>
          </a:p>
          <a:p>
            <a:r>
              <a:rPr lang="en-US" altLang="zh-TW" dirty="0" smtClean="0"/>
              <a:t>          Rigorous manpower planning</a:t>
            </a:r>
          </a:p>
          <a:p>
            <a:r>
              <a:rPr lang="en-US" altLang="zh-TW" dirty="0" smtClean="0"/>
              <a:t>1966  Universities replaced by workers’ colleges</a:t>
            </a:r>
          </a:p>
          <a:p>
            <a:r>
              <a:rPr lang="en-US" altLang="zh-TW" dirty="0" smtClean="0"/>
              <a:t>1977  Higher education </a:t>
            </a:r>
            <a:r>
              <a:rPr lang="en-US" altLang="zh-TW" dirty="0" smtClean="0"/>
              <a:t>resumes</a:t>
            </a:r>
            <a:endParaRPr lang="en-US" altLang="zh-TW" dirty="0" smtClean="0"/>
          </a:p>
          <a:p>
            <a:r>
              <a:rPr lang="en-US" altLang="zh-TW" dirty="0" smtClean="0"/>
              <a:t>1985  Project 211</a:t>
            </a:r>
          </a:p>
          <a:p>
            <a:r>
              <a:rPr lang="en-US" altLang="zh-TW" dirty="0" smtClean="0"/>
              <a:t>1997  </a:t>
            </a:r>
            <a:r>
              <a:rPr lang="en-US" altLang="zh-TW" dirty="0" smtClean="0"/>
              <a:t>Introduction of Fees</a:t>
            </a:r>
          </a:p>
          <a:p>
            <a:r>
              <a:rPr lang="en-US" altLang="zh-TW" dirty="0" smtClean="0"/>
              <a:t>1998  Project 985</a:t>
            </a:r>
          </a:p>
          <a:p>
            <a:r>
              <a:rPr lang="en-US" altLang="zh-TW" dirty="0" smtClean="0"/>
              <a:t>2002  Legitimization of private institutions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The Dynasties …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(605-1905)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02114" name="Picture 2" descr="E:\DCIM\114_PANA\P1140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368" y="-18002"/>
            <a:ext cx="9279368" cy="695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2356" name="Picture 4" descr="Zhuangyuan 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750"/>
            <a:ext cx="7391400" cy="6865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The Imperial Civil Examination</a:t>
            </a:r>
          </a:p>
          <a:p>
            <a:pPr>
              <a:buNone/>
            </a:pPr>
            <a:endParaRPr lang="en-US" altLang="zh-TW" dirty="0" smtClean="0"/>
          </a:p>
          <a:p>
            <a:pPr algn="ctr"/>
            <a:r>
              <a:rPr lang="en-US" altLang="zh-TW" dirty="0" smtClean="0"/>
              <a:t>Sole aim for selection of civil servants</a:t>
            </a:r>
          </a:p>
          <a:p>
            <a:pPr algn="ctr"/>
            <a:r>
              <a:rPr lang="en-US" altLang="zh-TW" dirty="0" smtClean="0"/>
              <a:t>The sole means of upward mobility</a:t>
            </a:r>
          </a:p>
          <a:p>
            <a:pPr algn="ctr"/>
            <a:r>
              <a:rPr lang="en-US" altLang="zh-TW" dirty="0" smtClean="0"/>
              <a:t>High affordability</a:t>
            </a:r>
          </a:p>
          <a:p>
            <a:pPr algn="ctr"/>
            <a:r>
              <a:rPr lang="en-US" altLang="zh-TW" dirty="0" smtClean="0"/>
              <a:t>Only hard work counts</a:t>
            </a:r>
          </a:p>
          <a:p>
            <a:pPr algn="ctr"/>
            <a:r>
              <a:rPr lang="en-US" altLang="zh-TW" dirty="0" smtClean="0"/>
              <a:t>No economic calculations</a:t>
            </a:r>
          </a:p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The Imperial Perspective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Imperial Rule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天下</a:t>
            </a:r>
            <a:endParaRPr lang="en-US" altLang="zh-TW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r>
              <a:rPr lang="en-US" altLang="zh-TW" dirty="0" smtClean="0"/>
              <a:t> </a:t>
            </a:r>
          </a:p>
          <a:p>
            <a:pPr algn="ctr">
              <a:buNone/>
            </a:pPr>
            <a:r>
              <a:rPr lang="en-US" altLang="zh-CN" dirty="0" smtClean="0"/>
              <a:t>Governing the Nation</a:t>
            </a:r>
            <a:r>
              <a:rPr lang="en-US" altLang="zh-TW" dirty="0" smtClean="0"/>
              <a:t>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治国</a:t>
            </a:r>
            <a:endParaRPr lang="en-US" altLang="zh-TW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CN" dirty="0" smtClean="0"/>
              <a:t>Selecting the Officials</a:t>
            </a:r>
            <a:r>
              <a:rPr lang="en-US" altLang="zh-TW" dirty="0" smtClean="0"/>
              <a:t>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科举</a:t>
            </a:r>
            <a:endParaRPr lang="en-US" altLang="zh-TW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Credentials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功名</a:t>
            </a:r>
            <a:endParaRPr lang="en-US" altLang="zh-TW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Study </a:t>
            </a:r>
            <a:r>
              <a:rPr lang="zh-CN" altLang="en-US" sz="2200" dirty="0" smtClean="0">
                <a:latin typeface="Microsoft YaHei" pitchFamily="34" charset="-122"/>
                <a:ea typeface="Microsoft YaHei" pitchFamily="34" charset="-122"/>
              </a:rPr>
              <a:t>勤学</a:t>
            </a:r>
            <a:endParaRPr lang="zh-TW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79912" y="2060848"/>
            <a:ext cx="1728192" cy="360040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Down Arrow 4"/>
          <p:cNvSpPr/>
          <p:nvPr/>
        </p:nvSpPr>
        <p:spPr>
          <a:xfrm>
            <a:off x="3779912" y="2924944"/>
            <a:ext cx="1728192" cy="360040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Down Arrow 5"/>
          <p:cNvSpPr/>
          <p:nvPr/>
        </p:nvSpPr>
        <p:spPr>
          <a:xfrm>
            <a:off x="3779912" y="3861048"/>
            <a:ext cx="1728192" cy="360040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Down Arrow 6"/>
          <p:cNvSpPr/>
          <p:nvPr/>
        </p:nvSpPr>
        <p:spPr>
          <a:xfrm>
            <a:off x="3779912" y="4869160"/>
            <a:ext cx="1728192" cy="360040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nix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Phoenix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4409</TotalTime>
  <Words>503</Words>
  <Application>Microsoft Office PowerPoint</Application>
  <PresentationFormat>On-screen Show (4:3)</PresentationFormat>
  <Paragraphs>204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Phoenix</vt:lpstr>
      <vt:lpstr>Slide 1</vt:lpstr>
      <vt:lpstr>Climbing the Global Ladder Development of China’s Higher Education </vt:lpstr>
      <vt:lpstr>Slide 3</vt:lpstr>
      <vt:lpstr>A brief choronology</vt:lpstr>
      <vt:lpstr>Slide 5</vt:lpstr>
      <vt:lpstr>Slide 6</vt:lpstr>
      <vt:lpstr>Slide 7</vt:lpstr>
      <vt:lpstr>Slide 8</vt:lpstr>
      <vt:lpstr>The Imperial Perspective</vt:lpstr>
      <vt:lpstr>The Individual Perspective</vt:lpstr>
      <vt:lpstr>The Package Deal</vt:lpstr>
      <vt:lpstr>Slide 12</vt:lpstr>
      <vt:lpstr>Slide 13</vt:lpstr>
      <vt:lpstr>Slide 14</vt:lpstr>
      <vt:lpstr> Assumption:  People are Specialized, Classified &amp; Ranked</vt:lpstr>
      <vt:lpstr>Slide 16</vt:lpstr>
      <vt:lpstr>Planning …</vt:lpstr>
      <vt:lpstr>Manpower Planning (Schematic)</vt:lpstr>
      <vt:lpstr>Not only that …</vt:lpstr>
      <vt:lpstr>The Package Deal</vt:lpstr>
      <vt:lpstr>Slide 21</vt:lpstr>
      <vt:lpstr>Critical changes</vt:lpstr>
      <vt:lpstr>The Package Deal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kmcheng</dc:creator>
  <cp:lastModifiedBy>kmcheng02</cp:lastModifiedBy>
  <cp:revision>57</cp:revision>
  <dcterms:created xsi:type="dcterms:W3CDTF">2011-07-25T04:26:45Z</dcterms:created>
  <dcterms:modified xsi:type="dcterms:W3CDTF">2013-09-26T11:52:24Z</dcterms:modified>
</cp:coreProperties>
</file>