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0" r:id="rId3"/>
    <p:sldId id="295" r:id="rId4"/>
    <p:sldId id="257" r:id="rId5"/>
    <p:sldId id="301" r:id="rId6"/>
    <p:sldId id="297" r:id="rId7"/>
    <p:sldId id="298" r:id="rId8"/>
    <p:sldId id="267" r:id="rId9"/>
    <p:sldId id="302" r:id="rId10"/>
    <p:sldId id="274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20" autoAdjust="0"/>
  </p:normalViewPr>
  <p:slideViewPr>
    <p:cSldViewPr>
      <p:cViewPr varScale="1">
        <p:scale>
          <a:sx n="51" d="100"/>
          <a:sy n="51" d="100"/>
        </p:scale>
        <p:origin x="-117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_&#1058;&#1048;&#1055;&#1054;&#1051;&#1054;&#1043;&#1048;&#1071;\&#1044;&#1072;&#1085;&#1085;&#1099;&#1077;_&#1075;&#1088;&#1072;&#1092;&#1080;&#1082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_&#1058;&#1048;&#1055;&#1054;&#1051;&#1054;&#1043;&#1048;&#1071;\&#1044;&#1072;&#1085;&#1085;&#1099;&#1077;_&#1075;&#1088;&#1072;&#1092;&#1080;&#1082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_&#1058;&#1048;&#1055;&#1054;&#1051;&#1054;&#1043;&#1048;&#1071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number of higher education institutions</c:v>
          </c:tx>
          <c:marker>
            <c:symbol val="diamond"/>
            <c:size val="10"/>
            <c:spPr>
              <a:solidFill>
                <a:srgbClr val="FF0000"/>
              </a:solidFill>
            </c:spPr>
          </c:marke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'eng_РАБОЧИЙ (2)'!$A$6:$A$15</c:f>
              <c:strCache>
                <c:ptCount val="10"/>
                <c:pt idx="0">
                  <c:v>1914</c:v>
                </c:pt>
                <c:pt idx="1">
                  <c:v>1917</c:v>
                </c:pt>
                <c:pt idx="2">
                  <c:v>1940/41</c:v>
                </c:pt>
                <c:pt idx="3">
                  <c:v>1950/51</c:v>
                </c:pt>
                <c:pt idx="4">
                  <c:v>1960/61</c:v>
                </c:pt>
                <c:pt idx="5">
                  <c:v>1970/71</c:v>
                </c:pt>
                <c:pt idx="6">
                  <c:v>1980/81</c:v>
                </c:pt>
                <c:pt idx="7">
                  <c:v>1990/91</c:v>
                </c:pt>
                <c:pt idx="8">
                  <c:v>2000/01</c:v>
                </c:pt>
                <c:pt idx="9">
                  <c:v>2010/11</c:v>
                </c:pt>
              </c:strCache>
            </c:strRef>
          </c:cat>
          <c:val>
            <c:numRef>
              <c:f>'eng_РАБОЧИЙ (2)'!$B$6:$B$15</c:f>
              <c:numCache>
                <c:formatCode>General</c:formatCode>
                <c:ptCount val="10"/>
                <c:pt idx="0">
                  <c:v>72</c:v>
                </c:pt>
                <c:pt idx="1">
                  <c:v>150</c:v>
                </c:pt>
                <c:pt idx="2">
                  <c:v>481</c:v>
                </c:pt>
                <c:pt idx="3">
                  <c:v>516</c:v>
                </c:pt>
                <c:pt idx="4">
                  <c:v>430</c:v>
                </c:pt>
                <c:pt idx="5">
                  <c:v>457</c:v>
                </c:pt>
                <c:pt idx="6">
                  <c:v>494</c:v>
                </c:pt>
                <c:pt idx="7">
                  <c:v>514</c:v>
                </c:pt>
                <c:pt idx="8">
                  <c:v>965</c:v>
                </c:pt>
                <c:pt idx="9">
                  <c:v>1115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95840"/>
        <c:axId val="138125312"/>
      </c:lineChart>
      <c:catAx>
        <c:axId val="2595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38125312"/>
        <c:crosses val="autoZero"/>
        <c:auto val="1"/>
        <c:lblAlgn val="ctr"/>
        <c:lblOffset val="100"/>
        <c:noMultiLvlLbl val="0"/>
      </c:catAx>
      <c:valAx>
        <c:axId val="138125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958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eng_HEIs_number!$A$4</c:f>
              <c:strCache>
                <c:ptCount val="1"/>
                <c:pt idx="0">
                  <c:v>state universities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eng_HEIs_number!$B$3:$Q$3</c:f>
              <c:strCache>
                <c:ptCount val="16"/>
                <c:pt idx="0">
                  <c:v>1914</c:v>
                </c:pt>
                <c:pt idx="1">
                  <c:v>1917</c:v>
                </c:pt>
                <c:pt idx="2">
                  <c:v>1940/41</c:v>
                </c:pt>
                <c:pt idx="3">
                  <c:v>1950/51</c:v>
                </c:pt>
                <c:pt idx="4">
                  <c:v>1960/61</c:v>
                </c:pt>
                <c:pt idx="5">
                  <c:v>1970/71</c:v>
                </c:pt>
                <c:pt idx="6">
                  <c:v>1980/81</c:v>
                </c:pt>
                <c:pt idx="7">
                  <c:v>1990/91</c:v>
                </c:pt>
                <c:pt idx="8">
                  <c:v>1995/96</c:v>
                </c:pt>
                <c:pt idx="9">
                  <c:v>2000/01</c:v>
                </c:pt>
                <c:pt idx="10">
                  <c:v>2005/06</c:v>
                </c:pt>
                <c:pt idx="11">
                  <c:v>2006/07</c:v>
                </c:pt>
                <c:pt idx="12">
                  <c:v>2007/08</c:v>
                </c:pt>
                <c:pt idx="13">
                  <c:v>2008/09</c:v>
                </c:pt>
                <c:pt idx="14">
                  <c:v>2009/10</c:v>
                </c:pt>
                <c:pt idx="15">
                  <c:v>2010/11</c:v>
                </c:pt>
              </c:strCache>
            </c:strRef>
          </c:cat>
          <c:val>
            <c:numRef>
              <c:f>eng_HEIs_number!$B$4:$Q$4</c:f>
              <c:numCache>
                <c:formatCode>General</c:formatCode>
                <c:ptCount val="16"/>
                <c:pt idx="0">
                  <c:v>86.5</c:v>
                </c:pt>
                <c:pt idx="1">
                  <c:v>149</c:v>
                </c:pt>
                <c:pt idx="2">
                  <c:v>478.1</c:v>
                </c:pt>
                <c:pt idx="3">
                  <c:v>796.7</c:v>
                </c:pt>
                <c:pt idx="4">
                  <c:v>1496.7</c:v>
                </c:pt>
                <c:pt idx="5">
                  <c:v>2671.7</c:v>
                </c:pt>
                <c:pt idx="6">
                  <c:v>3045.7</c:v>
                </c:pt>
                <c:pt idx="7">
                  <c:v>2824.5</c:v>
                </c:pt>
                <c:pt idx="8">
                  <c:v>2655.2</c:v>
                </c:pt>
                <c:pt idx="9">
                  <c:v>4270.8</c:v>
                </c:pt>
                <c:pt idx="10">
                  <c:v>5985.3</c:v>
                </c:pt>
                <c:pt idx="11">
                  <c:v>6133.1</c:v>
                </c:pt>
                <c:pt idx="12">
                  <c:v>6208.4</c:v>
                </c:pt>
                <c:pt idx="13">
                  <c:v>6214.8</c:v>
                </c:pt>
                <c:pt idx="14">
                  <c:v>6135.6</c:v>
                </c:pt>
                <c:pt idx="15">
                  <c:v>5848.7</c:v>
                </c:pt>
              </c:numCache>
            </c:numRef>
          </c:val>
        </c:ser>
        <c:ser>
          <c:idx val="1"/>
          <c:order val="1"/>
          <c:tx>
            <c:strRef>
              <c:f>eng_HEIs_number!$A$5</c:f>
              <c:strCache>
                <c:ptCount val="1"/>
                <c:pt idx="0">
                  <c:v>private universities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eng_HEIs_number!$B$3:$Q$3</c:f>
              <c:strCache>
                <c:ptCount val="16"/>
                <c:pt idx="0">
                  <c:v>1914</c:v>
                </c:pt>
                <c:pt idx="1">
                  <c:v>1917</c:v>
                </c:pt>
                <c:pt idx="2">
                  <c:v>1940/41</c:v>
                </c:pt>
                <c:pt idx="3">
                  <c:v>1950/51</c:v>
                </c:pt>
                <c:pt idx="4">
                  <c:v>1960/61</c:v>
                </c:pt>
                <c:pt idx="5">
                  <c:v>1970/71</c:v>
                </c:pt>
                <c:pt idx="6">
                  <c:v>1980/81</c:v>
                </c:pt>
                <c:pt idx="7">
                  <c:v>1990/91</c:v>
                </c:pt>
                <c:pt idx="8">
                  <c:v>1995/96</c:v>
                </c:pt>
                <c:pt idx="9">
                  <c:v>2000/01</c:v>
                </c:pt>
                <c:pt idx="10">
                  <c:v>2005/06</c:v>
                </c:pt>
                <c:pt idx="11">
                  <c:v>2006/07</c:v>
                </c:pt>
                <c:pt idx="12">
                  <c:v>2007/08</c:v>
                </c:pt>
                <c:pt idx="13">
                  <c:v>2008/09</c:v>
                </c:pt>
                <c:pt idx="14">
                  <c:v>2009/10</c:v>
                </c:pt>
                <c:pt idx="15">
                  <c:v>2010/11</c:v>
                </c:pt>
              </c:strCache>
            </c:strRef>
          </c:cat>
          <c:val>
            <c:numRef>
              <c:f>eng_HEIs_number!$B$5:$Q$5</c:f>
              <c:numCache>
                <c:formatCode>General</c:formatCode>
                <c:ptCount val="16"/>
                <c:pt idx="8">
                  <c:v>135.5</c:v>
                </c:pt>
                <c:pt idx="9">
                  <c:v>470.6</c:v>
                </c:pt>
                <c:pt idx="10">
                  <c:v>1079.3</c:v>
                </c:pt>
                <c:pt idx="11">
                  <c:v>1176.8</c:v>
                </c:pt>
                <c:pt idx="12">
                  <c:v>1252</c:v>
                </c:pt>
                <c:pt idx="13">
                  <c:v>1298.3</c:v>
                </c:pt>
                <c:pt idx="14">
                  <c:v>1283.3</c:v>
                </c:pt>
                <c:pt idx="15">
                  <c:v>1201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392448"/>
        <c:axId val="138129920"/>
      </c:barChart>
      <c:lineChart>
        <c:grouping val="stacked"/>
        <c:varyColors val="0"/>
        <c:ser>
          <c:idx val="2"/>
          <c:order val="2"/>
          <c:tx>
            <c:strRef>
              <c:f>eng_HEIs_number!$A$6</c:f>
              <c:strCache>
                <c:ptCount val="1"/>
                <c:pt idx="0">
                  <c:v>total 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eng_HEIs_number!$B$3:$Q$3</c:f>
              <c:strCache>
                <c:ptCount val="16"/>
                <c:pt idx="0">
                  <c:v>1914</c:v>
                </c:pt>
                <c:pt idx="1">
                  <c:v>1917</c:v>
                </c:pt>
                <c:pt idx="2">
                  <c:v>1940/41</c:v>
                </c:pt>
                <c:pt idx="3">
                  <c:v>1950/51</c:v>
                </c:pt>
                <c:pt idx="4">
                  <c:v>1960/61</c:v>
                </c:pt>
                <c:pt idx="5">
                  <c:v>1970/71</c:v>
                </c:pt>
                <c:pt idx="6">
                  <c:v>1980/81</c:v>
                </c:pt>
                <c:pt idx="7">
                  <c:v>1990/91</c:v>
                </c:pt>
                <c:pt idx="8">
                  <c:v>1995/96</c:v>
                </c:pt>
                <c:pt idx="9">
                  <c:v>2000/01</c:v>
                </c:pt>
                <c:pt idx="10">
                  <c:v>2005/06</c:v>
                </c:pt>
                <c:pt idx="11">
                  <c:v>2006/07</c:v>
                </c:pt>
                <c:pt idx="12">
                  <c:v>2007/08</c:v>
                </c:pt>
                <c:pt idx="13">
                  <c:v>2008/09</c:v>
                </c:pt>
                <c:pt idx="14">
                  <c:v>2009/10</c:v>
                </c:pt>
                <c:pt idx="15">
                  <c:v>2010/11</c:v>
                </c:pt>
              </c:strCache>
            </c:strRef>
          </c:cat>
          <c:val>
            <c:numRef>
              <c:f>eng_HEIs_number!$B$6:$Q$6</c:f>
              <c:numCache>
                <c:formatCode>General</c:formatCode>
                <c:ptCount val="16"/>
                <c:pt idx="0">
                  <c:v>86.5</c:v>
                </c:pt>
                <c:pt idx="1">
                  <c:v>149</c:v>
                </c:pt>
                <c:pt idx="2">
                  <c:v>478.1</c:v>
                </c:pt>
                <c:pt idx="3">
                  <c:v>796.7</c:v>
                </c:pt>
                <c:pt idx="4">
                  <c:v>1496.7</c:v>
                </c:pt>
                <c:pt idx="5">
                  <c:v>2671.7</c:v>
                </c:pt>
                <c:pt idx="6">
                  <c:v>3045.7</c:v>
                </c:pt>
                <c:pt idx="7">
                  <c:v>2824.5</c:v>
                </c:pt>
                <c:pt idx="8">
                  <c:v>2790.7</c:v>
                </c:pt>
                <c:pt idx="9">
                  <c:v>4741.4000000000005</c:v>
                </c:pt>
                <c:pt idx="10">
                  <c:v>7064.6</c:v>
                </c:pt>
                <c:pt idx="11">
                  <c:v>7309.9000000000005</c:v>
                </c:pt>
                <c:pt idx="12">
                  <c:v>7460.4</c:v>
                </c:pt>
                <c:pt idx="13">
                  <c:v>7513.1</c:v>
                </c:pt>
                <c:pt idx="14">
                  <c:v>7418.9000000000005</c:v>
                </c:pt>
                <c:pt idx="15">
                  <c:v>7049.7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392448"/>
        <c:axId val="138129920"/>
      </c:lineChart>
      <c:catAx>
        <c:axId val="36392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ru-RU"/>
          </a:p>
        </c:txPr>
        <c:crossAx val="138129920"/>
        <c:crosses val="autoZero"/>
        <c:auto val="1"/>
        <c:lblAlgn val="ctr"/>
        <c:lblOffset val="100"/>
        <c:noMultiLvlLbl val="0"/>
      </c:catAx>
      <c:valAx>
        <c:axId val="138129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392448"/>
        <c:crosses val="autoZero"/>
        <c:crossBetween val="between"/>
      </c:valAx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full-time students</c:v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(Лист1!$A$10:$A$15,Лист1!$A$17,Лист1!$A$23)</c:f>
              <c:strCache>
                <c:ptCount val="8"/>
                <c:pt idx="0">
                  <c:v>1940/41</c:v>
                </c:pt>
                <c:pt idx="1">
                  <c:v>1950/51</c:v>
                </c:pt>
                <c:pt idx="2">
                  <c:v>1960/61</c:v>
                </c:pt>
                <c:pt idx="3">
                  <c:v>1970/71</c:v>
                </c:pt>
                <c:pt idx="4">
                  <c:v>1980/81</c:v>
                </c:pt>
                <c:pt idx="5">
                  <c:v>1990/91</c:v>
                </c:pt>
                <c:pt idx="6">
                  <c:v>2000/01</c:v>
                </c:pt>
                <c:pt idx="7">
                  <c:v>2010/11</c:v>
                </c:pt>
              </c:strCache>
            </c:strRef>
          </c:cat>
          <c:val>
            <c:numRef>
              <c:f>(Лист1!$D$10:$D$15,Лист1!$D$17,Лист1!$D$23)</c:f>
              <c:numCache>
                <c:formatCode>General</c:formatCode>
                <c:ptCount val="8"/>
                <c:pt idx="0">
                  <c:v>335.1</c:v>
                </c:pt>
                <c:pt idx="1">
                  <c:v>502.6</c:v>
                </c:pt>
                <c:pt idx="2">
                  <c:v>699.2</c:v>
                </c:pt>
                <c:pt idx="3">
                  <c:v>1296.5</c:v>
                </c:pt>
                <c:pt idx="4">
                  <c:v>1685.6</c:v>
                </c:pt>
                <c:pt idx="5">
                  <c:v>1647.7</c:v>
                </c:pt>
                <c:pt idx="6">
                  <c:v>2625.2</c:v>
                </c:pt>
                <c:pt idx="7">
                  <c:v>3073.7</c:v>
                </c:pt>
              </c:numCache>
            </c:numRef>
          </c:val>
        </c:ser>
        <c:ser>
          <c:idx val="1"/>
          <c:order val="1"/>
          <c:tx>
            <c:v>part-time students</c:v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(Лист1!$A$10:$A$15,Лист1!$A$17,Лист1!$A$23)</c:f>
              <c:strCache>
                <c:ptCount val="8"/>
                <c:pt idx="0">
                  <c:v>1940/41</c:v>
                </c:pt>
                <c:pt idx="1">
                  <c:v>1950/51</c:v>
                </c:pt>
                <c:pt idx="2">
                  <c:v>1960/61</c:v>
                </c:pt>
                <c:pt idx="3">
                  <c:v>1970/71</c:v>
                </c:pt>
                <c:pt idx="4">
                  <c:v>1980/81</c:v>
                </c:pt>
                <c:pt idx="5">
                  <c:v>1990/91</c:v>
                </c:pt>
                <c:pt idx="6">
                  <c:v>2000/01</c:v>
                </c:pt>
                <c:pt idx="7">
                  <c:v>2010/11</c:v>
                </c:pt>
              </c:strCache>
            </c:strRef>
          </c:cat>
          <c:val>
            <c:numRef>
              <c:f>(Лист1!$E$10:$E$15,Лист1!$E$17,Лист1!$E$23)</c:f>
              <c:numCache>
                <c:formatCode>General</c:formatCode>
                <c:ptCount val="8"/>
                <c:pt idx="0">
                  <c:v>15</c:v>
                </c:pt>
                <c:pt idx="1">
                  <c:v>17</c:v>
                </c:pt>
                <c:pt idx="2">
                  <c:v>167.6</c:v>
                </c:pt>
                <c:pt idx="3">
                  <c:v>389.8</c:v>
                </c:pt>
                <c:pt idx="4">
                  <c:v>401</c:v>
                </c:pt>
                <c:pt idx="5">
                  <c:v>284.5</c:v>
                </c:pt>
                <c:pt idx="6">
                  <c:v>302.2</c:v>
                </c:pt>
                <c:pt idx="7">
                  <c:v>304.7</c:v>
                </c:pt>
              </c:numCache>
            </c:numRef>
          </c:val>
        </c:ser>
        <c:ser>
          <c:idx val="2"/>
          <c:order val="2"/>
          <c:tx>
            <c:v>distant students</c:v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(Лист1!$A$10:$A$15,Лист1!$A$17,Лист1!$A$23)</c:f>
              <c:strCache>
                <c:ptCount val="8"/>
                <c:pt idx="0">
                  <c:v>1940/41</c:v>
                </c:pt>
                <c:pt idx="1">
                  <c:v>1950/51</c:v>
                </c:pt>
                <c:pt idx="2">
                  <c:v>1960/61</c:v>
                </c:pt>
                <c:pt idx="3">
                  <c:v>1970/71</c:v>
                </c:pt>
                <c:pt idx="4">
                  <c:v>1980/81</c:v>
                </c:pt>
                <c:pt idx="5">
                  <c:v>1990/91</c:v>
                </c:pt>
                <c:pt idx="6">
                  <c:v>2000/01</c:v>
                </c:pt>
                <c:pt idx="7">
                  <c:v>2010/11</c:v>
                </c:pt>
              </c:strCache>
            </c:strRef>
          </c:cat>
          <c:val>
            <c:numRef>
              <c:f>(Лист1!$F$10:$F$15,Лист1!$F$17,Лист1!$F$23)</c:f>
              <c:numCache>
                <c:formatCode>General</c:formatCode>
                <c:ptCount val="8"/>
                <c:pt idx="0">
                  <c:v>128</c:v>
                </c:pt>
                <c:pt idx="1">
                  <c:v>277</c:v>
                </c:pt>
                <c:pt idx="2">
                  <c:v>629.9</c:v>
                </c:pt>
                <c:pt idx="3">
                  <c:v>985.4</c:v>
                </c:pt>
                <c:pt idx="4">
                  <c:v>959.1</c:v>
                </c:pt>
                <c:pt idx="5">
                  <c:v>892.3</c:v>
                </c:pt>
                <c:pt idx="6">
                  <c:v>1761.8</c:v>
                </c:pt>
                <c:pt idx="7">
                  <c:v>3557.2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368896"/>
        <c:axId val="138132800"/>
      </c:barChart>
      <c:catAx>
        <c:axId val="84368896"/>
        <c:scaling>
          <c:orientation val="minMax"/>
        </c:scaling>
        <c:delete val="0"/>
        <c:axPos val="b"/>
        <c:majorTickMark val="out"/>
        <c:minorTickMark val="none"/>
        <c:tickLblPos val="nextTo"/>
        <c:crossAx val="138132800"/>
        <c:crosses val="autoZero"/>
        <c:auto val="1"/>
        <c:lblAlgn val="ctr"/>
        <c:lblOffset val="100"/>
        <c:noMultiLvlLbl val="0"/>
      </c:catAx>
      <c:valAx>
        <c:axId val="138132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3688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AC8AE-2E42-4852-BCDD-8F70D66EEBB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BF8C8-E012-4AD5-ADF5-50E01DD56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1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533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800100" indent="-457200">
              <a:spcAft>
                <a:spcPts val="1200"/>
              </a:spcAft>
              <a:buNone/>
            </a:pPr>
            <a:r>
              <a:rPr lang="en-US" sz="1600" b="1" dirty="0" smtClean="0"/>
              <a:t>NATIONAL LEVEL</a:t>
            </a:r>
          </a:p>
          <a:p>
            <a:pPr marL="800100" indent="-457200">
              <a:spcAft>
                <a:spcPts val="1200"/>
              </a:spcAft>
              <a:buAutoNum type="arabicPeriod"/>
            </a:pPr>
            <a:r>
              <a:rPr lang="en-US" sz="1600" b="1" dirty="0" smtClean="0"/>
              <a:t>Global Research Universities</a:t>
            </a:r>
            <a:r>
              <a:rPr lang="ru-RU" sz="1600" b="1" dirty="0" smtClean="0"/>
              <a:t>:</a:t>
            </a:r>
            <a:endParaRPr lang="en-US" sz="1600" b="1" dirty="0" smtClean="0"/>
          </a:p>
          <a:p>
            <a:pPr marL="514350" indent="0">
              <a:spcBef>
                <a:spcPts val="0"/>
              </a:spcBef>
              <a:spcAft>
                <a:spcPts val="600"/>
              </a:spcAft>
            </a:pPr>
            <a:r>
              <a:rPr lang="ru-RU" sz="1200" dirty="0" smtClean="0"/>
              <a:t>   </a:t>
            </a:r>
            <a:r>
              <a:rPr lang="en-US" sz="1200" dirty="0" smtClean="0"/>
              <a:t>Strong research component</a:t>
            </a:r>
            <a:endParaRPr lang="ru-RU" sz="1200" dirty="0" smtClean="0"/>
          </a:p>
          <a:p>
            <a:pPr marL="514350" indent="0">
              <a:spcBef>
                <a:spcPts val="0"/>
              </a:spcBef>
              <a:spcAft>
                <a:spcPts val="600"/>
              </a:spcAft>
            </a:pPr>
            <a:r>
              <a:rPr lang="ru-RU" sz="1200" dirty="0" smtClean="0"/>
              <a:t>   </a:t>
            </a:r>
            <a:r>
              <a:rPr lang="en-US" sz="1200" dirty="0" smtClean="0"/>
              <a:t>Significant number of foreign teachers and students</a:t>
            </a:r>
            <a:r>
              <a:rPr lang="ru-RU" sz="1200" dirty="0" smtClean="0"/>
              <a:t>, </a:t>
            </a:r>
            <a:r>
              <a:rPr lang="en-US" sz="1200" dirty="0" smtClean="0"/>
              <a:t>international programs</a:t>
            </a:r>
            <a:r>
              <a:rPr lang="ru-RU" sz="1200" dirty="0" smtClean="0"/>
              <a:t>, </a:t>
            </a:r>
            <a:r>
              <a:rPr lang="en-US" sz="1200" dirty="0" smtClean="0"/>
              <a:t>graduates are demanded by the global labor market</a:t>
            </a:r>
            <a:r>
              <a:rPr lang="ru-RU" sz="1200" dirty="0" smtClean="0"/>
              <a:t>. </a:t>
            </a:r>
          </a:p>
          <a:p>
            <a:pPr marL="514350" indent="0">
              <a:spcBef>
                <a:spcPts val="0"/>
              </a:spcBef>
              <a:spcAft>
                <a:spcPts val="600"/>
              </a:spcAft>
            </a:pPr>
            <a:r>
              <a:rPr lang="ru-RU" sz="1200" dirty="0" smtClean="0"/>
              <a:t>   </a:t>
            </a:r>
            <a:r>
              <a:rPr lang="en-US" sz="1200" dirty="0" smtClean="0"/>
              <a:t>Include multidisciplinary classical universities and leaders of clusters </a:t>
            </a:r>
            <a:r>
              <a:rPr lang="ru-RU" sz="1200" dirty="0" smtClean="0"/>
              <a:t>(</a:t>
            </a:r>
            <a:r>
              <a:rPr lang="en-US" sz="1200" dirty="0" smtClean="0"/>
              <a:t>industries</a:t>
            </a:r>
            <a:r>
              <a:rPr lang="ru-RU" sz="1200" dirty="0" smtClean="0"/>
              <a:t>). </a:t>
            </a:r>
          </a:p>
          <a:p>
            <a:pPr marL="514350" indent="0">
              <a:spcBef>
                <a:spcPts val="0"/>
              </a:spcBef>
              <a:spcAft>
                <a:spcPts val="600"/>
              </a:spcAft>
            </a:pPr>
            <a:r>
              <a:rPr lang="ru-RU" sz="1200" dirty="0" smtClean="0"/>
              <a:t>   </a:t>
            </a:r>
            <a:r>
              <a:rPr lang="en-US" sz="1200" dirty="0" smtClean="0"/>
              <a:t>Located where conditions, attractive in comparison with international labor market are created</a:t>
            </a:r>
            <a:r>
              <a:rPr lang="ru-RU" sz="1200" dirty="0" smtClean="0"/>
              <a:t>.</a:t>
            </a:r>
          </a:p>
          <a:p>
            <a:pPr marL="514350" indent="0">
              <a:spcBef>
                <a:spcPts val="0"/>
              </a:spcBef>
              <a:spcAft>
                <a:spcPts val="600"/>
              </a:spcAft>
            </a:pPr>
            <a:r>
              <a:rPr lang="ru-RU" sz="1200" dirty="0" smtClean="0"/>
              <a:t>   </a:t>
            </a:r>
            <a:r>
              <a:rPr lang="en-US" sz="1200" dirty="0" smtClean="0"/>
              <a:t>Perform staffing function for the whole HE system and for the relevant industry subsystems</a:t>
            </a:r>
            <a:r>
              <a:rPr lang="ru-RU" sz="1200" dirty="0" smtClean="0"/>
              <a:t>. </a:t>
            </a:r>
          </a:p>
          <a:p>
            <a:pPr marL="514350" indent="0">
              <a:spcBef>
                <a:spcPts val="0"/>
              </a:spcBef>
              <a:spcAft>
                <a:spcPts val="600"/>
              </a:spcAft>
            </a:pPr>
            <a:r>
              <a:rPr lang="ru-RU" sz="1200" dirty="0" smtClean="0"/>
              <a:t>   </a:t>
            </a:r>
            <a:r>
              <a:rPr lang="en-US" sz="1200" dirty="0" smtClean="0"/>
              <a:t>Implement undergraduate, graduate and postgraduate programs</a:t>
            </a:r>
            <a:r>
              <a:rPr lang="ru-RU" sz="1200" dirty="0" smtClean="0"/>
              <a:t>.</a:t>
            </a:r>
          </a:p>
          <a:p>
            <a:pPr marL="514350" indent="0">
              <a:spcBef>
                <a:spcPts val="0"/>
              </a:spcBef>
              <a:spcAft>
                <a:spcPts val="600"/>
              </a:spcAft>
            </a:pPr>
            <a:r>
              <a:rPr lang="ru-RU" sz="1200" dirty="0" smtClean="0"/>
              <a:t>   </a:t>
            </a:r>
            <a:r>
              <a:rPr lang="en-US" sz="1200" dirty="0" smtClean="0"/>
              <a:t>The group of leaders that the perform the function of entry point to the global knowledge and technology network for other research universities is singled out.</a:t>
            </a:r>
          </a:p>
          <a:p>
            <a:pPr marL="514350" indent="-514350">
              <a:buNone/>
            </a:pPr>
            <a:r>
              <a:rPr lang="ru-RU" sz="1400" b="1" dirty="0" smtClean="0"/>
              <a:t>2. </a:t>
            </a:r>
            <a:r>
              <a:rPr lang="en-US" sz="1400" b="1" dirty="0" smtClean="0"/>
              <a:t>Leading Specialized Technical (Cluster) HEI</a:t>
            </a:r>
            <a:r>
              <a:rPr lang="ru-RU" sz="1400" b="1" dirty="0" smtClean="0"/>
              <a:t>:</a:t>
            </a:r>
            <a:endParaRPr lang="en-US" sz="1400" b="1" dirty="0" smtClean="0"/>
          </a:p>
          <a:p>
            <a:pPr marL="514350" indent="-514350">
              <a:buNone/>
            </a:pPr>
            <a:endParaRPr lang="ru-RU" sz="1400" b="1" dirty="0" smtClean="0"/>
          </a:p>
          <a:p>
            <a:pPr marL="514350" indent="-514350">
              <a:spcAft>
                <a:spcPts val="600"/>
              </a:spcAft>
            </a:pPr>
            <a:r>
              <a:rPr lang="en-US" sz="1200" dirty="0" smtClean="0"/>
              <a:t>Provide innovative development of clusters (industries)</a:t>
            </a:r>
            <a:r>
              <a:rPr lang="ru-RU" sz="1200" dirty="0" smtClean="0"/>
              <a:t>. </a:t>
            </a:r>
          </a:p>
          <a:p>
            <a:pPr marL="514350" indent="-514350">
              <a:spcAft>
                <a:spcPts val="600"/>
              </a:spcAft>
            </a:pPr>
            <a:r>
              <a:rPr lang="en-US" sz="1200" dirty="0" smtClean="0"/>
              <a:t>Located in regions </a:t>
            </a:r>
            <a:r>
              <a:rPr lang="ru-RU" sz="1200" dirty="0" smtClean="0"/>
              <a:t>(</a:t>
            </a:r>
            <a:r>
              <a:rPr lang="en-US" sz="1200" dirty="0" smtClean="0"/>
              <a:t>close to main production) and in Moscow</a:t>
            </a:r>
            <a:r>
              <a:rPr lang="ru-RU" sz="1200" dirty="0" smtClean="0"/>
              <a:t>. </a:t>
            </a:r>
          </a:p>
          <a:p>
            <a:pPr marL="514350" indent="-514350">
              <a:spcAft>
                <a:spcPts val="600"/>
              </a:spcAft>
            </a:pPr>
            <a:r>
              <a:rPr lang="en-US" sz="1200" dirty="0" smtClean="0"/>
              <a:t>Perform staffing and methodological functions </a:t>
            </a:r>
            <a:r>
              <a:rPr lang="ru-RU" sz="1200" dirty="0" smtClean="0"/>
              <a:t>(</a:t>
            </a:r>
            <a:r>
              <a:rPr lang="en-US" sz="1200" dirty="0" smtClean="0"/>
              <a:t>partially  scientific</a:t>
            </a:r>
            <a:r>
              <a:rPr lang="ru-RU" sz="1200" dirty="0" smtClean="0"/>
              <a:t>) </a:t>
            </a:r>
            <a:r>
              <a:rPr lang="en-US" sz="1200" dirty="0" smtClean="0"/>
              <a:t>for HEI of relevant industry </a:t>
            </a:r>
            <a:r>
              <a:rPr lang="ru-RU" sz="1200" dirty="0" smtClean="0"/>
              <a:t>(</a:t>
            </a:r>
            <a:r>
              <a:rPr lang="en-US" sz="1200" dirty="0" smtClean="0"/>
              <a:t>cluster</a:t>
            </a:r>
            <a:r>
              <a:rPr lang="ru-RU" sz="1200" dirty="0" smtClean="0"/>
              <a:t>)</a:t>
            </a:r>
            <a:r>
              <a:rPr lang="en-US" sz="1200" dirty="0" smtClean="0"/>
              <a:t>.</a:t>
            </a:r>
          </a:p>
          <a:p>
            <a:pPr marL="514350" indent="-514350">
              <a:spcAft>
                <a:spcPts val="600"/>
              </a:spcAft>
            </a:pPr>
            <a:r>
              <a:rPr lang="en-US" sz="1200" dirty="0" smtClean="0"/>
              <a:t>Implement undergraduate, graduate and postgraduate programs</a:t>
            </a:r>
            <a:r>
              <a:rPr lang="ru-RU" sz="1200" dirty="0" smtClean="0"/>
              <a:t>.</a:t>
            </a:r>
            <a:endParaRPr lang="en-US" sz="1200" dirty="0" smtClean="0"/>
          </a:p>
          <a:p>
            <a:pPr marL="800100" indent="-457200">
              <a:spcAft>
                <a:spcPts val="1200"/>
              </a:spcAft>
              <a:buNone/>
            </a:pPr>
            <a:r>
              <a:rPr lang="ru-RU" sz="1400" b="1" dirty="0" smtClean="0"/>
              <a:t>3. </a:t>
            </a:r>
            <a:r>
              <a:rPr lang="en-US" sz="1400" b="1" dirty="0" smtClean="0"/>
              <a:t>Leading Infrastructure HEI</a:t>
            </a:r>
            <a:r>
              <a:rPr lang="ru-RU" sz="1400" b="1" dirty="0" smtClean="0"/>
              <a:t>:</a:t>
            </a:r>
          </a:p>
          <a:p>
            <a:pPr marL="514350" indent="0"/>
            <a:r>
              <a:rPr lang="ru-RU" sz="1200" dirty="0" smtClean="0"/>
              <a:t>   </a:t>
            </a:r>
            <a:r>
              <a:rPr lang="en-US" sz="1200" dirty="0" smtClean="0"/>
              <a:t>Central</a:t>
            </a:r>
            <a:r>
              <a:rPr lang="ru-RU" sz="1200" dirty="0" smtClean="0"/>
              <a:t> – </a:t>
            </a:r>
            <a:r>
              <a:rPr lang="en-US" sz="1200" dirty="0" smtClean="0"/>
              <a:t>perform the functions of personnel and methodological support for related regional infrastructure HEI</a:t>
            </a:r>
            <a:r>
              <a:rPr lang="ru-RU" sz="1200" dirty="0" smtClean="0"/>
              <a:t> </a:t>
            </a:r>
            <a:endParaRPr lang="en-US" sz="1200" dirty="0" smtClean="0"/>
          </a:p>
          <a:p>
            <a:pPr marL="514350" indent="0"/>
            <a:r>
              <a:rPr lang="ru-RU" sz="1200" dirty="0" smtClean="0"/>
              <a:t> </a:t>
            </a:r>
            <a:r>
              <a:rPr lang="en-US" sz="1200" dirty="0" smtClean="0"/>
              <a:t>  Located in the cities that are attractive to highly qualified personnel</a:t>
            </a:r>
            <a:endParaRPr lang="ru-RU" sz="1200" dirty="0" smtClean="0"/>
          </a:p>
          <a:p>
            <a:pPr marL="514350" indent="0">
              <a:spcBef>
                <a:spcPts val="0"/>
              </a:spcBef>
              <a:spcAft>
                <a:spcPts val="600"/>
              </a:spcAft>
            </a:pPr>
            <a:r>
              <a:rPr lang="ru-RU" sz="1200" dirty="0" smtClean="0"/>
              <a:t>   </a:t>
            </a:r>
            <a:r>
              <a:rPr lang="en-US" sz="1200" dirty="0" smtClean="0"/>
              <a:t>Implement undergraduate, graduate and postgraduate programs</a:t>
            </a:r>
            <a:r>
              <a:rPr lang="ru-RU" sz="1200" dirty="0" smtClean="0"/>
              <a:t>.</a:t>
            </a:r>
          </a:p>
          <a:p>
            <a:pPr marL="514350" indent="-514350">
              <a:buNone/>
            </a:pPr>
            <a:r>
              <a:rPr lang="ru-RU" sz="1400" b="1" dirty="0" smtClean="0"/>
              <a:t>   </a:t>
            </a:r>
            <a:endParaRPr lang="en-US" sz="1400" b="1" dirty="0" smtClean="0"/>
          </a:p>
          <a:p>
            <a:pPr marL="514350" indent="-514350">
              <a:buNone/>
            </a:pPr>
            <a:r>
              <a:rPr lang="ru-RU" sz="1400" b="1" dirty="0" smtClean="0"/>
              <a:t>  4. </a:t>
            </a:r>
            <a:r>
              <a:rPr lang="en-US" sz="1400" b="1" dirty="0" smtClean="0"/>
              <a:t>National Open Universities</a:t>
            </a:r>
            <a:r>
              <a:rPr lang="ru-RU" sz="1400" b="1" dirty="0" smtClean="0"/>
              <a:t>:</a:t>
            </a:r>
            <a:endParaRPr lang="en-US" sz="1400" b="1" dirty="0" smtClean="0"/>
          </a:p>
          <a:p>
            <a:pPr marL="514350" indent="-514350">
              <a:buNone/>
            </a:pPr>
            <a:endParaRPr lang="ru-RU" sz="1400" b="1" dirty="0" smtClean="0"/>
          </a:p>
          <a:p>
            <a:pPr marL="514350" indent="0"/>
            <a:r>
              <a:rPr lang="ru-RU" sz="1200" dirty="0" smtClean="0"/>
              <a:t>   </a:t>
            </a:r>
            <a:r>
              <a:rPr lang="en-US" sz="1200" dirty="0" smtClean="0"/>
              <a:t>Implement basic and additional vocational education programs in the distant</a:t>
            </a:r>
            <a:r>
              <a:rPr lang="ru-RU" sz="1200" dirty="0" smtClean="0"/>
              <a:t> (</a:t>
            </a:r>
            <a:r>
              <a:rPr lang="en-US" sz="1200" dirty="0" smtClean="0"/>
              <a:t>part-time</a:t>
            </a:r>
            <a:r>
              <a:rPr lang="ru-RU" sz="1200" dirty="0" smtClean="0"/>
              <a:t>) </a:t>
            </a:r>
            <a:r>
              <a:rPr lang="en-US" sz="1200" dirty="0" smtClean="0"/>
              <a:t>form</a:t>
            </a:r>
            <a:r>
              <a:rPr lang="ru-RU" sz="1200" dirty="0" smtClean="0"/>
              <a:t> (</a:t>
            </a:r>
            <a:r>
              <a:rPr lang="en-US" sz="1200" dirty="0" smtClean="0"/>
              <a:t>basically – undergraduate programs and short courses</a:t>
            </a:r>
            <a:r>
              <a:rPr lang="ru-RU" sz="1200" dirty="0" smtClean="0"/>
              <a:t>)</a:t>
            </a:r>
            <a:endParaRPr lang="en-US" sz="1200" dirty="0" smtClean="0"/>
          </a:p>
          <a:p>
            <a:pPr marL="514350" indent="0"/>
            <a:endParaRPr lang="en-US" sz="1200" dirty="0" smtClean="0"/>
          </a:p>
          <a:p>
            <a:pPr marL="514350" indent="0"/>
            <a:r>
              <a:rPr lang="en-US" sz="1200" b="1" dirty="0" smtClean="0"/>
              <a:t>REGIONAL</a:t>
            </a:r>
            <a:r>
              <a:rPr lang="en-US" sz="1200" b="1" baseline="0" dirty="0" smtClean="0"/>
              <a:t> LEVEL</a:t>
            </a:r>
          </a:p>
          <a:p>
            <a:pPr marL="971550" indent="-457200">
              <a:buAutoNum type="arabicPeriod"/>
            </a:pPr>
            <a:r>
              <a:rPr lang="en-US" sz="1400" b="1" dirty="0" smtClean="0"/>
              <a:t>Specialized Technical HEI</a:t>
            </a:r>
            <a:endParaRPr lang="ru-RU" sz="1400" b="1" dirty="0" smtClean="0"/>
          </a:p>
          <a:p>
            <a:pPr marL="857250"/>
            <a:r>
              <a:rPr lang="en-US" sz="1200" dirty="0" smtClean="0"/>
              <a:t>Staff provision of specific plant capacities</a:t>
            </a:r>
            <a:r>
              <a:rPr lang="ru-RU" sz="1200" dirty="0" smtClean="0"/>
              <a:t>. </a:t>
            </a:r>
            <a:r>
              <a:rPr lang="en-US" sz="1200" dirty="0" smtClean="0"/>
              <a:t>In perspective - cofounders are the business and employers.</a:t>
            </a:r>
            <a:endParaRPr lang="ru-RU" sz="1200" dirty="0" smtClean="0"/>
          </a:p>
          <a:p>
            <a:pPr marL="857250">
              <a:spcAft>
                <a:spcPts val="1200"/>
              </a:spcAft>
            </a:pPr>
            <a:r>
              <a:rPr lang="en-US" sz="1200" dirty="0" smtClean="0"/>
              <a:t>Implement the programs of intermediate vocational education</a:t>
            </a:r>
            <a:r>
              <a:rPr lang="ru-RU" sz="1200" dirty="0" smtClean="0"/>
              <a:t>, </a:t>
            </a:r>
            <a:r>
              <a:rPr lang="en-US" sz="1200" dirty="0" smtClean="0"/>
              <a:t>applied baccalaureate</a:t>
            </a:r>
            <a:r>
              <a:rPr lang="ru-RU" sz="1200" dirty="0" smtClean="0"/>
              <a:t>, </a:t>
            </a:r>
            <a:r>
              <a:rPr lang="en-US" sz="1200" dirty="0" smtClean="0"/>
              <a:t>baccalaureate</a:t>
            </a:r>
            <a:r>
              <a:rPr lang="ru-RU" sz="1200" dirty="0" smtClean="0"/>
              <a:t>,  </a:t>
            </a:r>
            <a:r>
              <a:rPr lang="en-US" sz="1200" dirty="0" smtClean="0"/>
              <a:t>magistracy</a:t>
            </a:r>
            <a:r>
              <a:rPr lang="ru-RU" sz="1200" dirty="0" smtClean="0"/>
              <a:t>.</a:t>
            </a:r>
          </a:p>
          <a:p>
            <a:pPr marL="514350" indent="0">
              <a:buNone/>
            </a:pPr>
            <a:r>
              <a:rPr lang="ru-RU" sz="1400" b="1" dirty="0" smtClean="0"/>
              <a:t>2. </a:t>
            </a:r>
            <a:r>
              <a:rPr lang="en-US" sz="1400" b="1" dirty="0" smtClean="0"/>
              <a:t>Inter-regional HE Centers(Federal Universities</a:t>
            </a:r>
            <a:r>
              <a:rPr lang="ru-RU" sz="1400" b="1" dirty="0" smtClean="0"/>
              <a:t>)</a:t>
            </a:r>
          </a:p>
          <a:p>
            <a:pPr marL="857250"/>
            <a:r>
              <a:rPr lang="en-US" sz="1200" dirty="0" smtClean="0"/>
              <a:t>Unite large units performing different functions</a:t>
            </a:r>
            <a:r>
              <a:rPr lang="ru-RU" sz="1200" dirty="0" smtClean="0"/>
              <a:t>– </a:t>
            </a:r>
            <a:r>
              <a:rPr lang="en-US" sz="1200" dirty="0" smtClean="0"/>
              <a:t>from the global positioning to industry training</a:t>
            </a:r>
            <a:r>
              <a:rPr lang="ru-RU" sz="1200" dirty="0" smtClean="0"/>
              <a:t>.</a:t>
            </a:r>
          </a:p>
          <a:p>
            <a:pPr marL="857250"/>
            <a:r>
              <a:rPr lang="en-US" sz="1200" dirty="0" smtClean="0"/>
              <a:t>Provide the basic macro-regional and regional sectors of labor market with staff.</a:t>
            </a:r>
            <a:endParaRPr lang="ru-RU" sz="1200" dirty="0" smtClean="0"/>
          </a:p>
          <a:p>
            <a:pPr marL="857250"/>
            <a:r>
              <a:rPr lang="en-US" sz="1200" dirty="0" smtClean="0"/>
              <a:t>Implement the range of programs from applied baccalaureate to </a:t>
            </a:r>
            <a:endParaRPr lang="ru-RU" sz="1200" b="1" dirty="0" smtClean="0"/>
          </a:p>
          <a:p>
            <a:pPr marL="514350" indent="0">
              <a:buNone/>
            </a:pPr>
            <a:endParaRPr lang="en-US" sz="1400" b="1" dirty="0" smtClean="0"/>
          </a:p>
          <a:p>
            <a:pPr marL="514350" indent="0">
              <a:buNone/>
            </a:pPr>
            <a:r>
              <a:rPr lang="ru-RU" sz="1400" b="1" dirty="0" smtClean="0"/>
              <a:t>3. </a:t>
            </a:r>
            <a:r>
              <a:rPr lang="en-US" sz="1400" b="1" dirty="0" smtClean="0"/>
              <a:t>Local Institutions of General Higher Education</a:t>
            </a:r>
          </a:p>
          <a:p>
            <a:pPr marL="857250"/>
            <a:r>
              <a:rPr lang="en-US" sz="1200" dirty="0" smtClean="0"/>
              <a:t>Address the needs of society in general HE. Implement humanitarian, managerial, socio-economic programs.</a:t>
            </a:r>
          </a:p>
          <a:p>
            <a:pPr marL="857250"/>
            <a:r>
              <a:rPr lang="en-US" sz="1200" dirty="0" smtClean="0"/>
              <a:t>Oriented on the interaction with the local community</a:t>
            </a:r>
            <a:endParaRPr lang="ru-RU" sz="1200" dirty="0" smtClean="0"/>
          </a:p>
          <a:p>
            <a:pPr marL="857250"/>
            <a:r>
              <a:rPr lang="en-US" sz="1200" dirty="0" smtClean="0"/>
              <a:t>Implement the programs of applied general baccalaureate</a:t>
            </a:r>
            <a:r>
              <a:rPr lang="ru-RU" sz="1200" dirty="0" smtClean="0"/>
              <a:t>.</a:t>
            </a:r>
            <a:r>
              <a:rPr lang="ru-RU" sz="1200" b="1" u="sng" dirty="0" smtClean="0"/>
              <a:t> </a:t>
            </a:r>
          </a:p>
          <a:p>
            <a:pPr marL="514350" indent="0">
              <a:buNone/>
            </a:pPr>
            <a:endParaRPr lang="ru-RU" sz="1400" b="1" dirty="0" smtClean="0"/>
          </a:p>
          <a:p>
            <a:pPr marL="514350" indent="0">
              <a:buNone/>
            </a:pPr>
            <a:r>
              <a:rPr lang="ru-RU" sz="1400" b="1" dirty="0" smtClean="0"/>
              <a:t>4. </a:t>
            </a:r>
            <a:r>
              <a:rPr lang="en-US" sz="1400" b="1" dirty="0" smtClean="0"/>
              <a:t>Lifelong Learning Complexes</a:t>
            </a:r>
            <a:endParaRPr lang="ru-RU" sz="1400" b="1" dirty="0" smtClean="0"/>
          </a:p>
          <a:p>
            <a:pPr marL="857250"/>
            <a:r>
              <a:rPr lang="en-US" sz="1200" dirty="0" smtClean="0"/>
              <a:t>Implement programs of additional and distance education </a:t>
            </a:r>
            <a:r>
              <a:rPr lang="ru-RU" sz="1200" dirty="0" smtClean="0"/>
              <a:t>– </a:t>
            </a:r>
            <a:r>
              <a:rPr lang="en-US" sz="1200" dirty="0" smtClean="0"/>
              <a:t>mainly short-term</a:t>
            </a:r>
            <a:r>
              <a:rPr lang="ru-RU" sz="1200" dirty="0" smtClean="0"/>
              <a:t>, </a:t>
            </a:r>
            <a:r>
              <a:rPr lang="en-US" sz="1200" dirty="0" smtClean="0"/>
              <a:t>enabling to form flexible educational trajectories</a:t>
            </a:r>
            <a:endParaRPr lang="ru-RU" sz="1200" dirty="0" smtClean="0"/>
          </a:p>
          <a:p>
            <a:pPr marL="514350" indent="-514350">
              <a:spcAft>
                <a:spcPts val="600"/>
              </a:spcAft>
            </a:pPr>
            <a:endParaRPr lang="ru-RU" sz="1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3186-8255-4227-8965-1A1D20B9AD60}" type="datetime1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59A8B-18CF-42ED-B6BA-D474E2C8A853}" type="datetime1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A269-4B66-465C-AC8C-E0BF5382BD81}" type="datetime1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CFD4-20BA-4E73-850C-16137066EE9C}" type="datetime1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4BE8-595E-40CA-8992-13DA876F6FF4}" type="datetime1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100D-A471-4D78-95B7-AEA87A749661}" type="datetime1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8FF8-2642-4E6C-95B4-EE67E5DE1805}" type="datetime1">
              <a:rPr lang="ru-RU" smtClean="0"/>
              <a:pPr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F621-6F09-4208-AC4B-0B8C44BC3F96}" type="datetime1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EE8C-AD57-4228-B626-11A4EC5A758F}" type="datetime1">
              <a:rPr lang="ru-RU" smtClean="0"/>
              <a:pPr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DB57-4951-404D-95FC-9BA8C17A6CF5}" type="datetime1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5F9D-DBFB-41A8-9EE8-18C4C70A1429}" type="datetime1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9D9A1-29D0-47C5-A947-3DD25F8F4904}" type="datetime1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BCD74-D07E-4C14-A41D-2214A2D32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924944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From </a:t>
            </a:r>
            <a:r>
              <a:rPr lang="en-US" sz="3200" b="1" dirty="0" smtClean="0"/>
              <a:t>“</a:t>
            </a:r>
            <a:r>
              <a:rPr lang="en-US" sz="3200" b="1" dirty="0" err="1" smtClean="0"/>
              <a:t>gos</a:t>
            </a:r>
            <a:r>
              <a:rPr lang="en-US" sz="3200" b="1" dirty="0" err="1" smtClean="0"/>
              <a:t>plan</a:t>
            </a:r>
            <a:r>
              <a:rPr lang="en-US" sz="3200" b="1" dirty="0"/>
              <a:t>” to “master plan”: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the </a:t>
            </a:r>
            <a:r>
              <a:rPr lang="en-US" sz="3200" b="1" dirty="0"/>
              <a:t>evolution of the Russian higher education system</a:t>
            </a:r>
            <a:endParaRPr lang="ru-RU" sz="3100" b="1" dirty="0">
              <a:ea typeface="ＭＳ Ｐゴシック"/>
              <a:cs typeface="ＭＳ Ｐゴシック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61284" y="539702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dirty="0" err="1"/>
              <a:t>Isak</a:t>
            </a:r>
            <a:r>
              <a:rPr lang="en-US" dirty="0"/>
              <a:t> </a:t>
            </a:r>
            <a:r>
              <a:rPr lang="en-US" dirty="0" err="1"/>
              <a:t>Froumin</a:t>
            </a:r>
            <a:endParaRPr lang="en-US" dirty="0"/>
          </a:p>
          <a:p>
            <a:pPr algn="r"/>
            <a:r>
              <a:rPr lang="en-US" dirty="0" err="1" smtClean="0"/>
              <a:t>Yaroslav</a:t>
            </a:r>
            <a:r>
              <a:rPr lang="en-US" dirty="0" smtClean="0"/>
              <a:t> </a:t>
            </a:r>
            <a:r>
              <a:rPr lang="en-US" dirty="0" err="1" smtClean="0"/>
              <a:t>Kouzminov</a:t>
            </a:r>
            <a:endParaRPr lang="en-US" dirty="0"/>
          </a:p>
          <a:p>
            <a:pPr algn="r"/>
            <a:r>
              <a:rPr lang="en-US" dirty="0" smtClean="0"/>
              <a:t>Dmitry </a:t>
            </a:r>
            <a:r>
              <a:rPr lang="en-US" dirty="0" err="1" smtClean="0"/>
              <a:t>Semyonov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7740352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Key objectives for </a:t>
            </a:r>
            <a:r>
              <a:rPr lang="en-US" sz="2800" b="1" dirty="0" smtClean="0">
                <a:solidFill>
                  <a:schemeClr val="bg1"/>
                </a:solidFill>
              </a:rPr>
              <a:t>possible master plan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6024" y="1268760"/>
            <a:ext cx="4211960" cy="48965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00" b="1" dirty="0" smtClean="0"/>
              <a:t>Objectives</a:t>
            </a:r>
            <a:endParaRPr lang="ru-RU" sz="1600" b="1" dirty="0"/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700" dirty="0" smtClean="0"/>
              <a:t>Russia’s inclusion in the global knowledge and technology network</a:t>
            </a:r>
            <a:endParaRPr lang="ru-RU" sz="1700" dirty="0" smtClean="0"/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700" dirty="0" smtClean="0"/>
              <a:t>Labor </a:t>
            </a:r>
            <a:r>
              <a:rPr lang="en-US" sz="1700" dirty="0" smtClean="0"/>
              <a:t>force and R&amp;D</a:t>
            </a:r>
            <a:r>
              <a:rPr lang="ru-RU" sz="1700" dirty="0" smtClean="0"/>
              <a:t> </a:t>
            </a:r>
            <a:r>
              <a:rPr lang="en-US" sz="1700" dirty="0" smtClean="0"/>
              <a:t>supply</a:t>
            </a:r>
            <a:r>
              <a:rPr lang="ru-RU" sz="1700" dirty="0" smtClean="0"/>
              <a:t> </a:t>
            </a:r>
            <a:r>
              <a:rPr lang="en-US" sz="1700" dirty="0"/>
              <a:t>of major branches or industries determining the competitiveness of the </a:t>
            </a:r>
            <a:r>
              <a:rPr lang="en-US" sz="1700" dirty="0" smtClean="0"/>
              <a:t>country</a:t>
            </a:r>
            <a:endParaRPr lang="en-US" sz="1700" dirty="0"/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700" dirty="0" smtClean="0"/>
              <a:t>Labor force </a:t>
            </a:r>
            <a:r>
              <a:rPr lang="en-US" sz="1700" dirty="0" smtClean="0"/>
              <a:t>supply </a:t>
            </a:r>
            <a:r>
              <a:rPr lang="en-US" sz="1700" dirty="0"/>
              <a:t>of the basic socio-economic infrastructure </a:t>
            </a:r>
            <a:r>
              <a:rPr lang="en-US" sz="1700" dirty="0" smtClean="0"/>
              <a:t>in</a:t>
            </a:r>
            <a:r>
              <a:rPr lang="en-US" sz="1700" dirty="0" smtClean="0"/>
              <a:t> </a:t>
            </a:r>
            <a:r>
              <a:rPr lang="en-US" sz="1700" dirty="0" smtClean="0"/>
              <a:t>regions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700" dirty="0" smtClean="0"/>
              <a:t>Response </a:t>
            </a:r>
            <a:r>
              <a:rPr lang="en-US" sz="1700" dirty="0" smtClean="0"/>
              <a:t>to public demand for </a:t>
            </a:r>
            <a:r>
              <a:rPr lang="en-US" sz="1700" dirty="0" smtClean="0"/>
              <a:t>“general higher education”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700" dirty="0" smtClean="0"/>
              <a:t>Response to growing demand for skills </a:t>
            </a:r>
            <a:r>
              <a:rPr lang="en-US" sz="1700" dirty="0" smtClean="0"/>
              <a:t>training </a:t>
            </a:r>
            <a:r>
              <a:rPr lang="ru-RU" sz="1700" dirty="0" smtClean="0"/>
              <a:t>(</a:t>
            </a:r>
            <a:r>
              <a:rPr lang="en-US" sz="1700" dirty="0" smtClean="0"/>
              <a:t>including long life learning</a:t>
            </a:r>
            <a:r>
              <a:rPr lang="ru-RU" sz="1700" dirty="0" smtClean="0"/>
              <a:t>)</a:t>
            </a:r>
            <a:endParaRPr lang="ru-RU" sz="17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4427984" y="1268760"/>
            <a:ext cx="421196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400" b="1" dirty="0" smtClean="0"/>
              <a:t>Possible solutions</a:t>
            </a:r>
            <a:endParaRPr lang="ru-RU" sz="1400" b="1" dirty="0" smtClean="0"/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Support for </a:t>
            </a:r>
            <a:r>
              <a:rPr lang="en-US" sz="1400" dirty="0" smtClean="0"/>
              <a:t>selected research </a:t>
            </a:r>
            <a:r>
              <a:rPr lang="en-US" sz="1400" dirty="0" smtClean="0"/>
              <a:t>universities </a:t>
            </a:r>
            <a:r>
              <a:rPr lang="en-US" sz="1400" dirty="0"/>
              <a:t> </a:t>
            </a:r>
            <a:r>
              <a:rPr lang="en-US" sz="1400" dirty="0" smtClean="0"/>
              <a:t>OR open competition for research grants</a:t>
            </a:r>
            <a:endParaRPr lang="ru-RU" sz="1400" dirty="0" smtClean="0"/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Strengthening the specialized universities OR support of broad engineering education and corporate universities</a:t>
            </a:r>
            <a:endParaRPr lang="en-US" sz="1400" dirty="0" smtClean="0"/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Rely upon Interregional </a:t>
            </a:r>
            <a:r>
              <a:rPr lang="ru-RU" sz="1400" dirty="0" smtClean="0"/>
              <a:t> </a:t>
            </a:r>
            <a:r>
              <a:rPr lang="en-US" sz="1400" dirty="0" smtClean="0"/>
              <a:t>higher education </a:t>
            </a:r>
            <a:r>
              <a:rPr lang="en-US" sz="1400" dirty="0" smtClean="0"/>
              <a:t>centers ) OR keeping traditional infrastructure of universities  OR to create infrastructural </a:t>
            </a:r>
            <a:r>
              <a:rPr lang="en-US" sz="1400" dirty="0" smtClean="0"/>
              <a:t>universities targeted to regional economy </a:t>
            </a:r>
            <a:r>
              <a:rPr lang="en-US" sz="1400" dirty="0" smtClean="0"/>
              <a:t>(up to give these universities to the regions).</a:t>
            </a:r>
            <a:endParaRPr lang="en-US" sz="1400" dirty="0" smtClean="0"/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Widening existing programs OR creating special institutions “liber arts”</a:t>
            </a:r>
            <a:endParaRPr lang="en-US" sz="1400" dirty="0" smtClean="0"/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Increasing extension and part time programs at existing universities OR establishing schools for life-long learning and national </a:t>
            </a:r>
            <a:r>
              <a:rPr lang="en-US" sz="1400" dirty="0" smtClean="0"/>
              <a:t>open universities </a:t>
            </a:r>
            <a:r>
              <a:rPr lang="en-US" sz="1400" dirty="0" smtClean="0"/>
              <a:t>(using MOOCs)</a:t>
            </a: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3666758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7740352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Possible HE </a:t>
            </a:r>
            <a:r>
              <a:rPr lang="en-US" sz="2800" b="1" dirty="0" smtClean="0">
                <a:solidFill>
                  <a:schemeClr val="bg1"/>
                </a:solidFill>
              </a:rPr>
              <a:t>system </a:t>
            </a:r>
            <a:r>
              <a:rPr lang="en-US" sz="2800" b="1" dirty="0" smtClean="0">
                <a:solidFill>
                  <a:schemeClr val="bg1"/>
                </a:solidFill>
              </a:rPr>
              <a:t>structure (radical approach)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-252536" y="1340768"/>
            <a:ext cx="9396536" cy="4785395"/>
          </a:xfrm>
        </p:spPr>
        <p:txBody>
          <a:bodyPr>
            <a:noAutofit/>
          </a:bodyPr>
          <a:lstStyle/>
          <a:p>
            <a:pPr marL="800100" indent="-457200">
              <a:spcBef>
                <a:spcPts val="300"/>
              </a:spcBef>
              <a:buNone/>
            </a:pPr>
            <a:r>
              <a:rPr lang="en-US" sz="2400" u="sng" dirty="0" smtClean="0"/>
              <a:t>National level</a:t>
            </a:r>
          </a:p>
          <a:p>
            <a:pPr marL="800100" indent="-457200">
              <a:spcBef>
                <a:spcPts val="300"/>
              </a:spcBef>
              <a:buAutoNum type="arabicPeriod"/>
            </a:pPr>
            <a:r>
              <a:rPr lang="en-US" sz="2400" b="1" dirty="0" smtClean="0"/>
              <a:t>Global Research Universities</a:t>
            </a:r>
          </a:p>
          <a:p>
            <a:pPr marL="800100" indent="-457200">
              <a:spcBef>
                <a:spcPts val="300"/>
              </a:spcBef>
              <a:buFont typeface="Arial" pitchFamily="34" charset="0"/>
              <a:buAutoNum type="arabicPeriod"/>
            </a:pPr>
            <a:r>
              <a:rPr lang="en-US" sz="2400" b="1" dirty="0" smtClean="0"/>
              <a:t>Leading </a:t>
            </a:r>
            <a:r>
              <a:rPr lang="en-US" sz="2400" b="1" dirty="0" smtClean="0"/>
              <a:t>specialized</a:t>
            </a:r>
            <a:r>
              <a:rPr lang="en-US" sz="2400" b="1" dirty="0" smtClean="0"/>
              <a:t> </a:t>
            </a:r>
            <a:r>
              <a:rPr lang="en-US" sz="2400" b="1" dirty="0" smtClean="0"/>
              <a:t>HEIs</a:t>
            </a:r>
          </a:p>
          <a:p>
            <a:pPr marL="800100" indent="-457200">
              <a:spcBef>
                <a:spcPts val="300"/>
              </a:spcBef>
              <a:buAutoNum type="arabicPeriod"/>
            </a:pPr>
            <a:r>
              <a:rPr lang="en-US" sz="2400" b="1" dirty="0" smtClean="0"/>
              <a:t>National </a:t>
            </a:r>
            <a:r>
              <a:rPr lang="en-US" sz="2400" b="1" dirty="0" smtClean="0"/>
              <a:t>Open Universities</a:t>
            </a:r>
          </a:p>
          <a:p>
            <a:pPr marL="800100" indent="-457200">
              <a:buNone/>
            </a:pPr>
            <a:endParaRPr lang="en-US" sz="2400" u="sng" dirty="0" smtClean="0"/>
          </a:p>
          <a:p>
            <a:pPr marL="800100" indent="-457200">
              <a:buNone/>
            </a:pPr>
            <a:r>
              <a:rPr lang="en-US" sz="2400" u="sng" dirty="0" smtClean="0"/>
              <a:t>Regional level</a:t>
            </a:r>
          </a:p>
          <a:p>
            <a:pPr marL="800100" indent="-457200">
              <a:buFont typeface="+mj-lt"/>
              <a:buAutoNum type="arabicPeriod"/>
            </a:pPr>
            <a:r>
              <a:rPr lang="en-US" sz="2400" b="1" dirty="0" smtClean="0"/>
              <a:t>Specialized Engineering </a:t>
            </a:r>
            <a:r>
              <a:rPr lang="en-US" sz="2400" b="1" dirty="0" smtClean="0"/>
              <a:t>Institutions (Public-private partnership)</a:t>
            </a:r>
            <a:endParaRPr lang="en-US" sz="2400" b="1" dirty="0" smtClean="0"/>
          </a:p>
          <a:p>
            <a:pPr marL="800100" indent="-457200">
              <a:buFont typeface="+mj-lt"/>
              <a:buAutoNum type="arabicPeriod"/>
            </a:pPr>
            <a:r>
              <a:rPr lang="en-US" sz="2400" b="1" dirty="0" smtClean="0"/>
              <a:t>Comprehensive infrastructure universities</a:t>
            </a:r>
            <a:endParaRPr lang="en-US" sz="2400" b="1" dirty="0" smtClean="0"/>
          </a:p>
          <a:p>
            <a:pPr marL="800100" indent="-457200">
              <a:buFont typeface="+mj-lt"/>
              <a:buAutoNum type="arabicPeriod"/>
            </a:pPr>
            <a:r>
              <a:rPr lang="en-US" sz="2400" b="1" dirty="0" smtClean="0"/>
              <a:t>Local Institutions of </a:t>
            </a:r>
            <a:r>
              <a:rPr lang="en-US" sz="2400" b="1" dirty="0" smtClean="0"/>
              <a:t>“General”</a:t>
            </a:r>
            <a:r>
              <a:rPr lang="en-US" sz="2400" b="1" dirty="0" smtClean="0"/>
              <a:t> </a:t>
            </a:r>
            <a:r>
              <a:rPr lang="en-US" sz="2400" b="1" dirty="0" smtClean="0"/>
              <a:t>Higher Education</a:t>
            </a:r>
          </a:p>
          <a:p>
            <a:pPr marL="800100" indent="-457200">
              <a:buFont typeface="+mj-lt"/>
              <a:buAutoNum type="arabicPeriod"/>
            </a:pPr>
            <a:r>
              <a:rPr lang="en-US" sz="2400" b="1" dirty="0" smtClean="0"/>
              <a:t>Lifelong Learning Complexes</a:t>
            </a:r>
          </a:p>
          <a:p>
            <a:pPr marL="800100" indent="-457200">
              <a:buFont typeface="+mj-lt"/>
              <a:buAutoNum type="arabicPeriod"/>
            </a:pPr>
            <a:endParaRPr lang="en-US" sz="2400" b="1" dirty="0" smtClean="0"/>
          </a:p>
          <a:p>
            <a:pPr marL="800100" indent="-457200">
              <a:buFont typeface="+mj-lt"/>
              <a:buAutoNum type="arabicPeriod"/>
            </a:pPr>
            <a:endParaRPr lang="ru-RU" sz="2400" b="1" dirty="0" smtClean="0"/>
          </a:p>
          <a:p>
            <a:pPr marL="800100" indent="-457200">
              <a:buFont typeface="+mj-lt"/>
              <a:buAutoNum type="arabicPeriod"/>
            </a:pPr>
            <a:endParaRPr lang="en-US" sz="2200" dirty="0" smtClean="0"/>
          </a:p>
          <a:p>
            <a:pPr marL="800100" indent="-457200">
              <a:buNone/>
            </a:pPr>
            <a:endParaRPr lang="en-US" sz="2200" dirty="0" smtClean="0"/>
          </a:p>
          <a:p>
            <a:pPr marL="800100" indent="-457200">
              <a:buNone/>
            </a:pPr>
            <a:endParaRPr lang="ru-RU" sz="2200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6696744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Higher Education in the Soviet Union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4477" y="2636912"/>
            <a:ext cx="8568952" cy="3600400"/>
          </a:xfrm>
        </p:spPr>
        <p:txBody>
          <a:bodyPr>
            <a:noAutofit/>
          </a:bodyPr>
          <a:lstStyle/>
          <a:p>
            <a:r>
              <a:rPr lang="en-US" sz="2600" dirty="0" smtClean="0"/>
              <a:t>Complete </a:t>
            </a:r>
            <a:r>
              <a:rPr lang="en-US" sz="2600" dirty="0" smtClean="0"/>
              <a:t>state control model</a:t>
            </a:r>
            <a:r>
              <a:rPr lang="ru-RU" sz="2600" dirty="0" smtClean="0"/>
              <a:t>, </a:t>
            </a:r>
            <a:r>
              <a:rPr lang="en-US" sz="2600" dirty="0" smtClean="0"/>
              <a:t>market is completely </a:t>
            </a:r>
            <a:r>
              <a:rPr lang="en-US" sz="2600" dirty="0" smtClean="0"/>
              <a:t>absent</a:t>
            </a:r>
          </a:p>
          <a:p>
            <a:r>
              <a:rPr lang="en-US" sz="2600" dirty="0"/>
              <a:t>Restricted access </a:t>
            </a:r>
            <a:r>
              <a:rPr lang="ru-RU" sz="2600" dirty="0"/>
              <a:t>(</a:t>
            </a:r>
            <a:r>
              <a:rPr lang="en-US" sz="2600" dirty="0"/>
              <a:t>no more than </a:t>
            </a:r>
            <a:r>
              <a:rPr lang="ru-RU" sz="2600" dirty="0"/>
              <a:t>20% </a:t>
            </a:r>
            <a:r>
              <a:rPr lang="en-US" sz="2600" dirty="0"/>
              <a:t>of school graduates went to universities)</a:t>
            </a:r>
            <a:endParaRPr lang="ru-RU" sz="2600" dirty="0"/>
          </a:p>
          <a:p>
            <a:r>
              <a:rPr lang="en-US" sz="2600" dirty="0" smtClean="0"/>
              <a:t>Part-time </a:t>
            </a:r>
            <a:r>
              <a:rPr lang="en-US" sz="2600" dirty="0"/>
              <a:t>evening programs only for those who work</a:t>
            </a:r>
            <a:endParaRPr lang="ru-RU" sz="2600" dirty="0"/>
          </a:p>
          <a:p>
            <a:r>
              <a:rPr lang="en-US" sz="2600" dirty="0" smtClean="0"/>
              <a:t>Mandatory </a:t>
            </a:r>
            <a:r>
              <a:rPr lang="en-US" sz="2600" dirty="0"/>
              <a:t>placement and regulated labor market</a:t>
            </a:r>
          </a:p>
          <a:p>
            <a:r>
              <a:rPr lang="en-US" sz="2600" dirty="0" smtClean="0"/>
              <a:t>State-regulated </a:t>
            </a:r>
            <a:r>
              <a:rPr lang="en-US" sz="2600" dirty="0"/>
              <a:t>curriculum</a:t>
            </a:r>
            <a:endParaRPr lang="ru-RU" sz="2600" dirty="0"/>
          </a:p>
          <a:p>
            <a:r>
              <a:rPr lang="en-US" sz="2600" dirty="0" smtClean="0"/>
              <a:t>High </a:t>
            </a:r>
            <a:r>
              <a:rPr lang="en-US" sz="2600" dirty="0"/>
              <a:t>status of the academic profession </a:t>
            </a:r>
            <a:r>
              <a:rPr lang="ru-RU" sz="2600" dirty="0"/>
              <a:t>(</a:t>
            </a:r>
            <a:r>
              <a:rPr lang="en-US" sz="2600" dirty="0"/>
              <a:t>high wages, prestige</a:t>
            </a:r>
            <a:r>
              <a:rPr lang="ru-RU" sz="2600" dirty="0"/>
              <a:t>) </a:t>
            </a:r>
          </a:p>
          <a:p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4477" y="1484784"/>
            <a:ext cx="799288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/>
              <a:t>The development of higher education was subordinated to the needs of the state in the labor force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405110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6696744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The Soviet “master plan”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6006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u="sng" dirty="0" smtClean="0"/>
              <a:t>Territorial-production HEIs</a:t>
            </a:r>
          </a:p>
          <a:p>
            <a:pPr marL="914400" lvl="1" indent="-514350"/>
            <a:r>
              <a:rPr lang="en-US" sz="1800" dirty="0" smtClean="0"/>
              <a:t>Workforce production for regional economy</a:t>
            </a:r>
          </a:p>
          <a:p>
            <a:pPr marL="914400" lvl="1" indent="-514350"/>
            <a:r>
              <a:rPr lang="en-US" sz="1800" dirty="0" smtClean="0"/>
              <a:t>Several universities (usually in Moscow or </a:t>
            </a:r>
            <a:r>
              <a:rPr lang="en-US" sz="1800" dirty="0" err="1" smtClean="0"/>
              <a:t>St.Petersburg</a:t>
            </a:r>
            <a:r>
              <a:rPr lang="en-US" sz="1800" dirty="0" smtClean="0"/>
              <a:t> performed methodological leadership and staff support of other universities</a:t>
            </a:r>
          </a:p>
          <a:p>
            <a:pPr marL="914400" lvl="1" indent="-514350"/>
            <a:r>
              <a:rPr lang="en-US" sz="1800" dirty="0" smtClean="0"/>
              <a:t>Profiles: Polytechnic, Culture and Arts, Economy and Cooperation, Pedagogical, Agricultural, Medical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u="sng" dirty="0" smtClean="0"/>
              <a:t>Industry-specific HEIs (e.g. water transport, oil industry, etc.)</a:t>
            </a:r>
          </a:p>
          <a:p>
            <a:pPr marL="914400" lvl="1" indent="-514350"/>
            <a:r>
              <a:rPr lang="en-US" sz="1800" dirty="0" smtClean="0"/>
              <a:t>focused on labor market of specific industry and often incorporated into the production process (completely in “</a:t>
            </a:r>
            <a:r>
              <a:rPr lang="en-US" sz="1800" dirty="0" err="1" smtClean="0"/>
              <a:t>zavod-vtuz</a:t>
            </a:r>
            <a:r>
              <a:rPr lang="en-US" sz="1800" dirty="0" smtClean="0"/>
              <a:t>” model)</a:t>
            </a:r>
          </a:p>
          <a:p>
            <a:pPr marL="914400" lvl="1" indent="-514350"/>
            <a:r>
              <a:rPr lang="en-US" sz="1800" dirty="0" smtClean="0"/>
              <a:t>3 subtypes: (a) </a:t>
            </a:r>
            <a:r>
              <a:rPr lang="en-US" sz="1800" b="1" dirty="0" smtClean="0">
                <a:ea typeface="ＭＳ Ｐゴシック" pitchFamily="34" charset="-128"/>
              </a:rPr>
              <a:t>Specialized HEI -parts of soviet-type industry clusters</a:t>
            </a:r>
            <a:r>
              <a:rPr lang="ru-RU" sz="1800" dirty="0" smtClean="0"/>
              <a:t> (</a:t>
            </a:r>
            <a:r>
              <a:rPr lang="en-US" sz="1800" dirty="0" smtClean="0"/>
              <a:t>Kazan Aviation Institute</a:t>
            </a:r>
            <a:r>
              <a:rPr lang="ru-RU" sz="1800" dirty="0" smtClean="0"/>
              <a:t>, </a:t>
            </a:r>
            <a:r>
              <a:rPr lang="en-US" sz="1800" dirty="0" smtClean="0"/>
              <a:t>Moscow Industrial University-Plant</a:t>
            </a:r>
            <a:r>
              <a:rPr lang="ru-RU" sz="1800" dirty="0" smtClean="0"/>
              <a:t>)</a:t>
            </a:r>
            <a:r>
              <a:rPr lang="en-US" sz="1800" dirty="0" smtClean="0"/>
              <a:t>, </a:t>
            </a:r>
            <a:r>
              <a:rPr lang="ru-RU" sz="1800" b="1" dirty="0" smtClean="0">
                <a:ea typeface="ＭＳ Ｐゴシック" pitchFamily="34" charset="-128"/>
              </a:rPr>
              <a:t>(</a:t>
            </a:r>
            <a:r>
              <a:rPr lang="en-US" sz="1800" b="1" dirty="0" smtClean="0">
                <a:ea typeface="ＭＳ Ｐゴシック" pitchFamily="34" charset="-128"/>
              </a:rPr>
              <a:t>b</a:t>
            </a:r>
            <a:r>
              <a:rPr lang="ru-RU" sz="1800" b="1" dirty="0" smtClean="0">
                <a:ea typeface="ＭＳ Ｐゴシック" pitchFamily="34" charset="-128"/>
              </a:rPr>
              <a:t>)</a:t>
            </a:r>
            <a:r>
              <a:rPr lang="en-US" sz="1800" b="1" dirty="0" smtClean="0">
                <a:ea typeface="ＭＳ Ｐゴシック" pitchFamily="34" charset="-128"/>
              </a:rPr>
              <a:t> Central specialized HEI </a:t>
            </a:r>
            <a:r>
              <a:rPr lang="ru-RU" sz="1800" dirty="0" smtClean="0"/>
              <a:t>(</a:t>
            </a:r>
            <a:r>
              <a:rPr lang="en-US" sz="1800" dirty="0" err="1" smtClean="0"/>
              <a:t>Gubkin</a:t>
            </a:r>
            <a:r>
              <a:rPr lang="en-US" sz="1800" dirty="0" smtClean="0"/>
              <a:t> Russian State University of Oil and Gas</a:t>
            </a:r>
            <a:r>
              <a:rPr lang="ru-RU" sz="1800" dirty="0" smtClean="0"/>
              <a:t>; </a:t>
            </a:r>
            <a:r>
              <a:rPr lang="en-US" sz="1800" dirty="0" smtClean="0"/>
              <a:t>Moscow Institute of Steel</a:t>
            </a:r>
            <a:r>
              <a:rPr lang="ru-RU" sz="1800" dirty="0" smtClean="0"/>
              <a:t>)</a:t>
            </a:r>
            <a:r>
              <a:rPr lang="en-US" sz="1800" dirty="0" smtClean="0"/>
              <a:t>, </a:t>
            </a:r>
            <a:r>
              <a:rPr lang="ru-RU" sz="1800" b="1" dirty="0" smtClean="0">
                <a:ea typeface="ＭＳ Ｐゴシック" pitchFamily="34" charset="-128"/>
              </a:rPr>
              <a:t>(</a:t>
            </a:r>
            <a:r>
              <a:rPr lang="en-US" sz="1800" b="1" dirty="0" smtClean="0">
                <a:ea typeface="ＭＳ Ｐゴシック" pitchFamily="34" charset="-128"/>
              </a:rPr>
              <a:t>c</a:t>
            </a:r>
            <a:r>
              <a:rPr lang="ru-RU" sz="1800" b="1" dirty="0" smtClean="0">
                <a:ea typeface="ＭＳ Ｐゴシック" pitchFamily="34" charset="-128"/>
              </a:rPr>
              <a:t>)</a:t>
            </a:r>
            <a:r>
              <a:rPr lang="en-US" sz="1800" b="1" dirty="0" smtClean="0">
                <a:ea typeface="ＭＳ Ｐゴシック" pitchFamily="34" charset="-128"/>
              </a:rPr>
              <a:t> Network industrial HEI</a:t>
            </a:r>
            <a:r>
              <a:rPr lang="ru-RU" sz="1800" b="1" dirty="0" smtClean="0">
                <a:ea typeface="ＭＳ Ｐゴシック" pitchFamily="34" charset="-128"/>
              </a:rPr>
              <a:t> </a:t>
            </a:r>
            <a:r>
              <a:rPr lang="ru-RU" sz="1800" dirty="0" smtClean="0">
                <a:ea typeface="ＭＳ Ｐゴシック" pitchFamily="34" charset="-128"/>
              </a:rPr>
              <a:t>(</a:t>
            </a:r>
            <a:r>
              <a:rPr lang="en-US" sz="1800" dirty="0" smtClean="0">
                <a:ea typeface="ＭＳ Ｐゴシック" pitchFamily="34" charset="-128"/>
              </a:rPr>
              <a:t>Railway universities</a:t>
            </a:r>
            <a:r>
              <a:rPr lang="ru-RU" sz="1800" dirty="0" smtClean="0">
                <a:ea typeface="ＭＳ Ｐゴシック" pitchFamily="34" charset="-128"/>
              </a:rPr>
              <a:t>, </a:t>
            </a:r>
            <a:r>
              <a:rPr lang="en-US" sz="1800" dirty="0" smtClean="0">
                <a:ea typeface="ＭＳ Ｐゴシック" pitchFamily="34" charset="-128"/>
              </a:rPr>
              <a:t>branch offices of Nuclear University</a:t>
            </a:r>
            <a:r>
              <a:rPr lang="ru-RU" sz="1800" dirty="0" smtClean="0">
                <a:ea typeface="ＭＳ Ｐゴシック" pitchFamily="34" charset="-128"/>
              </a:rPr>
              <a:t>)</a:t>
            </a:r>
            <a:endParaRPr lang="en-US" sz="1800" dirty="0" smtClean="0">
              <a:ea typeface="ＭＳ Ｐゴシック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u="sng" dirty="0" smtClean="0">
                <a:ea typeface="ＭＳ Ｐゴシック" pitchFamily="34" charset="-128"/>
              </a:rPr>
              <a:t>Classical universities</a:t>
            </a:r>
            <a:endParaRPr lang="en-US" sz="2200" u="sng" dirty="0" smtClean="0"/>
          </a:p>
          <a:p>
            <a:pPr marL="914400" lvl="1" indent="-514350"/>
            <a:endParaRPr lang="en-US" sz="1800" dirty="0" smtClean="0"/>
          </a:p>
          <a:p>
            <a:pPr marL="914400" lvl="1" indent="-514350"/>
            <a:endParaRPr lang="en-US" sz="1800" u="sng" dirty="0" smtClean="0"/>
          </a:p>
          <a:p>
            <a:pPr marL="514350" indent="-514350">
              <a:buFont typeface="+mj-lt"/>
              <a:buAutoNum type="arabicPeriod"/>
            </a:pPr>
            <a:endParaRPr lang="ru-RU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u="sng" dirty="0" smtClean="0"/>
              <a:t>Classical universities</a:t>
            </a:r>
            <a:endParaRPr lang="ru-RU" sz="2200" u="sng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6696744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Number of higher education institutions in Russia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307102"/>
              </p:ext>
            </p:extLst>
          </p:nvPr>
        </p:nvGraphicFramePr>
        <p:xfrm>
          <a:off x="285720" y="1600200"/>
          <a:ext cx="8401080" cy="468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6696744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Collapse of the Soviet system and new rules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811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Several </a:t>
            </a:r>
            <a:r>
              <a:rPr lang="en-US" dirty="0" smtClean="0"/>
              <a:t>industries decline </a:t>
            </a:r>
            <a:r>
              <a:rPr lang="en-US" dirty="0" smtClean="0"/>
              <a:t>and growth of new industries – changes of </a:t>
            </a:r>
            <a:r>
              <a:rPr lang="en-US" dirty="0" smtClean="0"/>
              <a:t>labor </a:t>
            </a:r>
            <a:r>
              <a:rPr lang="en-US" dirty="0" smtClean="0"/>
              <a:t>market</a:t>
            </a:r>
            <a:r>
              <a:rPr lang="en-US" dirty="0" smtClean="0"/>
              <a:t> </a:t>
            </a:r>
            <a:r>
              <a:rPr lang="en-US" dirty="0" smtClean="0"/>
              <a:t>demand</a:t>
            </a:r>
            <a:endParaRPr lang="en-US" dirty="0"/>
          </a:p>
          <a:p>
            <a:r>
              <a:rPr lang="en-US" dirty="0" smtClean="0"/>
              <a:t>Elimination </a:t>
            </a:r>
            <a:r>
              <a:rPr lang="en-US" dirty="0"/>
              <a:t>of </a:t>
            </a:r>
            <a:r>
              <a:rPr lang="en-US" dirty="0" smtClean="0"/>
              <a:t>mandatory placement</a:t>
            </a:r>
          </a:p>
          <a:p>
            <a:r>
              <a:rPr lang="en-US" dirty="0" smtClean="0"/>
              <a:t>New </a:t>
            </a:r>
            <a:r>
              <a:rPr lang="en-US" dirty="0" smtClean="0"/>
              <a:t>rules for higher education institutions:</a:t>
            </a:r>
          </a:p>
          <a:p>
            <a:pPr lvl="1"/>
            <a:r>
              <a:rPr lang="en-US" dirty="0" smtClean="0"/>
              <a:t>Relative autonomy in opening new education programs </a:t>
            </a:r>
          </a:p>
          <a:p>
            <a:pPr lvl="1"/>
            <a:r>
              <a:rPr lang="en-US" dirty="0" smtClean="0"/>
              <a:t>Right to enroll fee-paying </a:t>
            </a:r>
            <a:r>
              <a:rPr lang="en-US" dirty="0" smtClean="0"/>
              <a:t>students into public universities</a:t>
            </a:r>
            <a:endParaRPr lang="en-US" dirty="0" smtClean="0"/>
          </a:p>
          <a:p>
            <a:pPr lvl="1"/>
            <a:r>
              <a:rPr lang="en-US" dirty="0" smtClean="0"/>
              <a:t>Establishing private universities (rapid growth of private institutions in 90-s)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47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7740352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Changes in higher education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i="1" dirty="0" smtClean="0">
                <a:solidFill>
                  <a:schemeClr val="bg1"/>
                </a:solidFill>
              </a:rPr>
              <a:t>increase of access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829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7158" y="1285860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Student population in Russia 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5572140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And: huge growth of universities local branches</a:t>
            </a:r>
          </a:p>
          <a:p>
            <a:pPr>
              <a:buNone/>
            </a:pPr>
            <a:r>
              <a:rPr lang="en-US" i="1" u="sng" dirty="0" smtClean="0"/>
              <a:t>By 2010/11: </a:t>
            </a:r>
            <a:r>
              <a:rPr lang="en-US" i="1" dirty="0" smtClean="0"/>
              <a:t>Total number of branches - </a:t>
            </a:r>
            <a:r>
              <a:rPr lang="en-US" b="1" i="1" dirty="0" smtClean="0"/>
              <a:t>1668</a:t>
            </a:r>
            <a:r>
              <a:rPr lang="en-US" i="1" dirty="0" smtClean="0"/>
              <a:t> (1069 of state HEIs, 599 of private HEIs)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23322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7740352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Changes in higher education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i="1" dirty="0" smtClean="0">
                <a:solidFill>
                  <a:schemeClr val="bg1"/>
                </a:solidFill>
              </a:rPr>
              <a:t>growth of part-time and distant education 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57158" y="1285860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Student population in Russia </a:t>
            </a:r>
            <a:endParaRPr lang="ru-RU" b="1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57200" y="1785926"/>
          <a:ext cx="8229600" cy="4340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322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7740352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2000s policy orientations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84576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u="sng" dirty="0" smtClean="0"/>
              <a:t>Institutional mechanisms</a:t>
            </a:r>
          </a:p>
          <a:p>
            <a:r>
              <a:rPr lang="en-US" sz="2400" b="1" dirty="0" smtClean="0"/>
              <a:t>2001-2009: Unified state examination</a:t>
            </a:r>
          </a:p>
          <a:p>
            <a:pPr lvl="1"/>
            <a:r>
              <a:rPr lang="en-US" sz="1800" dirty="0" smtClean="0"/>
              <a:t>Stimulated competition and  make admission more transparent, but haven’t change access </a:t>
            </a:r>
          </a:p>
          <a:p>
            <a:r>
              <a:rPr lang="en-US" sz="2200" b="1" dirty="0" smtClean="0"/>
              <a:t>2003-2010: </a:t>
            </a:r>
            <a:r>
              <a:rPr lang="en-US" sz="2200" b="1" dirty="0"/>
              <a:t>introduction </a:t>
            </a:r>
            <a:r>
              <a:rPr lang="en-US" sz="2200" b="1" dirty="0" smtClean="0"/>
              <a:t>of two-level education model (</a:t>
            </a:r>
            <a:r>
              <a:rPr lang="en-US" sz="2200" b="1" dirty="0" err="1" smtClean="0"/>
              <a:t>bachelor+master</a:t>
            </a:r>
            <a:r>
              <a:rPr lang="en-US" sz="2200" b="1" dirty="0" smtClean="0"/>
              <a:t>)</a:t>
            </a:r>
            <a:endParaRPr lang="ru-RU" sz="2200" b="1" dirty="0" smtClean="0"/>
          </a:p>
          <a:p>
            <a:endParaRPr lang="en-US" sz="2400" b="1" dirty="0" smtClean="0"/>
          </a:p>
          <a:p>
            <a:r>
              <a:rPr lang="en-US" sz="2400" b="1" u="sng" dirty="0" smtClean="0"/>
              <a:t>System segmentation </a:t>
            </a:r>
          </a:p>
          <a:p>
            <a:r>
              <a:rPr lang="en-US" sz="2400" b="1" dirty="0" smtClean="0"/>
              <a:t>2006-2011: Group of federal universities</a:t>
            </a:r>
          </a:p>
          <a:p>
            <a:r>
              <a:rPr lang="en-US" sz="2400" b="1" dirty="0" smtClean="0"/>
              <a:t>2008-2010</a:t>
            </a:r>
            <a:r>
              <a:rPr lang="en-US" sz="2400" b="1" dirty="0" smtClean="0"/>
              <a:t>: Group of national research universities</a:t>
            </a:r>
            <a:endParaRPr lang="en-US" sz="2000" b="1" dirty="0" smtClean="0"/>
          </a:p>
          <a:p>
            <a:pPr lvl="1"/>
            <a:r>
              <a:rPr lang="en-US" sz="2000" dirty="0" smtClean="0"/>
              <a:t>29 universities – support program for research in universities</a:t>
            </a:r>
          </a:p>
          <a:p>
            <a:r>
              <a:rPr lang="en-US" sz="2400" b="1" dirty="0" smtClean="0"/>
              <a:t>2013 – 2020: Group of global research universities </a:t>
            </a:r>
          </a:p>
          <a:p>
            <a:pPr lvl="1"/>
            <a:r>
              <a:rPr lang="en-US" sz="2000" dirty="0" smtClean="0"/>
              <a:t>15 universities aimed to get to global rankings</a:t>
            </a:r>
          </a:p>
          <a:p>
            <a:r>
              <a:rPr lang="en-US" sz="2400" b="1" dirty="0" smtClean="0"/>
              <a:t>2012:  HEIs effectiveness monitoring </a:t>
            </a:r>
          </a:p>
          <a:p>
            <a:pPr lvl="1"/>
            <a:r>
              <a:rPr lang="en-US" sz="2000" dirty="0" smtClean="0"/>
              <a:t>aimed  to  eliminate “low-quality” sector, ineffective universities were merged by others, challenged by great debates and even students rebellion</a:t>
            </a:r>
          </a:p>
          <a:p>
            <a:endParaRPr lang="ru-RU" sz="2400" dirty="0" smtClean="0"/>
          </a:p>
          <a:p>
            <a:endParaRPr lang="ru-RU" sz="1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7740352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Inertia scenario 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endParaRPr lang="ru-RU" sz="2800" b="1" i="1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Decreasing “low-quality</a:t>
            </a:r>
            <a:r>
              <a:rPr lang="en-US" dirty="0"/>
              <a:t>” </a:t>
            </a:r>
            <a:r>
              <a:rPr lang="en-US" dirty="0" smtClean="0"/>
              <a:t>segment</a:t>
            </a:r>
          </a:p>
          <a:p>
            <a:r>
              <a:rPr lang="en-US" dirty="0" smtClean="0"/>
              <a:t>Fixing </a:t>
            </a:r>
            <a:r>
              <a:rPr lang="en-US" dirty="0"/>
              <a:t>research university segment </a:t>
            </a:r>
            <a:r>
              <a:rPr lang="en-US" dirty="0" smtClean="0"/>
              <a:t> </a:t>
            </a:r>
            <a:r>
              <a:rPr lang="en-US" sz="1800" i="1" dirty="0" smtClean="0"/>
              <a:t>(</a:t>
            </a:r>
            <a:r>
              <a:rPr lang="en-US" sz="1800" i="1" dirty="0"/>
              <a:t>e.g. 15 universities striving to get to global rankings + 2-3 already in there</a:t>
            </a:r>
            <a:r>
              <a:rPr lang="en-US" sz="1800" i="1" dirty="0" smtClean="0"/>
              <a:t>)</a:t>
            </a:r>
          </a:p>
          <a:p>
            <a:r>
              <a:rPr lang="en-US" dirty="0" smtClean="0"/>
              <a:t>Spontaneous adaptation of supply to th</a:t>
            </a:r>
            <a:r>
              <a:rPr lang="en-US" dirty="0" smtClean="0"/>
              <a:t>e</a:t>
            </a:r>
            <a:r>
              <a:rPr lang="en-US" dirty="0" smtClean="0"/>
              <a:t> </a:t>
            </a:r>
            <a:r>
              <a:rPr lang="en-US" dirty="0"/>
              <a:t>labor market </a:t>
            </a:r>
            <a:r>
              <a:rPr lang="en-US" dirty="0" smtClean="0"/>
              <a:t>demand</a:t>
            </a:r>
            <a:endParaRPr lang="en-US" dirty="0" smtClean="0"/>
          </a:p>
          <a:p>
            <a:r>
              <a:rPr lang="en-US" dirty="0" smtClean="0"/>
              <a:t>Government attempts to allocate more and more places to technical fields</a:t>
            </a:r>
          </a:p>
          <a:p>
            <a:r>
              <a:rPr lang="en-US" dirty="0" smtClean="0"/>
              <a:t>Diversification </a:t>
            </a:r>
            <a:r>
              <a:rPr lang="en-US" dirty="0"/>
              <a:t>(“defocusing”) of education programs – less specialized </a:t>
            </a:r>
            <a:r>
              <a:rPr lang="en-US" dirty="0" smtClean="0"/>
              <a:t>universities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Majority of universities with uncertain mission and identity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20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4796</TotalTime>
  <Words>1126</Words>
  <Application>Microsoft Office PowerPoint</Application>
  <PresentationFormat>Экран (4:3)</PresentationFormat>
  <Paragraphs>148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From “gosplan” to “master plan”:  the evolution of the Russian higher education system</vt:lpstr>
      <vt:lpstr>Higher Education in the Soviet Union</vt:lpstr>
      <vt:lpstr>The Soviet “master plan”</vt:lpstr>
      <vt:lpstr>Number of higher education institutions in Russia</vt:lpstr>
      <vt:lpstr>Collapse of the Soviet system and new rules </vt:lpstr>
      <vt:lpstr>Changes in higher education increase of access</vt:lpstr>
      <vt:lpstr>Changes in higher education growth of part-time and distant education </vt:lpstr>
      <vt:lpstr>2000s policy orientations</vt:lpstr>
      <vt:lpstr>Inertia scenario  </vt:lpstr>
      <vt:lpstr>Key objectives for possible master plan</vt:lpstr>
      <vt:lpstr>Possible HE system structure (radical approach)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высшего профессионального образования в РФ</dc:title>
  <dc:creator>1</dc:creator>
  <cp:lastModifiedBy>user</cp:lastModifiedBy>
  <cp:revision>146</cp:revision>
  <dcterms:created xsi:type="dcterms:W3CDTF">2012-08-05T13:41:38Z</dcterms:created>
  <dcterms:modified xsi:type="dcterms:W3CDTF">2013-09-26T11:42:07Z</dcterms:modified>
</cp:coreProperties>
</file>