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6"/>
  </p:notesMasterIdLst>
  <p:handoutMasterIdLst>
    <p:handoutMasterId r:id="rId57"/>
  </p:handoutMasterIdLst>
  <p:sldIdLst>
    <p:sldId id="391" r:id="rId2"/>
    <p:sldId id="504" r:id="rId3"/>
    <p:sldId id="424" r:id="rId4"/>
    <p:sldId id="448" r:id="rId5"/>
    <p:sldId id="423" r:id="rId6"/>
    <p:sldId id="482" r:id="rId7"/>
    <p:sldId id="427" r:id="rId8"/>
    <p:sldId id="493" r:id="rId9"/>
    <p:sldId id="429" r:id="rId10"/>
    <p:sldId id="494" r:id="rId11"/>
    <p:sldId id="492" r:id="rId12"/>
    <p:sldId id="495" r:id="rId13"/>
    <p:sldId id="483" r:id="rId14"/>
    <p:sldId id="453" r:id="rId15"/>
    <p:sldId id="454" r:id="rId16"/>
    <p:sldId id="455" r:id="rId17"/>
    <p:sldId id="456" r:id="rId18"/>
    <p:sldId id="438" r:id="rId19"/>
    <p:sldId id="426" r:id="rId20"/>
    <p:sldId id="392" r:id="rId21"/>
    <p:sldId id="503" r:id="rId22"/>
    <p:sldId id="399" r:id="rId23"/>
    <p:sldId id="398" r:id="rId24"/>
    <p:sldId id="413" r:id="rId25"/>
    <p:sldId id="486" r:id="rId26"/>
    <p:sldId id="402" r:id="rId27"/>
    <p:sldId id="411" r:id="rId28"/>
    <p:sldId id="459" r:id="rId29"/>
    <p:sldId id="406" r:id="rId30"/>
    <p:sldId id="441" r:id="rId31"/>
    <p:sldId id="442" r:id="rId32"/>
    <p:sldId id="410" r:id="rId33"/>
    <p:sldId id="466" r:id="rId34"/>
    <p:sldId id="505" r:id="rId35"/>
    <p:sldId id="506" r:id="rId36"/>
    <p:sldId id="471" r:id="rId37"/>
    <p:sldId id="472" r:id="rId38"/>
    <p:sldId id="473" r:id="rId39"/>
    <p:sldId id="475" r:id="rId40"/>
    <p:sldId id="497" r:id="rId41"/>
    <p:sldId id="498" r:id="rId42"/>
    <p:sldId id="484" r:id="rId43"/>
    <p:sldId id="499" r:id="rId44"/>
    <p:sldId id="500" r:id="rId45"/>
    <p:sldId id="485" r:id="rId46"/>
    <p:sldId id="501" r:id="rId47"/>
    <p:sldId id="502" r:id="rId48"/>
    <p:sldId id="496" r:id="rId49"/>
    <p:sldId id="415" r:id="rId50"/>
    <p:sldId id="487" r:id="rId51"/>
    <p:sldId id="488" r:id="rId52"/>
    <p:sldId id="490" r:id="rId53"/>
    <p:sldId id="489" r:id="rId54"/>
    <p:sldId id="421" r:id="rId55"/>
  </p:sldIdLst>
  <p:sldSz cx="9144000" cy="6858000" type="screen4x3"/>
  <p:notesSz cx="6797675" cy="9926638"/>
  <p:custShowLst>
    <p:custShow name="Info screen" id="0">
      <p:sldLst/>
    </p:custShow>
  </p:custShowLst>
  <p:defaultTextStyle>
    <a:defPPr>
      <a:defRPr lang="it-IT"/>
    </a:defPPr>
    <a:lvl1pPr algn="ctr" rtl="0" fontAlgn="base">
      <a:spcBef>
        <a:spcPct val="20000"/>
      </a:spcBef>
      <a:spcAft>
        <a:spcPct val="0"/>
      </a:spcAft>
      <a:defRPr sz="1600" kern="1200">
        <a:solidFill>
          <a:schemeClr val="tx1"/>
        </a:solidFill>
        <a:latin typeface="Arial" charset="0"/>
        <a:ea typeface="ＭＳ Ｐゴシック" charset="0"/>
        <a:cs typeface="ＭＳ Ｐゴシック" charset="0"/>
      </a:defRPr>
    </a:lvl1pPr>
    <a:lvl2pPr marL="457200" algn="ctr" rtl="0" fontAlgn="base">
      <a:spcBef>
        <a:spcPct val="20000"/>
      </a:spcBef>
      <a:spcAft>
        <a:spcPct val="0"/>
      </a:spcAft>
      <a:defRPr sz="1600" kern="1200">
        <a:solidFill>
          <a:schemeClr val="tx1"/>
        </a:solidFill>
        <a:latin typeface="Arial" charset="0"/>
        <a:ea typeface="ＭＳ Ｐゴシック" charset="0"/>
        <a:cs typeface="ＭＳ Ｐゴシック" charset="0"/>
      </a:defRPr>
    </a:lvl2pPr>
    <a:lvl3pPr marL="914400" algn="ctr" rtl="0" fontAlgn="base">
      <a:spcBef>
        <a:spcPct val="20000"/>
      </a:spcBef>
      <a:spcAft>
        <a:spcPct val="0"/>
      </a:spcAft>
      <a:defRPr sz="1600" kern="1200">
        <a:solidFill>
          <a:schemeClr val="tx1"/>
        </a:solidFill>
        <a:latin typeface="Arial" charset="0"/>
        <a:ea typeface="ＭＳ Ｐゴシック" charset="0"/>
        <a:cs typeface="ＭＳ Ｐゴシック" charset="0"/>
      </a:defRPr>
    </a:lvl3pPr>
    <a:lvl4pPr marL="1371600" algn="ctr" rtl="0" fontAlgn="base">
      <a:spcBef>
        <a:spcPct val="20000"/>
      </a:spcBef>
      <a:spcAft>
        <a:spcPct val="0"/>
      </a:spcAft>
      <a:defRPr sz="1600" kern="1200">
        <a:solidFill>
          <a:schemeClr val="tx1"/>
        </a:solidFill>
        <a:latin typeface="Arial" charset="0"/>
        <a:ea typeface="ＭＳ Ｐゴシック" charset="0"/>
        <a:cs typeface="ＭＳ Ｐゴシック" charset="0"/>
      </a:defRPr>
    </a:lvl4pPr>
    <a:lvl5pPr marL="1828800" algn="ctr" rtl="0" fontAlgn="base">
      <a:spcBef>
        <a:spcPct val="2000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 id="{AAE44347-C750-7E4A-B9C9-17F922F36BBF}">
          <p14:sldIdLst>
            <p14:sldId id="391"/>
            <p14:sldId id="504"/>
            <p14:sldId id="424"/>
            <p14:sldId id="448"/>
          </p14:sldIdLst>
        </p14:section>
        <p14:section name="Dissertaion Project" id="{207A35A2-186E-D641-88C3-5C8D0A9207B8}">
          <p14:sldIdLst>
            <p14:sldId id="423"/>
            <p14:sldId id="482"/>
            <p14:sldId id="427"/>
            <p14:sldId id="493"/>
            <p14:sldId id="429"/>
            <p14:sldId id="494"/>
            <p14:sldId id="492"/>
            <p14:sldId id="495"/>
            <p14:sldId id="483"/>
            <p14:sldId id="453"/>
            <p14:sldId id="454"/>
            <p14:sldId id="455"/>
            <p14:sldId id="456"/>
            <p14:sldId id="438"/>
          </p14:sldIdLst>
        </p14:section>
        <p14:section name="Current progress" id="{B93EB05B-AF09-1C4B-95A4-C3F7760C5C04}">
          <p14:sldIdLst>
            <p14:sldId id="426"/>
            <p14:sldId id="392"/>
            <p14:sldId id="503"/>
            <p14:sldId id="399"/>
            <p14:sldId id="398"/>
            <p14:sldId id="413"/>
            <p14:sldId id="486"/>
            <p14:sldId id="402"/>
            <p14:sldId id="411"/>
            <p14:sldId id="459"/>
            <p14:sldId id="406"/>
            <p14:sldId id="441"/>
            <p14:sldId id="442"/>
            <p14:sldId id="410"/>
            <p14:sldId id="466"/>
            <p14:sldId id="505"/>
            <p14:sldId id="506"/>
            <p14:sldId id="471"/>
            <p14:sldId id="472"/>
            <p14:sldId id="473"/>
            <p14:sldId id="475"/>
            <p14:sldId id="497"/>
            <p14:sldId id="498"/>
            <p14:sldId id="484"/>
            <p14:sldId id="499"/>
            <p14:sldId id="500"/>
            <p14:sldId id="485"/>
            <p14:sldId id="501"/>
            <p14:sldId id="502"/>
            <p14:sldId id="496"/>
            <p14:sldId id="415"/>
          </p14:sldIdLst>
        </p14:section>
        <p14:section name="Agenda" id="{EAD4FE2F-0CE8-E94F-AC7B-5D220BEE4EA0}">
          <p14:sldIdLst>
            <p14:sldId id="487"/>
            <p14:sldId id="488"/>
            <p14:sldId id="490"/>
            <p14:sldId id="489"/>
            <p14:sldId id="42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liya Kosyakova" initials="" lastIdx="1" clrIdx="0"/>
  <p:cmAuthor id="1" name="Yuliya Kosyakova" initials="YK"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66"/>
    <a:srgbClr val="92FA0F"/>
    <a:srgbClr val="7AF417"/>
    <a:srgbClr val="F7002D"/>
    <a:srgbClr val="FF8000"/>
    <a:srgbClr val="75CCEC"/>
    <a:srgbClr val="3988BA"/>
    <a:srgbClr val="3F7BBA"/>
    <a:srgbClr val="3B6CBA"/>
    <a:srgbClr val="2848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13" autoAdjust="0"/>
  </p:normalViewPr>
  <p:slideViewPr>
    <p:cSldViewPr>
      <p:cViewPr>
        <p:scale>
          <a:sx n="76" d="100"/>
          <a:sy n="76" d="100"/>
        </p:scale>
        <p:origin x="-1520" y="200"/>
      </p:cViewPr>
      <p:guideLst>
        <p:guide orient="horz" pos="1917"/>
        <p:guide pos="5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2286" y="-5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LEMENTS:Papers:Dissertation:defence25%25:educational%20indicators_prae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ELEMENTS:Papers:Dissertation:defence25%25:educational%20indicators_pra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de-DE"/>
              <a:t>Educational attainment: adult population (age 25-64) in 2010</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Figures!$B$2</c:f>
              <c:strCache>
                <c:ptCount val="1"/>
                <c:pt idx="0">
                  <c:v>Tertiary level of education</c:v>
                </c:pt>
              </c:strCache>
            </c:strRef>
          </c:tx>
          <c:invertIfNegative val="0"/>
          <c:cat>
            <c:strRef>
              <c:f>Figures!$A$3:$A$33</c:f>
              <c:strCache>
                <c:ptCount val="31"/>
                <c:pt idx="0">
                  <c:v>Russia</c:v>
                </c:pt>
                <c:pt idx="1">
                  <c:v>Canada</c:v>
                </c:pt>
                <c:pt idx="2">
                  <c:v>Japan</c:v>
                </c:pt>
                <c:pt idx="3">
                  <c:v>USA</c:v>
                </c:pt>
                <c:pt idx="4">
                  <c:v>New Zealand</c:v>
                </c:pt>
                <c:pt idx="5">
                  <c:v>Korea</c:v>
                </c:pt>
                <c:pt idx="6">
                  <c:v>Australia</c:v>
                </c:pt>
                <c:pt idx="7">
                  <c:v>Finland</c:v>
                </c:pt>
                <c:pt idx="8">
                  <c:v>Ireland</c:v>
                </c:pt>
                <c:pt idx="9">
                  <c:v>United Kingdom</c:v>
                </c:pt>
                <c:pt idx="10">
                  <c:v>Norway</c:v>
                </c:pt>
                <c:pt idx="11">
                  <c:v>Belgium</c:v>
                </c:pt>
                <c:pt idx="12">
                  <c:v>Switzerland</c:v>
                </c:pt>
                <c:pt idx="13">
                  <c:v>Denmark</c:v>
                </c:pt>
                <c:pt idx="14">
                  <c:v>Sweden</c:v>
                </c:pt>
                <c:pt idx="15">
                  <c:v>Iceland</c:v>
                </c:pt>
                <c:pt idx="16">
                  <c:v>Netherlands</c:v>
                </c:pt>
                <c:pt idx="17">
                  <c:v>Spain</c:v>
                </c:pt>
                <c:pt idx="18">
                  <c:v>France</c:v>
                </c:pt>
                <c:pt idx="19">
                  <c:v>OECD average</c:v>
                </c:pt>
                <c:pt idx="20">
                  <c:v>EU21 average</c:v>
                </c:pt>
                <c:pt idx="21">
                  <c:v>Germany</c:v>
                </c:pt>
                <c:pt idx="22">
                  <c:v>Greece</c:v>
                </c:pt>
                <c:pt idx="23">
                  <c:v>Poland</c:v>
                </c:pt>
                <c:pt idx="24">
                  <c:v>Hungary</c:v>
                </c:pt>
                <c:pt idx="25">
                  <c:v>Austria</c:v>
                </c:pt>
                <c:pt idx="26">
                  <c:v>Czech Republic</c:v>
                </c:pt>
                <c:pt idx="27">
                  <c:v>Mexico</c:v>
                </c:pt>
                <c:pt idx="28">
                  <c:v>Slovak Republic</c:v>
                </c:pt>
                <c:pt idx="29">
                  <c:v>Portugal</c:v>
                </c:pt>
                <c:pt idx="30">
                  <c:v>Italy</c:v>
                </c:pt>
              </c:strCache>
            </c:strRef>
          </c:cat>
          <c:val>
            <c:numRef>
              <c:f>Figures!$B$3:$B$33</c:f>
              <c:numCache>
                <c:formatCode>General</c:formatCode>
                <c:ptCount val="31"/>
                <c:pt idx="0">
                  <c:v>54.0</c:v>
                </c:pt>
                <c:pt idx="1">
                  <c:v>50.0</c:v>
                </c:pt>
                <c:pt idx="2">
                  <c:v>44.0</c:v>
                </c:pt>
                <c:pt idx="3">
                  <c:v>41.0</c:v>
                </c:pt>
                <c:pt idx="4">
                  <c:v>40.0</c:v>
                </c:pt>
                <c:pt idx="5">
                  <c:v>39.0</c:v>
                </c:pt>
                <c:pt idx="6">
                  <c:v>38.0</c:v>
                </c:pt>
                <c:pt idx="7">
                  <c:v>38.0</c:v>
                </c:pt>
                <c:pt idx="8">
                  <c:v>38.0</c:v>
                </c:pt>
                <c:pt idx="9">
                  <c:v>38.0</c:v>
                </c:pt>
                <c:pt idx="10">
                  <c:v>37.0</c:v>
                </c:pt>
                <c:pt idx="11">
                  <c:v>36.0</c:v>
                </c:pt>
                <c:pt idx="12">
                  <c:v>35.0</c:v>
                </c:pt>
                <c:pt idx="13">
                  <c:v>34.0</c:v>
                </c:pt>
                <c:pt idx="14">
                  <c:v>34.0</c:v>
                </c:pt>
                <c:pt idx="15">
                  <c:v>33.0</c:v>
                </c:pt>
                <c:pt idx="16">
                  <c:v>33.0</c:v>
                </c:pt>
                <c:pt idx="17">
                  <c:v>31.0</c:v>
                </c:pt>
                <c:pt idx="18">
                  <c:v>30.0</c:v>
                </c:pt>
                <c:pt idx="19">
                  <c:v>30.0</c:v>
                </c:pt>
                <c:pt idx="20">
                  <c:v>28.0</c:v>
                </c:pt>
                <c:pt idx="21">
                  <c:v>27.0</c:v>
                </c:pt>
                <c:pt idx="22">
                  <c:v>24.0</c:v>
                </c:pt>
                <c:pt idx="23">
                  <c:v>23.0</c:v>
                </c:pt>
                <c:pt idx="24">
                  <c:v>20.0</c:v>
                </c:pt>
                <c:pt idx="25">
                  <c:v>19.0</c:v>
                </c:pt>
                <c:pt idx="26">
                  <c:v>17.0</c:v>
                </c:pt>
                <c:pt idx="27">
                  <c:v>17.0</c:v>
                </c:pt>
                <c:pt idx="28">
                  <c:v>17.0</c:v>
                </c:pt>
                <c:pt idx="29">
                  <c:v>15.0</c:v>
                </c:pt>
                <c:pt idx="30">
                  <c:v>14.0</c:v>
                </c:pt>
              </c:numCache>
            </c:numRef>
          </c:val>
        </c:ser>
        <c:ser>
          <c:idx val="1"/>
          <c:order val="1"/>
          <c:tx>
            <c:strRef>
              <c:f>Figures!$C$2</c:f>
              <c:strCache>
                <c:ptCount val="1"/>
                <c:pt idx="0">
                  <c:v>Upper secondary level of education</c:v>
                </c:pt>
              </c:strCache>
            </c:strRef>
          </c:tx>
          <c:invertIfNegative val="0"/>
          <c:cat>
            <c:strRef>
              <c:f>Figures!$A$3:$A$33</c:f>
              <c:strCache>
                <c:ptCount val="31"/>
                <c:pt idx="0">
                  <c:v>Russia</c:v>
                </c:pt>
                <c:pt idx="1">
                  <c:v>Canada</c:v>
                </c:pt>
                <c:pt idx="2">
                  <c:v>Japan</c:v>
                </c:pt>
                <c:pt idx="3">
                  <c:v>USA</c:v>
                </c:pt>
                <c:pt idx="4">
                  <c:v>New Zealand</c:v>
                </c:pt>
                <c:pt idx="5">
                  <c:v>Korea</c:v>
                </c:pt>
                <c:pt idx="6">
                  <c:v>Australia</c:v>
                </c:pt>
                <c:pt idx="7">
                  <c:v>Finland</c:v>
                </c:pt>
                <c:pt idx="8">
                  <c:v>Ireland</c:v>
                </c:pt>
                <c:pt idx="9">
                  <c:v>United Kingdom</c:v>
                </c:pt>
                <c:pt idx="10">
                  <c:v>Norway</c:v>
                </c:pt>
                <c:pt idx="11">
                  <c:v>Belgium</c:v>
                </c:pt>
                <c:pt idx="12">
                  <c:v>Switzerland</c:v>
                </c:pt>
                <c:pt idx="13">
                  <c:v>Denmark</c:v>
                </c:pt>
                <c:pt idx="14">
                  <c:v>Sweden</c:v>
                </c:pt>
                <c:pt idx="15">
                  <c:v>Iceland</c:v>
                </c:pt>
                <c:pt idx="16">
                  <c:v>Netherlands</c:v>
                </c:pt>
                <c:pt idx="17">
                  <c:v>Spain</c:v>
                </c:pt>
                <c:pt idx="18">
                  <c:v>France</c:v>
                </c:pt>
                <c:pt idx="19">
                  <c:v>OECD average</c:v>
                </c:pt>
                <c:pt idx="20">
                  <c:v>EU21 average</c:v>
                </c:pt>
                <c:pt idx="21">
                  <c:v>Germany</c:v>
                </c:pt>
                <c:pt idx="22">
                  <c:v>Greece</c:v>
                </c:pt>
                <c:pt idx="23">
                  <c:v>Poland</c:v>
                </c:pt>
                <c:pt idx="24">
                  <c:v>Hungary</c:v>
                </c:pt>
                <c:pt idx="25">
                  <c:v>Austria</c:v>
                </c:pt>
                <c:pt idx="26">
                  <c:v>Czech Republic</c:v>
                </c:pt>
                <c:pt idx="27">
                  <c:v>Mexico</c:v>
                </c:pt>
                <c:pt idx="28">
                  <c:v>Slovak Republic</c:v>
                </c:pt>
                <c:pt idx="29">
                  <c:v>Portugal</c:v>
                </c:pt>
                <c:pt idx="30">
                  <c:v>Italy</c:v>
                </c:pt>
              </c:strCache>
            </c:strRef>
          </c:cat>
          <c:val>
            <c:numRef>
              <c:f>Figures!$C$3:$C$33</c:f>
              <c:numCache>
                <c:formatCode>General</c:formatCode>
                <c:ptCount val="31"/>
                <c:pt idx="0">
                  <c:v>34.0</c:v>
                </c:pt>
                <c:pt idx="1">
                  <c:v>38.0</c:v>
                </c:pt>
                <c:pt idx="2">
                  <c:v>55.0</c:v>
                </c:pt>
                <c:pt idx="3">
                  <c:v>47.0</c:v>
                </c:pt>
                <c:pt idx="4">
                  <c:v>32.0</c:v>
                </c:pt>
                <c:pt idx="5">
                  <c:v>41.0</c:v>
                </c:pt>
                <c:pt idx="6">
                  <c:v>35.0</c:v>
                </c:pt>
                <c:pt idx="7">
                  <c:v>45.0</c:v>
                </c:pt>
                <c:pt idx="8">
                  <c:v>36.0</c:v>
                </c:pt>
                <c:pt idx="9">
                  <c:v>37.0</c:v>
                </c:pt>
                <c:pt idx="10">
                  <c:v>43.0</c:v>
                </c:pt>
                <c:pt idx="11">
                  <c:v>36.0</c:v>
                </c:pt>
                <c:pt idx="12">
                  <c:v>51.0</c:v>
                </c:pt>
                <c:pt idx="13">
                  <c:v>42.0</c:v>
                </c:pt>
                <c:pt idx="14">
                  <c:v>53.0</c:v>
                </c:pt>
                <c:pt idx="15">
                  <c:v>34.0</c:v>
                </c:pt>
                <c:pt idx="16">
                  <c:v>41.0</c:v>
                </c:pt>
                <c:pt idx="17">
                  <c:v>22.0</c:v>
                </c:pt>
                <c:pt idx="18">
                  <c:v>41.0</c:v>
                </c:pt>
                <c:pt idx="19">
                  <c:v>44.0</c:v>
                </c:pt>
                <c:pt idx="20">
                  <c:v>48.0</c:v>
                </c:pt>
                <c:pt idx="21">
                  <c:v>60.0</c:v>
                </c:pt>
                <c:pt idx="22">
                  <c:v>41.0</c:v>
                </c:pt>
                <c:pt idx="23">
                  <c:v>66.0</c:v>
                </c:pt>
                <c:pt idx="24">
                  <c:v>61.0</c:v>
                </c:pt>
                <c:pt idx="25">
                  <c:v>63.0</c:v>
                </c:pt>
                <c:pt idx="26">
                  <c:v>76.0</c:v>
                </c:pt>
                <c:pt idx="27">
                  <c:v>19.0</c:v>
                </c:pt>
                <c:pt idx="28">
                  <c:v>74.0</c:v>
                </c:pt>
                <c:pt idx="29">
                  <c:v>17.0</c:v>
                </c:pt>
                <c:pt idx="30">
                  <c:v>40.0</c:v>
                </c:pt>
              </c:numCache>
            </c:numRef>
          </c:val>
        </c:ser>
        <c:ser>
          <c:idx val="2"/>
          <c:order val="2"/>
          <c:tx>
            <c:strRef>
              <c:f>Figures!$D$2</c:f>
              <c:strCache>
                <c:ptCount val="1"/>
                <c:pt idx="0">
                  <c:v>Below upper secondary education</c:v>
                </c:pt>
              </c:strCache>
            </c:strRef>
          </c:tx>
          <c:invertIfNegative val="0"/>
          <c:cat>
            <c:strRef>
              <c:f>Figures!$A$3:$A$33</c:f>
              <c:strCache>
                <c:ptCount val="31"/>
                <c:pt idx="0">
                  <c:v>Russia</c:v>
                </c:pt>
                <c:pt idx="1">
                  <c:v>Canada</c:v>
                </c:pt>
                <c:pt idx="2">
                  <c:v>Japan</c:v>
                </c:pt>
                <c:pt idx="3">
                  <c:v>USA</c:v>
                </c:pt>
                <c:pt idx="4">
                  <c:v>New Zealand</c:v>
                </c:pt>
                <c:pt idx="5">
                  <c:v>Korea</c:v>
                </c:pt>
                <c:pt idx="6">
                  <c:v>Australia</c:v>
                </c:pt>
                <c:pt idx="7">
                  <c:v>Finland</c:v>
                </c:pt>
                <c:pt idx="8">
                  <c:v>Ireland</c:v>
                </c:pt>
                <c:pt idx="9">
                  <c:v>United Kingdom</c:v>
                </c:pt>
                <c:pt idx="10">
                  <c:v>Norway</c:v>
                </c:pt>
                <c:pt idx="11">
                  <c:v>Belgium</c:v>
                </c:pt>
                <c:pt idx="12">
                  <c:v>Switzerland</c:v>
                </c:pt>
                <c:pt idx="13">
                  <c:v>Denmark</c:v>
                </c:pt>
                <c:pt idx="14">
                  <c:v>Sweden</c:v>
                </c:pt>
                <c:pt idx="15">
                  <c:v>Iceland</c:v>
                </c:pt>
                <c:pt idx="16">
                  <c:v>Netherlands</c:v>
                </c:pt>
                <c:pt idx="17">
                  <c:v>Spain</c:v>
                </c:pt>
                <c:pt idx="18">
                  <c:v>France</c:v>
                </c:pt>
                <c:pt idx="19">
                  <c:v>OECD average</c:v>
                </c:pt>
                <c:pt idx="20">
                  <c:v>EU21 average</c:v>
                </c:pt>
                <c:pt idx="21">
                  <c:v>Germany</c:v>
                </c:pt>
                <c:pt idx="22">
                  <c:v>Greece</c:v>
                </c:pt>
                <c:pt idx="23">
                  <c:v>Poland</c:v>
                </c:pt>
                <c:pt idx="24">
                  <c:v>Hungary</c:v>
                </c:pt>
                <c:pt idx="25">
                  <c:v>Austria</c:v>
                </c:pt>
                <c:pt idx="26">
                  <c:v>Czech Republic</c:v>
                </c:pt>
                <c:pt idx="27">
                  <c:v>Mexico</c:v>
                </c:pt>
                <c:pt idx="28">
                  <c:v>Slovak Republic</c:v>
                </c:pt>
                <c:pt idx="29">
                  <c:v>Portugal</c:v>
                </c:pt>
                <c:pt idx="30">
                  <c:v>Italy</c:v>
                </c:pt>
              </c:strCache>
            </c:strRef>
          </c:cat>
          <c:val>
            <c:numRef>
              <c:f>Figures!$D$3:$D$33</c:f>
              <c:numCache>
                <c:formatCode>General</c:formatCode>
                <c:ptCount val="31"/>
                <c:pt idx="0">
                  <c:v>11.0</c:v>
                </c:pt>
                <c:pt idx="1">
                  <c:v>11.0</c:v>
                </c:pt>
                <c:pt idx="2">
                  <c:v>0.0</c:v>
                </c:pt>
                <c:pt idx="3">
                  <c:v>11.0</c:v>
                </c:pt>
                <c:pt idx="4">
                  <c:v>27.0</c:v>
                </c:pt>
                <c:pt idx="5">
                  <c:v>20.0</c:v>
                </c:pt>
                <c:pt idx="6">
                  <c:v>27.0</c:v>
                </c:pt>
                <c:pt idx="7">
                  <c:v>17.0</c:v>
                </c:pt>
                <c:pt idx="8">
                  <c:v>26.0</c:v>
                </c:pt>
                <c:pt idx="9">
                  <c:v>25.0</c:v>
                </c:pt>
                <c:pt idx="10">
                  <c:v>19.0</c:v>
                </c:pt>
                <c:pt idx="11">
                  <c:v>30.0</c:v>
                </c:pt>
                <c:pt idx="12">
                  <c:v>14.0</c:v>
                </c:pt>
                <c:pt idx="13">
                  <c:v>24.0</c:v>
                </c:pt>
                <c:pt idx="14">
                  <c:v>13.0</c:v>
                </c:pt>
                <c:pt idx="15">
                  <c:v>34.0</c:v>
                </c:pt>
                <c:pt idx="16">
                  <c:v>27.0</c:v>
                </c:pt>
                <c:pt idx="17">
                  <c:v>47.0</c:v>
                </c:pt>
                <c:pt idx="18">
                  <c:v>29.0</c:v>
                </c:pt>
                <c:pt idx="19">
                  <c:v>26.0</c:v>
                </c:pt>
                <c:pt idx="20">
                  <c:v>25.0</c:v>
                </c:pt>
                <c:pt idx="21">
                  <c:v>14.0</c:v>
                </c:pt>
                <c:pt idx="22">
                  <c:v>35.0</c:v>
                </c:pt>
                <c:pt idx="23">
                  <c:v>11.0</c:v>
                </c:pt>
                <c:pt idx="24">
                  <c:v>18.0</c:v>
                </c:pt>
                <c:pt idx="25">
                  <c:v>17.0</c:v>
                </c:pt>
                <c:pt idx="26">
                  <c:v>8.0</c:v>
                </c:pt>
                <c:pt idx="27">
                  <c:v>64.0</c:v>
                </c:pt>
                <c:pt idx="28">
                  <c:v>9.0</c:v>
                </c:pt>
                <c:pt idx="29">
                  <c:v>68.0</c:v>
                </c:pt>
                <c:pt idx="30">
                  <c:v>46.0</c:v>
                </c:pt>
              </c:numCache>
            </c:numRef>
          </c:val>
        </c:ser>
        <c:dLbls>
          <c:showLegendKey val="0"/>
          <c:showVal val="0"/>
          <c:showCatName val="0"/>
          <c:showSerName val="0"/>
          <c:showPercent val="0"/>
          <c:showBubbleSize val="0"/>
        </c:dLbls>
        <c:gapWidth val="75"/>
        <c:shape val="box"/>
        <c:axId val="2122712920"/>
        <c:axId val="-2095020296"/>
        <c:axId val="0"/>
      </c:bar3DChart>
      <c:catAx>
        <c:axId val="2122712920"/>
        <c:scaling>
          <c:orientation val="minMax"/>
        </c:scaling>
        <c:delete val="0"/>
        <c:axPos val="b"/>
        <c:majorTickMark val="none"/>
        <c:minorTickMark val="none"/>
        <c:tickLblPos val="nextTo"/>
        <c:crossAx val="-2095020296"/>
        <c:crosses val="autoZero"/>
        <c:auto val="1"/>
        <c:lblAlgn val="ctr"/>
        <c:lblOffset val="100"/>
        <c:noMultiLvlLbl val="0"/>
      </c:catAx>
      <c:valAx>
        <c:axId val="-2095020296"/>
        <c:scaling>
          <c:orientation val="minMax"/>
        </c:scaling>
        <c:delete val="0"/>
        <c:axPos val="l"/>
        <c:majorGridlines/>
        <c:numFmt formatCode="0%" sourceLinked="1"/>
        <c:majorTickMark val="none"/>
        <c:minorTickMark val="none"/>
        <c:tickLblPos val="nextTo"/>
        <c:crossAx val="2122712920"/>
        <c:crosses val="autoZero"/>
        <c:crossBetween val="between"/>
      </c:valAx>
    </c:plotArea>
    <c:legend>
      <c:legendPos val="b"/>
      <c:layout>
        <c:manualLayout>
          <c:xMode val="edge"/>
          <c:yMode val="edge"/>
          <c:x val="0.125597193207992"/>
          <c:y val="0.88778737988548"/>
          <c:w val="0.718873640794901"/>
          <c:h val="0.0898165195048874"/>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de-DE"/>
              <a:t>Public expenditures on education in 2000 and in 2006, in % of total public expenditures and in % of GDP</a:t>
            </a:r>
          </a:p>
        </c:rich>
      </c:tx>
      <c:layout/>
      <c:overlay val="0"/>
    </c:title>
    <c:autoTitleDeleted val="0"/>
    <c:plotArea>
      <c:layout/>
      <c:lineChart>
        <c:grouping val="standard"/>
        <c:varyColors val="0"/>
        <c:ser>
          <c:idx val="0"/>
          <c:order val="0"/>
          <c:tx>
            <c:strRef>
              <c:f>'Public expend on educ'!$C$3</c:f>
              <c:strCache>
                <c:ptCount val="1"/>
                <c:pt idx="0">
                  <c:v>As a percentage of the total number of state expenditures in 2006</c:v>
                </c:pt>
              </c:strCache>
            </c:strRef>
          </c:tx>
          <c:cat>
            <c:strRef>
              <c:f>'Public expend on educ'!$A$6:$A$33</c:f>
              <c:strCache>
                <c:ptCount val="28"/>
                <c:pt idx="0">
                  <c:v> Japan</c:v>
                </c:pt>
                <c:pt idx="1">
                  <c:v> Italy</c:v>
                </c:pt>
                <c:pt idx="2">
                  <c:v> Germany</c:v>
                </c:pt>
                <c:pt idx="3">
                  <c:v> Czech Republic</c:v>
                </c:pt>
                <c:pt idx="4">
                  <c:v> Hungary</c:v>
                </c:pt>
                <c:pt idx="5">
                  <c:v> France</c:v>
                </c:pt>
                <c:pt idx="6">
                  <c:v> Austria</c:v>
                </c:pt>
                <c:pt idx="7">
                  <c:v> Spain</c:v>
                </c:pt>
                <c:pt idx="8">
                  <c:v> Portugal</c:v>
                </c:pt>
                <c:pt idx="9">
                  <c:v> Canada</c:v>
                </c:pt>
                <c:pt idx="10">
                  <c:v>United Kingdom</c:v>
                </c:pt>
                <c:pt idx="11">
                  <c:v> Poland</c:v>
                </c:pt>
                <c:pt idx="12">
                  <c:v>Netherlands</c:v>
                </c:pt>
                <c:pt idx="13">
                  <c:v>Russia</c:v>
                </c:pt>
                <c:pt idx="14">
                  <c:v> Belgium</c:v>
                </c:pt>
                <c:pt idx="15">
                  <c:v> Finland</c:v>
                </c:pt>
                <c:pt idx="16">
                  <c:v> Sweden</c:v>
                </c:pt>
                <c:pt idx="17">
                  <c:v> Switzeland </c:v>
                </c:pt>
                <c:pt idx="18">
                  <c:v> Australia</c:v>
                </c:pt>
                <c:pt idx="19">
                  <c:v> Ireland</c:v>
                </c:pt>
                <c:pt idx="20">
                  <c:v>USA</c:v>
                </c:pt>
                <c:pt idx="21">
                  <c:v> Korea</c:v>
                </c:pt>
                <c:pt idx="22">
                  <c:v> Denmark</c:v>
                </c:pt>
                <c:pt idx="23">
                  <c:v> Norway</c:v>
                </c:pt>
                <c:pt idx="24">
                  <c:v> Iceland</c:v>
                </c:pt>
                <c:pt idx="25">
                  <c:v> New Zealand</c:v>
                </c:pt>
                <c:pt idx="26">
                  <c:v>Slovak Republic</c:v>
                </c:pt>
                <c:pt idx="27">
                  <c:v> Mexico</c:v>
                </c:pt>
              </c:strCache>
            </c:strRef>
          </c:cat>
          <c:val>
            <c:numRef>
              <c:f>'Public expend on educ'!$C$6:$C$33</c:f>
              <c:numCache>
                <c:formatCode>0.0%</c:formatCode>
                <c:ptCount val="28"/>
                <c:pt idx="0">
                  <c:v>0.095</c:v>
                </c:pt>
                <c:pt idx="1">
                  <c:v>0.095</c:v>
                </c:pt>
                <c:pt idx="2">
                  <c:v>0.097</c:v>
                </c:pt>
                <c:pt idx="3">
                  <c:v>0.101</c:v>
                </c:pt>
                <c:pt idx="4">
                  <c:v>0.104</c:v>
                </c:pt>
                <c:pt idx="5">
                  <c:v>0.106</c:v>
                </c:pt>
                <c:pt idx="6">
                  <c:v>0.11</c:v>
                </c:pt>
                <c:pt idx="7">
                  <c:v>0.111</c:v>
                </c:pt>
                <c:pt idx="8">
                  <c:v>0.113</c:v>
                </c:pt>
                <c:pt idx="9">
                  <c:v>0.118</c:v>
                </c:pt>
                <c:pt idx="10">
                  <c:v>0.119</c:v>
                </c:pt>
                <c:pt idx="11">
                  <c:v>0.12</c:v>
                </c:pt>
                <c:pt idx="12">
                  <c:v>0.12</c:v>
                </c:pt>
                <c:pt idx="13">
                  <c:v>0.124</c:v>
                </c:pt>
                <c:pt idx="14">
                  <c:v>0.124</c:v>
                </c:pt>
                <c:pt idx="15">
                  <c:v>0.126</c:v>
                </c:pt>
                <c:pt idx="16">
                  <c:v>0.126</c:v>
                </c:pt>
                <c:pt idx="17">
                  <c:v>0.128</c:v>
                </c:pt>
                <c:pt idx="18">
                  <c:v>0.139</c:v>
                </c:pt>
                <c:pt idx="19">
                  <c:v>0.144</c:v>
                </c:pt>
                <c:pt idx="20">
                  <c:v>0.148</c:v>
                </c:pt>
                <c:pt idx="21">
                  <c:v>0.15</c:v>
                </c:pt>
                <c:pt idx="22">
                  <c:v>0.156</c:v>
                </c:pt>
                <c:pt idx="23">
                  <c:v>0.162</c:v>
                </c:pt>
                <c:pt idx="24">
                  <c:v>0.181</c:v>
                </c:pt>
                <c:pt idx="25">
                  <c:v>0.189</c:v>
                </c:pt>
                <c:pt idx="26">
                  <c:v>0.195</c:v>
                </c:pt>
                <c:pt idx="27">
                  <c:v>0.22</c:v>
                </c:pt>
              </c:numCache>
            </c:numRef>
          </c:val>
          <c:smooth val="0"/>
        </c:ser>
        <c:ser>
          <c:idx val="1"/>
          <c:order val="1"/>
          <c:tx>
            <c:strRef>
              <c:f>'Public expend on educ'!$E$3</c:f>
              <c:strCache>
                <c:ptCount val="1"/>
                <c:pt idx="0">
                  <c:v>As a percentage of the gross domestic product in 2006</c:v>
                </c:pt>
              </c:strCache>
            </c:strRef>
          </c:tx>
          <c:cat>
            <c:strRef>
              <c:f>'Public expend on educ'!$A$6:$A$33</c:f>
              <c:strCache>
                <c:ptCount val="28"/>
                <c:pt idx="0">
                  <c:v> Japan</c:v>
                </c:pt>
                <c:pt idx="1">
                  <c:v> Italy</c:v>
                </c:pt>
                <c:pt idx="2">
                  <c:v> Germany</c:v>
                </c:pt>
                <c:pt idx="3">
                  <c:v> Czech Republic</c:v>
                </c:pt>
                <c:pt idx="4">
                  <c:v> Hungary</c:v>
                </c:pt>
                <c:pt idx="5">
                  <c:v> France</c:v>
                </c:pt>
                <c:pt idx="6">
                  <c:v> Austria</c:v>
                </c:pt>
                <c:pt idx="7">
                  <c:v> Spain</c:v>
                </c:pt>
                <c:pt idx="8">
                  <c:v> Portugal</c:v>
                </c:pt>
                <c:pt idx="9">
                  <c:v> Canada</c:v>
                </c:pt>
                <c:pt idx="10">
                  <c:v>United Kingdom</c:v>
                </c:pt>
                <c:pt idx="11">
                  <c:v> Poland</c:v>
                </c:pt>
                <c:pt idx="12">
                  <c:v>Netherlands</c:v>
                </c:pt>
                <c:pt idx="13">
                  <c:v>Russia</c:v>
                </c:pt>
                <c:pt idx="14">
                  <c:v> Belgium</c:v>
                </c:pt>
                <c:pt idx="15">
                  <c:v> Finland</c:v>
                </c:pt>
                <c:pt idx="16">
                  <c:v> Sweden</c:v>
                </c:pt>
                <c:pt idx="17">
                  <c:v> Switzeland </c:v>
                </c:pt>
                <c:pt idx="18">
                  <c:v> Australia</c:v>
                </c:pt>
                <c:pt idx="19">
                  <c:v> Ireland</c:v>
                </c:pt>
                <c:pt idx="20">
                  <c:v>USA</c:v>
                </c:pt>
                <c:pt idx="21">
                  <c:v> Korea</c:v>
                </c:pt>
                <c:pt idx="22">
                  <c:v> Denmark</c:v>
                </c:pt>
                <c:pt idx="23">
                  <c:v> Norway</c:v>
                </c:pt>
                <c:pt idx="24">
                  <c:v> Iceland</c:v>
                </c:pt>
                <c:pt idx="25">
                  <c:v> New Zealand</c:v>
                </c:pt>
                <c:pt idx="26">
                  <c:v>Slovak Republic</c:v>
                </c:pt>
                <c:pt idx="27">
                  <c:v> Mexico</c:v>
                </c:pt>
              </c:strCache>
            </c:strRef>
          </c:cat>
          <c:val>
            <c:numRef>
              <c:f>'Public expend on educ'!$E$6:$E$33</c:f>
              <c:numCache>
                <c:formatCode>0.0%</c:formatCode>
                <c:ptCount val="28"/>
                <c:pt idx="0">
                  <c:v>0.035</c:v>
                </c:pt>
                <c:pt idx="1">
                  <c:v>0.047</c:v>
                </c:pt>
                <c:pt idx="2">
                  <c:v>0.044</c:v>
                </c:pt>
                <c:pt idx="3">
                  <c:v>0.044</c:v>
                </c:pt>
                <c:pt idx="4">
                  <c:v>0.054</c:v>
                </c:pt>
                <c:pt idx="5">
                  <c:v>0.056</c:v>
                </c:pt>
                <c:pt idx="6">
                  <c:v>0.054</c:v>
                </c:pt>
                <c:pt idx="7">
                  <c:v>0.043</c:v>
                </c:pt>
                <c:pt idx="8">
                  <c:v>0.053</c:v>
                </c:pt>
                <c:pt idx="9">
                  <c:v>0.051</c:v>
                </c:pt>
                <c:pt idx="10">
                  <c:v>0.055</c:v>
                </c:pt>
                <c:pt idx="11">
                  <c:v>0.053</c:v>
                </c:pt>
                <c:pt idx="12">
                  <c:v>0.055</c:v>
                </c:pt>
                <c:pt idx="13">
                  <c:v>0.039</c:v>
                </c:pt>
                <c:pt idx="14">
                  <c:v>0.06</c:v>
                </c:pt>
                <c:pt idx="15">
                  <c:v>0.061</c:v>
                </c:pt>
                <c:pt idx="16">
                  <c:v>0.068</c:v>
                </c:pt>
                <c:pt idx="17">
                  <c:v>0.055</c:v>
                </c:pt>
                <c:pt idx="18">
                  <c:v>0.046</c:v>
                </c:pt>
                <c:pt idx="19">
                  <c:v>0.049</c:v>
                </c:pt>
                <c:pt idx="20">
                  <c:v>0.055</c:v>
                </c:pt>
                <c:pt idx="21">
                  <c:v>0.045</c:v>
                </c:pt>
                <c:pt idx="22">
                  <c:v>0.08</c:v>
                </c:pt>
                <c:pt idx="23">
                  <c:v>0.066</c:v>
                </c:pt>
                <c:pt idx="24">
                  <c:v>0.076</c:v>
                </c:pt>
                <c:pt idx="25">
                  <c:v>0.06</c:v>
                </c:pt>
                <c:pt idx="26">
                  <c:v>0.038</c:v>
                </c:pt>
                <c:pt idx="27">
                  <c:v>0.048</c:v>
                </c:pt>
              </c:numCache>
            </c:numRef>
          </c:val>
          <c:smooth val="0"/>
        </c:ser>
        <c:ser>
          <c:idx val="2"/>
          <c:order val="2"/>
          <c:tx>
            <c:strRef>
              <c:f>'Public expend on educ'!$B$3</c:f>
              <c:strCache>
                <c:ptCount val="1"/>
                <c:pt idx="0">
                  <c:v>As a percentage of the total number of state expenditures in 2000</c:v>
                </c:pt>
              </c:strCache>
            </c:strRef>
          </c:tx>
          <c:spPr>
            <a:ln w="47625">
              <a:noFill/>
            </a:ln>
          </c:spPr>
          <c:cat>
            <c:strRef>
              <c:f>'Public expend on educ'!$A$6:$A$33</c:f>
              <c:strCache>
                <c:ptCount val="28"/>
                <c:pt idx="0">
                  <c:v> Japan</c:v>
                </c:pt>
                <c:pt idx="1">
                  <c:v> Italy</c:v>
                </c:pt>
                <c:pt idx="2">
                  <c:v> Germany</c:v>
                </c:pt>
                <c:pt idx="3">
                  <c:v> Czech Republic</c:v>
                </c:pt>
                <c:pt idx="4">
                  <c:v> Hungary</c:v>
                </c:pt>
                <c:pt idx="5">
                  <c:v> France</c:v>
                </c:pt>
                <c:pt idx="6">
                  <c:v> Austria</c:v>
                </c:pt>
                <c:pt idx="7">
                  <c:v> Spain</c:v>
                </c:pt>
                <c:pt idx="8">
                  <c:v> Portugal</c:v>
                </c:pt>
                <c:pt idx="9">
                  <c:v> Canada</c:v>
                </c:pt>
                <c:pt idx="10">
                  <c:v>United Kingdom</c:v>
                </c:pt>
                <c:pt idx="11">
                  <c:v> Poland</c:v>
                </c:pt>
                <c:pt idx="12">
                  <c:v>Netherlands</c:v>
                </c:pt>
                <c:pt idx="13">
                  <c:v>Russia</c:v>
                </c:pt>
                <c:pt idx="14">
                  <c:v> Belgium</c:v>
                </c:pt>
                <c:pt idx="15">
                  <c:v> Finland</c:v>
                </c:pt>
                <c:pt idx="16">
                  <c:v> Sweden</c:v>
                </c:pt>
                <c:pt idx="17">
                  <c:v> Switzeland </c:v>
                </c:pt>
                <c:pt idx="18">
                  <c:v> Australia</c:v>
                </c:pt>
                <c:pt idx="19">
                  <c:v> Ireland</c:v>
                </c:pt>
                <c:pt idx="20">
                  <c:v>USA</c:v>
                </c:pt>
                <c:pt idx="21">
                  <c:v> Korea</c:v>
                </c:pt>
                <c:pt idx="22">
                  <c:v> Denmark</c:v>
                </c:pt>
                <c:pt idx="23">
                  <c:v> Norway</c:v>
                </c:pt>
                <c:pt idx="24">
                  <c:v> Iceland</c:v>
                </c:pt>
                <c:pt idx="25">
                  <c:v> New Zealand</c:v>
                </c:pt>
                <c:pt idx="26">
                  <c:v>Slovak Republic</c:v>
                </c:pt>
                <c:pt idx="27">
                  <c:v> Mexico</c:v>
                </c:pt>
              </c:strCache>
            </c:strRef>
          </c:cat>
          <c:val>
            <c:numRef>
              <c:f>'Public expend on educ'!$B$6:$B$33</c:f>
              <c:numCache>
                <c:formatCode>0.0%</c:formatCode>
                <c:ptCount val="28"/>
                <c:pt idx="0">
                  <c:v>0.095</c:v>
                </c:pt>
                <c:pt idx="1">
                  <c:v>0.098</c:v>
                </c:pt>
                <c:pt idx="2">
                  <c:v>0.098</c:v>
                </c:pt>
                <c:pt idx="3">
                  <c:v>0.095</c:v>
                </c:pt>
                <c:pt idx="4">
                  <c:v>0.141</c:v>
                </c:pt>
                <c:pt idx="5">
                  <c:v>0.116</c:v>
                </c:pt>
                <c:pt idx="6">
                  <c:v>0.107</c:v>
                </c:pt>
                <c:pt idx="7">
                  <c:v>0.109</c:v>
                </c:pt>
                <c:pt idx="8">
                  <c:v>0.126</c:v>
                </c:pt>
                <c:pt idx="9">
                  <c:v>0.124</c:v>
                </c:pt>
                <c:pt idx="10">
                  <c:v>0.11</c:v>
                </c:pt>
                <c:pt idx="11">
                  <c:v>0.127</c:v>
                </c:pt>
                <c:pt idx="12">
                  <c:v>0.112</c:v>
                </c:pt>
                <c:pt idx="13">
                  <c:v>0.11</c:v>
                </c:pt>
                <c:pt idx="14">
                  <c:v>0.121</c:v>
                </c:pt>
                <c:pt idx="15">
                  <c:v>0.125</c:v>
                </c:pt>
                <c:pt idx="16">
                  <c:v>0.134</c:v>
                </c:pt>
                <c:pt idx="17">
                  <c:v>0.156</c:v>
                </c:pt>
                <c:pt idx="18">
                  <c:v>0.136</c:v>
                </c:pt>
                <c:pt idx="19">
                  <c:v>0.136</c:v>
                </c:pt>
                <c:pt idx="20">
                  <c:v>0.144</c:v>
                </c:pt>
                <c:pt idx="21">
                  <c:v>0.163</c:v>
                </c:pt>
                <c:pt idx="22">
                  <c:v>0.153</c:v>
                </c:pt>
                <c:pt idx="23">
                  <c:v>0.145</c:v>
                </c:pt>
                <c:pt idx="24">
                  <c:v>0.159</c:v>
                </c:pt>
                <c:pt idx="26">
                  <c:v>0.147</c:v>
                </c:pt>
                <c:pt idx="27">
                  <c:v>0.234</c:v>
                </c:pt>
              </c:numCache>
            </c:numRef>
          </c:val>
          <c:smooth val="0"/>
        </c:ser>
        <c:ser>
          <c:idx val="3"/>
          <c:order val="3"/>
          <c:tx>
            <c:strRef>
              <c:f>'Public expend on educ'!$D$3</c:f>
              <c:strCache>
                <c:ptCount val="1"/>
                <c:pt idx="0">
                  <c:v>As a percentage of the gross domestic product in 2000</c:v>
                </c:pt>
              </c:strCache>
            </c:strRef>
          </c:tx>
          <c:spPr>
            <a:ln w="47625">
              <a:noFill/>
            </a:ln>
          </c:spPr>
          <c:cat>
            <c:strRef>
              <c:f>'Public expend on educ'!$A$6:$A$33</c:f>
              <c:strCache>
                <c:ptCount val="28"/>
                <c:pt idx="0">
                  <c:v> Japan</c:v>
                </c:pt>
                <c:pt idx="1">
                  <c:v> Italy</c:v>
                </c:pt>
                <c:pt idx="2">
                  <c:v> Germany</c:v>
                </c:pt>
                <c:pt idx="3">
                  <c:v> Czech Republic</c:v>
                </c:pt>
                <c:pt idx="4">
                  <c:v> Hungary</c:v>
                </c:pt>
                <c:pt idx="5">
                  <c:v> France</c:v>
                </c:pt>
                <c:pt idx="6">
                  <c:v> Austria</c:v>
                </c:pt>
                <c:pt idx="7">
                  <c:v> Spain</c:v>
                </c:pt>
                <c:pt idx="8">
                  <c:v> Portugal</c:v>
                </c:pt>
                <c:pt idx="9">
                  <c:v> Canada</c:v>
                </c:pt>
                <c:pt idx="10">
                  <c:v>United Kingdom</c:v>
                </c:pt>
                <c:pt idx="11">
                  <c:v> Poland</c:v>
                </c:pt>
                <c:pt idx="12">
                  <c:v>Netherlands</c:v>
                </c:pt>
                <c:pt idx="13">
                  <c:v>Russia</c:v>
                </c:pt>
                <c:pt idx="14">
                  <c:v> Belgium</c:v>
                </c:pt>
                <c:pt idx="15">
                  <c:v> Finland</c:v>
                </c:pt>
                <c:pt idx="16">
                  <c:v> Sweden</c:v>
                </c:pt>
                <c:pt idx="17">
                  <c:v> Switzeland </c:v>
                </c:pt>
                <c:pt idx="18">
                  <c:v> Australia</c:v>
                </c:pt>
                <c:pt idx="19">
                  <c:v> Ireland</c:v>
                </c:pt>
                <c:pt idx="20">
                  <c:v>USA</c:v>
                </c:pt>
                <c:pt idx="21">
                  <c:v> Korea</c:v>
                </c:pt>
                <c:pt idx="22">
                  <c:v> Denmark</c:v>
                </c:pt>
                <c:pt idx="23">
                  <c:v> Norway</c:v>
                </c:pt>
                <c:pt idx="24">
                  <c:v> Iceland</c:v>
                </c:pt>
                <c:pt idx="25">
                  <c:v> New Zealand</c:v>
                </c:pt>
                <c:pt idx="26">
                  <c:v>Slovak Republic</c:v>
                </c:pt>
                <c:pt idx="27">
                  <c:v> Mexico</c:v>
                </c:pt>
              </c:strCache>
            </c:strRef>
          </c:cat>
          <c:val>
            <c:numRef>
              <c:f>'Public expend on educ'!$D$6:$D$33</c:f>
              <c:numCache>
                <c:formatCode>0.0%</c:formatCode>
                <c:ptCount val="28"/>
                <c:pt idx="0">
                  <c:v>0.036</c:v>
                </c:pt>
                <c:pt idx="1">
                  <c:v>0.045</c:v>
                </c:pt>
                <c:pt idx="2">
                  <c:v>0.044</c:v>
                </c:pt>
                <c:pt idx="3">
                  <c:v>0.04</c:v>
                </c:pt>
                <c:pt idx="4">
                  <c:v>0.048</c:v>
                </c:pt>
                <c:pt idx="5">
                  <c:v>0.06</c:v>
                </c:pt>
                <c:pt idx="6">
                  <c:v>0.056</c:v>
                </c:pt>
                <c:pt idx="7">
                  <c:v>0.043</c:v>
                </c:pt>
                <c:pt idx="8">
                  <c:v>0.054</c:v>
                </c:pt>
                <c:pt idx="9">
                  <c:v>0.051</c:v>
                </c:pt>
                <c:pt idx="10">
                  <c:v>0.043</c:v>
                </c:pt>
                <c:pt idx="11">
                  <c:v>0.05</c:v>
                </c:pt>
                <c:pt idx="12">
                  <c:v>0.05</c:v>
                </c:pt>
                <c:pt idx="13">
                  <c:v>0.029</c:v>
                </c:pt>
                <c:pt idx="14">
                  <c:v>0.059</c:v>
                </c:pt>
                <c:pt idx="15">
                  <c:v>0.06</c:v>
                </c:pt>
                <c:pt idx="16">
                  <c:v>0.072</c:v>
                </c:pt>
                <c:pt idx="17">
                  <c:v>0.054</c:v>
                </c:pt>
                <c:pt idx="18">
                  <c:v>0.047</c:v>
                </c:pt>
                <c:pt idx="19">
                  <c:v>0.043</c:v>
                </c:pt>
                <c:pt idx="20">
                  <c:v>0.049</c:v>
                </c:pt>
                <c:pt idx="21">
                  <c:v>0.039</c:v>
                </c:pt>
                <c:pt idx="22">
                  <c:v>0.083</c:v>
                </c:pt>
                <c:pt idx="23">
                  <c:v>0.059</c:v>
                </c:pt>
                <c:pt idx="24">
                  <c:v>0.067</c:v>
                </c:pt>
                <c:pt idx="25">
                  <c:v>0.068</c:v>
                </c:pt>
                <c:pt idx="26">
                  <c:v>0.039</c:v>
                </c:pt>
                <c:pt idx="27">
                  <c:v>0.044</c:v>
                </c:pt>
              </c:numCache>
            </c:numRef>
          </c:val>
          <c:smooth val="0"/>
        </c:ser>
        <c:dLbls>
          <c:showLegendKey val="0"/>
          <c:showVal val="0"/>
          <c:showCatName val="0"/>
          <c:showSerName val="0"/>
          <c:showPercent val="0"/>
          <c:showBubbleSize val="0"/>
        </c:dLbls>
        <c:marker val="1"/>
        <c:smooth val="0"/>
        <c:axId val="2086781928"/>
        <c:axId val="2086785048"/>
      </c:lineChart>
      <c:catAx>
        <c:axId val="2086781928"/>
        <c:scaling>
          <c:orientation val="minMax"/>
        </c:scaling>
        <c:delete val="0"/>
        <c:axPos val="b"/>
        <c:majorTickMark val="none"/>
        <c:minorTickMark val="none"/>
        <c:tickLblPos val="nextTo"/>
        <c:crossAx val="2086785048"/>
        <c:crosses val="autoZero"/>
        <c:auto val="1"/>
        <c:lblAlgn val="ctr"/>
        <c:lblOffset val="100"/>
        <c:noMultiLvlLbl val="0"/>
      </c:catAx>
      <c:valAx>
        <c:axId val="2086785048"/>
        <c:scaling>
          <c:orientation val="minMax"/>
          <c:max val="0.22"/>
        </c:scaling>
        <c:delete val="0"/>
        <c:axPos val="l"/>
        <c:majorGridlines/>
        <c:numFmt formatCode="0.0%" sourceLinked="1"/>
        <c:majorTickMark val="none"/>
        <c:minorTickMark val="none"/>
        <c:tickLblPos val="nextTo"/>
        <c:spPr>
          <a:ln w="9525">
            <a:noFill/>
          </a:ln>
        </c:spPr>
        <c:crossAx val="2086781928"/>
        <c:crosses val="autoZero"/>
        <c:crossBetween val="between"/>
        <c:majorUnit val="0.02"/>
      </c:valAx>
    </c:plotArea>
    <c:legend>
      <c:legendPos val="b"/>
      <c:layout>
        <c:manualLayout>
          <c:xMode val="edge"/>
          <c:yMode val="edge"/>
          <c:x val="0.0265022980724694"/>
          <c:y val="0.876974270949695"/>
          <c:w val="0.949581053499534"/>
          <c:h val="0.104571288450535"/>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t" anchorCtr="0" compatLnSpc="1">
            <a:prstTxWarp prst="textNoShape">
              <a:avLst/>
            </a:prstTxWarp>
          </a:bodyPr>
          <a:lstStyle>
            <a:lvl1pPr algn="l" defTabSz="927100">
              <a:defRPr sz="1200" b="1">
                <a:latin typeface="Times New Roman" charset="0"/>
                <a:cs typeface="+mn-cs"/>
              </a:defRPr>
            </a:lvl1pPr>
          </a:lstStyle>
          <a:p>
            <a:pPr>
              <a:defRPr/>
            </a:pPr>
            <a:endParaRPr lang="en-US"/>
          </a:p>
        </p:txBody>
      </p:sp>
      <p:sp>
        <p:nvSpPr>
          <p:cNvPr id="112643" name="Rectangle 3"/>
          <p:cNvSpPr>
            <a:spLocks noGrp="1" noChangeArrowheads="1"/>
          </p:cNvSpPr>
          <p:nvPr>
            <p:ph type="dt" sz="quarter"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t" anchorCtr="0" compatLnSpc="1">
            <a:prstTxWarp prst="textNoShape">
              <a:avLst/>
            </a:prstTxWarp>
          </a:bodyPr>
          <a:lstStyle>
            <a:lvl1pPr algn="r" defTabSz="927100">
              <a:defRPr sz="1200" b="1">
                <a:latin typeface="Times New Roman" charset="0"/>
                <a:cs typeface="+mn-cs"/>
              </a:defRPr>
            </a:lvl1pPr>
          </a:lstStyle>
          <a:p>
            <a:pPr>
              <a:defRPr/>
            </a:pPr>
            <a:fld id="{A21C2C2B-BBF1-644C-B6D3-8674EC9F6659}" type="datetime1">
              <a:rPr lang="en-GB"/>
              <a:pPr>
                <a:defRPr/>
              </a:pPr>
              <a:t>22.10.13</a:t>
            </a:fld>
            <a:endParaRPr lang="en-US"/>
          </a:p>
        </p:txBody>
      </p:sp>
      <p:sp>
        <p:nvSpPr>
          <p:cNvPr id="112644" name="Rectangle 4"/>
          <p:cNvSpPr>
            <a:spLocks noGrp="1" noChangeArrowheads="1"/>
          </p:cNvSpPr>
          <p:nvPr>
            <p:ph type="ftr" sz="quarter" idx="2"/>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b" anchorCtr="0" compatLnSpc="1">
            <a:prstTxWarp prst="textNoShape">
              <a:avLst/>
            </a:prstTxWarp>
          </a:bodyPr>
          <a:lstStyle>
            <a:lvl1pPr algn="l" defTabSz="927100">
              <a:defRPr sz="1200" b="1">
                <a:latin typeface="Times New Roman" charset="0"/>
                <a:cs typeface="+mn-cs"/>
              </a:defRPr>
            </a:lvl1pPr>
          </a:lstStyle>
          <a:p>
            <a:pPr>
              <a:defRPr/>
            </a:pPr>
            <a:endParaRPr lang="en-US"/>
          </a:p>
        </p:txBody>
      </p:sp>
      <p:sp>
        <p:nvSpPr>
          <p:cNvPr id="112645" name="Rectangle 5"/>
          <p:cNvSpPr>
            <a:spLocks noGrp="1" noChangeArrowheads="1"/>
          </p:cNvSpPr>
          <p:nvPr>
            <p:ph type="sldNum" sz="quarter" idx="3"/>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b" anchorCtr="0" compatLnSpc="1">
            <a:prstTxWarp prst="textNoShape">
              <a:avLst/>
            </a:prstTxWarp>
          </a:bodyPr>
          <a:lstStyle>
            <a:lvl1pPr algn="r" defTabSz="927100">
              <a:defRPr sz="1200" b="1">
                <a:latin typeface="Times New Roman" charset="0"/>
                <a:cs typeface="+mn-cs"/>
              </a:defRPr>
            </a:lvl1pPr>
          </a:lstStyle>
          <a:p>
            <a:pPr>
              <a:defRPr/>
            </a:pPr>
            <a:fld id="{12D5DADF-95E8-4E4A-B6BF-340F6ABFC660}" type="slidenum">
              <a:rPr lang="en-US"/>
              <a:pPr>
                <a:defRPr/>
              </a:pPr>
              <a:t>‹#›</a:t>
            </a:fld>
            <a:endParaRPr lang="en-US"/>
          </a:p>
        </p:txBody>
      </p:sp>
    </p:spTree>
    <p:extLst>
      <p:ext uri="{BB962C8B-B14F-4D97-AF65-F5344CB8AC3E}">
        <p14:creationId xmlns:p14="http://schemas.microsoft.com/office/powerpoint/2010/main" val="523703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t" anchorCtr="0" compatLnSpc="1">
            <a:prstTxWarp prst="textNoShape">
              <a:avLst/>
            </a:prstTxWarp>
          </a:bodyPr>
          <a:lstStyle>
            <a:lvl1pPr algn="l" defTabSz="927100">
              <a:defRPr sz="1200">
                <a:latin typeface="Times New Roman" charset="0"/>
                <a:cs typeface="+mn-cs"/>
              </a:defRPr>
            </a:lvl1pPr>
          </a:lstStyle>
          <a:p>
            <a:pPr>
              <a:defRPr/>
            </a:pPr>
            <a:endParaRPr lang="it-IT"/>
          </a:p>
        </p:txBody>
      </p:sp>
      <p:sp>
        <p:nvSpPr>
          <p:cNvPr id="86019"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t" anchorCtr="0" compatLnSpc="1">
            <a:prstTxWarp prst="textNoShape">
              <a:avLst/>
            </a:prstTxWarp>
          </a:bodyPr>
          <a:lstStyle>
            <a:lvl1pPr algn="r" defTabSz="927100">
              <a:defRPr sz="1200">
                <a:latin typeface="Times New Roman" charset="0"/>
                <a:cs typeface="+mn-cs"/>
              </a:defRPr>
            </a:lvl1pPr>
          </a:lstStyle>
          <a:p>
            <a:pPr>
              <a:defRPr/>
            </a:pPr>
            <a:fld id="{36596731-2E93-694B-B4F8-42BFC27C9538}" type="datetime1">
              <a:rPr lang="en-GB"/>
              <a:pPr>
                <a:defRPr/>
              </a:pPr>
              <a:t>22.10.13</a:t>
            </a:fld>
            <a:endParaRPr lang="it-IT"/>
          </a:p>
        </p:txBody>
      </p:sp>
      <p:sp>
        <p:nvSpPr>
          <p:cNvPr id="86020" name="Rectangle 4"/>
          <p:cNvSpPr>
            <a:spLocks noGrp="1" noRot="1" noChangeAspect="1" noChangeArrowheads="1" noTextEdit="1"/>
          </p:cNvSpPr>
          <p:nvPr>
            <p:ph type="sldImg" idx="2"/>
          </p:nvPr>
        </p:nvSpPr>
        <p:spPr bwMode="auto">
          <a:xfrm>
            <a:off x="919163"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904875" y="4716463"/>
            <a:ext cx="4987925"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6022"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b" anchorCtr="0" compatLnSpc="1">
            <a:prstTxWarp prst="textNoShape">
              <a:avLst/>
            </a:prstTxWarp>
          </a:bodyPr>
          <a:lstStyle>
            <a:lvl1pPr algn="l" defTabSz="927100">
              <a:defRPr sz="1200">
                <a:latin typeface="Times New Roman" charset="0"/>
                <a:cs typeface="+mn-cs"/>
              </a:defRPr>
            </a:lvl1pPr>
          </a:lstStyle>
          <a:p>
            <a:pPr>
              <a:defRPr/>
            </a:pPr>
            <a:endParaRPr lang="it-IT"/>
          </a:p>
        </p:txBody>
      </p:sp>
      <p:sp>
        <p:nvSpPr>
          <p:cNvPr id="86023" name="Rectangle 7"/>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75" tIns="46388" rIns="92775" bIns="46388" numCol="1" anchor="b" anchorCtr="0" compatLnSpc="1">
            <a:prstTxWarp prst="textNoShape">
              <a:avLst/>
            </a:prstTxWarp>
          </a:bodyPr>
          <a:lstStyle>
            <a:lvl1pPr algn="r" defTabSz="927100">
              <a:defRPr sz="1200">
                <a:latin typeface="Times New Roman" charset="0"/>
                <a:cs typeface="+mn-cs"/>
              </a:defRPr>
            </a:lvl1pPr>
          </a:lstStyle>
          <a:p>
            <a:pPr>
              <a:defRPr/>
            </a:pPr>
            <a:fld id="{B5191737-0243-AD4D-98EB-C8E1B8F6D4D5}" type="slidenum">
              <a:rPr lang="it-IT"/>
              <a:pPr>
                <a:defRPr/>
              </a:pPr>
              <a:t>‹#›</a:t>
            </a:fld>
            <a:endParaRPr lang="it-IT"/>
          </a:p>
        </p:txBody>
      </p:sp>
    </p:spTree>
    <p:extLst>
      <p:ext uri="{BB962C8B-B14F-4D97-AF65-F5344CB8AC3E}">
        <p14:creationId xmlns:p14="http://schemas.microsoft.com/office/powerpoint/2010/main" val="11261291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t>The</a:t>
            </a:r>
            <a:r>
              <a:rPr lang="en-US" baseline="0" dirty="0" smtClean="0"/>
              <a:t> result of these developments allows me to conclude that education in Russia became necessary but not sufficient. However the mechanisms behind those trends are not clear yet and if this is true for the whole </a:t>
            </a:r>
            <a:r>
              <a:rPr lang="en-US" baseline="0" dirty="0" err="1" smtClean="0"/>
              <a:t>russian</a:t>
            </a:r>
            <a:r>
              <a:rPr lang="en-US" baseline="0" dirty="0" smtClean="0"/>
              <a:t> education or there are good and bad educational careers. In other words do certificates obtained in </a:t>
            </a:r>
            <a:r>
              <a:rPr lang="en-US" baseline="0" dirty="0" err="1" smtClean="0"/>
              <a:t>prestiugious</a:t>
            </a:r>
            <a:r>
              <a:rPr lang="en-US" baseline="0" dirty="0" smtClean="0"/>
              <a:t> schools provide different signals than certificates obtained in less prestigious schools? </a:t>
            </a:r>
          </a:p>
          <a:p>
            <a:pPr>
              <a:defRPr/>
            </a:pPr>
            <a:r>
              <a:rPr lang="en-US" baseline="0" dirty="0" smtClean="0"/>
              <a:t>And more </a:t>
            </a:r>
            <a:r>
              <a:rPr lang="en-US" baseline="0" dirty="0" err="1" smtClean="0"/>
              <a:t>precicely</a:t>
            </a:r>
            <a:r>
              <a:rPr lang="en-US" baseline="0" dirty="0" smtClean="0"/>
              <a:t>, which events and stages</a:t>
            </a:r>
          </a:p>
          <a:p>
            <a:pPr>
              <a:defRPr/>
            </a:pPr>
            <a:r>
              <a:rPr lang="en-US" baseline="0" dirty="0" smtClean="0"/>
              <a:t>Furthermore, how does socials origin and family </a:t>
            </a:r>
            <a:r>
              <a:rPr lang="en-US" baseline="0" dirty="0" err="1" smtClean="0"/>
              <a:t>backround</a:t>
            </a:r>
            <a:endParaRPr lang="en-US" baseline="0" dirty="0" smtClean="0"/>
          </a:p>
          <a:p>
            <a:pPr>
              <a:defRPr/>
            </a:pPr>
            <a:r>
              <a:rPr lang="en-US" baseline="0" dirty="0" smtClean="0"/>
              <a:t>Finally, whether and to which extent</a:t>
            </a: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err="1" smtClean="0"/>
              <a:t>Upond</a:t>
            </a:r>
            <a:r>
              <a:rPr lang="en-US" dirty="0" smtClean="0"/>
              <a:t> this background, my </a:t>
            </a:r>
            <a:r>
              <a:rPr lang="en-US" dirty="0" err="1" smtClean="0"/>
              <a:t>disseration</a:t>
            </a:r>
            <a:r>
              <a:rPr lang="en-US" dirty="0" smtClean="0"/>
              <a:t> project</a:t>
            </a:r>
            <a:r>
              <a:rPr lang="en-US" baseline="0" dirty="0" smtClean="0"/>
              <a:t> </a:t>
            </a:r>
            <a:r>
              <a:rPr lang="en-US" baseline="0" dirty="0" err="1" smtClean="0"/>
              <a:t>ist</a:t>
            </a:r>
            <a:r>
              <a:rPr lang="en-US" baseline="0" dirty="0" smtClean="0"/>
              <a:t> structured along three main topics…</a:t>
            </a:r>
          </a:p>
          <a:p>
            <a:pPr>
              <a:defRPr/>
            </a:pPr>
            <a:r>
              <a:rPr lang="en-US" dirty="0" smtClean="0"/>
              <a:t>In line with previous mentioned</a:t>
            </a:r>
            <a:r>
              <a:rPr lang="en-US" baseline="0" dirty="0" smtClean="0"/>
              <a:t> importance of the </a:t>
            </a:r>
            <a:r>
              <a:rPr lang="en-US" baseline="0" dirty="0" err="1" smtClean="0"/>
              <a:t>instituional</a:t>
            </a:r>
            <a:r>
              <a:rPr lang="en-US" baseline="0" dirty="0" smtClean="0"/>
              <a:t> context, I will defined my hypotheses and interpret my results taking in </a:t>
            </a:r>
            <a:r>
              <a:rPr lang="en-US" baseline="0" smtClean="0"/>
              <a:t>account …. </a:t>
            </a: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Font typeface="+mj-lt"/>
              <a:buAutoNum type="arabicParenBoth"/>
            </a:pPr>
            <a:r>
              <a:rPr lang="en-US" dirty="0" smtClean="0"/>
              <a:t>Secondary school choice and its short- and longer-term consequences on competence development and highest educational attainment level</a:t>
            </a:r>
          </a:p>
          <a:p>
            <a:pPr marL="914400" lvl="1" indent="-514350">
              <a:buFont typeface="+mj-lt"/>
              <a:buAutoNum type="arabicParenBoth"/>
            </a:pPr>
            <a:r>
              <a:rPr lang="en-US" dirty="0" smtClean="0"/>
              <a:t>The role of the social origin on the (post-) secondary educational trajectories</a:t>
            </a:r>
          </a:p>
          <a:p>
            <a:pPr marL="914400" lvl="1" indent="-514350">
              <a:buFont typeface="+mj-lt"/>
              <a:buAutoNum type="arabicParenBoth"/>
            </a:pPr>
            <a:r>
              <a:rPr lang="en-US" dirty="0" smtClean="0"/>
              <a:t>The role of institutions and particular if institutional chance reduced or amplified the effect of the social origin</a:t>
            </a:r>
          </a:p>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Font typeface="+mj-lt"/>
              <a:buAutoNum type="arabicParenBoth"/>
            </a:pPr>
            <a:r>
              <a:rPr lang="en-US" dirty="0" smtClean="0"/>
              <a:t>Different (post-) secondary educational trajectories and their consequences for entry into the labor market</a:t>
            </a:r>
          </a:p>
          <a:p>
            <a:pPr marL="914400" lvl="1" indent="-514350">
              <a:buFont typeface="+mj-lt"/>
              <a:buAutoNum type="arabicParenBoth"/>
            </a:pPr>
            <a:r>
              <a:rPr lang="en-US" dirty="0" smtClean="0"/>
              <a:t>Previous educational career</a:t>
            </a:r>
          </a:p>
          <a:p>
            <a:pPr marL="914400" lvl="1" indent="-514350">
              <a:buFont typeface="+mj-lt"/>
              <a:buAutoNum type="arabicParenBoth"/>
            </a:pPr>
            <a:r>
              <a:rPr lang="en-US" dirty="0" smtClean="0"/>
              <a:t>Gender determined allocation of labor market entrants</a:t>
            </a:r>
          </a:p>
          <a:p>
            <a:pPr marL="914400" lvl="1" indent="-514350">
              <a:buFont typeface="+mj-lt"/>
              <a:buAutoNum type="arabicParenBoth"/>
            </a:pPr>
            <a:r>
              <a:rPr lang="en-US" dirty="0" smtClean="0"/>
              <a:t>The role of institutions and particular if institutional chance reduced or amplified the effect of gender</a:t>
            </a:r>
          </a:p>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16</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Font typeface="+mj-lt"/>
              <a:buAutoNum type="arabicParenBoth"/>
            </a:pPr>
            <a:r>
              <a:rPr lang="en-US" dirty="0" smtClean="0"/>
              <a:t>Patterns and consequences of adult learning for adults’ employment and job career and its role in compensating for previous educational inequalities. </a:t>
            </a:r>
          </a:p>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17</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18</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20</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36596731-2E93-694B-B4F8-42BFC27C9538}" type="datetime1">
              <a:rPr lang="en-GB" smtClean="0"/>
              <a:pPr>
                <a:defRPr/>
              </a:pPr>
              <a:t>22.10.13</a:t>
            </a:fld>
            <a:endParaRPr lang="it-IT"/>
          </a:p>
        </p:txBody>
      </p:sp>
      <p:sp>
        <p:nvSpPr>
          <p:cNvPr id="5" name="Slide Number Placeholder 4"/>
          <p:cNvSpPr>
            <a:spLocks noGrp="1"/>
          </p:cNvSpPr>
          <p:nvPr>
            <p:ph type="sldNum" sz="quarter" idx="11"/>
          </p:nvPr>
        </p:nvSpPr>
        <p:spPr/>
        <p:txBody>
          <a:bodyPr/>
          <a:lstStyle/>
          <a:p>
            <a:pPr>
              <a:defRPr/>
            </a:pPr>
            <a:fld id="{B5191737-0243-AD4D-98EB-C8E1B8F6D4D5}" type="slidenum">
              <a:rPr lang="it-IT" smtClean="0"/>
              <a:pPr>
                <a:defRPr/>
              </a:pPr>
              <a:t>22</a:t>
            </a:fld>
            <a:endParaRPr lang="it-IT"/>
          </a:p>
        </p:txBody>
      </p:sp>
    </p:spTree>
    <p:extLst>
      <p:ext uri="{BB962C8B-B14F-4D97-AF65-F5344CB8AC3E}">
        <p14:creationId xmlns:p14="http://schemas.microsoft.com/office/powerpoint/2010/main" val="319304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0316E152-2E95-1A48-92D7-21DCC881563A}" type="slidenum">
              <a:rPr lang="it-IT" smtClean="0"/>
              <a:pPr>
                <a:defRPr/>
              </a:pPr>
              <a:t>23</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1125BC88-EA3A-3144-B9E7-189200ADAA8F}" type="slidenum">
              <a:rPr lang="it-IT" smtClean="0"/>
              <a:pPr>
                <a:defRPr/>
              </a:pPr>
              <a:t>24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4</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1125BC88-EA3A-3144-B9E7-189200ADAA8F}" type="slidenum">
              <a:rPr lang="it-IT" smtClean="0"/>
              <a:pPr>
                <a:defRPr/>
              </a:pPr>
              <a:t>25</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smtClean="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2C979C73-CF21-8243-BF67-6F0343F574E6}" type="slidenum">
              <a:rPr lang="it-IT" smtClean="0"/>
              <a:pPr>
                <a:defRPr/>
              </a:pPr>
              <a:t>26</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2FA1F3B7-E5D1-DB47-AD54-913672944DAC}" type="slidenum">
              <a:rPr lang="it-IT" smtClean="0"/>
              <a:pPr>
                <a:defRPr/>
              </a:pPr>
              <a:t>27</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2FA1F3B7-E5D1-DB47-AD54-913672944DAC}" type="slidenum">
              <a:rPr lang="it-IT" smtClean="0"/>
              <a:pPr>
                <a:defRPr/>
              </a:pPr>
              <a:t>28</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1F996EA5-6DCC-2E48-A7E9-A07627DBF997}" type="slidenum">
              <a:rPr lang="it-IT" smtClean="0"/>
              <a:pPr>
                <a:defRPr/>
              </a:pPr>
              <a:t>29</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1F996EA5-6DCC-2E48-A7E9-A07627DBF997}" type="slidenum">
              <a:rPr lang="it-IT" smtClean="0"/>
              <a:pPr>
                <a:defRPr/>
              </a:pPr>
              <a:t>30</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1F996EA5-6DCC-2E48-A7E9-A07627DBF997}" type="slidenum">
              <a:rPr lang="it-IT" smtClean="0"/>
              <a:pPr>
                <a:defRPr/>
              </a:pPr>
              <a:t>31</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smtClean="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4810F6A3-1112-3A42-86A7-0D016B96EB50}" type="slidenum">
              <a:rPr lang="it-IT" smtClean="0"/>
              <a:pPr>
                <a:defRPr/>
              </a:pPr>
              <a:t>32</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t>Generally we observe that</a:t>
            </a:r>
            <a:r>
              <a:rPr lang="en-US" baseline="0" dirty="0" smtClean="0"/>
              <a:t> only those who do tertiary adult learning or non-formal training benefit in term of up- and downward occupational mobility compared to non</a:t>
            </a:r>
            <a:r>
              <a:rPr lang="en-US" baseline="0" dirty="0" smtClean="0"/>
              <a:t>-participants</a:t>
            </a: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E0D0F744-3BBB-1246-9F3D-D351187FE6FD}" type="slidenum">
              <a:rPr lang="it-IT" smtClean="0"/>
              <a:pPr>
                <a:defRPr/>
              </a:pPr>
              <a:t>33</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t>So see one more time that only tertiary and non-formal adult education benefit participants compared to non-participants.</a:t>
            </a:r>
          </a:p>
          <a:p>
            <a:pPr>
              <a:defRPr/>
            </a:pPr>
            <a:r>
              <a:rPr lang="en-US" dirty="0" smtClean="0"/>
              <a:t>With regard to working status while studying, we can see, working status while studying does</a:t>
            </a:r>
            <a:r>
              <a:rPr lang="en-US" baseline="0" dirty="0" smtClean="0"/>
              <a:t> not make any differences for adult learners.</a:t>
            </a:r>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E0D0F744-3BBB-1246-9F3D-D351187FE6FD}" type="slidenum">
              <a:rPr lang="it-IT" smtClean="0"/>
              <a:pPr>
                <a:defRPr/>
              </a:pPr>
              <a:t>34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6</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baseline="0" dirty="0" smtClean="0"/>
              <a:t>Tertiary </a:t>
            </a:r>
            <a:r>
              <a:rPr lang="en-US" baseline="0" dirty="0" smtClean="0"/>
              <a:t>AL improves upward mobility but only if initial educational level was also tertiary! Those doing tertiary but having previously non-tertiary are worse off compared to non-participants!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Non-tertiary AL reduces downward risks for tertiary educated but increases downward risks for non-tertiary educated individuals. </a:t>
            </a:r>
          </a:p>
          <a:p>
            <a:pPr>
              <a:defRPr/>
            </a:pPr>
            <a:endParaRPr lang="en-US" baseline="0" dirty="0" smtClean="0"/>
          </a:p>
          <a:p>
            <a:pPr>
              <a:defRPr/>
            </a:pPr>
            <a:r>
              <a:rPr lang="en-US" baseline="0" dirty="0" smtClean="0"/>
              <a:t>Non-formal training benefits tertiary educated but is harmful for those non-tertiary educated</a:t>
            </a:r>
          </a:p>
          <a:p>
            <a:pPr>
              <a:defRPr/>
            </a:pPr>
            <a:endParaRPr lang="en-US" dirty="0" smtClean="0"/>
          </a:p>
          <a:p>
            <a:pPr>
              <a:defRPr/>
            </a:pPr>
            <a:r>
              <a:rPr lang="en-US" dirty="0" smtClean="0"/>
              <a:t>If </a:t>
            </a:r>
            <a:r>
              <a:rPr lang="en-US" dirty="0" smtClean="0"/>
              <a:t>initial</a:t>
            </a:r>
            <a:r>
              <a:rPr lang="en-US" baseline="0" dirty="0" smtClean="0"/>
              <a:t> education is tertiary Adult leaner either benefit from AE or at least not worse off compared to non-</a:t>
            </a:r>
            <a:r>
              <a:rPr lang="en-US" baseline="0" dirty="0" err="1" smtClean="0"/>
              <a:t>participanst</a:t>
            </a:r>
            <a:r>
              <a:rPr lang="en-US" baseline="0" dirty="0" smtClean="0"/>
              <a:t>!</a:t>
            </a: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E0D0F744-3BBB-1246-9F3D-D351187FE6FD}" type="slidenum">
              <a:rPr lang="it-IT" smtClean="0"/>
              <a:pPr>
                <a:defRPr/>
              </a:pPr>
              <a:t>35</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t>Not fully in line with our hypotheses</a:t>
            </a:r>
            <a:r>
              <a:rPr lang="en-US" baseline="0" dirty="0" smtClean="0"/>
              <a:t>, but all types of AL seems to contribute to employment probabilities compared with non-participants </a:t>
            </a: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E0D0F744-3BBB-1246-9F3D-D351187FE6FD}" type="slidenum">
              <a:rPr lang="it-IT" smtClean="0"/>
              <a:pPr>
                <a:defRPr/>
              </a:pPr>
              <a:t>36</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smtClean="0"/>
              <a:t>However, if we look on working</a:t>
            </a:r>
            <a:r>
              <a:rPr lang="en-US" baseline="0" dirty="0" smtClean="0"/>
              <a:t> status while studying this implies that only those working while studying benefit form adult learning compared with non-participants; whereas adult learners who were non-working while studying are worse off. This implies that previous labor market career is an important factor for employers and might be more valued than education later in life!</a:t>
            </a:r>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E0D0F744-3BBB-1246-9F3D-D351187FE6FD}" type="slidenum">
              <a:rPr lang="it-IT" smtClean="0"/>
              <a:pPr>
                <a:defRPr/>
              </a:pPr>
              <a:t>37</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E0D0F744-3BBB-1246-9F3D-D351187FE6FD}" type="slidenum">
              <a:rPr lang="it-IT" smtClean="0"/>
              <a:pPr>
                <a:defRPr/>
              </a:pPr>
              <a:t>38</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39</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40</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41</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42</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43</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7</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45</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46</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47</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DE3919BE-DFE6-724A-8C77-DD98BBD558FD}" type="slidenum">
              <a:rPr lang="it-IT" smtClean="0"/>
              <a:pPr>
                <a:defRPr/>
              </a:pPr>
              <a:t>48</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6A078A2D-70B0-FD46-83A7-7078B26A1E8A}" type="slidenum">
              <a:rPr lang="it-IT" smtClean="0"/>
              <a:pPr>
                <a:defRPr/>
              </a:pPr>
              <a:t>49</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51</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52</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53</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11</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en-US" dirty="0"/>
          </a:p>
        </p:txBody>
      </p:sp>
      <p:sp>
        <p:nvSpPr>
          <p:cNvPr id="4" name="Datumsplatzhalter 3"/>
          <p:cNvSpPr>
            <a:spLocks noGrp="1"/>
          </p:cNvSpPr>
          <p:nvPr>
            <p:ph type="dt" sz="quarter" idx="1"/>
          </p:nvPr>
        </p:nvSpPr>
        <p:spPr/>
        <p:txBody>
          <a:bodyPr/>
          <a:lstStyle/>
          <a:p>
            <a:pPr>
              <a:defRPr/>
            </a:pPr>
            <a:fld id="{F488890E-C327-E144-A4F0-564DDBAA51FF}" type="datetime1">
              <a:rPr lang="en-GB"/>
              <a:pPr>
                <a:defRPr/>
              </a:pPr>
              <a:t>22.10.13</a:t>
            </a:fld>
            <a:endParaRPr lang="it-IT"/>
          </a:p>
        </p:txBody>
      </p:sp>
      <p:sp>
        <p:nvSpPr>
          <p:cNvPr id="5" name="Foliennummernplatzhalter 4"/>
          <p:cNvSpPr>
            <a:spLocks noGrp="1"/>
          </p:cNvSpPr>
          <p:nvPr>
            <p:ph type="sldNum" sz="quarter" idx="5"/>
          </p:nvPr>
        </p:nvSpPr>
        <p:spPr/>
        <p:txBody>
          <a:bodyPr/>
          <a:lstStyle/>
          <a:p>
            <a:pPr>
              <a:defRPr/>
            </a:pPr>
            <a:fld id="{73E41E77-6FFE-D449-8F59-A21BBF2E1D6A}" type="slidenum">
              <a:rPr lang="it-IT" smtClean="0"/>
              <a:pPr>
                <a:defRPr/>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6875" y="2130425"/>
            <a:ext cx="8496299" cy="1586607"/>
          </a:xfrm>
        </p:spPr>
        <p:txBody>
          <a:bodyPr/>
          <a:lstStyle>
            <a:lvl1pPr algn="ctr">
              <a:defRPr sz="3600">
                <a:solidFill>
                  <a:srgbClr val="28487B"/>
                </a:solidFill>
              </a:defRPr>
            </a:lvl1pPr>
          </a:lstStyle>
          <a:p>
            <a:r>
              <a:rPr lang="de-DE" dirty="0" smtClean="0"/>
              <a:t>Mastertitelformat bearbeiten</a:t>
            </a:r>
            <a:endParaRPr lang="en-US" dirty="0"/>
          </a:p>
        </p:txBody>
      </p:sp>
      <p:sp>
        <p:nvSpPr>
          <p:cNvPr id="3" name="Untertitel 2"/>
          <p:cNvSpPr>
            <a:spLocks noGrp="1"/>
          </p:cNvSpPr>
          <p:nvPr>
            <p:ph type="subTitle" idx="1"/>
          </p:nvPr>
        </p:nvSpPr>
        <p:spPr>
          <a:xfrm>
            <a:off x="396181" y="4077072"/>
            <a:ext cx="8496299" cy="792088"/>
          </a:xfrm>
        </p:spPr>
        <p:txBody>
          <a:bodyPr/>
          <a:lstStyle>
            <a:lvl1pPr marL="0" indent="0" algn="l">
              <a:buNone/>
              <a:defRPr sz="2400"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Master-Untertitelformat bearbeiten</a:t>
            </a:r>
            <a:endParaRPr lang="en-US" dirty="0"/>
          </a:p>
        </p:txBody>
      </p:sp>
      <p:pic>
        <p:nvPicPr>
          <p:cNvPr id="6"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4010" y="5788959"/>
            <a:ext cx="2976660" cy="1096426"/>
          </a:xfrm>
          <a:prstGeom prst="rect">
            <a:avLst/>
          </a:prstGeom>
        </p:spPr>
      </p:pic>
      <p:sp>
        <p:nvSpPr>
          <p:cNvPr id="7" name="Rectangle 8"/>
          <p:cNvSpPr>
            <a:spLocks noChangeArrowheads="1"/>
          </p:cNvSpPr>
          <p:nvPr userDrawn="1"/>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a:p>
            <a:pPr algn="r">
              <a:spcBef>
                <a:spcPct val="0"/>
              </a:spcBef>
              <a:defRPr/>
            </a:pPr>
            <a:r>
              <a:rPr lang="en-GB" b="1" dirty="0">
                <a:solidFill>
                  <a:srgbClr val="004A94"/>
                </a:solidFill>
                <a:latin typeface="Franklin Gothic Medium" charset="0"/>
                <a:cs typeface="Arial" charset="0"/>
              </a:rPr>
              <a:t>Department of Political and Social Sciences</a:t>
            </a:r>
            <a:r>
              <a:rPr lang="it-IT" b="1" dirty="0">
                <a:solidFill>
                  <a:schemeClr val="bg1"/>
                </a:solidFill>
                <a:effectLst>
                  <a:outerShdw blurRad="38100" dist="38100" dir="2700000" algn="tl">
                    <a:srgbClr val="000000"/>
                  </a:outerShdw>
                </a:effectLst>
                <a:cs typeface="+mn-cs"/>
              </a:rPr>
              <a:t>    </a:t>
            </a:r>
            <a:r>
              <a:rPr lang="it-IT" sz="2800" b="1" dirty="0">
                <a:solidFill>
                  <a:schemeClr val="bg1"/>
                </a:solidFill>
                <a:effectLst>
                  <a:outerShdw blurRad="38100" dist="38100" dir="2700000" algn="tl">
                    <a:srgbClr val="000000"/>
                  </a:outerShdw>
                </a:effectLst>
                <a:cs typeface="+mn-cs"/>
              </a:rPr>
              <a:t>                           </a:t>
            </a:r>
          </a:p>
        </p:txBody>
      </p:sp>
    </p:spTree>
    <p:extLst>
      <p:ext uri="{BB962C8B-B14F-4D97-AF65-F5344CB8AC3E}">
        <p14:creationId xmlns:p14="http://schemas.microsoft.com/office/powerpoint/2010/main" val="59096471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5"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F7BB881A-39D1-BA44-8E39-A3B21A0490C2}" type="slidenum">
              <a:rPr lang="it-IT"/>
              <a:pPr>
                <a:defRPr/>
              </a:pPr>
              <a:t>‹#›</a:t>
            </a:fld>
            <a:endParaRPr lang="it-IT"/>
          </a:p>
        </p:txBody>
      </p:sp>
    </p:spTree>
    <p:extLst>
      <p:ext uri="{BB962C8B-B14F-4D97-AF65-F5344CB8AC3E}">
        <p14:creationId xmlns:p14="http://schemas.microsoft.com/office/powerpoint/2010/main" val="385883859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412875"/>
            <a:ext cx="1943100" cy="4683125"/>
          </a:xfrm>
        </p:spPr>
        <p:txBody>
          <a:bodyPr vert="eaVert"/>
          <a:lstStyle/>
          <a:p>
            <a:r>
              <a:rPr lang="de-DE" smtClean="0"/>
              <a:t>Mastertitelformat bearbeiten</a:t>
            </a:r>
            <a:endParaRPr lang="en-US"/>
          </a:p>
        </p:txBody>
      </p:sp>
      <p:sp>
        <p:nvSpPr>
          <p:cNvPr id="3" name="Vertikaler Textplatzhalter 2"/>
          <p:cNvSpPr>
            <a:spLocks noGrp="1"/>
          </p:cNvSpPr>
          <p:nvPr>
            <p:ph type="body" orient="vert" idx="1"/>
          </p:nvPr>
        </p:nvSpPr>
        <p:spPr>
          <a:xfrm>
            <a:off x="684213" y="1412875"/>
            <a:ext cx="5678487" cy="46831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5"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DDAB720C-BA8F-8B4A-93D7-9EE6DA3A3900}" type="slidenum">
              <a:rPr lang="it-IT"/>
              <a:pPr>
                <a:defRPr/>
              </a:pPr>
              <a:t>‹#›</a:t>
            </a:fld>
            <a:endParaRPr lang="it-IT"/>
          </a:p>
        </p:txBody>
      </p:sp>
    </p:spTree>
    <p:extLst>
      <p:ext uri="{BB962C8B-B14F-4D97-AF65-F5344CB8AC3E}">
        <p14:creationId xmlns:p14="http://schemas.microsoft.com/office/powerpoint/2010/main" val="229654325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107"/>
            <a:ext cx="8496300" cy="720725"/>
          </a:xfrm>
        </p:spPr>
        <p:txBody>
          <a:bodyPr/>
          <a:lstStyle>
            <a:lvl1pPr>
              <a:defRPr sz="3200">
                <a:solidFill>
                  <a:srgbClr val="3988BA"/>
                </a:solidFill>
              </a:defRPr>
            </a:lvl1pPr>
          </a:lstStyle>
          <a:p>
            <a:r>
              <a:rPr lang="de-DE" dirty="0" smtClean="0"/>
              <a:t>Mastertitelformat bearbeiten</a:t>
            </a:r>
            <a:endParaRPr lang="en-US" dirty="0"/>
          </a:p>
        </p:txBody>
      </p:sp>
      <p:sp>
        <p:nvSpPr>
          <p:cNvPr id="3" name="Inhaltsplatzhalter 2"/>
          <p:cNvSpPr>
            <a:spLocks noGrp="1"/>
          </p:cNvSpPr>
          <p:nvPr>
            <p:ph idx="1"/>
          </p:nvPr>
        </p:nvSpPr>
        <p:spPr>
          <a:xfrm>
            <a:off x="396875" y="2060848"/>
            <a:ext cx="8496300" cy="4035152"/>
          </a:xfrm>
        </p:spPr>
        <p:txBody>
          <a:bodyPr/>
          <a:lstStyle>
            <a:lvl1pPr marL="342900" indent="-342900">
              <a:buClr>
                <a:srgbClr val="28487B"/>
              </a:buClr>
              <a:buSzPct val="80000"/>
              <a:buFont typeface="Wingdings" charset="2"/>
              <a:buChar char="v"/>
              <a:defRPr/>
            </a:lvl1pPr>
            <a:lvl2pPr>
              <a:buClr>
                <a:srgbClr val="28487B"/>
              </a:buClr>
              <a:defRPr/>
            </a:lvl2pPr>
            <a:lvl3pPr>
              <a:buClr>
                <a:srgbClr val="28487B"/>
              </a:buClr>
              <a:defRPr/>
            </a:lvl3pPr>
            <a:lvl4pPr>
              <a:buClr>
                <a:srgbClr val="28487B"/>
              </a:buClr>
              <a:defRPr/>
            </a:lvl4pPr>
            <a:lvl5pPr>
              <a:buClr>
                <a:srgbClr val="28487B"/>
              </a:buCl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58703720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5" name="Bild 19" descr="edulife-logo-white-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088" y="6110288"/>
            <a:ext cx="19669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18" descr="clic-logo-white-b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5513" y="6110288"/>
            <a:ext cx="12303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6875" y="3651101"/>
            <a:ext cx="8496300" cy="1362075"/>
          </a:xfrm>
        </p:spPr>
        <p:txBody>
          <a:bodyPr anchor="t"/>
          <a:lstStyle>
            <a:lvl1pPr algn="l">
              <a:defRPr sz="4000" b="1" cap="all">
                <a:solidFill>
                  <a:srgbClr val="0081D7"/>
                </a:solidFill>
              </a:defRPr>
            </a:lvl1pPr>
          </a:lstStyle>
          <a:p>
            <a:r>
              <a:rPr lang="de-DE" dirty="0" smtClean="0"/>
              <a:t>Mastertitelformat bearbeiten</a:t>
            </a:r>
            <a:endParaRPr lang="en-US" dirty="0"/>
          </a:p>
        </p:txBody>
      </p:sp>
      <p:sp>
        <p:nvSpPr>
          <p:cNvPr id="3" name="Textplatzhalter 2"/>
          <p:cNvSpPr>
            <a:spLocks noGrp="1"/>
          </p:cNvSpPr>
          <p:nvPr>
            <p:ph type="body" idx="1"/>
          </p:nvPr>
        </p:nvSpPr>
        <p:spPr>
          <a:xfrm>
            <a:off x="396875" y="2150914"/>
            <a:ext cx="8496300" cy="1500187"/>
          </a:xfrm>
        </p:spPr>
        <p:txBody>
          <a:bodyPr anchor="b"/>
          <a:lstStyle>
            <a:lvl1pPr marL="0" indent="0">
              <a:buNone/>
              <a:defRPr sz="2000" i="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Mastertextformat bearbeiten</a:t>
            </a:r>
          </a:p>
        </p:txBody>
      </p:sp>
    </p:spTree>
    <p:extLst>
      <p:ext uri="{BB962C8B-B14F-4D97-AF65-F5344CB8AC3E}">
        <p14:creationId xmlns:p14="http://schemas.microsoft.com/office/powerpoint/2010/main" val="33443078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sz="half" idx="1"/>
          </p:nvPr>
        </p:nvSpPr>
        <p:spPr>
          <a:xfrm>
            <a:off x="396875" y="2781300"/>
            <a:ext cx="4098925"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Inhaltsplatzhalter 3"/>
          <p:cNvSpPr>
            <a:spLocks noGrp="1"/>
          </p:cNvSpPr>
          <p:nvPr>
            <p:ph sz="half" idx="2"/>
          </p:nvPr>
        </p:nvSpPr>
        <p:spPr>
          <a:xfrm>
            <a:off x="4648199" y="2781300"/>
            <a:ext cx="4244975" cy="331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6"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99A6FF17-1D16-AE4D-95EB-737F05E53BE6}" type="slidenum">
              <a:rPr lang="it-IT"/>
              <a:pPr>
                <a:defRPr/>
              </a:pPr>
              <a:t>‹#›</a:t>
            </a:fld>
            <a:endParaRPr lang="it-IT"/>
          </a:p>
        </p:txBody>
      </p:sp>
    </p:spTree>
    <p:extLst>
      <p:ext uri="{BB962C8B-B14F-4D97-AF65-F5344CB8AC3E}">
        <p14:creationId xmlns:p14="http://schemas.microsoft.com/office/powerpoint/2010/main" val="154592752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8"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1954D8C1-5FC6-DE42-8154-E90116E59600}" type="slidenum">
              <a:rPr lang="it-IT"/>
              <a:pPr>
                <a:defRPr/>
              </a:pPr>
              <a:t>‹#›</a:t>
            </a:fld>
            <a:endParaRPr lang="it-IT"/>
          </a:p>
        </p:txBody>
      </p:sp>
    </p:spTree>
    <p:extLst>
      <p:ext uri="{BB962C8B-B14F-4D97-AF65-F5344CB8AC3E}">
        <p14:creationId xmlns:p14="http://schemas.microsoft.com/office/powerpoint/2010/main" val="296054106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4"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3F775F12-54E7-C04C-95EE-C9FE1E17F6FF}" type="slidenum">
              <a:rPr lang="it-IT"/>
              <a:pPr>
                <a:defRPr/>
              </a:pPr>
              <a:t>‹#›</a:t>
            </a:fld>
            <a:endParaRPr lang="it-IT"/>
          </a:p>
        </p:txBody>
      </p:sp>
    </p:spTree>
    <p:extLst>
      <p:ext uri="{BB962C8B-B14F-4D97-AF65-F5344CB8AC3E}">
        <p14:creationId xmlns:p14="http://schemas.microsoft.com/office/powerpoint/2010/main" val="301483748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3"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8006725A-2F60-5540-A83B-F1FFC950E656}" type="slidenum">
              <a:rPr lang="it-IT"/>
              <a:pPr>
                <a:defRPr/>
              </a:pPr>
              <a:t>‹#›</a:t>
            </a:fld>
            <a:endParaRPr lang="it-IT"/>
          </a:p>
        </p:txBody>
      </p:sp>
    </p:spTree>
    <p:extLst>
      <p:ext uri="{BB962C8B-B14F-4D97-AF65-F5344CB8AC3E}">
        <p14:creationId xmlns:p14="http://schemas.microsoft.com/office/powerpoint/2010/main" val="382349201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6"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0384DD48-DD9E-2F4F-9C75-FACF09F45EF9}" type="slidenum">
              <a:rPr lang="it-IT"/>
              <a:pPr>
                <a:defRPr/>
              </a:pPr>
              <a:t>‹#›</a:t>
            </a:fld>
            <a:endParaRPr lang="it-IT"/>
          </a:p>
        </p:txBody>
      </p:sp>
    </p:spTree>
    <p:extLst>
      <p:ext uri="{BB962C8B-B14F-4D97-AF65-F5344CB8AC3E}">
        <p14:creationId xmlns:p14="http://schemas.microsoft.com/office/powerpoint/2010/main" val="96660129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US"/>
          </a:p>
        </p:txBody>
      </p:sp>
      <p:sp>
        <p:nvSpPr>
          <p:cNvPr id="3" name="Bildplatzhalter 2"/>
          <p:cNvSpPr>
            <a:spLocks noGrp="1"/>
          </p:cNvSpPr>
          <p:nvPr>
            <p:ph type="pic" idx="1"/>
          </p:nvPr>
        </p:nvSpPr>
        <p:spPr>
          <a:xfrm>
            <a:off x="1792287" y="1412775"/>
            <a:ext cx="7100887"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5"/>
          <p:cNvSpPr>
            <a:spLocks noGrp="1" noChangeArrowheads="1"/>
          </p:cNvSpPr>
          <p:nvPr>
            <p:ph type="ftr" sz="quarter" idx="10"/>
          </p:nvPr>
        </p:nvSpPr>
        <p:spPr>
          <a:xfrm>
            <a:off x="5005388" y="6165850"/>
            <a:ext cx="2679700" cy="312738"/>
          </a:xfrm>
          <a:prstGeom prst="rect">
            <a:avLst/>
          </a:prstGeom>
        </p:spPr>
        <p:txBody>
          <a:bodyPr/>
          <a:lstStyle>
            <a:lvl1pPr>
              <a:defRPr/>
            </a:lvl1pPr>
          </a:lstStyle>
          <a:p>
            <a:pPr>
              <a:defRPr/>
            </a:pPr>
            <a:r>
              <a:rPr lang="it-IT"/>
              <a:t> </a:t>
            </a:r>
            <a:fld id="{FE3E1233-5716-BE4E-9878-21BDCDAA677A}" type="datetime8">
              <a:rPr lang="en-GB"/>
              <a:pPr>
                <a:defRPr/>
              </a:pPr>
              <a:t>22.10.13 17:15</a:t>
            </a:fld>
            <a:endParaRPr lang="it-IT"/>
          </a:p>
        </p:txBody>
      </p:sp>
      <p:sp>
        <p:nvSpPr>
          <p:cNvPr id="6" name="Rectangle 6"/>
          <p:cNvSpPr>
            <a:spLocks noGrp="1" noChangeArrowheads="1"/>
          </p:cNvSpPr>
          <p:nvPr>
            <p:ph type="sldNum" sz="quarter" idx="11"/>
          </p:nvPr>
        </p:nvSpPr>
        <p:spPr>
          <a:xfrm>
            <a:off x="7885113" y="6165850"/>
            <a:ext cx="1077912" cy="323850"/>
          </a:xfrm>
          <a:prstGeom prst="rect">
            <a:avLst/>
          </a:prstGeom>
        </p:spPr>
        <p:txBody>
          <a:bodyPr/>
          <a:lstStyle>
            <a:lvl1pPr>
              <a:defRPr/>
            </a:lvl1pPr>
          </a:lstStyle>
          <a:p>
            <a:pPr>
              <a:defRPr/>
            </a:pPr>
            <a:fld id="{B2D4E569-1BA8-AE49-A04E-6A44312F4720}" type="slidenum">
              <a:rPr lang="it-IT"/>
              <a:pPr>
                <a:defRPr/>
              </a:pPr>
              <a:t>‹#›</a:t>
            </a:fld>
            <a:endParaRPr lang="it-IT"/>
          </a:p>
        </p:txBody>
      </p:sp>
    </p:spTree>
    <p:extLst>
      <p:ext uri="{BB962C8B-B14F-4D97-AF65-F5344CB8AC3E}">
        <p14:creationId xmlns:p14="http://schemas.microsoft.com/office/powerpoint/2010/main" val="296889942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396875" y="1412875"/>
            <a:ext cx="8496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dirty="0"/>
              <a:t>Fare clic per modificare lo stile del titolo dello schema</a:t>
            </a:r>
          </a:p>
        </p:txBody>
      </p:sp>
      <p:sp>
        <p:nvSpPr>
          <p:cNvPr id="351235" name="Rectangle 3"/>
          <p:cNvSpPr>
            <a:spLocks noGrp="1" noChangeArrowheads="1"/>
          </p:cNvSpPr>
          <p:nvPr>
            <p:ph type="body" idx="1"/>
          </p:nvPr>
        </p:nvSpPr>
        <p:spPr bwMode="auto">
          <a:xfrm>
            <a:off x="396875" y="2349500"/>
            <a:ext cx="84963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029" name="Group 7"/>
          <p:cNvGrpSpPr>
            <a:grpSpLocks/>
          </p:cNvGrpSpPr>
          <p:nvPr userDrawn="1"/>
        </p:nvGrpSpPr>
        <p:grpSpPr bwMode="auto">
          <a:xfrm>
            <a:off x="2389188" y="404813"/>
            <a:ext cx="6754812" cy="647700"/>
            <a:chOff x="336" y="3168"/>
            <a:chExt cx="3648" cy="768"/>
          </a:xfrm>
        </p:grpSpPr>
        <p:sp>
          <p:nvSpPr>
            <p:cNvPr id="351240" name="Rectangle 8"/>
            <p:cNvSpPr>
              <a:spLocks noChangeArrowheads="1"/>
            </p:cNvSpPr>
            <p:nvPr/>
          </p:nvSpPr>
          <p:spPr bwMode="auto">
            <a:xfrm>
              <a:off x="336" y="3168"/>
              <a:ext cx="3648" cy="768"/>
            </a:xfrm>
            <a:prstGeom prst="rect">
              <a:avLst/>
            </a:prstGeom>
            <a:solidFill>
              <a:srgbClr val="0099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a:p>
              <a:pPr algn="r">
                <a:spcBef>
                  <a:spcPct val="0"/>
                </a:spcBef>
                <a:defRPr/>
              </a:pPr>
              <a:r>
                <a:rPr lang="it-IT" b="1" dirty="0" smtClean="0">
                  <a:solidFill>
                    <a:schemeClr val="bg1"/>
                  </a:solidFill>
                  <a:effectLst>
                    <a:outerShdw blurRad="38100" dist="38100" dir="2700000" algn="tl">
                      <a:srgbClr val="000000"/>
                    </a:outerShdw>
                  </a:effectLst>
                  <a:cs typeface="+mn-cs"/>
                </a:rPr>
                <a:t>    </a:t>
              </a:r>
              <a:r>
                <a:rPr lang="it-IT" sz="2800" b="1" dirty="0" smtClean="0">
                  <a:solidFill>
                    <a:schemeClr val="bg1"/>
                  </a:solidFill>
                  <a:effectLst>
                    <a:outerShdw blurRad="38100" dist="38100" dir="2700000" algn="tl">
                      <a:srgbClr val="000000"/>
                    </a:outerShdw>
                  </a:effectLst>
                  <a:cs typeface="+mn-cs"/>
                </a:rPr>
                <a:t>                           </a:t>
              </a:r>
              <a:endParaRPr lang="it-IT" sz="2800" b="1" dirty="0">
                <a:solidFill>
                  <a:schemeClr val="bg1"/>
                </a:solidFill>
                <a:effectLst>
                  <a:outerShdw blurRad="38100" dist="38100" dir="2700000" algn="tl">
                    <a:srgbClr val="000000"/>
                  </a:outerShdw>
                </a:effectLst>
                <a:cs typeface="+mn-cs"/>
              </a:endParaRPr>
            </a:p>
          </p:txBody>
        </p:sp>
        <p:sp>
          <p:nvSpPr>
            <p:cNvPr id="351241" name="Line 9"/>
            <p:cNvSpPr>
              <a:spLocks noChangeShapeType="1"/>
            </p:cNvSpPr>
            <p:nvPr/>
          </p:nvSpPr>
          <p:spPr bwMode="auto">
            <a:xfrm>
              <a:off x="336" y="3168"/>
              <a:ext cx="3648" cy="0"/>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sp>
          <p:nvSpPr>
            <p:cNvPr id="351242" name="Line 10"/>
            <p:cNvSpPr>
              <a:spLocks noChangeShapeType="1"/>
            </p:cNvSpPr>
            <p:nvPr/>
          </p:nvSpPr>
          <p:spPr bwMode="auto">
            <a:xfrm>
              <a:off x="336" y="3936"/>
              <a:ext cx="3648" cy="0"/>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sp>
          <p:nvSpPr>
            <p:cNvPr id="351243" name="Line 11"/>
            <p:cNvSpPr>
              <a:spLocks noChangeShapeType="1"/>
            </p:cNvSpPr>
            <p:nvPr/>
          </p:nvSpPr>
          <p:spPr bwMode="auto">
            <a:xfrm>
              <a:off x="336" y="3168"/>
              <a:ext cx="0" cy="768"/>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sp>
          <p:nvSpPr>
            <p:cNvPr id="351244" name="Line 12"/>
            <p:cNvSpPr>
              <a:spLocks noChangeShapeType="1"/>
            </p:cNvSpPr>
            <p:nvPr/>
          </p:nvSpPr>
          <p:spPr bwMode="auto">
            <a:xfrm>
              <a:off x="3984" y="3168"/>
              <a:ext cx="0" cy="768"/>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grpSp>
      <p:grpSp>
        <p:nvGrpSpPr>
          <p:cNvPr id="1031" name="Group 14"/>
          <p:cNvGrpSpPr>
            <a:grpSpLocks/>
          </p:cNvGrpSpPr>
          <p:nvPr userDrawn="1"/>
        </p:nvGrpSpPr>
        <p:grpSpPr bwMode="auto">
          <a:xfrm>
            <a:off x="0" y="404813"/>
            <a:ext cx="309563" cy="647700"/>
            <a:chOff x="336" y="3168"/>
            <a:chExt cx="3648" cy="768"/>
          </a:xfrm>
        </p:grpSpPr>
        <p:sp>
          <p:nvSpPr>
            <p:cNvPr id="351247" name="Rectangle 15"/>
            <p:cNvSpPr>
              <a:spLocks noChangeArrowheads="1"/>
            </p:cNvSpPr>
            <p:nvPr/>
          </p:nvSpPr>
          <p:spPr bwMode="auto">
            <a:xfrm>
              <a:off x="336" y="3168"/>
              <a:ext cx="3648" cy="768"/>
            </a:xfrm>
            <a:prstGeom prst="rect">
              <a:avLst/>
            </a:prstGeom>
            <a:solidFill>
              <a:srgbClr val="0099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120000"/>
                </a:lnSpc>
                <a:defRPr/>
              </a:pPr>
              <a:endParaRPr lang="en-GB" sz="2800" b="1">
                <a:solidFill>
                  <a:schemeClr val="bg1"/>
                </a:solidFill>
                <a:effectLst>
                  <a:outerShdw blurRad="38100" dist="38100" dir="2700000" algn="tl">
                    <a:srgbClr val="000000"/>
                  </a:outerShdw>
                </a:effectLst>
                <a:cs typeface="+mn-cs"/>
              </a:endParaRPr>
            </a:p>
          </p:txBody>
        </p:sp>
        <p:sp>
          <p:nvSpPr>
            <p:cNvPr id="351248" name="Line 16"/>
            <p:cNvSpPr>
              <a:spLocks noChangeShapeType="1"/>
            </p:cNvSpPr>
            <p:nvPr/>
          </p:nvSpPr>
          <p:spPr bwMode="auto">
            <a:xfrm>
              <a:off x="336" y="3168"/>
              <a:ext cx="3648" cy="0"/>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1249" name="Line 17"/>
            <p:cNvSpPr>
              <a:spLocks noChangeShapeType="1"/>
            </p:cNvSpPr>
            <p:nvPr/>
          </p:nvSpPr>
          <p:spPr bwMode="auto">
            <a:xfrm>
              <a:off x="336" y="3936"/>
              <a:ext cx="3648" cy="0"/>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1250" name="Line 18"/>
            <p:cNvSpPr>
              <a:spLocks noChangeShapeType="1"/>
            </p:cNvSpPr>
            <p:nvPr/>
          </p:nvSpPr>
          <p:spPr bwMode="auto">
            <a:xfrm>
              <a:off x="336" y="3168"/>
              <a:ext cx="0" cy="768"/>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1251" name="Line 19"/>
            <p:cNvSpPr>
              <a:spLocks noChangeShapeType="1"/>
            </p:cNvSpPr>
            <p:nvPr/>
          </p:nvSpPr>
          <p:spPr bwMode="auto">
            <a:xfrm>
              <a:off x="3984" y="3168"/>
              <a:ext cx="0" cy="768"/>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032" name="Group 7"/>
          <p:cNvGrpSpPr>
            <a:grpSpLocks/>
          </p:cNvGrpSpPr>
          <p:nvPr userDrawn="1"/>
        </p:nvGrpSpPr>
        <p:grpSpPr bwMode="auto">
          <a:xfrm>
            <a:off x="-23813" y="5805488"/>
            <a:ext cx="6611938" cy="1052512"/>
            <a:chOff x="336" y="3168"/>
            <a:chExt cx="3648" cy="768"/>
          </a:xfrm>
        </p:grpSpPr>
        <p:sp>
          <p:nvSpPr>
            <p:cNvPr id="23" name="Line 9"/>
            <p:cNvSpPr>
              <a:spLocks noChangeShapeType="1"/>
            </p:cNvSpPr>
            <p:nvPr/>
          </p:nvSpPr>
          <p:spPr bwMode="auto">
            <a:xfrm>
              <a:off x="336" y="3168"/>
              <a:ext cx="3648" cy="0"/>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sp>
          <p:nvSpPr>
            <p:cNvPr id="24" name="Line 10"/>
            <p:cNvSpPr>
              <a:spLocks noChangeShapeType="1"/>
            </p:cNvSpPr>
            <p:nvPr/>
          </p:nvSpPr>
          <p:spPr bwMode="auto">
            <a:xfrm>
              <a:off x="336" y="3936"/>
              <a:ext cx="3648" cy="0"/>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sp>
          <p:nvSpPr>
            <p:cNvPr id="25" name="Line 11"/>
            <p:cNvSpPr>
              <a:spLocks noChangeShapeType="1"/>
            </p:cNvSpPr>
            <p:nvPr/>
          </p:nvSpPr>
          <p:spPr bwMode="auto">
            <a:xfrm>
              <a:off x="336" y="3168"/>
              <a:ext cx="0" cy="768"/>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sp>
          <p:nvSpPr>
            <p:cNvPr id="26" name="Line 12"/>
            <p:cNvSpPr>
              <a:spLocks noChangeShapeType="1"/>
            </p:cNvSpPr>
            <p:nvPr/>
          </p:nvSpPr>
          <p:spPr bwMode="auto">
            <a:xfrm>
              <a:off x="3984" y="3168"/>
              <a:ext cx="0" cy="768"/>
            </a:xfrm>
            <a:prstGeom prst="line">
              <a:avLst/>
            </a:prstGeom>
            <a:noFill/>
            <a:ln>
              <a:noFill/>
            </a:ln>
            <a:effectLst/>
            <a:extLs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234000" bIns="10800"/>
            <a:lstStyle/>
            <a:p>
              <a:pPr>
                <a:defRPr/>
              </a:pPr>
              <a:endParaRPr lang="en-US">
                <a:cs typeface="+mn-cs"/>
              </a:endParaRPr>
            </a:p>
          </p:txBody>
        </p:sp>
      </p:grpSp>
      <p:pic>
        <p:nvPicPr>
          <p:cNvPr id="34" name="Picture 13" descr="EUIlogo_text200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241300"/>
            <a:ext cx="19446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1500">
        <p:split/>
      </p:transition>
    </mc:Choice>
    <mc:Fallback xmlns="">
      <p:transition xmlns:p14="http://schemas.microsoft.com/office/powerpoint/2010/main" spd="slow">
        <p:split/>
      </p:transition>
    </mc:Fallback>
  </mc:AlternateConten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800" b="1">
          <a:solidFill>
            <a:schemeClr val="tx2"/>
          </a:solidFill>
          <a:latin typeface="+mj-lt"/>
          <a:ea typeface="+mj-ea"/>
          <a:cs typeface="ＭＳ Ｐゴシック" charset="0"/>
        </a:defRPr>
      </a:lvl1pPr>
      <a:lvl2pPr algn="ctr" rtl="0" eaLnBrk="0" fontAlgn="base" hangingPunct="0">
        <a:spcBef>
          <a:spcPct val="0"/>
        </a:spcBef>
        <a:spcAft>
          <a:spcPct val="0"/>
        </a:spcAft>
        <a:defRPr sz="2800" b="1">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2800" b="1">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2800" b="1">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2800" b="1">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package" Target="../embeddings/Microsoft_Word_Document1.docx"/><Relationship Id="rId5" Type="http://schemas.openxmlformats.org/officeDocument/2006/relationships/image" Target="../media/image12.png"/><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package" Target="../embeddings/Microsoft_Word_Document2.docx"/><Relationship Id="rId5" Type="http://schemas.openxmlformats.org/officeDocument/2006/relationships/image" Target="../media/image14.png"/><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package" Target="../embeddings/Microsoft_Word_Document3.docx"/><Relationship Id="rId5" Type="http://schemas.openxmlformats.org/officeDocument/2006/relationships/image" Target="../media/image16.png"/><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6875" y="2130425"/>
            <a:ext cx="8496300" cy="1585913"/>
          </a:xfrm>
        </p:spPr>
        <p:txBody>
          <a:bodyPr>
            <a:noAutofit/>
          </a:bodyPr>
          <a:lstStyle/>
          <a:p>
            <a:pPr algn="l">
              <a:defRPr/>
            </a:pPr>
            <a:r>
              <a:rPr lang="en-US" sz="2800" dirty="0"/>
              <a:t>Learning Processes over the Life Course in </a:t>
            </a:r>
            <a:r>
              <a:rPr lang="en-US" sz="2800" dirty="0" smtClean="0"/>
              <a:t>Russia: </a:t>
            </a:r>
            <a:br>
              <a:rPr lang="en-US" sz="2800" dirty="0" smtClean="0"/>
            </a:br>
            <a:r>
              <a:rPr lang="en-US" sz="2800" b="0" dirty="0" smtClean="0"/>
              <a:t>Educational </a:t>
            </a:r>
            <a:r>
              <a:rPr lang="en-US" sz="2800" b="0" dirty="0"/>
              <a:t>Careers, Labor Market Outcomes and Social Inequalities</a:t>
            </a:r>
            <a:r>
              <a:rPr lang="de-DE" sz="2800" b="0" dirty="0"/>
              <a:t> </a:t>
            </a:r>
            <a:endParaRPr lang="en-US" sz="2800" b="0" dirty="0" smtClean="0"/>
          </a:p>
        </p:txBody>
      </p:sp>
      <p:sp>
        <p:nvSpPr>
          <p:cNvPr id="3" name="Untertitel 2"/>
          <p:cNvSpPr>
            <a:spLocks noGrp="1"/>
          </p:cNvSpPr>
          <p:nvPr>
            <p:ph type="subTitle" idx="1"/>
          </p:nvPr>
        </p:nvSpPr>
        <p:spPr>
          <a:xfrm>
            <a:off x="396875" y="4076700"/>
            <a:ext cx="8424863" cy="1296516"/>
          </a:xfrm>
        </p:spPr>
        <p:txBody>
          <a:bodyPr/>
          <a:lstStyle/>
          <a:p>
            <a:pPr>
              <a:defRPr/>
            </a:pPr>
            <a:r>
              <a:rPr lang="en-US" sz="2000" dirty="0"/>
              <a:t>Yuliya Kosyakova</a:t>
            </a:r>
            <a:endParaRPr lang="ru-RU" sz="2000" dirty="0"/>
          </a:p>
          <a:p>
            <a:pPr>
              <a:defRPr/>
            </a:pPr>
            <a:r>
              <a:rPr lang="de-DE" sz="2000" i="1" dirty="0"/>
              <a:t>Supervisor:</a:t>
            </a:r>
            <a:br>
              <a:rPr lang="de-DE" sz="2000" i="1" dirty="0"/>
            </a:br>
            <a:r>
              <a:rPr lang="de-DE" sz="2000" dirty="0"/>
              <a:t>Hans-Peter Blossfeld</a:t>
            </a:r>
            <a:endParaRPr lang="en-US" sz="2000" dirty="0"/>
          </a:p>
        </p:txBody>
      </p:sp>
      <p:sp>
        <p:nvSpPr>
          <p:cNvPr id="8" name="Untertitel 2"/>
          <p:cNvSpPr txBox="1">
            <a:spLocks/>
          </p:cNvSpPr>
          <p:nvPr/>
        </p:nvSpPr>
        <p:spPr bwMode="auto">
          <a:xfrm>
            <a:off x="396875" y="5301208"/>
            <a:ext cx="8424863" cy="7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mn-ea"/>
              </a:defRPr>
            </a:lvl2pPr>
            <a:lvl3pPr marL="914400" indent="0" algn="ctr" rtl="0" fontAlgn="base">
              <a:spcBef>
                <a:spcPct val="20000"/>
              </a:spcBef>
              <a:spcAft>
                <a:spcPct val="0"/>
              </a:spcAft>
              <a:buNone/>
              <a:defRPr sz="2400">
                <a:solidFill>
                  <a:schemeClr val="tx1"/>
                </a:solidFill>
                <a:latin typeface="+mn-lt"/>
                <a:ea typeface="+mn-ea"/>
              </a:defRPr>
            </a:lvl3pPr>
            <a:lvl4pPr marL="1371600" indent="0" algn="ctr" rtl="0" fontAlgn="base">
              <a:spcBef>
                <a:spcPct val="20000"/>
              </a:spcBef>
              <a:spcAft>
                <a:spcPct val="0"/>
              </a:spcAft>
              <a:buNone/>
              <a:defRPr sz="2000">
                <a:solidFill>
                  <a:schemeClr val="tx1"/>
                </a:solidFill>
                <a:latin typeface="+mn-lt"/>
                <a:ea typeface="+mn-ea"/>
              </a:defRPr>
            </a:lvl4pPr>
            <a:lvl5pPr marL="1828800" indent="0" algn="ctr" rtl="0" fontAlgn="base">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defRPr/>
            </a:pPr>
            <a:r>
              <a:rPr lang="en-US" sz="2000" dirty="0"/>
              <a:t>Regular seminar of Institute of Education at NRU HSE 2013, 19</a:t>
            </a:r>
            <a:r>
              <a:rPr lang="en-US" sz="2000" baseline="30000" dirty="0"/>
              <a:t>th</a:t>
            </a:r>
            <a:r>
              <a:rPr lang="en-US" sz="2000" dirty="0"/>
              <a:t> of October</a:t>
            </a:r>
          </a:p>
          <a:p>
            <a:pPr>
              <a:defRPr/>
            </a:pPr>
            <a:r>
              <a:rPr lang="en-US" sz="2000" dirty="0"/>
              <a:t>Research project, work in progress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studying Russia?</a:t>
            </a:r>
          </a:p>
        </p:txBody>
      </p:sp>
      <p:sp>
        <p:nvSpPr>
          <p:cNvPr id="13" name="Inhaltsplatzhalter 12"/>
          <p:cNvSpPr>
            <a:spLocks noGrp="1"/>
          </p:cNvSpPr>
          <p:nvPr>
            <p:ph idx="1"/>
          </p:nvPr>
        </p:nvSpPr>
        <p:spPr>
          <a:xfrm>
            <a:off x="396876" y="2060848"/>
            <a:ext cx="7775524" cy="4035152"/>
          </a:xfrm>
        </p:spPr>
        <p:txBody>
          <a:bodyPr>
            <a:normAutofit fontScale="55000" lnSpcReduction="20000"/>
          </a:bodyPr>
          <a:lstStyle/>
          <a:p>
            <a:r>
              <a:rPr lang="en-US" dirty="0"/>
              <a:t>Credential inflation </a:t>
            </a:r>
            <a:r>
              <a:rPr lang="en-US" sz="2100" dirty="0" smtClean="0"/>
              <a:t>(Collins, 1979)</a:t>
            </a:r>
            <a:endParaRPr lang="en-US" sz="2100" dirty="0"/>
          </a:p>
          <a:p>
            <a:pPr lvl="1"/>
            <a:r>
              <a:rPr lang="en-US" dirty="0"/>
              <a:t>Almost every second holds a tertiary degree </a:t>
            </a:r>
            <a:r>
              <a:rPr lang="en-US" sz="2100" dirty="0"/>
              <a:t>(</a:t>
            </a:r>
            <a:r>
              <a:rPr lang="en-US" sz="2100" dirty="0" err="1"/>
              <a:t>Barro</a:t>
            </a:r>
            <a:r>
              <a:rPr lang="en-US" sz="2100" dirty="0"/>
              <a:t> &amp; Lee, 2001; OECD, 2011)</a:t>
            </a:r>
          </a:p>
          <a:p>
            <a:pPr lvl="1"/>
            <a:r>
              <a:rPr lang="en-US" dirty="0"/>
              <a:t>Trend to obtain a second or even third tertiary degree </a:t>
            </a:r>
            <a:r>
              <a:rPr lang="en-US" sz="2100" dirty="0"/>
              <a:t>(</a:t>
            </a:r>
            <a:r>
              <a:rPr lang="en-US" sz="2100" dirty="0" err="1"/>
              <a:t>Aistov</a:t>
            </a:r>
            <a:r>
              <a:rPr lang="en-US" sz="2100" dirty="0"/>
              <a:t>, 2009; </a:t>
            </a:r>
            <a:r>
              <a:rPr lang="en-US" sz="2100" dirty="0" err="1"/>
              <a:t>Dubin</a:t>
            </a:r>
            <a:r>
              <a:rPr lang="en-US" sz="2100" dirty="0"/>
              <a:t> et al., 2004)</a:t>
            </a:r>
          </a:p>
          <a:p>
            <a:pPr lvl="1"/>
            <a:endParaRPr lang="en-US" sz="1100" dirty="0"/>
          </a:p>
          <a:p>
            <a:r>
              <a:rPr lang="en-US" u="sng" dirty="0"/>
              <a:t>Low educational expenditures </a:t>
            </a:r>
            <a:r>
              <a:rPr lang="en-US" sz="2100" dirty="0"/>
              <a:t>(OECD, 2011)</a:t>
            </a:r>
          </a:p>
          <a:p>
            <a:r>
              <a:rPr lang="en-US" dirty="0"/>
              <a:t>Inefficient institutional structure </a:t>
            </a:r>
            <a:r>
              <a:rPr lang="en-US" sz="2100" dirty="0"/>
              <a:t>(</a:t>
            </a:r>
            <a:r>
              <a:rPr lang="en-US" sz="2100" dirty="0" err="1"/>
              <a:t>Gimpelson</a:t>
            </a:r>
            <a:r>
              <a:rPr lang="en-US" sz="2100" dirty="0"/>
              <a:t> et al., 2009; Tan et al., 2007)</a:t>
            </a:r>
          </a:p>
          <a:p>
            <a:pPr lvl="1"/>
            <a:r>
              <a:rPr lang="en-US" dirty="0"/>
              <a:t>Supply of qualifications does not correspond demand</a:t>
            </a:r>
          </a:p>
          <a:p>
            <a:pPr marL="457200" lvl="1" indent="0">
              <a:buNone/>
            </a:pPr>
            <a:r>
              <a:rPr lang="en-US" dirty="0"/>
              <a:t>➔ 	Link between educational system and labor market is lose and</a:t>
            </a:r>
          </a:p>
          <a:p>
            <a:pPr marL="457200" lvl="1" indent="0">
              <a:buNone/>
            </a:pPr>
            <a:r>
              <a:rPr lang="en-US" dirty="0"/>
              <a:t>➔	Almost no communication between state, educational system and employers </a:t>
            </a:r>
            <a:r>
              <a:rPr lang="en-US" sz="2100" dirty="0"/>
              <a:t>(</a:t>
            </a:r>
            <a:r>
              <a:rPr lang="en-US" sz="2100" dirty="0" err="1"/>
              <a:t>Bühler</a:t>
            </a:r>
            <a:r>
              <a:rPr lang="en-US" sz="2100" dirty="0"/>
              <a:t> &amp; 	</a:t>
            </a:r>
            <a:r>
              <a:rPr lang="en-US" sz="2100" dirty="0" err="1"/>
              <a:t>Konietzka</a:t>
            </a:r>
            <a:r>
              <a:rPr lang="en-US" sz="2100" dirty="0"/>
              <a:t>, 2011; Gerber, 2003)</a:t>
            </a:r>
          </a:p>
          <a:p>
            <a:pPr lvl="1"/>
            <a:endParaRPr lang="en-US" sz="1100" dirty="0"/>
          </a:p>
          <a:p>
            <a:r>
              <a:rPr lang="en-US" b="1" dirty="0">
                <a:solidFill>
                  <a:srgbClr val="FF0000"/>
                </a:solidFill>
              </a:rPr>
              <a:t>  Value of credentials is low and certificates have low signaling power</a:t>
            </a:r>
          </a:p>
          <a:p>
            <a:endParaRPr lang="en-US" sz="900" dirty="0"/>
          </a:p>
          <a:p>
            <a:pPr marL="857250" lvl="1" indent="-457200"/>
            <a:r>
              <a:rPr lang="en-US" dirty="0"/>
              <a:t>Certificates (particularly of tertiary degree) as a “social norm” </a:t>
            </a:r>
            <a:r>
              <a:rPr lang="en-US" sz="2100" dirty="0"/>
              <a:t>(</a:t>
            </a:r>
            <a:r>
              <a:rPr lang="en-US" sz="2100" dirty="0" err="1"/>
              <a:t>Dubin</a:t>
            </a:r>
            <a:r>
              <a:rPr lang="en-US" sz="2100" dirty="0"/>
              <a:t> et al., 2004; </a:t>
            </a:r>
            <a:r>
              <a:rPr lang="en-US" sz="2100" dirty="0" err="1"/>
              <a:t>Kljachko</a:t>
            </a:r>
            <a:r>
              <a:rPr lang="en-US" sz="2100" dirty="0"/>
              <a:t>, 2006; </a:t>
            </a:r>
            <a:r>
              <a:rPr lang="en-US" sz="2100" dirty="0" err="1"/>
              <a:t>Larionova</a:t>
            </a:r>
            <a:r>
              <a:rPr lang="en-US" sz="2100" dirty="0"/>
              <a:t> &amp; </a:t>
            </a:r>
            <a:r>
              <a:rPr lang="en-US" sz="2100" dirty="0" err="1"/>
              <a:t>Meshkova</a:t>
            </a:r>
            <a:r>
              <a:rPr lang="en-US" sz="2100" dirty="0"/>
              <a:t>, 2007; </a:t>
            </a:r>
            <a:r>
              <a:rPr lang="en-US" sz="2100" dirty="0" err="1"/>
              <a:t>Lukiyanova</a:t>
            </a:r>
            <a:r>
              <a:rPr lang="en-US" sz="2100" dirty="0"/>
              <a:t>, 2010)</a:t>
            </a:r>
          </a:p>
          <a:p>
            <a:pPr lvl="1" indent="-342900">
              <a:buFontTx/>
              <a:buChar char="-"/>
            </a:pPr>
            <a:endParaRPr lang="en-US" sz="1100" dirty="0"/>
          </a:p>
          <a:p>
            <a:pPr marL="857250" lvl="1" indent="-457200"/>
            <a:r>
              <a:rPr lang="en-US" dirty="0"/>
              <a:t>“Having a diploma” became as a prerequisite to enter employment </a:t>
            </a:r>
          </a:p>
          <a:p>
            <a:pPr marL="400050" lvl="1" indent="0">
              <a:buNone/>
            </a:pPr>
            <a:r>
              <a:rPr lang="en-US" dirty="0"/>
              <a:t>	but is not considered as a signal of the applicants’ skills and knowledge</a:t>
            </a:r>
          </a:p>
          <a:p>
            <a:pPr marL="400050" lvl="1" indent="0">
              <a:buNone/>
            </a:pPr>
            <a:r>
              <a:rPr lang="en-US" dirty="0"/>
              <a:t>	and do no guarantee a working place </a:t>
            </a:r>
            <a:r>
              <a:rPr lang="en-US" sz="2100" dirty="0"/>
              <a:t>(</a:t>
            </a:r>
            <a:r>
              <a:rPr lang="en-US" sz="2100" dirty="0" err="1"/>
              <a:t>Larionova</a:t>
            </a:r>
            <a:r>
              <a:rPr lang="en-US" sz="2100" dirty="0"/>
              <a:t> &amp; </a:t>
            </a:r>
            <a:r>
              <a:rPr lang="en-US" sz="2100" dirty="0" err="1"/>
              <a:t>Meshkova</a:t>
            </a:r>
            <a:r>
              <a:rPr lang="en-US" sz="2100" dirty="0"/>
              <a:t>, 2007; </a:t>
            </a:r>
            <a:r>
              <a:rPr lang="en-US" sz="2100" dirty="0" err="1"/>
              <a:t>Krasil’nikova</a:t>
            </a:r>
            <a:r>
              <a:rPr lang="en-US" sz="2100" dirty="0"/>
              <a:t> &amp; </a:t>
            </a:r>
            <a:r>
              <a:rPr lang="en-US" sz="2100" dirty="0" err="1"/>
              <a:t>Bondarenko</a:t>
            </a:r>
            <a:r>
              <a:rPr lang="en-US" sz="2100" dirty="0"/>
              <a:t>, 2007a; 	2007b)</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1.3</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8"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
        <p:nvSpPr>
          <p:cNvPr id="12" name="Freihandform 11"/>
          <p:cNvSpPr/>
          <p:nvPr/>
        </p:nvSpPr>
        <p:spPr>
          <a:xfrm>
            <a:off x="6948264" y="1196752"/>
            <a:ext cx="2110073" cy="839106"/>
          </a:xfrm>
          <a:custGeom>
            <a:avLst/>
            <a:gdLst>
              <a:gd name="connsiteX0" fmla="*/ 0 w 2110073"/>
              <a:gd name="connsiteY0" fmla="*/ 83911 h 839106"/>
              <a:gd name="connsiteX1" fmla="*/ 83911 w 2110073"/>
              <a:gd name="connsiteY1" fmla="*/ 0 h 839106"/>
              <a:gd name="connsiteX2" fmla="*/ 2026162 w 2110073"/>
              <a:gd name="connsiteY2" fmla="*/ 0 h 839106"/>
              <a:gd name="connsiteX3" fmla="*/ 2110073 w 2110073"/>
              <a:gd name="connsiteY3" fmla="*/ 83911 h 839106"/>
              <a:gd name="connsiteX4" fmla="*/ 2110073 w 2110073"/>
              <a:gd name="connsiteY4" fmla="*/ 755195 h 839106"/>
              <a:gd name="connsiteX5" fmla="*/ 2026162 w 2110073"/>
              <a:gd name="connsiteY5" fmla="*/ 839106 h 839106"/>
              <a:gd name="connsiteX6" fmla="*/ 83911 w 2110073"/>
              <a:gd name="connsiteY6" fmla="*/ 839106 h 839106"/>
              <a:gd name="connsiteX7" fmla="*/ 0 w 2110073"/>
              <a:gd name="connsiteY7" fmla="*/ 755195 h 839106"/>
              <a:gd name="connsiteX8" fmla="*/ 0 w 2110073"/>
              <a:gd name="connsiteY8" fmla="*/ 83911 h 83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073" h="839106">
                <a:moveTo>
                  <a:pt x="0" y="83911"/>
                </a:moveTo>
                <a:cubicBezTo>
                  <a:pt x="0" y="37568"/>
                  <a:pt x="37568" y="0"/>
                  <a:pt x="83911" y="0"/>
                </a:cubicBezTo>
                <a:lnTo>
                  <a:pt x="2026162" y="0"/>
                </a:lnTo>
                <a:cubicBezTo>
                  <a:pt x="2072505" y="0"/>
                  <a:pt x="2110073" y="37568"/>
                  <a:pt x="2110073" y="83911"/>
                </a:cubicBezTo>
                <a:lnTo>
                  <a:pt x="2110073" y="755195"/>
                </a:lnTo>
                <a:cubicBezTo>
                  <a:pt x="2110073" y="801538"/>
                  <a:pt x="2072505" y="839106"/>
                  <a:pt x="2026162" y="839106"/>
                </a:cubicBezTo>
                <a:lnTo>
                  <a:pt x="83911" y="839106"/>
                </a:lnTo>
                <a:cubicBezTo>
                  <a:pt x="37568" y="839106"/>
                  <a:pt x="0" y="801538"/>
                  <a:pt x="0" y="755195"/>
                </a:cubicBezTo>
                <a:lnTo>
                  <a:pt x="0" y="83911"/>
                </a:lnTo>
                <a:close/>
              </a:path>
            </a:pathLst>
          </a:custGeom>
          <a:blipFill dpi="0" rotWithShape="0">
            <a:blip r:embed="rId3">
              <a:alphaModFix amt="58000"/>
            </a:blip>
            <a:srcRect/>
            <a:stretch>
              <a:fillRect/>
            </a:stretch>
          </a:blip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4107" tIns="57597" rIns="74107" bIns="57597" numCol="1" spcCol="1270" anchor="ctr" anchorCtr="0">
            <a:noAutofit/>
          </a:bodyPr>
          <a:lstStyle/>
          <a:p>
            <a:pPr lvl="0" algn="ctr" defTabSz="1155700">
              <a:lnSpc>
                <a:spcPct val="90000"/>
              </a:lnSpc>
              <a:spcBef>
                <a:spcPct val="0"/>
              </a:spcBef>
              <a:spcAft>
                <a:spcPct val="35000"/>
              </a:spcAft>
            </a:pPr>
            <a:r>
              <a:rPr lang="en-US" sz="2600" b="1" kern="1200" dirty="0" smtClean="0"/>
              <a:t>Post-Soviet Russia</a:t>
            </a:r>
            <a:endParaRPr lang="en-US" sz="2600" b="1" kern="1200" dirty="0"/>
          </a:p>
        </p:txBody>
      </p:sp>
      <p:sp>
        <p:nvSpPr>
          <p:cNvPr id="9" name="Rechteck 8"/>
          <p:cNvSpPr/>
          <p:nvPr/>
        </p:nvSpPr>
        <p:spPr bwMode="auto">
          <a:xfrm>
            <a:off x="467544" y="3212976"/>
            <a:ext cx="7992888" cy="302433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706817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Public spending on education (OECD, 2011)</a:t>
            </a:r>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8"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graphicFrame>
        <p:nvGraphicFramePr>
          <p:cNvPr id="9" name="Diagramm 8"/>
          <p:cNvGraphicFramePr>
            <a:graphicFrameLocks/>
          </p:cNvGraphicFramePr>
          <p:nvPr>
            <p:extLst>
              <p:ext uri="{D42A27DB-BD31-4B8C-83A1-F6EECF244321}">
                <p14:modId xmlns:p14="http://schemas.microsoft.com/office/powerpoint/2010/main" val="2164657455"/>
              </p:ext>
            </p:extLst>
          </p:nvPr>
        </p:nvGraphicFramePr>
        <p:xfrm>
          <a:off x="10285" y="2035175"/>
          <a:ext cx="9098219" cy="4418161"/>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bwMode="auto">
          <a:xfrm rot="2256834">
            <a:off x="4272999" y="4964343"/>
            <a:ext cx="383774" cy="566675"/>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solidFill>
                  <a:srgbClr val="3F7BBA"/>
                </a:solid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687256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Why studying Russia?</a:t>
            </a:r>
            <a:endParaRPr lang="en-US" dirty="0" smtClean="0"/>
          </a:p>
        </p:txBody>
      </p:sp>
      <p:sp>
        <p:nvSpPr>
          <p:cNvPr id="13" name="Inhaltsplatzhalter 12"/>
          <p:cNvSpPr>
            <a:spLocks noGrp="1"/>
          </p:cNvSpPr>
          <p:nvPr>
            <p:ph idx="1"/>
          </p:nvPr>
        </p:nvSpPr>
        <p:spPr/>
        <p:txBody>
          <a:bodyPr>
            <a:normAutofit fontScale="55000" lnSpcReduction="20000"/>
          </a:bodyPr>
          <a:lstStyle/>
          <a:p>
            <a:r>
              <a:rPr lang="en-US" dirty="0" smtClean="0"/>
              <a:t>Credential inflation </a:t>
            </a:r>
            <a:r>
              <a:rPr lang="en-US" sz="2100" dirty="0" smtClean="0"/>
              <a:t>(Müller &amp; </a:t>
            </a:r>
            <a:r>
              <a:rPr lang="en-US" sz="2100" dirty="0" err="1" smtClean="0"/>
              <a:t>Shavit</a:t>
            </a:r>
            <a:r>
              <a:rPr lang="en-US" sz="2100" dirty="0" smtClean="0"/>
              <a:t>, 1998)</a:t>
            </a:r>
          </a:p>
          <a:p>
            <a:pPr lvl="1"/>
            <a:r>
              <a:rPr lang="en-US" dirty="0" smtClean="0"/>
              <a:t>Almost every second holds a tertiary degree </a:t>
            </a:r>
            <a:r>
              <a:rPr lang="en-US" sz="2100" dirty="0" smtClean="0"/>
              <a:t>(</a:t>
            </a:r>
            <a:r>
              <a:rPr lang="en-US" sz="2100" dirty="0" err="1" smtClean="0"/>
              <a:t>Barro</a:t>
            </a:r>
            <a:r>
              <a:rPr lang="en-US" sz="2100" dirty="0" smtClean="0"/>
              <a:t> &amp; Lee, 2001; OECD, 2011)</a:t>
            </a:r>
          </a:p>
          <a:p>
            <a:pPr lvl="1"/>
            <a:r>
              <a:rPr lang="en-US" dirty="0" smtClean="0"/>
              <a:t>Trend to obtain a second or even third tertiary degree </a:t>
            </a:r>
            <a:r>
              <a:rPr lang="en-US" sz="2100" dirty="0" smtClean="0"/>
              <a:t>(</a:t>
            </a:r>
            <a:r>
              <a:rPr lang="en-US" sz="2100" dirty="0" err="1" smtClean="0"/>
              <a:t>Aistov</a:t>
            </a:r>
            <a:r>
              <a:rPr lang="en-US" sz="2100" dirty="0" smtClean="0"/>
              <a:t>, 2009; </a:t>
            </a:r>
            <a:r>
              <a:rPr lang="en-US" sz="2100" dirty="0" err="1" smtClean="0"/>
              <a:t>Dubin</a:t>
            </a:r>
            <a:r>
              <a:rPr lang="en-US" sz="2100" dirty="0" smtClean="0"/>
              <a:t> et al., 2004)</a:t>
            </a:r>
          </a:p>
          <a:p>
            <a:pPr lvl="1"/>
            <a:endParaRPr lang="en-US" sz="1100" dirty="0" smtClean="0"/>
          </a:p>
          <a:p>
            <a:r>
              <a:rPr lang="en-US" dirty="0" smtClean="0"/>
              <a:t>Low educational expenditures </a:t>
            </a:r>
            <a:r>
              <a:rPr lang="en-US" sz="2100" dirty="0" smtClean="0"/>
              <a:t>(OECD, 2011)</a:t>
            </a:r>
          </a:p>
          <a:p>
            <a:r>
              <a:rPr lang="en-US" dirty="0" smtClean="0"/>
              <a:t>Inefficient institutional structure </a:t>
            </a:r>
            <a:r>
              <a:rPr lang="en-US" sz="2100" dirty="0" smtClean="0"/>
              <a:t>(</a:t>
            </a:r>
            <a:r>
              <a:rPr lang="en-US" sz="2100" dirty="0" err="1" smtClean="0"/>
              <a:t>Gimpelson</a:t>
            </a:r>
            <a:r>
              <a:rPr lang="en-US" sz="2100" dirty="0" smtClean="0"/>
              <a:t> et al., 2009; Tan et al., 2007)</a:t>
            </a:r>
          </a:p>
          <a:p>
            <a:pPr lvl="1"/>
            <a:r>
              <a:rPr lang="en-US" dirty="0" smtClean="0"/>
              <a:t>Supply of qualifications does not correspond demand</a:t>
            </a:r>
          </a:p>
          <a:p>
            <a:pPr marL="457200" lvl="1" indent="0">
              <a:buNone/>
            </a:pPr>
            <a:r>
              <a:rPr lang="en-US" dirty="0" smtClean="0"/>
              <a:t>➔ 	Link between educational system and labor market is weak and</a:t>
            </a:r>
          </a:p>
          <a:p>
            <a:pPr marL="457200" lvl="1" indent="0">
              <a:buNone/>
            </a:pPr>
            <a:r>
              <a:rPr lang="en-US" dirty="0" smtClean="0"/>
              <a:t>➔	Almost no communication between state, educational system and employers </a:t>
            </a:r>
            <a:r>
              <a:rPr lang="en-US" sz="2100" dirty="0" smtClean="0"/>
              <a:t>(</a:t>
            </a:r>
            <a:r>
              <a:rPr lang="en-US" sz="2100" dirty="0" err="1" smtClean="0"/>
              <a:t>Bühler</a:t>
            </a:r>
            <a:r>
              <a:rPr lang="en-US" sz="2100" dirty="0" smtClean="0"/>
              <a:t> &amp; 	</a:t>
            </a:r>
            <a:r>
              <a:rPr lang="en-US" sz="2100" dirty="0" err="1" smtClean="0"/>
              <a:t>Konietzka</a:t>
            </a:r>
            <a:r>
              <a:rPr lang="en-US" sz="2100" dirty="0" smtClean="0"/>
              <a:t>, 2011; Gerber, 2003)</a:t>
            </a:r>
          </a:p>
          <a:p>
            <a:pPr lvl="1"/>
            <a:endParaRPr lang="en-US" sz="1100" dirty="0"/>
          </a:p>
          <a:p>
            <a:r>
              <a:rPr lang="en-US" b="1" dirty="0" smtClean="0">
                <a:solidFill>
                  <a:srgbClr val="F7002D"/>
                </a:solidFill>
              </a:rPr>
              <a:t>  Value of credentials is low and certificates have low signaling power</a:t>
            </a:r>
          </a:p>
          <a:p>
            <a:endParaRPr lang="en-US" sz="900" dirty="0" smtClean="0"/>
          </a:p>
          <a:p>
            <a:pPr marL="857250" lvl="1" indent="-457200"/>
            <a:r>
              <a:rPr lang="en-US" dirty="0" smtClean="0"/>
              <a:t>Certificates (particularly of tertiary degree) as a “social norm” </a:t>
            </a:r>
            <a:r>
              <a:rPr lang="en-US" sz="2100" dirty="0" smtClean="0"/>
              <a:t>(</a:t>
            </a:r>
            <a:r>
              <a:rPr lang="en-US" sz="2100" dirty="0" err="1" smtClean="0"/>
              <a:t>Dubin</a:t>
            </a:r>
            <a:r>
              <a:rPr lang="en-US" sz="2100" dirty="0" smtClean="0"/>
              <a:t> et al., 2004; </a:t>
            </a:r>
            <a:r>
              <a:rPr lang="en-US" sz="2100" dirty="0" err="1" smtClean="0"/>
              <a:t>Kljachko</a:t>
            </a:r>
            <a:r>
              <a:rPr lang="en-US" sz="2100" dirty="0" smtClean="0"/>
              <a:t>, 2006; </a:t>
            </a:r>
            <a:r>
              <a:rPr lang="en-US" sz="2100" dirty="0" err="1" smtClean="0"/>
              <a:t>Larionova</a:t>
            </a:r>
            <a:r>
              <a:rPr lang="en-US" sz="2100" dirty="0" smtClean="0"/>
              <a:t> &amp; </a:t>
            </a:r>
            <a:r>
              <a:rPr lang="en-US" sz="2100" dirty="0" err="1" smtClean="0"/>
              <a:t>Meshkova</a:t>
            </a:r>
            <a:r>
              <a:rPr lang="en-US" sz="2100" dirty="0" smtClean="0"/>
              <a:t>, 2007; </a:t>
            </a:r>
            <a:r>
              <a:rPr lang="en-US" sz="2100" dirty="0" err="1" smtClean="0"/>
              <a:t>Lukiyanova</a:t>
            </a:r>
            <a:r>
              <a:rPr lang="en-US" sz="2100" dirty="0" smtClean="0"/>
              <a:t>, 2010)</a:t>
            </a:r>
          </a:p>
          <a:p>
            <a:pPr lvl="1" indent="-342900">
              <a:buFontTx/>
              <a:buChar char="-"/>
            </a:pPr>
            <a:endParaRPr lang="en-US" sz="1100" dirty="0" smtClean="0"/>
          </a:p>
          <a:p>
            <a:pPr marL="857250" lvl="1" indent="-457200"/>
            <a:r>
              <a:rPr lang="en-US" dirty="0" smtClean="0"/>
              <a:t>“Having a diploma” became as a prerequisite to enter employment </a:t>
            </a:r>
          </a:p>
          <a:p>
            <a:pPr marL="400050" lvl="1" indent="0">
              <a:buNone/>
            </a:pPr>
            <a:r>
              <a:rPr lang="en-US" dirty="0" smtClean="0"/>
              <a:t>	</a:t>
            </a:r>
            <a:r>
              <a:rPr lang="en-US" b="1" dirty="0" smtClean="0"/>
              <a:t>but</a:t>
            </a:r>
            <a:r>
              <a:rPr lang="en-US" dirty="0" smtClean="0"/>
              <a:t> is not considered as a signal of the applicants’ skills and knowledge</a:t>
            </a:r>
          </a:p>
          <a:p>
            <a:pPr marL="400050" lvl="1" indent="0">
              <a:buNone/>
            </a:pPr>
            <a:r>
              <a:rPr lang="en-US" dirty="0" smtClean="0"/>
              <a:t>	</a:t>
            </a:r>
            <a:r>
              <a:rPr lang="en-US" b="1" dirty="0" smtClean="0"/>
              <a:t>and</a:t>
            </a:r>
            <a:r>
              <a:rPr lang="en-US" dirty="0" smtClean="0"/>
              <a:t> do not guarantee a working </a:t>
            </a:r>
            <a:r>
              <a:rPr lang="en-US" dirty="0"/>
              <a:t>place </a:t>
            </a:r>
            <a:r>
              <a:rPr lang="en-US" sz="2100" dirty="0"/>
              <a:t>(</a:t>
            </a:r>
            <a:r>
              <a:rPr lang="en-US" sz="2100" dirty="0" err="1"/>
              <a:t>Larionova</a:t>
            </a:r>
            <a:r>
              <a:rPr lang="en-US" sz="2100" dirty="0"/>
              <a:t> &amp; </a:t>
            </a:r>
            <a:r>
              <a:rPr lang="en-US" sz="2100" dirty="0" err="1"/>
              <a:t>Meshkova</a:t>
            </a:r>
            <a:r>
              <a:rPr lang="en-US" sz="2100" dirty="0"/>
              <a:t>, </a:t>
            </a:r>
            <a:r>
              <a:rPr lang="en-US" sz="2100" dirty="0" smtClean="0"/>
              <a:t>2007; </a:t>
            </a:r>
            <a:r>
              <a:rPr lang="en-US" sz="2100" dirty="0" err="1" smtClean="0"/>
              <a:t>Krasil’nikova</a:t>
            </a:r>
            <a:r>
              <a:rPr lang="en-US" sz="2100" dirty="0" smtClean="0"/>
              <a:t> &amp; </a:t>
            </a:r>
            <a:r>
              <a:rPr lang="en-US" sz="2100" dirty="0" err="1" smtClean="0"/>
              <a:t>Bondarenko</a:t>
            </a:r>
            <a:r>
              <a:rPr lang="en-US" sz="2100" dirty="0" smtClean="0"/>
              <a:t>, 2007a; 	2007b)</a:t>
            </a:r>
            <a:endParaRPr lang="en-US" sz="2100" dirty="0"/>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1.3</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8"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
        <p:nvSpPr>
          <p:cNvPr id="12" name="Freihandform 11"/>
          <p:cNvSpPr/>
          <p:nvPr/>
        </p:nvSpPr>
        <p:spPr>
          <a:xfrm>
            <a:off x="6948264" y="1196752"/>
            <a:ext cx="2110073" cy="839106"/>
          </a:xfrm>
          <a:custGeom>
            <a:avLst/>
            <a:gdLst>
              <a:gd name="connsiteX0" fmla="*/ 0 w 2110073"/>
              <a:gd name="connsiteY0" fmla="*/ 83911 h 839106"/>
              <a:gd name="connsiteX1" fmla="*/ 83911 w 2110073"/>
              <a:gd name="connsiteY1" fmla="*/ 0 h 839106"/>
              <a:gd name="connsiteX2" fmla="*/ 2026162 w 2110073"/>
              <a:gd name="connsiteY2" fmla="*/ 0 h 839106"/>
              <a:gd name="connsiteX3" fmla="*/ 2110073 w 2110073"/>
              <a:gd name="connsiteY3" fmla="*/ 83911 h 839106"/>
              <a:gd name="connsiteX4" fmla="*/ 2110073 w 2110073"/>
              <a:gd name="connsiteY4" fmla="*/ 755195 h 839106"/>
              <a:gd name="connsiteX5" fmla="*/ 2026162 w 2110073"/>
              <a:gd name="connsiteY5" fmla="*/ 839106 h 839106"/>
              <a:gd name="connsiteX6" fmla="*/ 83911 w 2110073"/>
              <a:gd name="connsiteY6" fmla="*/ 839106 h 839106"/>
              <a:gd name="connsiteX7" fmla="*/ 0 w 2110073"/>
              <a:gd name="connsiteY7" fmla="*/ 755195 h 839106"/>
              <a:gd name="connsiteX8" fmla="*/ 0 w 2110073"/>
              <a:gd name="connsiteY8" fmla="*/ 83911 h 83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073" h="839106">
                <a:moveTo>
                  <a:pt x="0" y="83911"/>
                </a:moveTo>
                <a:cubicBezTo>
                  <a:pt x="0" y="37568"/>
                  <a:pt x="37568" y="0"/>
                  <a:pt x="83911" y="0"/>
                </a:cubicBezTo>
                <a:lnTo>
                  <a:pt x="2026162" y="0"/>
                </a:lnTo>
                <a:cubicBezTo>
                  <a:pt x="2072505" y="0"/>
                  <a:pt x="2110073" y="37568"/>
                  <a:pt x="2110073" y="83911"/>
                </a:cubicBezTo>
                <a:lnTo>
                  <a:pt x="2110073" y="755195"/>
                </a:lnTo>
                <a:cubicBezTo>
                  <a:pt x="2110073" y="801538"/>
                  <a:pt x="2072505" y="839106"/>
                  <a:pt x="2026162" y="839106"/>
                </a:cubicBezTo>
                <a:lnTo>
                  <a:pt x="83911" y="839106"/>
                </a:lnTo>
                <a:cubicBezTo>
                  <a:pt x="37568" y="839106"/>
                  <a:pt x="0" y="801538"/>
                  <a:pt x="0" y="755195"/>
                </a:cubicBezTo>
                <a:lnTo>
                  <a:pt x="0" y="83911"/>
                </a:lnTo>
                <a:close/>
              </a:path>
            </a:pathLst>
          </a:custGeom>
          <a:blipFill dpi="0" rotWithShape="0">
            <a:blip r:embed="rId3">
              <a:alphaModFix amt="58000"/>
            </a:blip>
            <a:srcRect/>
            <a:stretch>
              <a:fillRect/>
            </a:stretch>
          </a:blip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4107" tIns="57597" rIns="74107" bIns="57597" numCol="1" spcCol="1270" anchor="ctr" anchorCtr="0">
            <a:noAutofit/>
          </a:bodyPr>
          <a:lstStyle/>
          <a:p>
            <a:pPr lvl="0" algn="ctr" defTabSz="1155700">
              <a:lnSpc>
                <a:spcPct val="90000"/>
              </a:lnSpc>
              <a:spcBef>
                <a:spcPct val="0"/>
              </a:spcBef>
              <a:spcAft>
                <a:spcPct val="35000"/>
              </a:spcAft>
            </a:pPr>
            <a:r>
              <a:rPr lang="en-US" sz="2600" b="1" kern="1200" dirty="0" smtClean="0"/>
              <a:t>Post-Soviet Russia</a:t>
            </a:r>
            <a:endParaRPr lang="en-US" sz="2600" b="1" kern="1200" dirty="0"/>
          </a:p>
        </p:txBody>
      </p:sp>
      <p:grpSp>
        <p:nvGrpSpPr>
          <p:cNvPr id="10" name="Gruppierung 9"/>
          <p:cNvGrpSpPr/>
          <p:nvPr/>
        </p:nvGrpSpPr>
        <p:grpSpPr>
          <a:xfrm rot="16200000">
            <a:off x="462234" y="4298406"/>
            <a:ext cx="411890" cy="401270"/>
            <a:chOff x="6983439" y="1871587"/>
            <a:chExt cx="535749" cy="535749"/>
          </a:xfrm>
        </p:grpSpPr>
        <p:sp>
          <p:nvSpPr>
            <p:cNvPr id="11" name="Pfeil nach unten 10"/>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4"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Tree>
    <p:extLst>
      <p:ext uri="{BB962C8B-B14F-4D97-AF65-F5344CB8AC3E}">
        <p14:creationId xmlns:p14="http://schemas.microsoft.com/office/powerpoint/2010/main" val="2706817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3">
                                            <p:txEl>
                                              <p:pRg st="10" end="10"/>
                                            </p:txEl>
                                          </p:spTgt>
                                        </p:tgtEl>
                                        <p:attrNameLst>
                                          <p:attrName>style.visibility</p:attrName>
                                        </p:attrNameLst>
                                      </p:cBhvr>
                                      <p:to>
                                        <p:strVal val="visible"/>
                                      </p:to>
                                    </p:set>
                                    <p:animEffect transition="in" filter="dissolve">
                                      <p:cBhvr>
                                        <p:cTn id="22" dur="500"/>
                                        <p:tgtEl>
                                          <p:spTgt spid="1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15" descr="green-question-mark-215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815852" cy="1138398"/>
          </a:xfrm>
          <a:prstGeom prst="rect">
            <a:avLst/>
          </a:prstGeom>
          <a:ln>
            <a:noFill/>
          </a:ln>
          <a:effectLst>
            <a:softEdge rad="112500"/>
          </a:effectLst>
        </p:spPr>
      </p:pic>
      <p:pic>
        <p:nvPicPr>
          <p:cNvPr id="14" name="Bild 13" descr="44963-Discombobulated-3d-Blanco-Man-Character-Leaning-Against-A-Yellow-Question-Mark.jpg"/>
          <p:cNvPicPr>
            <a:picLocks noChangeAspect="1"/>
          </p:cNvPicPr>
          <p:nvPr/>
        </p:nvPicPr>
        <p:blipFill rotWithShape="1">
          <a:blip r:embed="rId4">
            <a:extLst>
              <a:ext uri="{28A0092B-C50C-407E-A947-70E740481C1C}">
                <a14:useLocalDpi xmlns:a14="http://schemas.microsoft.com/office/drawing/2010/main" val="0"/>
              </a:ext>
            </a:extLst>
          </a:blip>
          <a:srcRect l="12960" r="13634" b="15225"/>
          <a:stretch/>
        </p:blipFill>
        <p:spPr>
          <a:xfrm>
            <a:off x="-20421" y="4149080"/>
            <a:ext cx="903241" cy="1182219"/>
          </a:xfrm>
          <a:prstGeom prst="rect">
            <a:avLst/>
          </a:prstGeom>
          <a:ln>
            <a:noFill/>
          </a:ln>
          <a:effectLst>
            <a:softEdge rad="112500"/>
          </a:effectLst>
        </p:spPr>
      </p:pic>
      <p:pic>
        <p:nvPicPr>
          <p:cNvPr id="9" name="Bild 8" descr="HMO-Investment-Dilemma-READERS-QUESTION.jpg"/>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7092280" y="5517232"/>
            <a:ext cx="108012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 5" descr="ask-question-3-049ac6f2a4e25267fa670b61ee7341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208" y="1556792"/>
            <a:ext cx="1296144" cy="1104314"/>
          </a:xfrm>
          <a:prstGeom prst="rect">
            <a:avLst/>
          </a:prstGeom>
          <a:ln>
            <a:noFill/>
          </a:ln>
          <a:effectLst>
            <a:softEdge rad="112500"/>
          </a:effectLst>
        </p:spPr>
      </p:pic>
      <p:pic>
        <p:nvPicPr>
          <p:cNvPr id="5" name="Bild 4" descr="question-blu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6416" y="3014954"/>
            <a:ext cx="964907" cy="1206134"/>
          </a:xfrm>
          <a:prstGeom prst="rect">
            <a:avLst/>
          </a:prstGeom>
          <a:ln>
            <a:noFill/>
          </a:ln>
          <a:effectLst>
            <a:softEdge rad="112500"/>
          </a:effectLst>
        </p:spPr>
      </p:pic>
      <p:sp>
        <p:nvSpPr>
          <p:cNvPr id="13" name="Inhaltsplatzhalter 12"/>
          <p:cNvSpPr>
            <a:spLocks noGrp="1"/>
          </p:cNvSpPr>
          <p:nvPr>
            <p:ph idx="1"/>
          </p:nvPr>
        </p:nvSpPr>
        <p:spPr>
          <a:xfrm>
            <a:off x="396875" y="2035175"/>
            <a:ext cx="8496300" cy="4060825"/>
          </a:xfrm>
        </p:spPr>
        <p:txBody>
          <a:bodyPr>
            <a:normAutofit fontScale="62500" lnSpcReduction="20000"/>
          </a:bodyPr>
          <a:lstStyle/>
          <a:p>
            <a:r>
              <a:rPr lang="en-US" dirty="0" smtClean="0"/>
              <a:t>What are the </a:t>
            </a:r>
            <a:r>
              <a:rPr lang="en-US" b="1" dirty="0" smtClean="0"/>
              <a:t>mechanisms</a:t>
            </a:r>
            <a:r>
              <a:rPr lang="en-US" dirty="0" smtClean="0"/>
              <a:t> behind these developments?</a:t>
            </a:r>
          </a:p>
          <a:p>
            <a:endParaRPr lang="en-US" dirty="0" smtClean="0"/>
          </a:p>
          <a:p>
            <a:r>
              <a:rPr lang="en-US" dirty="0" smtClean="0"/>
              <a:t>Is there is a differentiation between </a:t>
            </a:r>
            <a:r>
              <a:rPr lang="en-US" b="1" dirty="0" smtClean="0"/>
              <a:t>“good” and “bad” educational careers?</a:t>
            </a:r>
          </a:p>
          <a:p>
            <a:endParaRPr lang="en-US" b="1" dirty="0" smtClean="0"/>
          </a:p>
          <a:p>
            <a:r>
              <a:rPr lang="en-US" b="1" dirty="0" smtClean="0"/>
              <a:t>Which</a:t>
            </a:r>
            <a:r>
              <a:rPr lang="en-US" dirty="0" smtClean="0"/>
              <a:t> </a:t>
            </a:r>
            <a:r>
              <a:rPr lang="en-US" b="1" dirty="0" smtClean="0"/>
              <a:t>events </a:t>
            </a:r>
            <a:r>
              <a:rPr lang="en-US" dirty="0" smtClean="0"/>
              <a:t>in</a:t>
            </a:r>
            <a:r>
              <a:rPr lang="en-US" b="1" dirty="0" smtClean="0"/>
              <a:t> and stages </a:t>
            </a:r>
            <a:r>
              <a:rPr lang="en-US" dirty="0" smtClean="0"/>
              <a:t>of the earlier educational careers have an impact on later educational opportunities and outcomes? </a:t>
            </a:r>
          </a:p>
          <a:p>
            <a:endParaRPr lang="en-US" dirty="0" smtClean="0"/>
          </a:p>
          <a:p>
            <a:r>
              <a:rPr lang="en-US" dirty="0" smtClean="0"/>
              <a:t>How does the </a:t>
            </a:r>
            <a:r>
              <a:rPr lang="en-US" b="1" dirty="0" smtClean="0"/>
              <a:t>social origin and family background </a:t>
            </a:r>
            <a:r>
              <a:rPr lang="en-US" dirty="0" smtClean="0"/>
              <a:t>influence educational achievements and is further reproduced in the life course? </a:t>
            </a:r>
          </a:p>
          <a:p>
            <a:endParaRPr lang="en-US" dirty="0" smtClean="0"/>
          </a:p>
          <a:p>
            <a:r>
              <a:rPr lang="en-US" dirty="0" smtClean="0"/>
              <a:t>Whether and to which extent do </a:t>
            </a:r>
            <a:r>
              <a:rPr lang="en-US" b="1" dirty="0" smtClean="0"/>
              <a:t>specific institutional settings in Russia </a:t>
            </a:r>
            <a:r>
              <a:rPr lang="en-US" dirty="0" smtClean="0"/>
              <a:t>shape educational paths and subsequent attained (labor market) positions in the individual life course? </a:t>
            </a:r>
          </a:p>
        </p:txBody>
      </p:sp>
      <p:sp>
        <p:nvSpPr>
          <p:cNvPr id="2" name="Titel 1"/>
          <p:cNvSpPr>
            <a:spLocks noGrp="1"/>
          </p:cNvSpPr>
          <p:nvPr>
            <p:ph type="title"/>
          </p:nvPr>
        </p:nvSpPr>
        <p:spPr/>
        <p:txBody>
          <a:bodyPr/>
          <a:lstStyle/>
          <a:p>
            <a:r>
              <a:rPr lang="en-US" dirty="0" smtClean="0"/>
              <a:t>Education became necessary but not sufficient!</a:t>
            </a:r>
            <a:endParaRPr lang="en-US" dirty="0"/>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1.4</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8"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Tree>
    <p:extLst>
      <p:ext uri="{BB962C8B-B14F-4D97-AF65-F5344CB8AC3E}">
        <p14:creationId xmlns:p14="http://schemas.microsoft.com/office/powerpoint/2010/main" val="489960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childTnLst>
                                </p:cTn>
                              </p:par>
                              <p:par>
                                <p:cTn id="28" presetID="9"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par>
                                <p:cTn id="35" presetID="9"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a:t>
            </a:r>
            <a:r>
              <a:rPr lang="en-US" dirty="0" smtClean="0">
                <a:cs typeface="+mj-cs"/>
              </a:rPr>
              <a:t>research project</a:t>
            </a:r>
            <a:endParaRPr lang="en-US" dirty="0" smtClean="0">
              <a:cs typeface="+mj-cs"/>
            </a:endParaRP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1.5</a:t>
            </a:r>
            <a:endParaRPr lang="it-IT" sz="1000" dirty="0"/>
          </a:p>
        </p:txBody>
      </p:sp>
      <p:sp>
        <p:nvSpPr>
          <p:cNvPr id="5" name="Freihandform 4"/>
          <p:cNvSpPr/>
          <p:nvPr/>
        </p:nvSpPr>
        <p:spPr>
          <a:xfrm>
            <a:off x="1771479" y="1844824"/>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7" name="Freihandform 16"/>
          <p:cNvSpPr/>
          <p:nvPr/>
        </p:nvSpPr>
        <p:spPr>
          <a:xfrm>
            <a:off x="3501399" y="2117489"/>
            <a:ext cx="3886703" cy="817994"/>
          </a:xfrm>
          <a:custGeom>
            <a:avLst/>
            <a:gdLst>
              <a:gd name="connsiteX0" fmla="*/ 0 w 3886703"/>
              <a:gd name="connsiteY0" fmla="*/ 204499 h 817994"/>
              <a:gd name="connsiteX1" fmla="*/ 3477706 w 3886703"/>
              <a:gd name="connsiteY1" fmla="*/ 204499 h 817994"/>
              <a:gd name="connsiteX2" fmla="*/ 3477706 w 3886703"/>
              <a:gd name="connsiteY2" fmla="*/ 0 h 817994"/>
              <a:gd name="connsiteX3" fmla="*/ 3886703 w 3886703"/>
              <a:gd name="connsiteY3" fmla="*/ 408997 h 817994"/>
              <a:gd name="connsiteX4" fmla="*/ 3477706 w 3886703"/>
              <a:gd name="connsiteY4" fmla="*/ 817994 h 817994"/>
              <a:gd name="connsiteX5" fmla="*/ 3477706 w 3886703"/>
              <a:gd name="connsiteY5" fmla="*/ 613496 h 817994"/>
              <a:gd name="connsiteX6" fmla="*/ 0 w 3886703"/>
              <a:gd name="connsiteY6" fmla="*/ 613496 h 817994"/>
              <a:gd name="connsiteX7" fmla="*/ 0 w 388670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703" h="817994">
                <a:moveTo>
                  <a:pt x="0" y="204499"/>
                </a:moveTo>
                <a:lnTo>
                  <a:pt x="3477706" y="204499"/>
                </a:lnTo>
                <a:lnTo>
                  <a:pt x="3477706" y="0"/>
                </a:lnTo>
                <a:lnTo>
                  <a:pt x="3886703" y="408997"/>
                </a:lnTo>
                <a:lnTo>
                  <a:pt x="3477706" y="817994"/>
                </a:lnTo>
                <a:lnTo>
                  <a:pt x="347770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School-to-work transition</a:t>
            </a:r>
            <a:endParaRPr lang="en-US" sz="1500" kern="1200" dirty="0"/>
          </a:p>
        </p:txBody>
      </p:sp>
      <p:sp>
        <p:nvSpPr>
          <p:cNvPr id="18" name="Freihandform 17"/>
          <p:cNvSpPr/>
          <p:nvPr/>
        </p:nvSpPr>
        <p:spPr>
          <a:xfrm>
            <a:off x="5231319" y="2390154"/>
            <a:ext cx="2156783" cy="817994"/>
          </a:xfrm>
          <a:custGeom>
            <a:avLst/>
            <a:gdLst>
              <a:gd name="connsiteX0" fmla="*/ 0 w 2156783"/>
              <a:gd name="connsiteY0" fmla="*/ 204499 h 817994"/>
              <a:gd name="connsiteX1" fmla="*/ 1747786 w 2156783"/>
              <a:gd name="connsiteY1" fmla="*/ 204499 h 817994"/>
              <a:gd name="connsiteX2" fmla="*/ 1747786 w 2156783"/>
              <a:gd name="connsiteY2" fmla="*/ 0 h 817994"/>
              <a:gd name="connsiteX3" fmla="*/ 2156783 w 2156783"/>
              <a:gd name="connsiteY3" fmla="*/ 408997 h 817994"/>
              <a:gd name="connsiteX4" fmla="*/ 1747786 w 2156783"/>
              <a:gd name="connsiteY4" fmla="*/ 817994 h 817994"/>
              <a:gd name="connsiteX5" fmla="*/ 1747786 w 2156783"/>
              <a:gd name="connsiteY5" fmla="*/ 613496 h 817994"/>
              <a:gd name="connsiteX6" fmla="*/ 0 w 2156783"/>
              <a:gd name="connsiteY6" fmla="*/ 613496 h 817994"/>
              <a:gd name="connsiteX7" fmla="*/ 0 w 215678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783" h="817994">
                <a:moveTo>
                  <a:pt x="0" y="204499"/>
                </a:moveTo>
                <a:lnTo>
                  <a:pt x="1747786" y="204499"/>
                </a:lnTo>
                <a:lnTo>
                  <a:pt x="1747786" y="0"/>
                </a:lnTo>
                <a:lnTo>
                  <a:pt x="2156783" y="408997"/>
                </a:lnTo>
                <a:lnTo>
                  <a:pt x="1747786" y="817994"/>
                </a:lnTo>
                <a:lnTo>
                  <a:pt x="174778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Adult learning</a:t>
            </a:r>
            <a:endParaRPr lang="en-US" sz="1500" kern="1200" dirty="0"/>
          </a:p>
        </p:txBody>
      </p:sp>
      <p:grpSp>
        <p:nvGrpSpPr>
          <p:cNvPr id="8" name="Gruppierung 7"/>
          <p:cNvGrpSpPr/>
          <p:nvPr/>
        </p:nvGrpSpPr>
        <p:grpSpPr>
          <a:xfrm>
            <a:off x="7907" y="2060848"/>
            <a:ext cx="5573213" cy="2489916"/>
            <a:chOff x="481507" y="807872"/>
            <a:chExt cx="5573213" cy="2489916"/>
          </a:xfrm>
        </p:grpSpPr>
        <p:sp>
          <p:nvSpPr>
            <p:cNvPr id="9" name="Rechteck 8"/>
            <p:cNvSpPr/>
            <p:nvPr/>
          </p:nvSpPr>
          <p:spPr>
            <a:xfrm>
              <a:off x="481507" y="807872"/>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10" name="Rechteck 9"/>
            <p:cNvSpPr/>
            <p:nvPr/>
          </p:nvSpPr>
          <p:spPr>
            <a:xfrm>
              <a:off x="4036480" y="1486308"/>
              <a:ext cx="2018240" cy="1811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p>
            <a:p>
              <a:pPr lvl="0" algn="l" defTabSz="800100">
                <a:lnSpc>
                  <a:spcPct val="90000"/>
                </a:lnSpc>
                <a:spcBef>
                  <a:spcPct val="0"/>
                </a:spcBef>
                <a:spcAft>
                  <a:spcPct val="35000"/>
                </a:spcAft>
              </a:pPr>
              <a:endParaRPr lang="en-US" sz="1800" kern="1200"/>
            </a:p>
          </p:txBody>
        </p:sp>
      </p:grpSp>
      <p:sp>
        <p:nvSpPr>
          <p:cNvPr id="11" name="Rechteck 10"/>
          <p:cNvSpPr/>
          <p:nvPr/>
        </p:nvSpPr>
        <p:spPr>
          <a:xfrm>
            <a:off x="7654463" y="2060848"/>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13" name="Rechteck 12"/>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14" name="Rechteck 13"/>
          <p:cNvSpPr/>
          <p:nvPr/>
        </p:nvSpPr>
        <p:spPr>
          <a:xfrm>
            <a:off x="4238542" y="4478756"/>
            <a:ext cx="2018240" cy="1811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p>
          <a:p>
            <a:pPr lvl="0" algn="l" defTabSz="800100">
              <a:lnSpc>
                <a:spcPct val="90000"/>
              </a:lnSpc>
              <a:spcBef>
                <a:spcPct val="0"/>
              </a:spcBef>
              <a:spcAft>
                <a:spcPct val="35000"/>
              </a:spcAft>
            </a:pPr>
            <a:endParaRPr lang="en-US" sz="1800" kern="1200"/>
          </a:p>
        </p:txBody>
      </p:sp>
      <p:sp>
        <p:nvSpPr>
          <p:cNvPr id="15" name="Rechteck 14"/>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16" name="Rechteck 15"/>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cxnSp>
        <p:nvCxnSpPr>
          <p:cNvPr id="6" name="Gerade Verbindung mit Pfeil 5"/>
          <p:cNvCxnSpPr/>
          <p:nvPr/>
        </p:nvCxnSpPr>
        <p:spPr bwMode="auto">
          <a:xfrm flipV="1">
            <a:off x="1691680"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1" name="Gerade Verbindung mit Pfeil 20"/>
          <p:cNvCxnSpPr/>
          <p:nvPr/>
        </p:nvCxnSpPr>
        <p:spPr bwMode="auto">
          <a:xfrm flipV="1">
            <a:off x="4644008"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2" name="Gerade Verbindung mit Pfeil 21"/>
          <p:cNvCxnSpPr/>
          <p:nvPr/>
        </p:nvCxnSpPr>
        <p:spPr bwMode="auto">
          <a:xfrm flipV="1">
            <a:off x="7308304"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
        <p:nvSpPr>
          <p:cNvPr id="28" name="Inhaltsplatzhalter 2"/>
          <p:cNvSpPr>
            <a:spLocks noGrp="1"/>
          </p:cNvSpPr>
          <p:nvPr>
            <p:ph idx="1"/>
          </p:nvPr>
        </p:nvSpPr>
        <p:spPr>
          <a:xfrm>
            <a:off x="395536" y="3212976"/>
            <a:ext cx="8497639" cy="1082824"/>
          </a:xfrm>
        </p:spPr>
        <p:txBody>
          <a:bodyPr>
            <a:normAutofit fontScale="70000" lnSpcReduction="20000"/>
          </a:bodyPr>
          <a:lstStyle/>
          <a:p>
            <a:pPr marL="0" indent="0">
              <a:buNone/>
            </a:pPr>
            <a:r>
              <a:rPr lang="en-US" b="1" i="1" dirty="0" smtClean="0"/>
              <a:t>Linking</a:t>
            </a:r>
            <a:r>
              <a:rPr lang="en-US" dirty="0" smtClean="0"/>
              <a:t> </a:t>
            </a:r>
            <a:r>
              <a:rPr lang="en-US" b="1" i="1" dirty="0"/>
              <a:t>educational inequalities in these three stages together </a:t>
            </a:r>
            <a:r>
              <a:rPr lang="en-US" dirty="0" smtClean="0"/>
              <a:t>has </a:t>
            </a:r>
            <a:r>
              <a:rPr lang="en-US" dirty="0"/>
              <a:t>not </a:t>
            </a:r>
            <a:r>
              <a:rPr lang="en-US" dirty="0" smtClean="0"/>
              <a:t>been studied </a:t>
            </a:r>
            <a:r>
              <a:rPr lang="en-US" dirty="0"/>
              <a:t>extensively before, particularly </a:t>
            </a:r>
            <a:r>
              <a:rPr lang="en-US" b="1" i="1" dirty="0"/>
              <a:t>in Russia</a:t>
            </a:r>
            <a:r>
              <a:rPr lang="en-US" dirty="0"/>
              <a:t>, </a:t>
            </a:r>
            <a:r>
              <a:rPr lang="en-US" dirty="0" smtClean="0"/>
              <a:t>and </a:t>
            </a:r>
            <a:r>
              <a:rPr lang="en-US" dirty="0"/>
              <a:t>this is </a:t>
            </a:r>
            <a:r>
              <a:rPr lang="en-US" b="1" i="1" dirty="0"/>
              <a:t>an </a:t>
            </a:r>
            <a:r>
              <a:rPr lang="en-US" b="1" i="1" dirty="0" smtClean="0"/>
              <a:t>important </a:t>
            </a:r>
            <a:r>
              <a:rPr lang="en-US" b="1" i="1" dirty="0"/>
              <a:t>contribution </a:t>
            </a:r>
            <a:r>
              <a:rPr lang="en-US" dirty="0"/>
              <a:t>to the sociological </a:t>
            </a:r>
            <a:r>
              <a:rPr lang="en-US" dirty="0" smtClean="0"/>
              <a:t>literature.</a:t>
            </a:r>
            <a:endParaRPr lang="en-US" dirty="0" smtClean="0">
              <a:cs typeface="+mn-cs"/>
            </a:endParaRPr>
          </a:p>
        </p:txBody>
      </p:sp>
      <p:sp>
        <p:nvSpPr>
          <p:cNvPr id="29"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ANALYTICAL STRATEGY</a:t>
            </a:r>
            <a:endParaRPr lang="it-IT" sz="1800" b="1" dirty="0">
              <a:solidFill>
                <a:schemeClr val="bg1"/>
              </a:solidFill>
              <a:latin typeface="Franklin Gothic Medium" charset="0"/>
              <a:cs typeface="+mn-cs"/>
            </a:endParaRPr>
          </a:p>
        </p:txBody>
      </p:sp>
    </p:spTree>
    <p:extLst>
      <p:ext uri="{BB962C8B-B14F-4D97-AF65-F5344CB8AC3E}">
        <p14:creationId xmlns:p14="http://schemas.microsoft.com/office/powerpoint/2010/main" val="773027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1" grpId="0" animBg="1"/>
      <p:bldP spid="13" grpId="0" animBg="1"/>
      <p:bldP spid="15" grpId="0" animBg="1"/>
      <p:bldP spid="16" grpId="0" animBg="1"/>
      <p:bldP spid="2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a:t>
            </a:r>
            <a:r>
              <a:rPr lang="en-US" dirty="0" smtClean="0">
                <a:cs typeface="+mj-cs"/>
              </a:rPr>
              <a:t>research project</a:t>
            </a:r>
            <a:endParaRPr lang="en-US" dirty="0" smtClean="0">
              <a:cs typeface="+mj-cs"/>
            </a:endParaRP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1.6</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17" name="Freihandform 16"/>
          <p:cNvSpPr/>
          <p:nvPr/>
        </p:nvSpPr>
        <p:spPr>
          <a:xfrm>
            <a:off x="1771479" y="1844824"/>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1" name="Rechteck 10"/>
          <p:cNvSpPr/>
          <p:nvPr/>
        </p:nvSpPr>
        <p:spPr>
          <a:xfrm>
            <a:off x="7654463" y="2058435"/>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27" name="Rechteck 26"/>
          <p:cNvSpPr/>
          <p:nvPr/>
        </p:nvSpPr>
        <p:spPr>
          <a:xfrm>
            <a:off x="7907" y="2058435"/>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16397" name="Textfeld 16396"/>
          <p:cNvSpPr txBox="1"/>
          <p:nvPr/>
        </p:nvSpPr>
        <p:spPr>
          <a:xfrm>
            <a:off x="926340" y="3184525"/>
            <a:ext cx="7822124" cy="1224951"/>
          </a:xfrm>
          <a:prstGeom prst="rect">
            <a:avLst/>
          </a:prstGeom>
          <a:noFill/>
        </p:spPr>
        <p:txBody>
          <a:bodyPr wrap="square" rtlCol="0">
            <a:spAutoFit/>
          </a:bodyPr>
          <a:lstStyle/>
          <a:p>
            <a:pPr algn="l"/>
            <a:r>
              <a:rPr lang="en-US" b="1" dirty="0" smtClean="0">
                <a:latin typeface="Times New Roman"/>
                <a:cs typeface="Times New Roman"/>
              </a:rPr>
              <a:t>Research interest: *</a:t>
            </a:r>
          </a:p>
          <a:p>
            <a:pPr marL="742950" lvl="1" indent="-285750" algn="l">
              <a:buFont typeface="Arial"/>
              <a:buChar char="•"/>
            </a:pPr>
            <a:r>
              <a:rPr lang="en-US" dirty="0" smtClean="0">
                <a:latin typeface="Times New Roman"/>
                <a:cs typeface="Times New Roman"/>
              </a:rPr>
              <a:t>Continuation of education after secondary school &amp; highest educational attainment </a:t>
            </a:r>
          </a:p>
          <a:p>
            <a:pPr marL="742950" lvl="1" indent="-285750" algn="l">
              <a:buFont typeface="Arial"/>
              <a:buChar char="•"/>
            </a:pPr>
            <a:r>
              <a:rPr lang="en-US" dirty="0" smtClean="0">
                <a:latin typeface="Times New Roman"/>
                <a:cs typeface="Times New Roman"/>
              </a:rPr>
              <a:t>Role of the social origin</a:t>
            </a:r>
          </a:p>
          <a:p>
            <a:pPr marL="742950" lvl="1" indent="-285750" algn="l">
              <a:buFont typeface="Arial"/>
              <a:buChar char="•"/>
            </a:pPr>
            <a:r>
              <a:rPr lang="en-US" dirty="0" smtClean="0">
                <a:latin typeface="Times New Roman"/>
                <a:cs typeface="Times New Roman"/>
              </a:rPr>
              <a:t>Gender specific educational aspirations</a:t>
            </a:r>
          </a:p>
        </p:txBody>
      </p:sp>
      <p:sp>
        <p:nvSpPr>
          <p:cNvPr id="19"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ANALYTICAL STRATEGY</a:t>
            </a:r>
            <a:endParaRPr lang="it-IT" sz="1800" b="1" dirty="0">
              <a:solidFill>
                <a:schemeClr val="bg1"/>
              </a:solidFill>
              <a:latin typeface="Franklin Gothic Medium" charset="0"/>
            </a:endParaRPr>
          </a:p>
        </p:txBody>
      </p:sp>
      <p:sp>
        <p:nvSpPr>
          <p:cNvPr id="20" name="Rechteck 19"/>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23" name="Rechteck 22"/>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24" name="Rechteck 23"/>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cxnSp>
        <p:nvCxnSpPr>
          <p:cNvPr id="25" name="Gerade Verbindung mit Pfeil 24"/>
          <p:cNvCxnSpPr/>
          <p:nvPr/>
        </p:nvCxnSpPr>
        <p:spPr bwMode="auto">
          <a:xfrm flipV="1">
            <a:off x="1691680"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6" name="Gerade Verbindung mit Pfeil 25"/>
          <p:cNvCxnSpPr/>
          <p:nvPr/>
        </p:nvCxnSpPr>
        <p:spPr bwMode="auto">
          <a:xfrm flipV="1">
            <a:off x="4644008"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8" name="Gerade Verbindung mit Pfeil 27"/>
          <p:cNvCxnSpPr/>
          <p:nvPr/>
        </p:nvCxnSpPr>
        <p:spPr bwMode="auto">
          <a:xfrm flipV="1">
            <a:off x="7308304"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
        <p:nvSpPr>
          <p:cNvPr id="18" name="Rechteck 2"/>
          <p:cNvSpPr/>
          <p:nvPr/>
        </p:nvSpPr>
        <p:spPr>
          <a:xfrm>
            <a:off x="21909" y="6381328"/>
            <a:ext cx="8942579" cy="307777"/>
          </a:xfrm>
          <a:prstGeom prst="rect">
            <a:avLst/>
          </a:prstGeom>
        </p:spPr>
        <p:txBody>
          <a:bodyPr wrap="square">
            <a:spAutoFit/>
          </a:bodyPr>
          <a:lstStyle/>
          <a:p>
            <a:pPr algn="l"/>
            <a:r>
              <a:rPr lang="en-US" sz="1400" i="1" dirty="0" smtClean="0">
                <a:latin typeface="Times New Roman"/>
                <a:cs typeface="Times New Roman"/>
              </a:rPr>
              <a:t>* Partly in </a:t>
            </a:r>
            <a:r>
              <a:rPr lang="en-US" sz="1400" i="1" dirty="0">
                <a:latin typeface="Times New Roman"/>
                <a:cs typeface="Times New Roman"/>
              </a:rPr>
              <a:t>collaboration with Dmitry </a:t>
            </a:r>
            <a:r>
              <a:rPr lang="en-US" sz="1400" i="1" dirty="0" err="1">
                <a:latin typeface="Times New Roman"/>
                <a:cs typeface="Times New Roman"/>
              </a:rPr>
              <a:t>Kurakin</a:t>
            </a:r>
            <a:r>
              <a:rPr lang="en-US" sz="1400" i="1" dirty="0">
                <a:latin typeface="Times New Roman"/>
                <a:cs typeface="Times New Roman"/>
              </a:rPr>
              <a:t> </a:t>
            </a:r>
            <a:r>
              <a:rPr lang="en-US" sz="1400" i="1" dirty="0" smtClean="0">
                <a:latin typeface="Times New Roman"/>
                <a:cs typeface="Times New Roman"/>
              </a:rPr>
              <a:t>and Cultural Research and Education Group (NRU-HSE)</a:t>
            </a:r>
            <a:endParaRPr lang="en-US" sz="1400" i="1" dirty="0">
              <a:latin typeface="Times New Roman"/>
              <a:cs typeface="Times New Roman"/>
            </a:endParaRPr>
          </a:p>
        </p:txBody>
      </p:sp>
    </p:spTree>
    <p:extLst>
      <p:ext uri="{BB962C8B-B14F-4D97-AF65-F5344CB8AC3E}">
        <p14:creationId xmlns:p14="http://schemas.microsoft.com/office/powerpoint/2010/main" val="1468354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a:t>
            </a:r>
            <a:r>
              <a:rPr lang="en-US" dirty="0" smtClean="0">
                <a:cs typeface="+mj-cs"/>
              </a:rPr>
              <a:t>research project</a:t>
            </a:r>
            <a:endParaRPr lang="en-US" dirty="0" smtClean="0">
              <a:cs typeface="+mj-cs"/>
            </a:endParaRP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1.7</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grpSp>
        <p:nvGrpSpPr>
          <p:cNvPr id="5" name="Gruppierung 4"/>
          <p:cNvGrpSpPr/>
          <p:nvPr/>
        </p:nvGrpSpPr>
        <p:grpSpPr>
          <a:xfrm>
            <a:off x="1771479" y="1834285"/>
            <a:ext cx="5616624" cy="1090659"/>
            <a:chOff x="1771479" y="2423301"/>
            <a:chExt cx="5616624" cy="1090659"/>
          </a:xfrm>
        </p:grpSpPr>
        <p:sp>
          <p:nvSpPr>
            <p:cNvPr id="17" name="Freihandform 16"/>
            <p:cNvSpPr/>
            <p:nvPr/>
          </p:nvSpPr>
          <p:spPr>
            <a:xfrm>
              <a:off x="1771479" y="2423301"/>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alpha val="35000"/>
              </a:srgbClr>
            </a:solid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8" name="Freihandform 17"/>
            <p:cNvSpPr/>
            <p:nvPr/>
          </p:nvSpPr>
          <p:spPr>
            <a:xfrm>
              <a:off x="3501399" y="2695966"/>
              <a:ext cx="3886703" cy="817994"/>
            </a:xfrm>
            <a:custGeom>
              <a:avLst/>
              <a:gdLst>
                <a:gd name="connsiteX0" fmla="*/ 0 w 3886703"/>
                <a:gd name="connsiteY0" fmla="*/ 204499 h 817994"/>
                <a:gd name="connsiteX1" fmla="*/ 3477706 w 3886703"/>
                <a:gd name="connsiteY1" fmla="*/ 204499 h 817994"/>
                <a:gd name="connsiteX2" fmla="*/ 3477706 w 3886703"/>
                <a:gd name="connsiteY2" fmla="*/ 0 h 817994"/>
                <a:gd name="connsiteX3" fmla="*/ 3886703 w 3886703"/>
                <a:gd name="connsiteY3" fmla="*/ 408997 h 817994"/>
                <a:gd name="connsiteX4" fmla="*/ 3477706 w 3886703"/>
                <a:gd name="connsiteY4" fmla="*/ 817994 h 817994"/>
                <a:gd name="connsiteX5" fmla="*/ 3477706 w 3886703"/>
                <a:gd name="connsiteY5" fmla="*/ 613496 h 817994"/>
                <a:gd name="connsiteX6" fmla="*/ 0 w 3886703"/>
                <a:gd name="connsiteY6" fmla="*/ 613496 h 817994"/>
                <a:gd name="connsiteX7" fmla="*/ 0 w 388670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703" h="817994">
                  <a:moveTo>
                    <a:pt x="0" y="204499"/>
                  </a:moveTo>
                  <a:lnTo>
                    <a:pt x="3477706" y="204499"/>
                  </a:lnTo>
                  <a:lnTo>
                    <a:pt x="3477706" y="0"/>
                  </a:lnTo>
                  <a:lnTo>
                    <a:pt x="3886703" y="408997"/>
                  </a:lnTo>
                  <a:lnTo>
                    <a:pt x="3477706" y="817994"/>
                  </a:lnTo>
                  <a:lnTo>
                    <a:pt x="347770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School-to-work transition</a:t>
              </a:r>
              <a:endParaRPr lang="en-US" sz="1500" kern="1200" dirty="0"/>
            </a:p>
          </p:txBody>
        </p:sp>
      </p:grpSp>
      <p:sp>
        <p:nvSpPr>
          <p:cNvPr id="23" name="Rechteck 22"/>
          <p:cNvSpPr/>
          <p:nvPr/>
        </p:nvSpPr>
        <p:spPr>
          <a:xfrm>
            <a:off x="7654463" y="2047896"/>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33" name="Rechteck 32"/>
          <p:cNvSpPr/>
          <p:nvPr/>
        </p:nvSpPr>
        <p:spPr>
          <a:xfrm>
            <a:off x="7907" y="2047896"/>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47" name="Textfeld 46"/>
          <p:cNvSpPr txBox="1"/>
          <p:nvPr/>
        </p:nvSpPr>
        <p:spPr>
          <a:xfrm>
            <a:off x="935038" y="3184525"/>
            <a:ext cx="6301258" cy="1224951"/>
          </a:xfrm>
          <a:prstGeom prst="rect">
            <a:avLst/>
          </a:prstGeom>
          <a:noFill/>
        </p:spPr>
        <p:txBody>
          <a:bodyPr wrap="square" rtlCol="0">
            <a:spAutoFit/>
          </a:bodyPr>
          <a:lstStyle/>
          <a:p>
            <a:pPr algn="l"/>
            <a:r>
              <a:rPr lang="en-US" b="1" dirty="0" smtClean="0">
                <a:latin typeface="Times New Roman"/>
                <a:cs typeface="Times New Roman"/>
              </a:rPr>
              <a:t>Research interest: </a:t>
            </a:r>
            <a:r>
              <a:rPr lang="de-DE" b="1" dirty="0">
                <a:latin typeface="Times New Roman"/>
                <a:cs typeface="Times New Roman"/>
              </a:rPr>
              <a:t>*</a:t>
            </a:r>
            <a:endParaRPr lang="en-US" b="1" dirty="0" smtClean="0">
              <a:latin typeface="Times New Roman"/>
              <a:cs typeface="Times New Roman"/>
            </a:endParaRPr>
          </a:p>
          <a:p>
            <a:pPr marL="742950" lvl="1" indent="-285750" algn="l">
              <a:buFont typeface="Arial"/>
              <a:buChar char="•"/>
            </a:pPr>
            <a:r>
              <a:rPr lang="en-US" dirty="0" smtClean="0">
                <a:latin typeface="Times New Roman"/>
                <a:cs typeface="Times New Roman"/>
              </a:rPr>
              <a:t>Previous educational career and it’s impact on labor market entry</a:t>
            </a:r>
          </a:p>
          <a:p>
            <a:pPr marL="742950" lvl="1" indent="-285750" algn="l">
              <a:buFont typeface="Arial"/>
              <a:buChar char="•"/>
            </a:pPr>
            <a:r>
              <a:rPr lang="en-US" dirty="0" smtClean="0">
                <a:latin typeface="Times New Roman"/>
                <a:cs typeface="Times New Roman"/>
              </a:rPr>
              <a:t>Timing, characteristics of the first significant job</a:t>
            </a:r>
          </a:p>
          <a:p>
            <a:pPr marL="742950" lvl="1" indent="-285750" algn="l">
              <a:buFont typeface="Arial"/>
              <a:buChar char="•"/>
            </a:pPr>
            <a:r>
              <a:rPr lang="en-US" dirty="0" smtClean="0">
                <a:latin typeface="Times New Roman"/>
                <a:cs typeface="Times New Roman"/>
              </a:rPr>
              <a:t>Focus on gender determined occupational segregation</a:t>
            </a:r>
            <a:endParaRPr lang="en-US" dirty="0">
              <a:latin typeface="Times New Roman"/>
              <a:cs typeface="Times New Roman"/>
            </a:endParaRPr>
          </a:p>
        </p:txBody>
      </p:sp>
      <p:sp>
        <p:nvSpPr>
          <p:cNvPr id="21"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ANALYTICAL STRATEGY</a:t>
            </a:r>
            <a:endParaRPr lang="it-IT" sz="1800" b="1" dirty="0">
              <a:solidFill>
                <a:schemeClr val="bg1"/>
              </a:solidFill>
              <a:latin typeface="Franklin Gothic Medium" charset="0"/>
            </a:endParaRPr>
          </a:p>
        </p:txBody>
      </p:sp>
      <p:sp>
        <p:nvSpPr>
          <p:cNvPr id="22" name="Rechteck 21"/>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24" name="Rechteck 23"/>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25" name="Rechteck 24"/>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cxnSp>
        <p:nvCxnSpPr>
          <p:cNvPr id="26" name="Gerade Verbindung mit Pfeil 25"/>
          <p:cNvCxnSpPr/>
          <p:nvPr/>
        </p:nvCxnSpPr>
        <p:spPr bwMode="auto">
          <a:xfrm flipV="1">
            <a:off x="1691680"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7" name="Gerade Verbindung mit Pfeil 26"/>
          <p:cNvCxnSpPr/>
          <p:nvPr/>
        </p:nvCxnSpPr>
        <p:spPr bwMode="auto">
          <a:xfrm flipV="1">
            <a:off x="4644008"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8" name="Gerade Verbindung mit Pfeil 27"/>
          <p:cNvCxnSpPr/>
          <p:nvPr/>
        </p:nvCxnSpPr>
        <p:spPr bwMode="auto">
          <a:xfrm flipV="1">
            <a:off x="7308304"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
        <p:nvSpPr>
          <p:cNvPr id="29" name="Rechteck 2"/>
          <p:cNvSpPr/>
          <p:nvPr/>
        </p:nvSpPr>
        <p:spPr>
          <a:xfrm>
            <a:off x="21909" y="6381328"/>
            <a:ext cx="8942579" cy="307777"/>
          </a:xfrm>
          <a:prstGeom prst="rect">
            <a:avLst/>
          </a:prstGeom>
        </p:spPr>
        <p:txBody>
          <a:bodyPr wrap="square">
            <a:spAutoFit/>
          </a:bodyPr>
          <a:lstStyle/>
          <a:p>
            <a:pPr algn="l"/>
            <a:r>
              <a:rPr lang="en-US" sz="1400" i="1" dirty="0" smtClean="0">
                <a:latin typeface="Times New Roman"/>
                <a:cs typeface="Times New Roman"/>
              </a:rPr>
              <a:t>* Partly in </a:t>
            </a:r>
            <a:r>
              <a:rPr lang="en-US" sz="1400" i="1" dirty="0">
                <a:latin typeface="Times New Roman"/>
                <a:cs typeface="Times New Roman"/>
              </a:rPr>
              <a:t>collaboration with Dmitry </a:t>
            </a:r>
            <a:r>
              <a:rPr lang="en-US" sz="1400" i="1" dirty="0" err="1">
                <a:latin typeface="Times New Roman"/>
                <a:cs typeface="Times New Roman"/>
              </a:rPr>
              <a:t>Kurakin</a:t>
            </a:r>
            <a:r>
              <a:rPr lang="en-US" sz="1400" i="1" dirty="0">
                <a:latin typeface="Times New Roman"/>
                <a:cs typeface="Times New Roman"/>
              </a:rPr>
              <a:t> </a:t>
            </a:r>
            <a:r>
              <a:rPr lang="en-US" sz="1400" i="1" dirty="0" smtClean="0">
                <a:latin typeface="Times New Roman"/>
                <a:cs typeface="Times New Roman"/>
              </a:rPr>
              <a:t>and Cultural Research and Education Group (NRU-HSE)</a:t>
            </a:r>
            <a:endParaRPr lang="en-US" sz="1400" i="1" dirty="0">
              <a:latin typeface="Times New Roman"/>
              <a:cs typeface="Times New Roman"/>
            </a:endParaRPr>
          </a:p>
        </p:txBody>
      </p:sp>
    </p:spTree>
    <p:extLst>
      <p:ext uri="{BB962C8B-B14F-4D97-AF65-F5344CB8AC3E}">
        <p14:creationId xmlns:p14="http://schemas.microsoft.com/office/powerpoint/2010/main" val="2153407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a:t>
            </a:r>
            <a:r>
              <a:rPr lang="en-US" dirty="0" smtClean="0">
                <a:cs typeface="+mj-cs"/>
              </a:rPr>
              <a:t>research project</a:t>
            </a:r>
            <a:endParaRPr lang="en-US" dirty="0" smtClean="0">
              <a:cs typeface="+mj-cs"/>
            </a:endParaRP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1.8</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grpSp>
        <p:nvGrpSpPr>
          <p:cNvPr id="5" name="Gruppierung 4"/>
          <p:cNvGrpSpPr/>
          <p:nvPr/>
        </p:nvGrpSpPr>
        <p:grpSpPr>
          <a:xfrm>
            <a:off x="1771479" y="1844824"/>
            <a:ext cx="5616624" cy="1363324"/>
            <a:chOff x="1771479" y="2423301"/>
            <a:chExt cx="5616624" cy="1363324"/>
          </a:xfrm>
        </p:grpSpPr>
        <p:sp>
          <p:nvSpPr>
            <p:cNvPr id="17" name="Freihandform 16"/>
            <p:cNvSpPr/>
            <p:nvPr/>
          </p:nvSpPr>
          <p:spPr>
            <a:xfrm>
              <a:off x="1771479" y="2423301"/>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alpha val="35000"/>
              </a:srgbClr>
            </a:solid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8" name="Freihandform 17"/>
            <p:cNvSpPr/>
            <p:nvPr/>
          </p:nvSpPr>
          <p:spPr>
            <a:xfrm>
              <a:off x="3501399" y="2695966"/>
              <a:ext cx="3886703" cy="817994"/>
            </a:xfrm>
            <a:custGeom>
              <a:avLst/>
              <a:gdLst>
                <a:gd name="connsiteX0" fmla="*/ 0 w 3886703"/>
                <a:gd name="connsiteY0" fmla="*/ 204499 h 817994"/>
                <a:gd name="connsiteX1" fmla="*/ 3477706 w 3886703"/>
                <a:gd name="connsiteY1" fmla="*/ 204499 h 817994"/>
                <a:gd name="connsiteX2" fmla="*/ 3477706 w 3886703"/>
                <a:gd name="connsiteY2" fmla="*/ 0 h 817994"/>
                <a:gd name="connsiteX3" fmla="*/ 3886703 w 3886703"/>
                <a:gd name="connsiteY3" fmla="*/ 408997 h 817994"/>
                <a:gd name="connsiteX4" fmla="*/ 3477706 w 3886703"/>
                <a:gd name="connsiteY4" fmla="*/ 817994 h 817994"/>
                <a:gd name="connsiteX5" fmla="*/ 3477706 w 3886703"/>
                <a:gd name="connsiteY5" fmla="*/ 613496 h 817994"/>
                <a:gd name="connsiteX6" fmla="*/ 0 w 3886703"/>
                <a:gd name="connsiteY6" fmla="*/ 613496 h 817994"/>
                <a:gd name="connsiteX7" fmla="*/ 0 w 388670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703" h="817994">
                  <a:moveTo>
                    <a:pt x="0" y="204499"/>
                  </a:moveTo>
                  <a:lnTo>
                    <a:pt x="3477706" y="204499"/>
                  </a:lnTo>
                  <a:lnTo>
                    <a:pt x="3477706" y="0"/>
                  </a:lnTo>
                  <a:lnTo>
                    <a:pt x="3886703" y="408997"/>
                  </a:lnTo>
                  <a:lnTo>
                    <a:pt x="3477706" y="817994"/>
                  </a:lnTo>
                  <a:lnTo>
                    <a:pt x="3477706" y="613496"/>
                  </a:lnTo>
                  <a:lnTo>
                    <a:pt x="0" y="613496"/>
                  </a:lnTo>
                  <a:lnTo>
                    <a:pt x="0" y="204499"/>
                  </a:lnTo>
                  <a:close/>
                </a:path>
              </a:pathLst>
            </a:custGeom>
            <a:solidFill>
              <a:srgbClr val="3988BA">
                <a:alpha val="35000"/>
              </a:srgbClr>
            </a:solid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School-to-work transition</a:t>
              </a:r>
              <a:endParaRPr lang="en-US" sz="1500" kern="1200" dirty="0"/>
            </a:p>
          </p:txBody>
        </p:sp>
        <p:sp>
          <p:nvSpPr>
            <p:cNvPr id="19" name="Freihandform 18"/>
            <p:cNvSpPr/>
            <p:nvPr/>
          </p:nvSpPr>
          <p:spPr>
            <a:xfrm>
              <a:off x="5231319" y="2968631"/>
              <a:ext cx="2156783" cy="817994"/>
            </a:xfrm>
            <a:custGeom>
              <a:avLst/>
              <a:gdLst>
                <a:gd name="connsiteX0" fmla="*/ 0 w 2156783"/>
                <a:gd name="connsiteY0" fmla="*/ 204499 h 817994"/>
                <a:gd name="connsiteX1" fmla="*/ 1747786 w 2156783"/>
                <a:gd name="connsiteY1" fmla="*/ 204499 h 817994"/>
                <a:gd name="connsiteX2" fmla="*/ 1747786 w 2156783"/>
                <a:gd name="connsiteY2" fmla="*/ 0 h 817994"/>
                <a:gd name="connsiteX3" fmla="*/ 2156783 w 2156783"/>
                <a:gd name="connsiteY3" fmla="*/ 408997 h 817994"/>
                <a:gd name="connsiteX4" fmla="*/ 1747786 w 2156783"/>
                <a:gd name="connsiteY4" fmla="*/ 817994 h 817994"/>
                <a:gd name="connsiteX5" fmla="*/ 1747786 w 2156783"/>
                <a:gd name="connsiteY5" fmla="*/ 613496 h 817994"/>
                <a:gd name="connsiteX6" fmla="*/ 0 w 2156783"/>
                <a:gd name="connsiteY6" fmla="*/ 613496 h 817994"/>
                <a:gd name="connsiteX7" fmla="*/ 0 w 215678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783" h="817994">
                  <a:moveTo>
                    <a:pt x="0" y="204499"/>
                  </a:moveTo>
                  <a:lnTo>
                    <a:pt x="1747786" y="204499"/>
                  </a:lnTo>
                  <a:lnTo>
                    <a:pt x="1747786" y="0"/>
                  </a:lnTo>
                  <a:lnTo>
                    <a:pt x="2156783" y="408997"/>
                  </a:lnTo>
                  <a:lnTo>
                    <a:pt x="1747786" y="817994"/>
                  </a:lnTo>
                  <a:lnTo>
                    <a:pt x="174778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Adult learning</a:t>
              </a:r>
              <a:endParaRPr lang="en-US" sz="1500" kern="1200" dirty="0"/>
            </a:p>
          </p:txBody>
        </p:sp>
      </p:grpSp>
      <p:sp>
        <p:nvSpPr>
          <p:cNvPr id="23" name="Rechteck 22"/>
          <p:cNvSpPr/>
          <p:nvPr/>
        </p:nvSpPr>
        <p:spPr>
          <a:xfrm>
            <a:off x="7654463" y="2058435"/>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33" name="Rechteck 32"/>
          <p:cNvSpPr/>
          <p:nvPr/>
        </p:nvSpPr>
        <p:spPr>
          <a:xfrm>
            <a:off x="7907" y="2058435"/>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49" name="Textfeld 48"/>
          <p:cNvSpPr txBox="1"/>
          <p:nvPr/>
        </p:nvSpPr>
        <p:spPr>
          <a:xfrm>
            <a:off x="935038" y="3212976"/>
            <a:ext cx="6229250" cy="1224951"/>
          </a:xfrm>
          <a:prstGeom prst="rect">
            <a:avLst/>
          </a:prstGeom>
          <a:noFill/>
        </p:spPr>
        <p:txBody>
          <a:bodyPr wrap="square" rtlCol="0">
            <a:spAutoFit/>
          </a:bodyPr>
          <a:lstStyle/>
          <a:p>
            <a:pPr algn="l"/>
            <a:r>
              <a:rPr lang="en-US" b="1" dirty="0" smtClean="0">
                <a:latin typeface="Times New Roman"/>
                <a:cs typeface="Times New Roman"/>
              </a:rPr>
              <a:t>Research interest: *</a:t>
            </a:r>
          </a:p>
          <a:p>
            <a:pPr marL="742950" lvl="1" indent="-285750" algn="l">
              <a:buFont typeface="Arial"/>
              <a:buChar char="•"/>
            </a:pPr>
            <a:r>
              <a:rPr lang="en-US" dirty="0" smtClean="0">
                <a:latin typeface="Times New Roman"/>
                <a:cs typeface="Times New Roman"/>
              </a:rPr>
              <a:t>Role of adult learning to reduce social inequalities in Russia</a:t>
            </a:r>
          </a:p>
          <a:p>
            <a:pPr marL="742950" lvl="1" indent="-285750" algn="l">
              <a:buFont typeface="Arial"/>
              <a:buChar char="•"/>
            </a:pPr>
            <a:r>
              <a:rPr lang="en-US" dirty="0" smtClean="0">
                <a:latin typeface="Times New Roman"/>
                <a:cs typeface="Times New Roman"/>
              </a:rPr>
              <a:t>Previous educational and labor market career</a:t>
            </a:r>
          </a:p>
          <a:p>
            <a:pPr marL="1200150" lvl="2" indent="-285750" algn="l">
              <a:buFont typeface="Arial"/>
              <a:buChar char="•"/>
            </a:pPr>
            <a:r>
              <a:rPr lang="en-US" dirty="0" smtClean="0">
                <a:latin typeface="Times New Roman"/>
                <a:cs typeface="Times New Roman"/>
              </a:rPr>
              <a:t>Interplay between initial education and labor market status </a:t>
            </a:r>
            <a:endParaRPr lang="en-US" dirty="0">
              <a:latin typeface="Times New Roman"/>
              <a:cs typeface="Times New Roman"/>
            </a:endParaRPr>
          </a:p>
        </p:txBody>
      </p:sp>
      <p:sp>
        <p:nvSpPr>
          <p:cNvPr id="22"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ANALYTICAL STRATEGY</a:t>
            </a:r>
            <a:endParaRPr lang="it-IT" sz="1800" b="1" dirty="0">
              <a:solidFill>
                <a:schemeClr val="bg1"/>
              </a:solidFill>
              <a:latin typeface="Franklin Gothic Medium" charset="0"/>
            </a:endParaRPr>
          </a:p>
        </p:txBody>
      </p:sp>
      <p:sp>
        <p:nvSpPr>
          <p:cNvPr id="24" name="Rechteck 23"/>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25" name="Rechteck 24"/>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26" name="Rechteck 25"/>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cxnSp>
        <p:nvCxnSpPr>
          <p:cNvPr id="27" name="Gerade Verbindung mit Pfeil 26"/>
          <p:cNvCxnSpPr/>
          <p:nvPr/>
        </p:nvCxnSpPr>
        <p:spPr bwMode="auto">
          <a:xfrm flipV="1">
            <a:off x="1691680"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8" name="Gerade Verbindung mit Pfeil 27"/>
          <p:cNvCxnSpPr/>
          <p:nvPr/>
        </p:nvCxnSpPr>
        <p:spPr bwMode="auto">
          <a:xfrm flipV="1">
            <a:off x="4644008"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9" name="Gerade Verbindung mit Pfeil 28"/>
          <p:cNvCxnSpPr/>
          <p:nvPr/>
        </p:nvCxnSpPr>
        <p:spPr bwMode="auto">
          <a:xfrm flipV="1">
            <a:off x="7308304"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
        <p:nvSpPr>
          <p:cNvPr id="20" name="Rechteck 19"/>
          <p:cNvSpPr/>
          <p:nvPr/>
        </p:nvSpPr>
        <p:spPr>
          <a:xfrm>
            <a:off x="21909" y="6381328"/>
            <a:ext cx="8366515" cy="307777"/>
          </a:xfrm>
          <a:prstGeom prst="rect">
            <a:avLst/>
          </a:prstGeom>
        </p:spPr>
        <p:txBody>
          <a:bodyPr wrap="square">
            <a:spAutoFit/>
          </a:bodyPr>
          <a:lstStyle/>
          <a:p>
            <a:pPr algn="l"/>
            <a:r>
              <a:rPr lang="en-US" sz="1400" i="1" dirty="0" smtClean="0">
                <a:latin typeface="Times New Roman"/>
                <a:cs typeface="Times New Roman"/>
              </a:rPr>
              <a:t>* Partly in </a:t>
            </a:r>
            <a:r>
              <a:rPr lang="en-US" sz="1400" i="1" dirty="0">
                <a:latin typeface="Times New Roman"/>
                <a:cs typeface="Times New Roman"/>
              </a:rPr>
              <a:t>collaboration with </a:t>
            </a:r>
            <a:r>
              <a:rPr lang="en-US" sz="1400" i="1" dirty="0" smtClean="0">
                <a:latin typeface="Times New Roman"/>
                <a:cs typeface="Times New Roman"/>
              </a:rPr>
              <a:t>Johanna </a:t>
            </a:r>
            <a:r>
              <a:rPr lang="en-US" sz="1400" i="1" dirty="0" err="1" smtClean="0">
                <a:latin typeface="Times New Roman"/>
                <a:cs typeface="Times New Roman"/>
              </a:rPr>
              <a:t>Dämmrich</a:t>
            </a:r>
            <a:r>
              <a:rPr lang="en-US" sz="1400" i="1" dirty="0" smtClean="0">
                <a:latin typeface="Times New Roman"/>
                <a:cs typeface="Times New Roman"/>
              </a:rPr>
              <a:t> and Hans-Peter </a:t>
            </a:r>
            <a:r>
              <a:rPr lang="en-US" sz="1400" i="1" dirty="0" err="1" smtClean="0">
                <a:latin typeface="Times New Roman"/>
                <a:cs typeface="Times New Roman"/>
              </a:rPr>
              <a:t>Blossfeld</a:t>
            </a:r>
            <a:r>
              <a:rPr lang="en-US" sz="1400" i="1" dirty="0" smtClean="0">
                <a:latin typeface="Times New Roman"/>
                <a:cs typeface="Times New Roman"/>
              </a:rPr>
              <a:t> (EUI)</a:t>
            </a:r>
            <a:endParaRPr lang="en-US" sz="1400" i="1" dirty="0">
              <a:latin typeface="Times New Roman"/>
              <a:cs typeface="Times New Roman"/>
            </a:endParaRPr>
          </a:p>
        </p:txBody>
      </p:sp>
    </p:spTree>
    <p:extLst>
      <p:ext uri="{BB962C8B-B14F-4D97-AF65-F5344CB8AC3E}">
        <p14:creationId xmlns:p14="http://schemas.microsoft.com/office/powerpoint/2010/main" val="2153407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Time planning</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1.9</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5" name="Freihandform 4"/>
          <p:cNvSpPr/>
          <p:nvPr/>
        </p:nvSpPr>
        <p:spPr>
          <a:xfrm>
            <a:off x="899592" y="2276872"/>
            <a:ext cx="7081358" cy="1031315"/>
          </a:xfrm>
          <a:custGeom>
            <a:avLst/>
            <a:gdLst>
              <a:gd name="connsiteX0" fmla="*/ 0 w 7081358"/>
              <a:gd name="connsiteY0" fmla="*/ 257829 h 1031315"/>
              <a:gd name="connsiteX1" fmla="*/ 6565701 w 7081358"/>
              <a:gd name="connsiteY1" fmla="*/ 257829 h 1031315"/>
              <a:gd name="connsiteX2" fmla="*/ 6565701 w 7081358"/>
              <a:gd name="connsiteY2" fmla="*/ 0 h 1031315"/>
              <a:gd name="connsiteX3" fmla="*/ 7081358 w 7081358"/>
              <a:gd name="connsiteY3" fmla="*/ 515658 h 1031315"/>
              <a:gd name="connsiteX4" fmla="*/ 6565701 w 7081358"/>
              <a:gd name="connsiteY4" fmla="*/ 1031315 h 1031315"/>
              <a:gd name="connsiteX5" fmla="*/ 6565701 w 7081358"/>
              <a:gd name="connsiteY5" fmla="*/ 773486 h 1031315"/>
              <a:gd name="connsiteX6" fmla="*/ 0 w 7081358"/>
              <a:gd name="connsiteY6" fmla="*/ 773486 h 1031315"/>
              <a:gd name="connsiteX7" fmla="*/ 0 w 7081358"/>
              <a:gd name="connsiteY7" fmla="*/ 257829 h 103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1358" h="1031315">
                <a:moveTo>
                  <a:pt x="0" y="257829"/>
                </a:moveTo>
                <a:lnTo>
                  <a:pt x="6565701" y="257829"/>
                </a:lnTo>
                <a:lnTo>
                  <a:pt x="6565701" y="0"/>
                </a:lnTo>
                <a:lnTo>
                  <a:pt x="7081358" y="515658"/>
                </a:lnTo>
                <a:lnTo>
                  <a:pt x="6565701" y="1031315"/>
                </a:lnTo>
                <a:lnTo>
                  <a:pt x="6565701" y="773486"/>
                </a:lnTo>
                <a:lnTo>
                  <a:pt x="0" y="773486"/>
                </a:lnTo>
                <a:lnTo>
                  <a:pt x="0" y="257829"/>
                </a:lnTo>
                <a:close/>
              </a:path>
            </a:pathLst>
          </a:custGeom>
          <a:solidFill>
            <a:srgbClr val="3988BA"/>
          </a:solidFill>
          <a:ln>
            <a:solidFill>
              <a:schemeClr val="tx1"/>
            </a:solidFill>
          </a:ln>
          <a:scene3d>
            <a:camera prst="perspectiveHeroicExtremeLeftFacing"/>
            <a:lightRig rig="threePt" dir="t"/>
          </a:scene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72390" tIns="330219" rIns="511829" bIns="421550" numCol="1" spcCol="1270" anchor="ctr" anchorCtr="0">
            <a:noAutofit/>
          </a:bodyPr>
          <a:lstStyle/>
          <a:p>
            <a:pPr lvl="0" algn="l" defTabSz="844550">
              <a:lnSpc>
                <a:spcPct val="90000"/>
              </a:lnSpc>
              <a:spcBef>
                <a:spcPct val="0"/>
              </a:spcBef>
              <a:spcAft>
                <a:spcPct val="35000"/>
              </a:spcAft>
            </a:pPr>
            <a:r>
              <a:rPr lang="en-US" sz="1900" kern="1200" dirty="0" smtClean="0"/>
              <a:t>(Post-) Secondary educational trajectories</a:t>
            </a:r>
            <a:endParaRPr lang="en-US" sz="1900" kern="1200" dirty="0"/>
          </a:p>
        </p:txBody>
      </p:sp>
      <p:sp>
        <p:nvSpPr>
          <p:cNvPr id="8" name="Freihandform 7"/>
          <p:cNvSpPr/>
          <p:nvPr/>
        </p:nvSpPr>
        <p:spPr>
          <a:xfrm>
            <a:off x="940957" y="3160102"/>
            <a:ext cx="2181058" cy="1986693"/>
          </a:xfrm>
          <a:custGeom>
            <a:avLst/>
            <a:gdLst>
              <a:gd name="connsiteX0" fmla="*/ 0 w 2181058"/>
              <a:gd name="connsiteY0" fmla="*/ 0 h 1986693"/>
              <a:gd name="connsiteX1" fmla="*/ 2181058 w 2181058"/>
              <a:gd name="connsiteY1" fmla="*/ 0 h 1986693"/>
              <a:gd name="connsiteX2" fmla="*/ 2181058 w 2181058"/>
              <a:gd name="connsiteY2" fmla="*/ 1986693 h 1986693"/>
              <a:gd name="connsiteX3" fmla="*/ 0 w 2181058"/>
              <a:gd name="connsiteY3" fmla="*/ 1986693 h 1986693"/>
              <a:gd name="connsiteX4" fmla="*/ 0 w 2181058"/>
              <a:gd name="connsiteY4" fmla="*/ 0 h 198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058" h="1986693">
                <a:moveTo>
                  <a:pt x="0" y="0"/>
                </a:moveTo>
                <a:lnTo>
                  <a:pt x="2181058" y="0"/>
                </a:lnTo>
                <a:lnTo>
                  <a:pt x="2181058" y="1986693"/>
                </a:lnTo>
                <a:lnTo>
                  <a:pt x="0" y="1986693"/>
                </a:lnTo>
                <a:lnTo>
                  <a:pt x="0" y="0"/>
                </a:lnTo>
                <a:close/>
              </a:path>
            </a:pathLst>
          </a:custGeom>
          <a:solidFill>
            <a:srgbClr val="75CCEC"/>
          </a:solidFill>
          <a:ln>
            <a:noFill/>
          </a:ln>
          <a:scene3d>
            <a:camera prst="perspectiveHeroicExtremeLeftFacing"/>
            <a:lightRig rig="threePt" dir="t"/>
          </a:scene3d>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2014-2015</a:t>
            </a:r>
            <a:endParaRPr lang="en-US" sz="1900" kern="1200" dirty="0"/>
          </a:p>
        </p:txBody>
      </p:sp>
      <p:sp>
        <p:nvSpPr>
          <p:cNvPr id="9" name="Freihandform 8"/>
          <p:cNvSpPr/>
          <p:nvPr/>
        </p:nvSpPr>
        <p:spPr>
          <a:xfrm>
            <a:off x="3131840" y="2780928"/>
            <a:ext cx="4900299" cy="1031315"/>
          </a:xfrm>
          <a:custGeom>
            <a:avLst/>
            <a:gdLst>
              <a:gd name="connsiteX0" fmla="*/ 0 w 4900299"/>
              <a:gd name="connsiteY0" fmla="*/ 257829 h 1031315"/>
              <a:gd name="connsiteX1" fmla="*/ 4384642 w 4900299"/>
              <a:gd name="connsiteY1" fmla="*/ 257829 h 1031315"/>
              <a:gd name="connsiteX2" fmla="*/ 4384642 w 4900299"/>
              <a:gd name="connsiteY2" fmla="*/ 0 h 1031315"/>
              <a:gd name="connsiteX3" fmla="*/ 4900299 w 4900299"/>
              <a:gd name="connsiteY3" fmla="*/ 515658 h 1031315"/>
              <a:gd name="connsiteX4" fmla="*/ 4384642 w 4900299"/>
              <a:gd name="connsiteY4" fmla="*/ 1031315 h 1031315"/>
              <a:gd name="connsiteX5" fmla="*/ 4384642 w 4900299"/>
              <a:gd name="connsiteY5" fmla="*/ 773486 h 1031315"/>
              <a:gd name="connsiteX6" fmla="*/ 0 w 4900299"/>
              <a:gd name="connsiteY6" fmla="*/ 773486 h 1031315"/>
              <a:gd name="connsiteX7" fmla="*/ 0 w 4900299"/>
              <a:gd name="connsiteY7" fmla="*/ 257829 h 103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299" h="1031315">
                <a:moveTo>
                  <a:pt x="0" y="257829"/>
                </a:moveTo>
                <a:lnTo>
                  <a:pt x="4384642" y="257829"/>
                </a:lnTo>
                <a:lnTo>
                  <a:pt x="4384642" y="0"/>
                </a:lnTo>
                <a:lnTo>
                  <a:pt x="4900299" y="515658"/>
                </a:lnTo>
                <a:lnTo>
                  <a:pt x="4384642" y="1031315"/>
                </a:lnTo>
                <a:lnTo>
                  <a:pt x="4384642" y="773486"/>
                </a:lnTo>
                <a:lnTo>
                  <a:pt x="0" y="773486"/>
                </a:lnTo>
                <a:lnTo>
                  <a:pt x="0" y="257829"/>
                </a:lnTo>
                <a:close/>
              </a:path>
            </a:pathLst>
          </a:custGeom>
          <a:solidFill>
            <a:srgbClr val="3988BA"/>
          </a:solidFill>
          <a:ln>
            <a:solidFill>
              <a:schemeClr val="tx1"/>
            </a:solidFill>
          </a:ln>
          <a:scene3d>
            <a:camera prst="perspectiveHeroicExtremeLeftFacing"/>
            <a:lightRig rig="threePt" dir="t"/>
          </a:scene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72390" tIns="330219" rIns="511829" bIns="421550" numCol="1" spcCol="1270" anchor="ctr" anchorCtr="0">
            <a:noAutofit/>
          </a:bodyPr>
          <a:lstStyle/>
          <a:p>
            <a:pPr lvl="0" algn="l" defTabSz="844550">
              <a:lnSpc>
                <a:spcPct val="90000"/>
              </a:lnSpc>
              <a:spcBef>
                <a:spcPct val="0"/>
              </a:spcBef>
              <a:spcAft>
                <a:spcPct val="35000"/>
              </a:spcAft>
            </a:pPr>
            <a:r>
              <a:rPr lang="en-US" sz="1900" kern="1200" dirty="0" smtClean="0"/>
              <a:t>School-to-work transition</a:t>
            </a:r>
            <a:endParaRPr lang="en-US" sz="1900" kern="1200" dirty="0"/>
          </a:p>
        </p:txBody>
      </p:sp>
      <p:sp>
        <p:nvSpPr>
          <p:cNvPr id="10" name="Freihandform 9"/>
          <p:cNvSpPr/>
          <p:nvPr/>
        </p:nvSpPr>
        <p:spPr>
          <a:xfrm>
            <a:off x="3131840" y="3789040"/>
            <a:ext cx="2181058" cy="1986693"/>
          </a:xfrm>
          <a:custGeom>
            <a:avLst/>
            <a:gdLst>
              <a:gd name="connsiteX0" fmla="*/ 0 w 2181058"/>
              <a:gd name="connsiteY0" fmla="*/ 0 h 1986693"/>
              <a:gd name="connsiteX1" fmla="*/ 2181058 w 2181058"/>
              <a:gd name="connsiteY1" fmla="*/ 0 h 1986693"/>
              <a:gd name="connsiteX2" fmla="*/ 2181058 w 2181058"/>
              <a:gd name="connsiteY2" fmla="*/ 1986693 h 1986693"/>
              <a:gd name="connsiteX3" fmla="*/ 0 w 2181058"/>
              <a:gd name="connsiteY3" fmla="*/ 1986693 h 1986693"/>
              <a:gd name="connsiteX4" fmla="*/ 0 w 2181058"/>
              <a:gd name="connsiteY4" fmla="*/ 0 h 198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058" h="1986693">
                <a:moveTo>
                  <a:pt x="0" y="0"/>
                </a:moveTo>
                <a:lnTo>
                  <a:pt x="2181058" y="0"/>
                </a:lnTo>
                <a:lnTo>
                  <a:pt x="2181058" y="1986693"/>
                </a:lnTo>
                <a:lnTo>
                  <a:pt x="0" y="1986693"/>
                </a:lnTo>
                <a:lnTo>
                  <a:pt x="0" y="0"/>
                </a:lnTo>
                <a:close/>
              </a:path>
            </a:pathLst>
          </a:custGeom>
          <a:solidFill>
            <a:srgbClr val="75CCEC"/>
          </a:solidFill>
          <a:ln>
            <a:noFill/>
          </a:ln>
          <a:scene3d>
            <a:camera prst="perspectiveHeroicExtremeLeftFacing"/>
            <a:lightRig rig="threePt" dir="t"/>
          </a:scene3d>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2013-2014</a:t>
            </a:r>
            <a:endParaRPr lang="en-US" sz="1900" kern="1200" dirty="0"/>
          </a:p>
        </p:txBody>
      </p:sp>
      <p:sp>
        <p:nvSpPr>
          <p:cNvPr id="11" name="Freihandform 10"/>
          <p:cNvSpPr/>
          <p:nvPr/>
        </p:nvSpPr>
        <p:spPr>
          <a:xfrm>
            <a:off x="5076056" y="3284984"/>
            <a:ext cx="2719241" cy="1031315"/>
          </a:xfrm>
          <a:custGeom>
            <a:avLst/>
            <a:gdLst>
              <a:gd name="connsiteX0" fmla="*/ 0 w 2719241"/>
              <a:gd name="connsiteY0" fmla="*/ 257829 h 1031315"/>
              <a:gd name="connsiteX1" fmla="*/ 2203584 w 2719241"/>
              <a:gd name="connsiteY1" fmla="*/ 257829 h 1031315"/>
              <a:gd name="connsiteX2" fmla="*/ 2203584 w 2719241"/>
              <a:gd name="connsiteY2" fmla="*/ 0 h 1031315"/>
              <a:gd name="connsiteX3" fmla="*/ 2719241 w 2719241"/>
              <a:gd name="connsiteY3" fmla="*/ 515658 h 1031315"/>
              <a:gd name="connsiteX4" fmla="*/ 2203584 w 2719241"/>
              <a:gd name="connsiteY4" fmla="*/ 1031315 h 1031315"/>
              <a:gd name="connsiteX5" fmla="*/ 2203584 w 2719241"/>
              <a:gd name="connsiteY5" fmla="*/ 773486 h 1031315"/>
              <a:gd name="connsiteX6" fmla="*/ 0 w 2719241"/>
              <a:gd name="connsiteY6" fmla="*/ 773486 h 1031315"/>
              <a:gd name="connsiteX7" fmla="*/ 0 w 2719241"/>
              <a:gd name="connsiteY7" fmla="*/ 257829 h 103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241" h="1031315">
                <a:moveTo>
                  <a:pt x="0" y="257829"/>
                </a:moveTo>
                <a:lnTo>
                  <a:pt x="2203584" y="257829"/>
                </a:lnTo>
                <a:lnTo>
                  <a:pt x="2203584" y="0"/>
                </a:lnTo>
                <a:lnTo>
                  <a:pt x="2719241" y="515658"/>
                </a:lnTo>
                <a:lnTo>
                  <a:pt x="2203584" y="1031315"/>
                </a:lnTo>
                <a:lnTo>
                  <a:pt x="2203584" y="773486"/>
                </a:lnTo>
                <a:lnTo>
                  <a:pt x="0" y="773486"/>
                </a:lnTo>
                <a:lnTo>
                  <a:pt x="0" y="257829"/>
                </a:lnTo>
                <a:close/>
              </a:path>
            </a:pathLst>
          </a:custGeom>
          <a:solidFill>
            <a:srgbClr val="3988BA"/>
          </a:solidFill>
          <a:ln>
            <a:solidFill>
              <a:schemeClr val="tx1"/>
            </a:solidFill>
          </a:ln>
          <a:scene3d>
            <a:camera prst="perspectiveHeroicExtremeLeftFacing"/>
            <a:lightRig rig="threePt" dir="t"/>
          </a:scene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72390" tIns="330219" rIns="511829" bIns="421550" numCol="1" spcCol="1270" anchor="ctr" anchorCtr="0">
            <a:noAutofit/>
          </a:bodyPr>
          <a:lstStyle/>
          <a:p>
            <a:pPr lvl="0" algn="l" defTabSz="844550">
              <a:lnSpc>
                <a:spcPct val="90000"/>
              </a:lnSpc>
              <a:spcBef>
                <a:spcPct val="0"/>
              </a:spcBef>
              <a:spcAft>
                <a:spcPct val="35000"/>
              </a:spcAft>
            </a:pPr>
            <a:r>
              <a:rPr lang="en-US" sz="1900" kern="1200" dirty="0" smtClean="0"/>
              <a:t>Adult learning</a:t>
            </a:r>
            <a:endParaRPr lang="en-US" sz="1900" kern="1200" dirty="0"/>
          </a:p>
        </p:txBody>
      </p:sp>
      <p:sp>
        <p:nvSpPr>
          <p:cNvPr id="12" name="Freihandform 11"/>
          <p:cNvSpPr/>
          <p:nvPr/>
        </p:nvSpPr>
        <p:spPr>
          <a:xfrm>
            <a:off x="5076056" y="4293096"/>
            <a:ext cx="2181058" cy="1957618"/>
          </a:xfrm>
          <a:custGeom>
            <a:avLst/>
            <a:gdLst>
              <a:gd name="connsiteX0" fmla="*/ 0 w 2181058"/>
              <a:gd name="connsiteY0" fmla="*/ 0 h 1957618"/>
              <a:gd name="connsiteX1" fmla="*/ 2181058 w 2181058"/>
              <a:gd name="connsiteY1" fmla="*/ 0 h 1957618"/>
              <a:gd name="connsiteX2" fmla="*/ 2181058 w 2181058"/>
              <a:gd name="connsiteY2" fmla="*/ 1957618 h 1957618"/>
              <a:gd name="connsiteX3" fmla="*/ 0 w 2181058"/>
              <a:gd name="connsiteY3" fmla="*/ 1957618 h 1957618"/>
              <a:gd name="connsiteX4" fmla="*/ 0 w 2181058"/>
              <a:gd name="connsiteY4" fmla="*/ 0 h 1957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058" h="1957618">
                <a:moveTo>
                  <a:pt x="0" y="0"/>
                </a:moveTo>
                <a:lnTo>
                  <a:pt x="2181058" y="0"/>
                </a:lnTo>
                <a:lnTo>
                  <a:pt x="2181058" y="1957618"/>
                </a:lnTo>
                <a:lnTo>
                  <a:pt x="0" y="1957618"/>
                </a:lnTo>
                <a:lnTo>
                  <a:pt x="0" y="0"/>
                </a:lnTo>
                <a:close/>
              </a:path>
            </a:pathLst>
          </a:custGeom>
          <a:solidFill>
            <a:srgbClr val="75CCEC"/>
          </a:solidFill>
          <a:ln>
            <a:noFill/>
          </a:ln>
          <a:scene3d>
            <a:camera prst="perspectiveHeroicExtremeLeftFacing"/>
            <a:lightRig rig="threePt" dir="t"/>
          </a:scene3d>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2012-2013</a:t>
            </a:r>
            <a:endParaRPr lang="en-US" sz="1900" kern="1200" dirty="0"/>
          </a:p>
        </p:txBody>
      </p:sp>
    </p:spTree>
    <p:extLst>
      <p:ext uri="{BB962C8B-B14F-4D97-AF65-F5344CB8AC3E}">
        <p14:creationId xmlns:p14="http://schemas.microsoft.com/office/powerpoint/2010/main" val="1439391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 progress</a:t>
            </a:r>
            <a:endParaRPr lang="en-US" dirty="0"/>
          </a:p>
        </p:txBody>
      </p:sp>
      <p:sp>
        <p:nvSpPr>
          <p:cNvPr id="3" name="Textplatzhalter 2"/>
          <p:cNvSpPr>
            <a:spLocks noGrp="1"/>
          </p:cNvSpPr>
          <p:nvPr>
            <p:ph type="body" idx="1"/>
          </p:nvPr>
        </p:nvSpPr>
        <p:spPr/>
        <p:txBody>
          <a:bodyPr/>
          <a:lstStyle/>
          <a:p>
            <a:r>
              <a:rPr lang="en-US" dirty="0" smtClean="0"/>
              <a:t>Effects of job</a:t>
            </a:r>
            <a:r>
              <a:rPr lang="en-US" dirty="0"/>
              <a:t>-related adult learning </a:t>
            </a:r>
            <a:r>
              <a:rPr lang="en-US" dirty="0" smtClean="0"/>
              <a:t>on social inequalities in Russia</a:t>
            </a:r>
            <a:endParaRPr lang="en-US" dirty="0"/>
          </a:p>
        </p:txBody>
      </p:sp>
    </p:spTree>
    <p:extLst>
      <p:ext uri="{BB962C8B-B14F-4D97-AF65-F5344CB8AC3E}">
        <p14:creationId xmlns:p14="http://schemas.microsoft.com/office/powerpoint/2010/main" val="3345330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as a Lifelong Process – Comparing Educational Trajectories in Modern Societies</a:t>
            </a:r>
          </a:p>
        </p:txBody>
      </p:sp>
      <p:pic>
        <p:nvPicPr>
          <p:cNvPr id="4" name="Content Placeholder 3" descr="clic-&amp;-edulife-logo-text.gif"/>
          <p:cNvPicPr>
            <a:picLocks noGrp="1" noChangeAspect="1"/>
          </p:cNvPicPr>
          <p:nvPr>
            <p:ph idx="1"/>
          </p:nvPr>
        </p:nvPicPr>
        <p:blipFill rotWithShape="1">
          <a:blip r:embed="rId2">
            <a:extLst>
              <a:ext uri="{28A0092B-C50C-407E-A947-70E740481C1C}">
                <a14:useLocalDpi xmlns:a14="http://schemas.microsoft.com/office/drawing/2010/main" val="0"/>
              </a:ext>
            </a:extLst>
          </a:blip>
          <a:srcRect l="-512" r="-494"/>
          <a:stretch/>
        </p:blipFill>
        <p:spPr>
          <a:xfrm>
            <a:off x="2699792" y="2204864"/>
            <a:ext cx="3697363" cy="1296143"/>
          </a:xfrm>
        </p:spPr>
      </p:pic>
      <p:sp>
        <p:nvSpPr>
          <p:cNvPr id="6" name="Inhaltsplatzhalter 2"/>
          <p:cNvSpPr txBox="1">
            <a:spLocks/>
          </p:cNvSpPr>
          <p:nvPr/>
        </p:nvSpPr>
        <p:spPr bwMode="auto">
          <a:xfrm>
            <a:off x="396875" y="3501008"/>
            <a:ext cx="84963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just" eaLnBrk="1" hangingPunct="1">
              <a:lnSpc>
                <a:spcPct val="120000"/>
              </a:lnSpc>
              <a:defRPr/>
            </a:pPr>
            <a:r>
              <a:rPr lang="en-US" dirty="0" smtClean="0"/>
              <a:t>P.I.: Hans-Peter </a:t>
            </a:r>
            <a:r>
              <a:rPr lang="en-US" dirty="0" err="1" smtClean="0"/>
              <a:t>Blossfeld</a:t>
            </a:r>
            <a:endParaRPr lang="en-US" dirty="0" smtClean="0"/>
          </a:p>
          <a:p>
            <a:pPr algn="just" eaLnBrk="1" hangingPunct="1">
              <a:lnSpc>
                <a:spcPct val="120000"/>
              </a:lnSpc>
              <a:defRPr/>
            </a:pPr>
            <a:r>
              <a:rPr lang="en-US" dirty="0" smtClean="0"/>
              <a:t>A </a:t>
            </a:r>
            <a:r>
              <a:rPr lang="en-US" dirty="0"/>
              <a:t>longitudinal view of educational careers over the life </a:t>
            </a:r>
            <a:r>
              <a:rPr lang="en-US" dirty="0" smtClean="0"/>
              <a:t>course</a:t>
            </a:r>
          </a:p>
          <a:p>
            <a:pPr algn="just" eaLnBrk="1" hangingPunct="1">
              <a:lnSpc>
                <a:spcPct val="120000"/>
              </a:lnSpc>
              <a:defRPr/>
            </a:pPr>
            <a:r>
              <a:rPr lang="en-US" dirty="0"/>
              <a:t>F</a:t>
            </a:r>
            <a:r>
              <a:rPr lang="en-US" dirty="0" smtClean="0"/>
              <a:t>our </a:t>
            </a:r>
            <a:r>
              <a:rPr lang="en-US" dirty="0"/>
              <a:t>phases </a:t>
            </a:r>
            <a:endParaRPr lang="en-US" dirty="0" smtClean="0"/>
          </a:p>
          <a:p>
            <a:pPr lvl="1" algn="just" eaLnBrk="1" hangingPunct="1">
              <a:lnSpc>
                <a:spcPct val="120000"/>
              </a:lnSpc>
              <a:defRPr/>
            </a:pPr>
            <a:r>
              <a:rPr lang="en-US" dirty="0" smtClean="0"/>
              <a:t>(1) early </a:t>
            </a:r>
            <a:r>
              <a:rPr lang="en-US" dirty="0"/>
              <a:t>childhood </a:t>
            </a:r>
            <a:r>
              <a:rPr lang="en-US" dirty="0" smtClean="0"/>
              <a:t>education; (2) secondary </a:t>
            </a:r>
            <a:r>
              <a:rPr lang="en-US" dirty="0"/>
              <a:t>and tertiary </a:t>
            </a:r>
            <a:r>
              <a:rPr lang="en-US" dirty="0" smtClean="0"/>
              <a:t>education; (3) the </a:t>
            </a:r>
            <a:r>
              <a:rPr lang="en-US" dirty="0"/>
              <a:t>transition from school to </a:t>
            </a:r>
            <a:r>
              <a:rPr lang="en-US" dirty="0" smtClean="0"/>
              <a:t>work; and (4) adult </a:t>
            </a:r>
            <a:r>
              <a:rPr lang="en-US" dirty="0"/>
              <a:t>learning</a:t>
            </a:r>
            <a:r>
              <a:rPr lang="en-US" dirty="0" smtClean="0"/>
              <a:t>.</a:t>
            </a:r>
          </a:p>
          <a:p>
            <a:pPr algn="just" eaLnBrk="1" hangingPunct="1">
              <a:lnSpc>
                <a:spcPct val="120000"/>
              </a:lnSpc>
              <a:defRPr/>
            </a:pPr>
            <a:r>
              <a:rPr lang="en-US" dirty="0" smtClean="0"/>
              <a:t>Country </a:t>
            </a:r>
            <a:r>
              <a:rPr lang="en-US" dirty="0"/>
              <a:t>studies </a:t>
            </a:r>
            <a:r>
              <a:rPr lang="en-US" dirty="0" smtClean="0"/>
              <a:t>within </a:t>
            </a:r>
            <a:r>
              <a:rPr lang="en-US" dirty="0"/>
              <a:t>each of these </a:t>
            </a:r>
            <a:r>
              <a:rPr lang="en-US" dirty="0" smtClean="0"/>
              <a:t>phases</a:t>
            </a:r>
          </a:p>
          <a:p>
            <a:pPr algn="just" eaLnBrk="1" hangingPunct="1">
              <a:lnSpc>
                <a:spcPct val="120000"/>
              </a:lnSpc>
              <a:defRPr/>
            </a:pPr>
            <a:r>
              <a:rPr lang="en-US" dirty="0" smtClean="0"/>
              <a:t>Aim </a:t>
            </a:r>
            <a:r>
              <a:rPr lang="en-US" dirty="0"/>
              <a:t>to establish the generality of findings as well as the impact of institutional contexts.</a:t>
            </a:r>
            <a:endParaRPr lang="en-US" dirty="0">
              <a:cs typeface="+mn-cs"/>
            </a:endParaRPr>
          </a:p>
        </p:txBody>
      </p:sp>
      <p:sp>
        <p:nvSpPr>
          <p:cNvPr id="7" name="Foliennummernplatzhalter 3"/>
          <p:cNvSpPr txBox="1">
            <a:spLocks/>
          </p:cNvSpPr>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it-IT"/>
            </a:defPPr>
            <a:lvl1pPr algn="ctr" rtl="0" eaLnBrk="0" fontAlgn="base" hangingPunct="0">
              <a:spcBef>
                <a:spcPct val="20000"/>
              </a:spcBef>
              <a:spcAft>
                <a:spcPct val="0"/>
              </a:spcAft>
              <a:defRPr sz="1600" kern="1200">
                <a:solidFill>
                  <a:schemeClr val="tx1"/>
                </a:solidFill>
                <a:latin typeface="Arial" charset="0"/>
                <a:ea typeface="ＭＳ Ｐゴシック" charset="0"/>
                <a:cs typeface="ＭＳ Ｐゴシック" charset="0"/>
              </a:defRPr>
            </a:lvl1pPr>
            <a:lvl2pPr marL="742950" indent="-285750" algn="ctr" rtl="0" eaLnBrk="0" fontAlgn="base" hangingPunct="0">
              <a:spcBef>
                <a:spcPct val="20000"/>
              </a:spcBef>
              <a:spcAft>
                <a:spcPct val="0"/>
              </a:spcAft>
              <a:defRPr sz="1600" kern="1200">
                <a:solidFill>
                  <a:schemeClr val="tx1"/>
                </a:solidFill>
                <a:latin typeface="Arial" charset="0"/>
                <a:ea typeface="ＭＳ Ｐゴシック" charset="0"/>
                <a:cs typeface="ＭＳ Ｐゴシック" charset="0"/>
              </a:defRPr>
            </a:lvl2pPr>
            <a:lvl3pPr marL="1143000" indent="-228600" algn="ctr" rtl="0" eaLnBrk="0" fontAlgn="base" hangingPunct="0">
              <a:spcBef>
                <a:spcPct val="20000"/>
              </a:spcBef>
              <a:spcAft>
                <a:spcPct val="0"/>
              </a:spcAft>
              <a:defRPr sz="1600" kern="1200">
                <a:solidFill>
                  <a:schemeClr val="tx1"/>
                </a:solidFill>
                <a:latin typeface="Arial" charset="0"/>
                <a:ea typeface="ＭＳ Ｐゴシック" charset="0"/>
                <a:cs typeface="ＭＳ Ｐゴシック" charset="0"/>
              </a:defRPr>
            </a:lvl3pPr>
            <a:lvl4pPr marL="1600200" indent="-228600" algn="ctr" rtl="0" eaLnBrk="0" fontAlgn="base" hangingPunct="0">
              <a:spcBef>
                <a:spcPct val="20000"/>
              </a:spcBef>
              <a:spcAft>
                <a:spcPct val="0"/>
              </a:spcAft>
              <a:defRPr sz="1600" kern="1200">
                <a:solidFill>
                  <a:schemeClr val="tx1"/>
                </a:solidFill>
                <a:latin typeface="Arial" charset="0"/>
                <a:ea typeface="ＭＳ Ｐゴシック" charset="0"/>
                <a:cs typeface="ＭＳ Ｐゴシック" charset="0"/>
              </a:defRPr>
            </a:lvl4pPr>
            <a:lvl5pPr marL="2057400" indent="-228600" algn="ctr" rtl="0" eaLnBrk="0" fontAlgn="base" hangingPunct="0">
              <a:spcBef>
                <a:spcPct val="20000"/>
              </a:spcBef>
              <a:spcAft>
                <a:spcPct val="0"/>
              </a:spcAft>
              <a:defRPr sz="1600" kern="1200">
                <a:solidFill>
                  <a:schemeClr val="tx1"/>
                </a:solidFill>
                <a:latin typeface="Arial" charset="0"/>
                <a:ea typeface="ＭＳ Ｐゴシック" charset="0"/>
                <a:cs typeface="ＭＳ Ｐゴシック" charset="0"/>
              </a:defRPr>
            </a:lvl5pPr>
            <a:lvl6pPr marL="2514600" indent="-228600" algn="ctr" defTabSz="457200" rtl="0" eaLnBrk="0" fontAlgn="base" latinLnBrk="0" hangingPunct="0">
              <a:spcBef>
                <a:spcPct val="20000"/>
              </a:spcBef>
              <a:spcAft>
                <a:spcPct val="0"/>
              </a:spcAft>
              <a:defRPr sz="1600" kern="1200">
                <a:solidFill>
                  <a:schemeClr val="tx1"/>
                </a:solidFill>
                <a:latin typeface="Arial" charset="0"/>
                <a:ea typeface="ＭＳ Ｐゴシック" charset="0"/>
                <a:cs typeface="ＭＳ Ｐゴシック" charset="0"/>
              </a:defRPr>
            </a:lvl6pPr>
            <a:lvl7pPr marL="2971800" indent="-228600" algn="ctr" defTabSz="457200" rtl="0" eaLnBrk="0" fontAlgn="base" latinLnBrk="0" hangingPunct="0">
              <a:spcBef>
                <a:spcPct val="20000"/>
              </a:spcBef>
              <a:spcAft>
                <a:spcPct val="0"/>
              </a:spcAft>
              <a:defRPr sz="1600" kern="1200">
                <a:solidFill>
                  <a:schemeClr val="tx1"/>
                </a:solidFill>
                <a:latin typeface="Arial" charset="0"/>
                <a:ea typeface="ＭＳ Ｐゴシック" charset="0"/>
                <a:cs typeface="ＭＳ Ｐゴシック" charset="0"/>
              </a:defRPr>
            </a:lvl7pPr>
            <a:lvl8pPr marL="3429000" indent="-228600" algn="ctr" defTabSz="457200" rtl="0" eaLnBrk="0" fontAlgn="base" latinLnBrk="0" hangingPunct="0">
              <a:spcBef>
                <a:spcPct val="20000"/>
              </a:spcBef>
              <a:spcAft>
                <a:spcPct val="0"/>
              </a:spcAft>
              <a:defRPr sz="1600" kern="1200">
                <a:solidFill>
                  <a:schemeClr val="tx1"/>
                </a:solidFill>
                <a:latin typeface="Arial" charset="0"/>
                <a:ea typeface="ＭＳ Ｐゴシック" charset="0"/>
                <a:cs typeface="ＭＳ Ｐゴシック" charset="0"/>
              </a:defRPr>
            </a:lvl8pPr>
            <a:lvl9pPr marL="3886200" indent="-228600" algn="ctr" defTabSz="457200" rtl="0" eaLnBrk="0" fontAlgn="base" latinLnBrk="0" hangingPunct="0">
              <a:spcBef>
                <a:spcPct val="20000"/>
              </a:spcBef>
              <a:spcAft>
                <a:spcPct val="0"/>
              </a:spcAft>
              <a:defRPr sz="1600" kern="1200">
                <a:solidFill>
                  <a:schemeClr val="tx1"/>
                </a:solidFill>
                <a:latin typeface="Arial" charset="0"/>
                <a:ea typeface="ＭＳ Ｐゴシック" charset="0"/>
                <a:cs typeface="ＭＳ Ｐゴシック" charset="0"/>
              </a:defRPr>
            </a:lvl9pPr>
          </a:lstStyle>
          <a:p>
            <a:pPr eaLnBrk="1" hangingPunct="1"/>
            <a:r>
              <a:rPr lang="it-IT" sz="1000" smtClean="0"/>
              <a:t>i</a:t>
            </a:r>
            <a:endParaRPr lang="it-IT" sz="1000" dirty="0"/>
          </a:p>
        </p:txBody>
      </p:sp>
    </p:spTree>
    <p:extLst>
      <p:ext uri="{BB962C8B-B14F-4D97-AF65-F5344CB8AC3E}">
        <p14:creationId xmlns:p14="http://schemas.microsoft.com/office/powerpoint/2010/main" val="697708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Research questions</a:t>
            </a:r>
          </a:p>
        </p:txBody>
      </p:sp>
      <p:sp>
        <p:nvSpPr>
          <p:cNvPr id="3" name="Inhaltsplatzhalter 2"/>
          <p:cNvSpPr>
            <a:spLocks noGrp="1"/>
          </p:cNvSpPr>
          <p:nvPr>
            <p:ph idx="1"/>
          </p:nvPr>
        </p:nvSpPr>
        <p:spPr/>
        <p:txBody>
          <a:bodyPr>
            <a:normAutofit fontScale="70000" lnSpcReduction="20000"/>
          </a:bodyPr>
          <a:lstStyle/>
          <a:p>
            <a:pPr eaLnBrk="1" hangingPunct="1">
              <a:defRPr/>
            </a:pPr>
            <a:r>
              <a:rPr lang="en-US" dirty="0"/>
              <a:t>Impact of </a:t>
            </a:r>
            <a:r>
              <a:rPr lang="en-US" dirty="0" smtClean="0"/>
              <a:t>adult learning on </a:t>
            </a:r>
            <a:r>
              <a:rPr lang="en-US" dirty="0"/>
              <a:t>economic and social equity over the life course in contemporary Russia</a:t>
            </a:r>
          </a:p>
          <a:p>
            <a:pPr lvl="2" eaLnBrk="1" hangingPunct="1">
              <a:defRPr/>
            </a:pPr>
            <a:endParaRPr lang="en-US" dirty="0" smtClean="0">
              <a:cs typeface="+mn-cs"/>
            </a:endParaRPr>
          </a:p>
          <a:p>
            <a:pPr marL="514350" indent="-514350" eaLnBrk="1" hangingPunct="1">
              <a:buFont typeface="+mj-lt"/>
              <a:buAutoNum type="arabicPeriod"/>
              <a:defRPr/>
            </a:pPr>
            <a:r>
              <a:rPr lang="en-US" dirty="0"/>
              <a:t>Patterns of participation in </a:t>
            </a:r>
            <a:r>
              <a:rPr lang="en-US" dirty="0" smtClean="0"/>
              <a:t>adult learning</a:t>
            </a:r>
            <a:endParaRPr lang="en-US" dirty="0"/>
          </a:p>
          <a:p>
            <a:pPr lvl="2" eaLnBrk="1" hangingPunct="1">
              <a:defRPr/>
            </a:pPr>
            <a:r>
              <a:rPr lang="en-US" dirty="0" smtClean="0">
                <a:cs typeface="+mn-cs"/>
              </a:rPr>
              <a:t>Formal adult learning</a:t>
            </a:r>
          </a:p>
          <a:p>
            <a:pPr lvl="3" eaLnBrk="1" hangingPunct="1">
              <a:defRPr/>
            </a:pPr>
            <a:r>
              <a:rPr lang="en-US" dirty="0" smtClean="0">
                <a:cs typeface="+mn-cs"/>
              </a:rPr>
              <a:t>Differentiation between tertiary and non-tertiary degrees</a:t>
            </a:r>
          </a:p>
          <a:p>
            <a:pPr lvl="2" eaLnBrk="1" hangingPunct="1">
              <a:defRPr/>
            </a:pPr>
            <a:r>
              <a:rPr lang="en-US" dirty="0" smtClean="0">
                <a:cs typeface="+mn-cs"/>
              </a:rPr>
              <a:t>Non-formal adult learning</a:t>
            </a:r>
          </a:p>
          <a:p>
            <a:pPr lvl="3" eaLnBrk="1" hangingPunct="1">
              <a:defRPr/>
            </a:pPr>
            <a:r>
              <a:rPr lang="en-US" dirty="0" smtClean="0">
                <a:cs typeface="+mn-cs"/>
              </a:rPr>
              <a:t>Training related to current occupation or profession </a:t>
            </a:r>
          </a:p>
          <a:p>
            <a:pPr lvl="2" eaLnBrk="1" hangingPunct="1">
              <a:defRPr/>
            </a:pPr>
            <a:endParaRPr lang="en-US" dirty="0" smtClean="0">
              <a:cs typeface="+mn-cs"/>
            </a:endParaRPr>
          </a:p>
          <a:p>
            <a:pPr marL="571500" indent="-514350" eaLnBrk="1" hangingPunct="1">
              <a:buFont typeface="+mj-lt"/>
              <a:buAutoNum type="arabicPeriod"/>
              <a:defRPr/>
            </a:pPr>
            <a:r>
              <a:rPr lang="en-US" dirty="0"/>
              <a:t>The potential of adult </a:t>
            </a:r>
            <a:r>
              <a:rPr lang="en-US" dirty="0" smtClean="0"/>
              <a:t>learning to </a:t>
            </a:r>
            <a:r>
              <a:rPr lang="en-US" dirty="0"/>
              <a:t>reduce social inequalities over life course</a:t>
            </a:r>
          </a:p>
          <a:p>
            <a:pPr lvl="2" eaLnBrk="1" hangingPunct="1">
              <a:defRPr/>
            </a:pPr>
            <a:r>
              <a:rPr lang="en-US" dirty="0"/>
              <a:t>Closer look on participation patterns and returns</a:t>
            </a:r>
          </a:p>
          <a:p>
            <a:pPr lvl="2" eaLnBrk="1" hangingPunct="1">
              <a:defRPr/>
            </a:pPr>
            <a:r>
              <a:rPr lang="en-US" dirty="0"/>
              <a:t>Decline in social inequalities, when disadvantaged groups not only have access to adult education, but also benefit from it</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eaLnBrk="1" hangingPunct="1">
              <a:defRPr/>
            </a:pPr>
            <a:r>
              <a:rPr lang="en-US" sz="2600" dirty="0" smtClean="0">
                <a:cs typeface="+mj-cs"/>
              </a:rPr>
              <a:t>Why adult learning is important in </a:t>
            </a:r>
            <a:r>
              <a:rPr lang="en-US" sz="2600" dirty="0">
                <a:cs typeface="+mj-cs"/>
              </a:rPr>
              <a:t>post-Soviet </a:t>
            </a:r>
            <a:r>
              <a:rPr lang="en-US" sz="2600" dirty="0" smtClean="0">
                <a:cs typeface="+mj-cs"/>
              </a:rPr>
              <a:t>Russia?</a:t>
            </a:r>
            <a:endParaRPr lang="en-US" sz="2600" dirty="0">
              <a:cs typeface="+mj-cs"/>
            </a:endParaRPr>
          </a:p>
        </p:txBody>
      </p:sp>
      <p:sp>
        <p:nvSpPr>
          <p:cNvPr id="18436"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a:t>
            </a:r>
            <a:endParaRPr lang="it-IT" sz="1000" dirty="0"/>
          </a:p>
        </p:txBody>
      </p:sp>
      <p:sp>
        <p:nvSpPr>
          <p:cNvPr id="6" name="Rechteck 5"/>
          <p:cNvSpPr/>
          <p:nvPr/>
        </p:nvSpPr>
        <p:spPr bwMode="auto">
          <a:xfrm>
            <a:off x="395536" y="2348880"/>
            <a:ext cx="4032448"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4" name="Freihandform 3"/>
          <p:cNvSpPr/>
          <p:nvPr/>
        </p:nvSpPr>
        <p:spPr>
          <a:xfrm>
            <a:off x="177297" y="2060847"/>
            <a:ext cx="7173867" cy="1055415"/>
          </a:xfrm>
          <a:custGeom>
            <a:avLst/>
            <a:gdLst>
              <a:gd name="connsiteX0" fmla="*/ 0 w 7173867"/>
              <a:gd name="connsiteY0" fmla="*/ 90936 h 909364"/>
              <a:gd name="connsiteX1" fmla="*/ 90936 w 7173867"/>
              <a:gd name="connsiteY1" fmla="*/ 0 h 909364"/>
              <a:gd name="connsiteX2" fmla="*/ 7082931 w 7173867"/>
              <a:gd name="connsiteY2" fmla="*/ 0 h 909364"/>
              <a:gd name="connsiteX3" fmla="*/ 7173867 w 7173867"/>
              <a:gd name="connsiteY3" fmla="*/ 90936 h 909364"/>
              <a:gd name="connsiteX4" fmla="*/ 7173867 w 7173867"/>
              <a:gd name="connsiteY4" fmla="*/ 818428 h 909364"/>
              <a:gd name="connsiteX5" fmla="*/ 7082931 w 7173867"/>
              <a:gd name="connsiteY5" fmla="*/ 909364 h 909364"/>
              <a:gd name="connsiteX6" fmla="*/ 90936 w 7173867"/>
              <a:gd name="connsiteY6" fmla="*/ 909364 h 909364"/>
              <a:gd name="connsiteX7" fmla="*/ 0 w 7173867"/>
              <a:gd name="connsiteY7" fmla="*/ 818428 h 909364"/>
              <a:gd name="connsiteX8" fmla="*/ 0 w 7173867"/>
              <a:gd name="connsiteY8" fmla="*/ 90936 h 9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867" h="909364">
                <a:moveTo>
                  <a:pt x="0" y="90936"/>
                </a:moveTo>
                <a:cubicBezTo>
                  <a:pt x="0" y="40713"/>
                  <a:pt x="40713" y="0"/>
                  <a:pt x="90936" y="0"/>
                </a:cubicBezTo>
                <a:lnTo>
                  <a:pt x="7082931" y="0"/>
                </a:lnTo>
                <a:cubicBezTo>
                  <a:pt x="7133154" y="0"/>
                  <a:pt x="7173867" y="40713"/>
                  <a:pt x="7173867" y="90936"/>
                </a:cubicBezTo>
                <a:lnTo>
                  <a:pt x="7173867" y="818428"/>
                </a:lnTo>
                <a:cubicBezTo>
                  <a:pt x="7173867" y="868651"/>
                  <a:pt x="7133154" y="909364"/>
                  <a:pt x="7082931" y="909364"/>
                </a:cubicBezTo>
                <a:lnTo>
                  <a:pt x="90936" y="909364"/>
                </a:lnTo>
                <a:cubicBezTo>
                  <a:pt x="40713" y="909364"/>
                  <a:pt x="0" y="868651"/>
                  <a:pt x="0" y="818428"/>
                </a:cubicBezTo>
                <a:lnTo>
                  <a:pt x="0" y="90936"/>
                </a:lnTo>
                <a:close/>
              </a:path>
            </a:pathLst>
          </a:custGeom>
          <a:gradFill flip="none" rotWithShape="1">
            <a:gsLst>
              <a:gs pos="0">
                <a:srgbClr val="0081D7"/>
              </a:gs>
              <a:gs pos="100000">
                <a:srgbClr val="FFFFFF"/>
              </a:gs>
            </a:gsLst>
            <a:path path="rect">
              <a:fillToRect l="100000" t="100000"/>
            </a:path>
            <a:tileRect r="-100000" b="-100000"/>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txBody>
          <a:bodyPr spcFirstLastPara="0" vert="horz" wrap="square" lIns="118074" tIns="118074" rIns="1079341" bIns="118074" numCol="1" spcCol="1270" anchor="ctr" anchorCtr="0">
            <a:noAutofit/>
          </a:bodyPr>
          <a:lstStyle/>
          <a:p>
            <a:pPr lvl="0" algn="l" defTabSz="1066800">
              <a:lnSpc>
                <a:spcPct val="90000"/>
              </a:lnSpc>
              <a:spcBef>
                <a:spcPct val="0"/>
              </a:spcBef>
              <a:spcAft>
                <a:spcPct val="35000"/>
              </a:spcAft>
            </a:pPr>
            <a:r>
              <a:rPr lang="en-US" sz="2400" i="1" kern="1200" dirty="0" smtClean="0">
                <a:effectLst/>
              </a:rPr>
              <a:t>Transformation</a:t>
            </a:r>
            <a:r>
              <a:rPr lang="en-US" sz="2400" kern="1200" dirty="0" smtClean="0">
                <a:effectLst/>
              </a:rPr>
              <a:t> </a:t>
            </a:r>
            <a:r>
              <a:rPr lang="en-US" sz="1400" kern="1200" dirty="0" smtClean="0">
                <a:effectLst/>
              </a:rPr>
              <a:t>(planned economy ➔ labor market system) </a:t>
            </a:r>
            <a:endParaRPr lang="en-US" sz="1400" kern="1200" dirty="0">
              <a:effectLst/>
            </a:endParaRPr>
          </a:p>
          <a:p>
            <a:pPr marL="114300" lvl="1" indent="-114300" algn="l" defTabSz="622300">
              <a:lnSpc>
                <a:spcPct val="90000"/>
              </a:lnSpc>
              <a:spcBef>
                <a:spcPct val="0"/>
              </a:spcBef>
              <a:spcAft>
                <a:spcPct val="15000"/>
              </a:spcAft>
              <a:buChar char="••"/>
            </a:pPr>
            <a:r>
              <a:rPr lang="en-US" sz="1400" kern="1200" dirty="0" smtClean="0">
                <a:effectLst/>
                <a:cs typeface="+mn-cs"/>
              </a:rPr>
              <a:t>Massive change in occupational structure </a:t>
            </a:r>
            <a:r>
              <a:rPr lang="en-US" sz="1200" kern="1200" dirty="0" smtClean="0">
                <a:effectLst/>
                <a:cs typeface="+mn-cs"/>
              </a:rPr>
              <a:t>(</a:t>
            </a:r>
            <a:r>
              <a:rPr lang="en-US" sz="1000" kern="1200" dirty="0" err="1" smtClean="0">
                <a:effectLst/>
                <a:cs typeface="+mn-cs"/>
              </a:rPr>
              <a:t>Sabirianova</a:t>
            </a:r>
            <a:r>
              <a:rPr lang="en-US" sz="1000" kern="1200" dirty="0" smtClean="0">
                <a:effectLst/>
                <a:cs typeface="+mn-cs"/>
              </a:rPr>
              <a:t>, 2002)</a:t>
            </a:r>
            <a:endParaRPr lang="en-US" sz="1000" kern="1200" dirty="0">
              <a:effectLst/>
            </a:endParaRPr>
          </a:p>
          <a:p>
            <a:pPr marL="114300" lvl="1" indent="-114300" algn="l" defTabSz="622300">
              <a:lnSpc>
                <a:spcPct val="90000"/>
              </a:lnSpc>
              <a:spcBef>
                <a:spcPct val="0"/>
              </a:spcBef>
              <a:spcAft>
                <a:spcPct val="15000"/>
              </a:spcAft>
              <a:buChar char="••"/>
            </a:pPr>
            <a:r>
              <a:rPr lang="en-US" sz="1400" dirty="0"/>
              <a:t>Q</a:t>
            </a:r>
            <a:r>
              <a:rPr lang="en-US" sz="1400" dirty="0" smtClean="0"/>
              <a:t>uick </a:t>
            </a:r>
            <a:r>
              <a:rPr lang="en-US" sz="1400" dirty="0"/>
              <a:t>elimination of obsolete </a:t>
            </a:r>
            <a:r>
              <a:rPr lang="en-US" sz="1400" dirty="0" smtClean="0"/>
              <a:t>occupations &amp; creation </a:t>
            </a:r>
            <a:r>
              <a:rPr lang="en-US" sz="1400" dirty="0"/>
              <a:t>of </a:t>
            </a:r>
            <a:r>
              <a:rPr lang="en-US" sz="1400" dirty="0" smtClean="0"/>
              <a:t>many new ones</a:t>
            </a:r>
            <a:r>
              <a:rPr lang="de-DE" sz="1400" dirty="0" smtClean="0"/>
              <a:t> </a:t>
            </a:r>
            <a:r>
              <a:rPr lang="en-US" sz="1000" kern="1200" dirty="0" smtClean="0">
                <a:effectLst/>
                <a:cs typeface="+mn-cs"/>
              </a:rPr>
              <a:t>(Brainerd 1998)</a:t>
            </a:r>
            <a:endParaRPr lang="en-US" sz="1000" kern="1200" dirty="0">
              <a:effectLst/>
              <a:cs typeface="+mn-cs"/>
            </a:endParaRPr>
          </a:p>
        </p:txBody>
      </p:sp>
      <p:sp>
        <p:nvSpPr>
          <p:cNvPr id="5" name="Freihandform 4"/>
          <p:cNvSpPr/>
          <p:nvPr/>
        </p:nvSpPr>
        <p:spPr>
          <a:xfrm>
            <a:off x="940467" y="3429000"/>
            <a:ext cx="7173867" cy="1152128"/>
          </a:xfrm>
          <a:custGeom>
            <a:avLst/>
            <a:gdLst>
              <a:gd name="connsiteX0" fmla="*/ 0 w 7173867"/>
              <a:gd name="connsiteY0" fmla="*/ 90936 h 909364"/>
              <a:gd name="connsiteX1" fmla="*/ 90936 w 7173867"/>
              <a:gd name="connsiteY1" fmla="*/ 0 h 909364"/>
              <a:gd name="connsiteX2" fmla="*/ 7082931 w 7173867"/>
              <a:gd name="connsiteY2" fmla="*/ 0 h 909364"/>
              <a:gd name="connsiteX3" fmla="*/ 7173867 w 7173867"/>
              <a:gd name="connsiteY3" fmla="*/ 90936 h 909364"/>
              <a:gd name="connsiteX4" fmla="*/ 7173867 w 7173867"/>
              <a:gd name="connsiteY4" fmla="*/ 818428 h 909364"/>
              <a:gd name="connsiteX5" fmla="*/ 7082931 w 7173867"/>
              <a:gd name="connsiteY5" fmla="*/ 909364 h 909364"/>
              <a:gd name="connsiteX6" fmla="*/ 90936 w 7173867"/>
              <a:gd name="connsiteY6" fmla="*/ 909364 h 909364"/>
              <a:gd name="connsiteX7" fmla="*/ 0 w 7173867"/>
              <a:gd name="connsiteY7" fmla="*/ 818428 h 909364"/>
              <a:gd name="connsiteX8" fmla="*/ 0 w 7173867"/>
              <a:gd name="connsiteY8" fmla="*/ 90936 h 9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867" h="909364">
                <a:moveTo>
                  <a:pt x="0" y="90936"/>
                </a:moveTo>
                <a:cubicBezTo>
                  <a:pt x="0" y="40713"/>
                  <a:pt x="40713" y="0"/>
                  <a:pt x="90936" y="0"/>
                </a:cubicBezTo>
                <a:lnTo>
                  <a:pt x="7082931" y="0"/>
                </a:lnTo>
                <a:cubicBezTo>
                  <a:pt x="7133154" y="0"/>
                  <a:pt x="7173867" y="40713"/>
                  <a:pt x="7173867" y="90936"/>
                </a:cubicBezTo>
                <a:lnTo>
                  <a:pt x="7173867" y="818428"/>
                </a:lnTo>
                <a:cubicBezTo>
                  <a:pt x="7173867" y="868651"/>
                  <a:pt x="7133154" y="909364"/>
                  <a:pt x="7082931" y="909364"/>
                </a:cubicBezTo>
                <a:lnTo>
                  <a:pt x="90936" y="909364"/>
                </a:lnTo>
                <a:cubicBezTo>
                  <a:pt x="40713" y="909364"/>
                  <a:pt x="0" y="868651"/>
                  <a:pt x="0" y="818428"/>
                </a:cubicBezTo>
                <a:lnTo>
                  <a:pt x="0" y="90936"/>
                </a:lnTo>
                <a:close/>
              </a:path>
            </a:pathLst>
          </a:custGeom>
          <a:gradFill flip="none" rotWithShape="1">
            <a:gsLst>
              <a:gs pos="0">
                <a:srgbClr val="0081D7"/>
              </a:gs>
              <a:gs pos="100000">
                <a:srgbClr val="FFFFFF"/>
              </a:gs>
            </a:gsLst>
            <a:path path="rect">
              <a:fillToRect l="100000" t="100000"/>
            </a:path>
            <a:tileRect r="-100000" b="-100000"/>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txBody>
          <a:bodyPr spcFirstLastPara="0" vert="horz" wrap="square" lIns="118074" tIns="118074" rIns="1284336" bIns="118074" numCol="1" spcCol="1270" anchor="ctr" anchorCtr="0">
            <a:noAutofit/>
          </a:bodyPr>
          <a:lstStyle/>
          <a:p>
            <a:pPr lvl="0" algn="l" defTabSz="1066800">
              <a:lnSpc>
                <a:spcPct val="90000"/>
              </a:lnSpc>
              <a:spcBef>
                <a:spcPct val="0"/>
              </a:spcBef>
              <a:spcAft>
                <a:spcPct val="35000"/>
              </a:spcAft>
            </a:pPr>
            <a:r>
              <a:rPr lang="en-US" sz="2400" i="1" kern="1200" dirty="0" smtClean="0">
                <a:effectLst/>
              </a:rPr>
              <a:t>Globalization pressure</a:t>
            </a:r>
            <a:endParaRPr lang="en-US" sz="2400" i="1" kern="1200" dirty="0">
              <a:effectLst/>
            </a:endParaRPr>
          </a:p>
          <a:p>
            <a:pPr marL="114300" lvl="1" indent="-114300" algn="l" defTabSz="622300">
              <a:lnSpc>
                <a:spcPct val="90000"/>
              </a:lnSpc>
              <a:spcBef>
                <a:spcPct val="0"/>
              </a:spcBef>
              <a:spcAft>
                <a:spcPct val="15000"/>
              </a:spcAft>
              <a:buChar char="••"/>
            </a:pPr>
            <a:r>
              <a:rPr lang="en-US" sz="1400" kern="1200" dirty="0" smtClean="0">
                <a:effectLst/>
                <a:cs typeface="+mn-cs"/>
              </a:rPr>
              <a:t>Steadily changing occupational demands </a:t>
            </a:r>
            <a:r>
              <a:rPr lang="en-US" sz="1000" kern="1200" dirty="0" smtClean="0">
                <a:effectLst/>
                <a:cs typeface="+mn-cs"/>
              </a:rPr>
              <a:t>(</a:t>
            </a:r>
            <a:r>
              <a:rPr lang="en-US" sz="1000" kern="1200" dirty="0" err="1" smtClean="0">
                <a:effectLst/>
                <a:cs typeface="+mn-cs"/>
              </a:rPr>
              <a:t>Uggla</a:t>
            </a:r>
            <a:r>
              <a:rPr lang="en-US" sz="1000" kern="1200" dirty="0" smtClean="0">
                <a:effectLst/>
                <a:cs typeface="+mn-cs"/>
              </a:rPr>
              <a:t>, 2008)</a:t>
            </a:r>
            <a:endParaRPr lang="en-US" sz="1000" kern="1200" dirty="0">
              <a:effectLst/>
            </a:endParaRPr>
          </a:p>
          <a:p>
            <a:pPr marL="114300" lvl="1" indent="-114300" algn="l" defTabSz="622300">
              <a:lnSpc>
                <a:spcPct val="90000"/>
              </a:lnSpc>
              <a:spcBef>
                <a:spcPct val="0"/>
              </a:spcBef>
              <a:spcAft>
                <a:spcPct val="15000"/>
              </a:spcAft>
              <a:buFontTx/>
              <a:buChar char="••"/>
            </a:pPr>
            <a:r>
              <a:rPr lang="en-US" sz="1400" kern="1200" dirty="0" smtClean="0">
                <a:effectLst/>
                <a:cs typeface="+mn-cs"/>
              </a:rPr>
              <a:t>Initial high education might be no longer sufficient </a:t>
            </a:r>
            <a:r>
              <a:rPr lang="en-US" sz="1000" dirty="0" smtClean="0">
                <a:solidFill>
                  <a:srgbClr val="000000"/>
                </a:solidFill>
              </a:rPr>
              <a:t>(Elman &amp; </a:t>
            </a:r>
            <a:r>
              <a:rPr lang="en-US" sz="1000" dirty="0" err="1" smtClean="0">
                <a:solidFill>
                  <a:srgbClr val="000000"/>
                </a:solidFill>
              </a:rPr>
              <a:t>O’Rand</a:t>
            </a:r>
            <a:r>
              <a:rPr lang="en-US" sz="1000" dirty="0" smtClean="0">
                <a:solidFill>
                  <a:srgbClr val="000000"/>
                </a:solidFill>
              </a:rPr>
              <a:t>, 2002)</a:t>
            </a:r>
            <a:endParaRPr lang="en-US" sz="1400" dirty="0"/>
          </a:p>
          <a:p>
            <a:pPr marL="114300" lvl="1" indent="-114300" algn="l" defTabSz="622300">
              <a:lnSpc>
                <a:spcPct val="90000"/>
              </a:lnSpc>
              <a:spcBef>
                <a:spcPct val="0"/>
              </a:spcBef>
              <a:spcAft>
                <a:spcPct val="15000"/>
              </a:spcAft>
              <a:buFontTx/>
              <a:buChar char="••"/>
            </a:pPr>
            <a:r>
              <a:rPr lang="en-US" sz="1400" kern="1200" dirty="0" smtClean="0">
                <a:effectLst/>
                <a:cs typeface="+mn-cs"/>
              </a:rPr>
              <a:t>Constant need to update skills and knowledge</a:t>
            </a:r>
            <a:endParaRPr lang="en-US" sz="1000" kern="1200" dirty="0">
              <a:effectLst/>
            </a:endParaRPr>
          </a:p>
        </p:txBody>
      </p:sp>
      <p:sp>
        <p:nvSpPr>
          <p:cNvPr id="7" name="Freihandform 6"/>
          <p:cNvSpPr/>
          <p:nvPr/>
        </p:nvSpPr>
        <p:spPr>
          <a:xfrm>
            <a:off x="1103019" y="4683832"/>
            <a:ext cx="7790155" cy="545368"/>
          </a:xfrm>
          <a:custGeom>
            <a:avLst/>
            <a:gdLst>
              <a:gd name="connsiteX0" fmla="*/ 0 w 7790155"/>
              <a:gd name="connsiteY0" fmla="*/ 54537 h 545368"/>
              <a:gd name="connsiteX1" fmla="*/ 54537 w 7790155"/>
              <a:gd name="connsiteY1" fmla="*/ 0 h 545368"/>
              <a:gd name="connsiteX2" fmla="*/ 7735618 w 7790155"/>
              <a:gd name="connsiteY2" fmla="*/ 0 h 545368"/>
              <a:gd name="connsiteX3" fmla="*/ 7790155 w 7790155"/>
              <a:gd name="connsiteY3" fmla="*/ 54537 h 545368"/>
              <a:gd name="connsiteX4" fmla="*/ 7790155 w 7790155"/>
              <a:gd name="connsiteY4" fmla="*/ 490831 h 545368"/>
              <a:gd name="connsiteX5" fmla="*/ 7735618 w 7790155"/>
              <a:gd name="connsiteY5" fmla="*/ 545368 h 545368"/>
              <a:gd name="connsiteX6" fmla="*/ 54537 w 7790155"/>
              <a:gd name="connsiteY6" fmla="*/ 545368 h 545368"/>
              <a:gd name="connsiteX7" fmla="*/ 0 w 7790155"/>
              <a:gd name="connsiteY7" fmla="*/ 490831 h 545368"/>
              <a:gd name="connsiteX8" fmla="*/ 0 w 7790155"/>
              <a:gd name="connsiteY8" fmla="*/ 54537 h 5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0155" h="545368">
                <a:moveTo>
                  <a:pt x="0" y="54537"/>
                </a:moveTo>
                <a:cubicBezTo>
                  <a:pt x="0" y="24417"/>
                  <a:pt x="24417" y="0"/>
                  <a:pt x="54537" y="0"/>
                </a:cubicBezTo>
                <a:lnTo>
                  <a:pt x="7735618" y="0"/>
                </a:lnTo>
                <a:cubicBezTo>
                  <a:pt x="7765738" y="0"/>
                  <a:pt x="7790155" y="24417"/>
                  <a:pt x="7790155" y="54537"/>
                </a:cubicBezTo>
                <a:lnTo>
                  <a:pt x="7790155" y="490831"/>
                </a:lnTo>
                <a:cubicBezTo>
                  <a:pt x="7790155" y="520951"/>
                  <a:pt x="7765738" y="545368"/>
                  <a:pt x="7735618" y="545368"/>
                </a:cubicBezTo>
                <a:lnTo>
                  <a:pt x="54537" y="545368"/>
                </a:lnTo>
                <a:cubicBezTo>
                  <a:pt x="24417" y="545368"/>
                  <a:pt x="0" y="520951"/>
                  <a:pt x="0" y="490831"/>
                </a:cubicBezTo>
                <a:lnTo>
                  <a:pt x="0" y="54537"/>
                </a:lnTo>
                <a:close/>
              </a:path>
            </a:pathLst>
          </a:custGeom>
          <a:no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8363" tIns="88363" rIns="1345079" bIns="88363" numCol="1" spcCol="1270" anchor="ctr" anchorCtr="0">
            <a:noAutofit/>
          </a:bodyPr>
          <a:lstStyle/>
          <a:p>
            <a:pPr lvl="0" algn="l" defTabSz="844550">
              <a:lnSpc>
                <a:spcPct val="90000"/>
              </a:lnSpc>
              <a:spcBef>
                <a:spcPct val="0"/>
              </a:spcBef>
              <a:spcAft>
                <a:spcPct val="35000"/>
              </a:spcAft>
            </a:pPr>
            <a:r>
              <a:rPr lang="en-US" sz="1900" b="1" kern="1200" dirty="0" smtClean="0">
                <a:solidFill>
                  <a:srgbClr val="FF0000"/>
                </a:solidFill>
                <a:effectLst/>
              </a:rPr>
              <a:t>Due to this developments many individuals are left behind!</a:t>
            </a:r>
            <a:endParaRPr lang="en-US" sz="1900" b="1" kern="1200" dirty="0">
              <a:solidFill>
                <a:srgbClr val="FF0000"/>
              </a:solidFill>
              <a:effectLst/>
            </a:endParaRPr>
          </a:p>
        </p:txBody>
      </p:sp>
      <p:sp>
        <p:nvSpPr>
          <p:cNvPr id="8" name="Freihandform 7"/>
          <p:cNvSpPr/>
          <p:nvPr/>
        </p:nvSpPr>
        <p:spPr>
          <a:xfrm>
            <a:off x="1691711" y="5399956"/>
            <a:ext cx="7173867" cy="909364"/>
          </a:xfrm>
          <a:custGeom>
            <a:avLst/>
            <a:gdLst>
              <a:gd name="connsiteX0" fmla="*/ 0 w 7173867"/>
              <a:gd name="connsiteY0" fmla="*/ 90936 h 909364"/>
              <a:gd name="connsiteX1" fmla="*/ 90936 w 7173867"/>
              <a:gd name="connsiteY1" fmla="*/ 0 h 909364"/>
              <a:gd name="connsiteX2" fmla="*/ 7082931 w 7173867"/>
              <a:gd name="connsiteY2" fmla="*/ 0 h 909364"/>
              <a:gd name="connsiteX3" fmla="*/ 7173867 w 7173867"/>
              <a:gd name="connsiteY3" fmla="*/ 90936 h 909364"/>
              <a:gd name="connsiteX4" fmla="*/ 7173867 w 7173867"/>
              <a:gd name="connsiteY4" fmla="*/ 818428 h 909364"/>
              <a:gd name="connsiteX5" fmla="*/ 7082931 w 7173867"/>
              <a:gd name="connsiteY5" fmla="*/ 909364 h 909364"/>
              <a:gd name="connsiteX6" fmla="*/ 90936 w 7173867"/>
              <a:gd name="connsiteY6" fmla="*/ 909364 h 909364"/>
              <a:gd name="connsiteX7" fmla="*/ 0 w 7173867"/>
              <a:gd name="connsiteY7" fmla="*/ 818428 h 909364"/>
              <a:gd name="connsiteX8" fmla="*/ 0 w 7173867"/>
              <a:gd name="connsiteY8" fmla="*/ 90936 h 9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867" h="909364">
                <a:moveTo>
                  <a:pt x="0" y="90936"/>
                </a:moveTo>
                <a:cubicBezTo>
                  <a:pt x="0" y="40713"/>
                  <a:pt x="40713" y="0"/>
                  <a:pt x="90936" y="0"/>
                </a:cubicBezTo>
                <a:lnTo>
                  <a:pt x="7082931" y="0"/>
                </a:lnTo>
                <a:cubicBezTo>
                  <a:pt x="7133154" y="0"/>
                  <a:pt x="7173867" y="40713"/>
                  <a:pt x="7173867" y="90936"/>
                </a:cubicBezTo>
                <a:lnTo>
                  <a:pt x="7173867" y="818428"/>
                </a:lnTo>
                <a:cubicBezTo>
                  <a:pt x="7173867" y="868651"/>
                  <a:pt x="7133154" y="909364"/>
                  <a:pt x="7082931" y="909364"/>
                </a:cubicBezTo>
                <a:lnTo>
                  <a:pt x="90936" y="909364"/>
                </a:lnTo>
                <a:cubicBezTo>
                  <a:pt x="40713" y="909364"/>
                  <a:pt x="0" y="868651"/>
                  <a:pt x="0" y="818428"/>
                </a:cubicBezTo>
                <a:lnTo>
                  <a:pt x="0" y="90936"/>
                </a:lnTo>
                <a:close/>
              </a:path>
            </a:pathLst>
          </a:custGeom>
          <a:gradFill flip="none" rotWithShape="1">
            <a:gsLst>
              <a:gs pos="0">
                <a:srgbClr val="0081D7"/>
              </a:gs>
              <a:gs pos="100000">
                <a:srgbClr val="FFFFFF"/>
              </a:gs>
            </a:gsLst>
            <a:path path="rect">
              <a:fillToRect l="100000" t="100000"/>
            </a:path>
            <a:tileRect r="-100000" b="-100000"/>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txBody>
          <a:bodyPr spcFirstLastPara="0" vert="horz" wrap="square" lIns="118074" tIns="118074" rIns="1284336" bIns="118074" numCol="1" spcCol="1270" anchor="ctr" anchorCtr="0">
            <a:noAutofit/>
          </a:bodyPr>
          <a:lstStyle/>
          <a:p>
            <a:pPr lvl="0" algn="l" defTabSz="1066800">
              <a:lnSpc>
                <a:spcPct val="90000"/>
              </a:lnSpc>
              <a:spcBef>
                <a:spcPct val="0"/>
              </a:spcBef>
              <a:spcAft>
                <a:spcPct val="35000"/>
              </a:spcAft>
            </a:pPr>
            <a:r>
              <a:rPr lang="en-US" sz="2400" i="1" kern="1200" dirty="0" smtClean="0">
                <a:effectLst/>
              </a:rPr>
              <a:t>Social inequality perspective </a:t>
            </a:r>
            <a:r>
              <a:rPr lang="en-US" sz="1000" kern="1200" dirty="0" smtClean="0">
                <a:effectLst/>
                <a:cs typeface="+mn-cs"/>
              </a:rPr>
              <a:t>(Elman &amp; </a:t>
            </a:r>
            <a:r>
              <a:rPr lang="en-US" sz="1000" kern="1200" dirty="0" err="1" smtClean="0">
                <a:effectLst/>
                <a:cs typeface="+mn-cs"/>
              </a:rPr>
              <a:t>O’Rand</a:t>
            </a:r>
            <a:r>
              <a:rPr lang="en-US" sz="1000" kern="1200" dirty="0" smtClean="0">
                <a:effectLst/>
                <a:cs typeface="+mn-cs"/>
              </a:rPr>
              <a:t>, 2004; </a:t>
            </a:r>
            <a:r>
              <a:rPr lang="en-US" sz="1000" kern="1200" dirty="0" err="1" smtClean="0">
                <a:effectLst/>
                <a:cs typeface="+mn-cs"/>
              </a:rPr>
              <a:t>Hällsten</a:t>
            </a:r>
            <a:r>
              <a:rPr lang="en-US" sz="1000" kern="1200" dirty="0" smtClean="0">
                <a:effectLst/>
                <a:cs typeface="+mn-cs"/>
              </a:rPr>
              <a:t>, 2011)</a:t>
            </a:r>
            <a:endParaRPr lang="en-US" sz="1000" kern="1200" dirty="0">
              <a:effectLst/>
            </a:endParaRPr>
          </a:p>
          <a:p>
            <a:pPr marL="114300" lvl="1" indent="-114300" algn="l" defTabSz="622300">
              <a:lnSpc>
                <a:spcPct val="90000"/>
              </a:lnSpc>
              <a:spcBef>
                <a:spcPct val="0"/>
              </a:spcBef>
              <a:spcAft>
                <a:spcPct val="15000"/>
              </a:spcAft>
              <a:buChar char="••"/>
            </a:pPr>
            <a:r>
              <a:rPr lang="en-US" sz="1400" kern="1200" dirty="0" smtClean="0">
                <a:effectLst/>
                <a:cs typeface="+mn-cs"/>
              </a:rPr>
              <a:t>Formal adult education as a “second chance education” </a:t>
            </a:r>
            <a:r>
              <a:rPr lang="en-US" sz="1000" kern="1200" dirty="0" smtClean="0">
                <a:effectLst/>
                <a:cs typeface="+mn-cs"/>
              </a:rPr>
              <a:t>(</a:t>
            </a:r>
            <a:r>
              <a:rPr lang="en-US" sz="1000" kern="1200" dirty="0" err="1" smtClean="0">
                <a:effectLst/>
                <a:cs typeface="+mn-cs"/>
              </a:rPr>
              <a:t>Heffler</a:t>
            </a:r>
            <a:r>
              <a:rPr lang="en-US" sz="1000" kern="1200" dirty="0" smtClean="0">
                <a:effectLst/>
                <a:cs typeface="+mn-cs"/>
              </a:rPr>
              <a:t>, 2012)</a:t>
            </a:r>
          </a:p>
          <a:p>
            <a:pPr marL="114300" lvl="1" indent="-114300" algn="l" defTabSz="622300">
              <a:lnSpc>
                <a:spcPct val="90000"/>
              </a:lnSpc>
              <a:spcBef>
                <a:spcPct val="0"/>
              </a:spcBef>
              <a:spcAft>
                <a:spcPct val="15000"/>
              </a:spcAft>
              <a:buChar char="••"/>
            </a:pPr>
            <a:r>
              <a:rPr lang="en-US" sz="1400" kern="1200" dirty="0" smtClean="0">
                <a:effectLst/>
                <a:cs typeface="+mn-cs"/>
              </a:rPr>
              <a:t>Possibility to “catch-up” for those with lower initial educational level</a:t>
            </a:r>
            <a:endParaRPr lang="en-US" sz="1400" kern="1200" dirty="0">
              <a:effectLst/>
            </a:endParaRPr>
          </a:p>
        </p:txBody>
      </p:sp>
      <p:sp>
        <p:nvSpPr>
          <p:cNvPr id="10" name="Freihandform 9"/>
          <p:cNvSpPr/>
          <p:nvPr/>
        </p:nvSpPr>
        <p:spPr>
          <a:xfrm>
            <a:off x="6309343" y="3037267"/>
            <a:ext cx="535749" cy="535749"/>
          </a:xfrm>
          <a:custGeom>
            <a:avLst/>
            <a:gdLst>
              <a:gd name="connsiteX0" fmla="*/ 71014 w 535749"/>
              <a:gd name="connsiteY0" fmla="*/ 204870 h 535749"/>
              <a:gd name="connsiteX1" fmla="*/ 204870 w 535749"/>
              <a:gd name="connsiteY1" fmla="*/ 204870 h 535749"/>
              <a:gd name="connsiteX2" fmla="*/ 204870 w 535749"/>
              <a:gd name="connsiteY2" fmla="*/ 71014 h 535749"/>
              <a:gd name="connsiteX3" fmla="*/ 330879 w 535749"/>
              <a:gd name="connsiteY3" fmla="*/ 71014 h 535749"/>
              <a:gd name="connsiteX4" fmla="*/ 330879 w 535749"/>
              <a:gd name="connsiteY4" fmla="*/ 204870 h 535749"/>
              <a:gd name="connsiteX5" fmla="*/ 464735 w 535749"/>
              <a:gd name="connsiteY5" fmla="*/ 204870 h 535749"/>
              <a:gd name="connsiteX6" fmla="*/ 464735 w 535749"/>
              <a:gd name="connsiteY6" fmla="*/ 330879 h 535749"/>
              <a:gd name="connsiteX7" fmla="*/ 330879 w 535749"/>
              <a:gd name="connsiteY7" fmla="*/ 330879 h 535749"/>
              <a:gd name="connsiteX8" fmla="*/ 330879 w 535749"/>
              <a:gd name="connsiteY8" fmla="*/ 464735 h 535749"/>
              <a:gd name="connsiteX9" fmla="*/ 204870 w 535749"/>
              <a:gd name="connsiteY9" fmla="*/ 464735 h 535749"/>
              <a:gd name="connsiteX10" fmla="*/ 204870 w 535749"/>
              <a:gd name="connsiteY10" fmla="*/ 330879 h 535749"/>
              <a:gd name="connsiteX11" fmla="*/ 71014 w 535749"/>
              <a:gd name="connsiteY11" fmla="*/ 330879 h 535749"/>
              <a:gd name="connsiteX12" fmla="*/ 71014 w 535749"/>
              <a:gd name="connsiteY12" fmla="*/ 204870 h 53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49" h="535749">
                <a:moveTo>
                  <a:pt x="71014" y="204870"/>
                </a:moveTo>
                <a:lnTo>
                  <a:pt x="204870" y="204870"/>
                </a:lnTo>
                <a:lnTo>
                  <a:pt x="204870" y="71014"/>
                </a:lnTo>
                <a:lnTo>
                  <a:pt x="330879" y="71014"/>
                </a:lnTo>
                <a:lnTo>
                  <a:pt x="330879" y="204870"/>
                </a:lnTo>
                <a:lnTo>
                  <a:pt x="464735" y="204870"/>
                </a:lnTo>
                <a:lnTo>
                  <a:pt x="464735" y="330879"/>
                </a:lnTo>
                <a:lnTo>
                  <a:pt x="330879" y="330879"/>
                </a:lnTo>
                <a:lnTo>
                  <a:pt x="330879" y="464735"/>
                </a:lnTo>
                <a:lnTo>
                  <a:pt x="204870" y="464735"/>
                </a:lnTo>
                <a:lnTo>
                  <a:pt x="204870" y="330879"/>
                </a:lnTo>
                <a:lnTo>
                  <a:pt x="71014" y="330879"/>
                </a:lnTo>
                <a:lnTo>
                  <a:pt x="71014" y="204870"/>
                </a:lnTo>
                <a:close/>
              </a:path>
            </a:pathLst>
          </a:cu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9904" tIns="213760" rIns="79904" bIns="213760" numCol="1" spcCol="1270" anchor="ctr" anchorCtr="0">
            <a:noAutofit/>
          </a:bodyPr>
          <a:lstStyle/>
          <a:p>
            <a:pPr lvl="0" algn="ctr" defTabSz="311150">
              <a:lnSpc>
                <a:spcPct val="90000"/>
              </a:lnSpc>
              <a:spcBef>
                <a:spcPct val="0"/>
              </a:spcBef>
              <a:spcAft>
                <a:spcPct val="35000"/>
              </a:spcAft>
            </a:pPr>
            <a:endParaRPr lang="en-US" sz="700" kern="1200">
              <a:effectLst/>
            </a:endParaRPr>
          </a:p>
        </p:txBody>
      </p:sp>
      <p:sp>
        <p:nvSpPr>
          <p:cNvPr id="12" name="Freihandform 11"/>
          <p:cNvSpPr/>
          <p:nvPr/>
        </p:nvSpPr>
        <p:spPr>
          <a:xfrm>
            <a:off x="7349150" y="4765459"/>
            <a:ext cx="535749" cy="535749"/>
          </a:xfrm>
          <a:custGeom>
            <a:avLst/>
            <a:gdLst>
              <a:gd name="connsiteX0" fmla="*/ 0 w 535749"/>
              <a:gd name="connsiteY0" fmla="*/ 294662 h 535749"/>
              <a:gd name="connsiteX1" fmla="*/ 120544 w 535749"/>
              <a:gd name="connsiteY1" fmla="*/ 294662 h 535749"/>
              <a:gd name="connsiteX2" fmla="*/ 120544 w 535749"/>
              <a:gd name="connsiteY2" fmla="*/ 0 h 535749"/>
              <a:gd name="connsiteX3" fmla="*/ 415205 w 535749"/>
              <a:gd name="connsiteY3" fmla="*/ 0 h 535749"/>
              <a:gd name="connsiteX4" fmla="*/ 415205 w 535749"/>
              <a:gd name="connsiteY4" fmla="*/ 294662 h 535749"/>
              <a:gd name="connsiteX5" fmla="*/ 535749 w 535749"/>
              <a:gd name="connsiteY5" fmla="*/ 294662 h 535749"/>
              <a:gd name="connsiteX6" fmla="*/ 267875 w 535749"/>
              <a:gd name="connsiteY6" fmla="*/ 535749 h 535749"/>
              <a:gd name="connsiteX7" fmla="*/ 0 w 535749"/>
              <a:gd name="connsiteY7" fmla="*/ 294662 h 53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49" h="535749">
                <a:moveTo>
                  <a:pt x="0" y="294662"/>
                </a:moveTo>
                <a:lnTo>
                  <a:pt x="120544" y="294662"/>
                </a:lnTo>
                <a:lnTo>
                  <a:pt x="120544" y="0"/>
                </a:lnTo>
                <a:lnTo>
                  <a:pt x="415205" y="0"/>
                </a:lnTo>
                <a:lnTo>
                  <a:pt x="415205" y="294662"/>
                </a:lnTo>
                <a:lnTo>
                  <a:pt x="535749" y="294662"/>
                </a:lnTo>
                <a:lnTo>
                  <a:pt x="267875" y="535749"/>
                </a:lnTo>
                <a:lnTo>
                  <a:pt x="0" y="294662"/>
                </a:lnTo>
                <a:close/>
              </a:path>
            </a:pathLst>
          </a:cu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024" tIns="30480" rIns="151024" bIns="163078"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sp>
        <p:nvSpPr>
          <p:cNvPr id="13" name="Freihandform 12"/>
          <p:cNvSpPr/>
          <p:nvPr/>
        </p:nvSpPr>
        <p:spPr>
          <a:xfrm rot="16200000">
            <a:off x="899592" y="5557547"/>
            <a:ext cx="535749" cy="535749"/>
          </a:xfrm>
          <a:custGeom>
            <a:avLst/>
            <a:gdLst>
              <a:gd name="connsiteX0" fmla="*/ 0 w 535749"/>
              <a:gd name="connsiteY0" fmla="*/ 294662 h 535749"/>
              <a:gd name="connsiteX1" fmla="*/ 120544 w 535749"/>
              <a:gd name="connsiteY1" fmla="*/ 294662 h 535749"/>
              <a:gd name="connsiteX2" fmla="*/ 120544 w 535749"/>
              <a:gd name="connsiteY2" fmla="*/ 0 h 535749"/>
              <a:gd name="connsiteX3" fmla="*/ 415205 w 535749"/>
              <a:gd name="connsiteY3" fmla="*/ 0 h 535749"/>
              <a:gd name="connsiteX4" fmla="*/ 415205 w 535749"/>
              <a:gd name="connsiteY4" fmla="*/ 294662 h 535749"/>
              <a:gd name="connsiteX5" fmla="*/ 535749 w 535749"/>
              <a:gd name="connsiteY5" fmla="*/ 294662 h 535749"/>
              <a:gd name="connsiteX6" fmla="*/ 267875 w 535749"/>
              <a:gd name="connsiteY6" fmla="*/ 535749 h 535749"/>
              <a:gd name="connsiteX7" fmla="*/ 0 w 535749"/>
              <a:gd name="connsiteY7" fmla="*/ 294662 h 53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749" h="535749">
                <a:moveTo>
                  <a:pt x="0" y="294662"/>
                </a:moveTo>
                <a:lnTo>
                  <a:pt x="120544" y="294662"/>
                </a:lnTo>
                <a:lnTo>
                  <a:pt x="120544" y="0"/>
                </a:lnTo>
                <a:lnTo>
                  <a:pt x="415205" y="0"/>
                </a:lnTo>
                <a:lnTo>
                  <a:pt x="415205" y="294662"/>
                </a:lnTo>
                <a:lnTo>
                  <a:pt x="535749" y="294662"/>
                </a:lnTo>
                <a:lnTo>
                  <a:pt x="267875" y="535749"/>
                </a:lnTo>
                <a:lnTo>
                  <a:pt x="0" y="294662"/>
                </a:lnTo>
                <a:close/>
              </a:path>
            </a:pathLst>
          </a:cu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1023" tIns="30480" rIns="151025" bIns="163078"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sp>
        <p:nvSpPr>
          <p:cNvPr id="11"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a:t>
            </a:r>
            <a:r>
              <a:rPr lang="it-IT" sz="1800" b="1" dirty="0" smtClean="0">
                <a:solidFill>
                  <a:schemeClr val="bg1"/>
                </a:solidFill>
                <a:latin typeface="Franklin Gothic Medium" charset="0"/>
                <a:cs typeface="+mn-cs"/>
              </a:rPr>
              <a:t>   </a:t>
            </a:r>
            <a:r>
              <a:rPr lang="it-IT" sz="1800" b="1" dirty="0">
                <a:solidFill>
                  <a:schemeClr val="bg1"/>
                </a:solidFill>
                <a:latin typeface="Franklin Gothic Medium" charset="0"/>
                <a:cs typeface="+mn-cs"/>
              </a:rPr>
              <a:t>	</a:t>
            </a:r>
          </a:p>
        </p:txBody>
      </p:sp>
    </p:spTree>
    <p:extLst>
      <p:ext uri="{BB962C8B-B14F-4D97-AF65-F5344CB8AC3E}">
        <p14:creationId xmlns:p14="http://schemas.microsoft.com/office/powerpoint/2010/main" val="25015625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sz="2600" dirty="0" smtClean="0"/>
              <a:t>Who are adult learners? Theoretical reflections</a:t>
            </a:r>
            <a:endParaRPr lang="en-US" sz="2600" dirty="0"/>
          </a:p>
        </p:txBody>
      </p:sp>
      <p:sp>
        <p:nvSpPr>
          <p:cNvPr id="3" name="Inhaltsplatzhalter 2"/>
          <p:cNvSpPr>
            <a:spLocks noGrp="1"/>
          </p:cNvSpPr>
          <p:nvPr>
            <p:ph idx="1"/>
          </p:nvPr>
        </p:nvSpPr>
        <p:spPr/>
        <p:txBody>
          <a:bodyPr>
            <a:normAutofit fontScale="77500" lnSpcReduction="20000"/>
          </a:bodyPr>
          <a:lstStyle/>
          <a:p>
            <a:pPr>
              <a:defRPr/>
            </a:pPr>
            <a:r>
              <a:rPr lang="en-US" dirty="0" smtClean="0"/>
              <a:t>Education determines one’s position at the labor market entry and limits the extent to progress </a:t>
            </a:r>
            <a:r>
              <a:rPr lang="en-US" sz="1700" dirty="0" smtClean="0"/>
              <a:t>(Müller &amp; </a:t>
            </a:r>
            <a:r>
              <a:rPr lang="en-US" sz="1700" dirty="0" err="1" smtClean="0"/>
              <a:t>Shavit</a:t>
            </a:r>
            <a:r>
              <a:rPr lang="en-US" sz="1700" dirty="0" smtClean="0"/>
              <a:t>, 1998)</a:t>
            </a:r>
          </a:p>
          <a:p>
            <a:pPr>
              <a:defRPr/>
            </a:pPr>
            <a:endParaRPr lang="en-US" sz="1100" dirty="0" smtClean="0"/>
          </a:p>
          <a:p>
            <a:pPr>
              <a:defRPr/>
            </a:pPr>
            <a:r>
              <a:rPr lang="en-US" dirty="0" smtClean="0"/>
              <a:t>Returning to education gives possibility to improve the labor market position:</a:t>
            </a:r>
          </a:p>
          <a:p>
            <a:pPr lvl="2">
              <a:defRPr/>
            </a:pPr>
            <a:r>
              <a:rPr lang="en-US" dirty="0"/>
              <a:t>Measure of skills and competences (human capital</a:t>
            </a:r>
            <a:r>
              <a:rPr lang="en-US" sz="1700" dirty="0"/>
              <a:t>, </a:t>
            </a:r>
            <a:r>
              <a:rPr lang="en-US" sz="1700" dirty="0" smtClean="0"/>
              <a:t>Becker, </a:t>
            </a:r>
            <a:r>
              <a:rPr lang="en-US" sz="1700" dirty="0"/>
              <a:t>1962</a:t>
            </a:r>
            <a:r>
              <a:rPr lang="en-US" dirty="0"/>
              <a:t>)</a:t>
            </a:r>
          </a:p>
          <a:p>
            <a:pPr lvl="2">
              <a:defRPr/>
            </a:pPr>
            <a:r>
              <a:rPr lang="en-US" dirty="0"/>
              <a:t>Signals for potential productivity (signaling</a:t>
            </a:r>
            <a:r>
              <a:rPr lang="en-US" sz="1700" dirty="0"/>
              <a:t>, </a:t>
            </a:r>
            <a:r>
              <a:rPr lang="en-US" sz="1700" dirty="0" smtClean="0"/>
              <a:t>Arrow, </a:t>
            </a:r>
            <a:r>
              <a:rPr lang="en-US" sz="1700" dirty="0"/>
              <a:t>1997; </a:t>
            </a:r>
            <a:r>
              <a:rPr lang="en-US" sz="1700" dirty="0" smtClean="0"/>
              <a:t>Spence, </a:t>
            </a:r>
            <a:r>
              <a:rPr lang="en-US" sz="1700" dirty="0"/>
              <a:t>1973</a:t>
            </a:r>
            <a:r>
              <a:rPr lang="en-US" dirty="0"/>
              <a:t>)</a:t>
            </a:r>
          </a:p>
          <a:p>
            <a:pPr lvl="2">
              <a:defRPr/>
            </a:pPr>
            <a:r>
              <a:rPr lang="en-US" dirty="0"/>
              <a:t>Education as a mean of social exclusion (credentialism, </a:t>
            </a:r>
            <a:r>
              <a:rPr lang="en-US" sz="1600" dirty="0" smtClean="0"/>
              <a:t>Collins, </a:t>
            </a:r>
            <a:r>
              <a:rPr lang="en-US" sz="1600" dirty="0"/>
              <a:t>1979; </a:t>
            </a:r>
            <a:r>
              <a:rPr lang="en-US" sz="1600" dirty="0" smtClean="0"/>
              <a:t>Dore, </a:t>
            </a:r>
            <a:r>
              <a:rPr lang="en-US" sz="1600" dirty="0"/>
              <a:t>1976</a:t>
            </a:r>
            <a:r>
              <a:rPr lang="en-US" dirty="0"/>
              <a:t>)</a:t>
            </a:r>
          </a:p>
          <a:p>
            <a:pPr>
              <a:defRPr/>
            </a:pPr>
            <a:endParaRPr lang="en-US" sz="1100" dirty="0" smtClean="0"/>
          </a:p>
          <a:p>
            <a:pPr>
              <a:defRPr/>
            </a:pPr>
            <a:r>
              <a:rPr lang="en-US" dirty="0" smtClean="0"/>
              <a:t>Therefore, disadvantaged should be motivated the </a:t>
            </a:r>
            <a:r>
              <a:rPr lang="en-US" dirty="0"/>
              <a:t>most </a:t>
            </a:r>
            <a:endParaRPr lang="en-US" dirty="0" smtClean="0"/>
          </a:p>
          <a:p>
            <a:pPr marL="457200" lvl="1" indent="0">
              <a:buNone/>
              <a:defRPr/>
            </a:pPr>
            <a:r>
              <a:rPr lang="en-US" dirty="0" smtClean="0">
                <a:solidFill>
                  <a:srgbClr val="F7002D"/>
                </a:solidFill>
              </a:rPr>
              <a:t>	Lower educated</a:t>
            </a:r>
          </a:p>
          <a:p>
            <a:pPr marL="457200" lvl="1" indent="0">
              <a:buNone/>
              <a:defRPr/>
            </a:pPr>
            <a:r>
              <a:rPr lang="en-US" dirty="0">
                <a:solidFill>
                  <a:srgbClr val="F7002D"/>
                </a:solidFill>
              </a:rPr>
              <a:t>	</a:t>
            </a:r>
            <a:r>
              <a:rPr lang="en-US" dirty="0" smtClean="0">
                <a:solidFill>
                  <a:srgbClr val="F7002D"/>
                </a:solidFill>
              </a:rPr>
              <a:t>Non-working</a:t>
            </a:r>
          </a:p>
        </p:txBody>
      </p:sp>
      <p:sp>
        <p:nvSpPr>
          <p:cNvPr id="19460"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2.3</a:t>
            </a:r>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THEORETICAL PART (1)</a:t>
            </a:r>
            <a:r>
              <a:rPr lang="it-IT" sz="1800" b="1" dirty="0">
                <a:solidFill>
                  <a:schemeClr val="bg1"/>
                </a:solidFill>
                <a:latin typeface="Franklin Gothic Medium" charset="0"/>
                <a:cs typeface="+mn-cs"/>
              </a:rPr>
              <a:t>	</a:t>
            </a:r>
          </a:p>
        </p:txBody>
      </p:sp>
      <p:grpSp>
        <p:nvGrpSpPr>
          <p:cNvPr id="7" name="Gruppierung 6"/>
          <p:cNvGrpSpPr/>
          <p:nvPr/>
        </p:nvGrpSpPr>
        <p:grpSpPr>
          <a:xfrm rot="16200000">
            <a:off x="863587" y="4997331"/>
            <a:ext cx="267874" cy="339880"/>
            <a:chOff x="6983440" y="1871589"/>
            <a:chExt cx="535749" cy="535749"/>
          </a:xfrm>
        </p:grpSpPr>
        <p:sp>
          <p:nvSpPr>
            <p:cNvPr id="8" name="Pfeil nach unten 7"/>
            <p:cNvSpPr/>
            <p:nvPr/>
          </p:nvSpPr>
          <p:spPr>
            <a:xfrm>
              <a:off x="6983440" y="1871589"/>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9"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13" name="Gruppierung 12"/>
          <p:cNvGrpSpPr/>
          <p:nvPr/>
        </p:nvGrpSpPr>
        <p:grpSpPr>
          <a:xfrm rot="16200000">
            <a:off x="863587" y="5285363"/>
            <a:ext cx="267874" cy="339880"/>
            <a:chOff x="6983440" y="1871589"/>
            <a:chExt cx="535749" cy="535749"/>
          </a:xfrm>
        </p:grpSpPr>
        <p:sp>
          <p:nvSpPr>
            <p:cNvPr id="14" name="Pfeil nach unten 13"/>
            <p:cNvSpPr/>
            <p:nvPr/>
          </p:nvSpPr>
          <p:spPr>
            <a:xfrm>
              <a:off x="6983440" y="1871589"/>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dissolv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sz="2600" dirty="0"/>
              <a:t>Who </a:t>
            </a:r>
            <a:r>
              <a:rPr lang="en-US" sz="2600" dirty="0" smtClean="0"/>
              <a:t>are adult </a:t>
            </a:r>
            <a:r>
              <a:rPr lang="en-US" sz="2600" dirty="0"/>
              <a:t>learners? </a:t>
            </a:r>
            <a:r>
              <a:rPr lang="en-US" sz="2600" dirty="0" smtClean="0"/>
              <a:t>Empirical evidence</a:t>
            </a:r>
            <a:endParaRPr lang="en-US" dirty="0"/>
          </a:p>
        </p:txBody>
      </p:sp>
      <p:sp>
        <p:nvSpPr>
          <p:cNvPr id="3" name="Inhaltsplatzhalter 2"/>
          <p:cNvSpPr>
            <a:spLocks noGrp="1"/>
          </p:cNvSpPr>
          <p:nvPr>
            <p:ph idx="1"/>
          </p:nvPr>
        </p:nvSpPr>
        <p:spPr/>
        <p:txBody>
          <a:bodyPr>
            <a:normAutofit fontScale="77500" lnSpcReduction="20000"/>
          </a:bodyPr>
          <a:lstStyle/>
          <a:p>
            <a:pPr>
              <a:defRPr/>
            </a:pPr>
            <a:r>
              <a:rPr lang="en-US" b="1" i="1" dirty="0" smtClean="0">
                <a:solidFill>
                  <a:srgbClr val="28487B"/>
                </a:solidFill>
              </a:rPr>
              <a:t>Who participates in adult learning?</a:t>
            </a:r>
          </a:p>
          <a:p>
            <a:pPr>
              <a:defRPr/>
            </a:pPr>
            <a:endParaRPr lang="en-US" sz="1100" b="1" i="1" dirty="0" smtClean="0"/>
          </a:p>
          <a:p>
            <a:pPr lvl="1">
              <a:defRPr/>
            </a:pPr>
            <a:r>
              <a:rPr lang="en-US" dirty="0" smtClean="0"/>
              <a:t>“Learning begets learning” </a:t>
            </a:r>
            <a:r>
              <a:rPr lang="en-US" sz="1000" dirty="0" smtClean="0"/>
              <a:t>(</a:t>
            </a:r>
            <a:r>
              <a:rPr lang="en-US" sz="1000" dirty="0" err="1" smtClean="0"/>
              <a:t>Cai</a:t>
            </a:r>
            <a:r>
              <a:rPr lang="en-US" sz="1000" dirty="0" smtClean="0"/>
              <a:t>, 2011;</a:t>
            </a:r>
            <a:r>
              <a:rPr lang="fi-FI" sz="1000" dirty="0" smtClean="0"/>
              <a:t> Elman &amp; </a:t>
            </a:r>
            <a:r>
              <a:rPr lang="fi-FI" sz="1000" dirty="0" err="1" smtClean="0"/>
              <a:t>O’Rand</a:t>
            </a:r>
            <a:r>
              <a:rPr lang="fi-FI" sz="1000" dirty="0" smtClean="0"/>
              <a:t>, 2002; Hällsten, 2010; </a:t>
            </a:r>
            <a:r>
              <a:rPr lang="en-US" sz="1000" dirty="0" smtClean="0"/>
              <a:t>Jenkins et al., 2003; </a:t>
            </a:r>
            <a:r>
              <a:rPr lang="en-US" sz="1000" dirty="0" err="1" smtClean="0"/>
              <a:t>Kilpi-Jakonen</a:t>
            </a:r>
            <a:r>
              <a:rPr lang="en-US" sz="1000" dirty="0" smtClean="0"/>
              <a:t> et al., 2012 for Spain and Sweden; Zhang &amp; </a:t>
            </a:r>
            <a:r>
              <a:rPr lang="en-US" sz="1000" dirty="0" err="1" smtClean="0"/>
              <a:t>Palameta</a:t>
            </a:r>
            <a:r>
              <a:rPr lang="en-US" sz="1000" dirty="0" smtClean="0"/>
              <a:t>, 2006) </a:t>
            </a:r>
          </a:p>
          <a:p>
            <a:pPr lvl="1"/>
            <a:r>
              <a:rPr lang="en-US" dirty="0" smtClean="0"/>
              <a:t>Adult learners tends to be higher (lower) educated but in disadvantaged (advantaged) labor market </a:t>
            </a:r>
            <a:r>
              <a:rPr lang="en-US" dirty="0"/>
              <a:t>positions </a:t>
            </a:r>
            <a:r>
              <a:rPr lang="en-US" sz="1000" dirty="0">
                <a:solidFill>
                  <a:srgbClr val="000000"/>
                </a:solidFill>
                <a:cs typeface="ＭＳ Ｐゴシック" charset="0"/>
              </a:rPr>
              <a:t>(</a:t>
            </a:r>
            <a:r>
              <a:rPr lang="en-US" sz="1000" dirty="0" err="1">
                <a:solidFill>
                  <a:srgbClr val="000000"/>
                </a:solidFill>
                <a:cs typeface="ＭＳ Ｐゴシック" charset="0"/>
              </a:rPr>
              <a:t>Egerton</a:t>
            </a:r>
            <a:r>
              <a:rPr lang="en-US" sz="1000" dirty="0">
                <a:solidFill>
                  <a:srgbClr val="000000"/>
                </a:solidFill>
                <a:cs typeface="ＭＳ Ｐゴシック" charset="0"/>
              </a:rPr>
              <a:t>, 2001; </a:t>
            </a:r>
            <a:r>
              <a:rPr lang="en-US" sz="1000" dirty="0" err="1">
                <a:solidFill>
                  <a:srgbClr val="000000"/>
                </a:solidFill>
                <a:cs typeface="ＭＳ Ｐゴシック" charset="0"/>
              </a:rPr>
              <a:t>Hällsten</a:t>
            </a:r>
            <a:r>
              <a:rPr lang="en-US" sz="1000" dirty="0">
                <a:solidFill>
                  <a:srgbClr val="000000"/>
                </a:solidFill>
                <a:cs typeface="ＭＳ Ｐゴシック" charset="0"/>
              </a:rPr>
              <a:t>, 2010; </a:t>
            </a:r>
            <a:r>
              <a:rPr lang="en-US" sz="1000" dirty="0" err="1">
                <a:solidFill>
                  <a:srgbClr val="000000"/>
                </a:solidFill>
                <a:cs typeface="ＭＳ Ｐゴシック" charset="0"/>
              </a:rPr>
              <a:t>Kilpi-Jakonen</a:t>
            </a:r>
            <a:r>
              <a:rPr lang="en-US" sz="1000" dirty="0">
                <a:solidFill>
                  <a:srgbClr val="000000"/>
                </a:solidFill>
                <a:cs typeface="ＭＳ Ｐゴシック" charset="0"/>
              </a:rPr>
              <a:t> et al. 2012; </a:t>
            </a:r>
            <a:r>
              <a:rPr lang="en-US" sz="1000" dirty="0" err="1">
                <a:solidFill>
                  <a:srgbClr val="000000"/>
                </a:solidFill>
                <a:cs typeface="ＭＳ Ｐゴシック" charset="0"/>
              </a:rPr>
              <a:t>Konietzka</a:t>
            </a:r>
            <a:r>
              <a:rPr lang="en-US" sz="1000" dirty="0">
                <a:solidFill>
                  <a:srgbClr val="000000"/>
                </a:solidFill>
                <a:cs typeface="ＭＳ Ｐゴシック" charset="0"/>
              </a:rPr>
              <a:t> &amp; </a:t>
            </a:r>
            <a:r>
              <a:rPr lang="en-US" sz="1000" dirty="0" err="1">
                <a:solidFill>
                  <a:srgbClr val="000000"/>
                </a:solidFill>
                <a:cs typeface="ＭＳ Ｐゴシック" charset="0"/>
              </a:rPr>
              <a:t>Bühler</a:t>
            </a:r>
            <a:r>
              <a:rPr lang="en-US" sz="1000" dirty="0">
                <a:solidFill>
                  <a:srgbClr val="000000"/>
                </a:solidFill>
                <a:cs typeface="ＭＳ Ｐゴシック" charset="0"/>
              </a:rPr>
              <a:t>, 2010; Kosyakova, forthcoming</a:t>
            </a:r>
            <a:r>
              <a:rPr lang="en-US" sz="1000" dirty="0" smtClean="0">
                <a:solidFill>
                  <a:srgbClr val="000000"/>
                </a:solidFill>
                <a:cs typeface="ＭＳ Ｐゴシック" charset="0"/>
              </a:rPr>
              <a:t>)</a:t>
            </a:r>
            <a:endParaRPr lang="en-US" sz="1100" dirty="0" smtClean="0"/>
          </a:p>
          <a:p>
            <a:pPr lvl="0">
              <a:defRPr/>
            </a:pPr>
            <a:endParaRPr lang="en-US" b="1" i="1" dirty="0" smtClean="0">
              <a:solidFill>
                <a:srgbClr val="28487B"/>
              </a:solidFill>
            </a:endParaRPr>
          </a:p>
          <a:p>
            <a:pPr lvl="0">
              <a:defRPr/>
            </a:pPr>
            <a:r>
              <a:rPr lang="en-US" b="1" i="1" dirty="0" smtClean="0">
                <a:solidFill>
                  <a:srgbClr val="28487B"/>
                </a:solidFill>
              </a:rPr>
              <a:t>Does adult learning pay off?</a:t>
            </a:r>
          </a:p>
          <a:p>
            <a:pPr lvl="1">
              <a:defRPr/>
            </a:pPr>
            <a:r>
              <a:rPr lang="en-US" dirty="0"/>
              <a:t>Higher earnings </a:t>
            </a:r>
            <a:r>
              <a:rPr lang="en-US" sz="1100" dirty="0"/>
              <a:t>(</a:t>
            </a:r>
            <a:r>
              <a:rPr lang="en-US" sz="1100" dirty="0" err="1"/>
              <a:t>Blanden</a:t>
            </a:r>
            <a:r>
              <a:rPr lang="en-US" sz="1100" dirty="0"/>
              <a:t> et al., 2010; </a:t>
            </a:r>
            <a:r>
              <a:rPr lang="en-US" sz="1100" dirty="0" err="1"/>
              <a:t>Felmlee</a:t>
            </a:r>
            <a:r>
              <a:rPr lang="en-US" sz="1100" dirty="0"/>
              <a:t>, 1988; Stenberg et al., 2011; Zhang &amp; </a:t>
            </a:r>
            <a:r>
              <a:rPr lang="en-US" sz="1100" dirty="0" err="1"/>
              <a:t>Palameta</a:t>
            </a:r>
            <a:r>
              <a:rPr lang="en-US" sz="1100" dirty="0"/>
              <a:t>, 2006)</a:t>
            </a:r>
          </a:p>
          <a:p>
            <a:pPr lvl="2">
              <a:defRPr/>
            </a:pPr>
            <a:r>
              <a:rPr lang="en-US" dirty="0"/>
              <a:t>O</a:t>
            </a:r>
            <a:r>
              <a:rPr lang="en-US" dirty="0" smtClean="0"/>
              <a:t>ther </a:t>
            </a:r>
            <a:r>
              <a:rPr lang="en-US" dirty="0"/>
              <a:t>studies found no </a:t>
            </a:r>
            <a:r>
              <a:rPr lang="en-US" sz="1100" dirty="0"/>
              <a:t>(</a:t>
            </a:r>
            <a:r>
              <a:rPr lang="en-US" sz="1100" dirty="0" err="1"/>
              <a:t>Egerton</a:t>
            </a:r>
            <a:r>
              <a:rPr lang="en-US" sz="1100" dirty="0"/>
              <a:t>, 2000;</a:t>
            </a:r>
            <a:r>
              <a:rPr lang="tr-TR" sz="1100" dirty="0"/>
              <a:t> </a:t>
            </a:r>
            <a:r>
              <a:rPr lang="en-US" sz="1100" dirty="0"/>
              <a:t>Jenkins et al., 2003; </a:t>
            </a:r>
            <a:r>
              <a:rPr lang="en-US" sz="1100" dirty="0" err="1"/>
              <a:t>Silles</a:t>
            </a:r>
            <a:r>
              <a:rPr lang="en-US" sz="1100" dirty="0"/>
              <a:t>, 2007) </a:t>
            </a:r>
            <a:r>
              <a:rPr lang="en-US" dirty="0"/>
              <a:t>or negative </a:t>
            </a:r>
            <a:r>
              <a:rPr lang="en-US" dirty="0" smtClean="0"/>
              <a:t>effects </a:t>
            </a:r>
            <a:r>
              <a:rPr lang="en-US" sz="1100" dirty="0"/>
              <a:t>(</a:t>
            </a:r>
            <a:r>
              <a:rPr lang="en-US" sz="1100" dirty="0" err="1"/>
              <a:t>Egerton</a:t>
            </a:r>
            <a:r>
              <a:rPr lang="en-US" sz="1100" dirty="0"/>
              <a:t>, 2000; </a:t>
            </a:r>
            <a:r>
              <a:rPr lang="tr-TR" sz="1100" dirty="0"/>
              <a:t>Elman &amp; O’Rand,2004</a:t>
            </a:r>
            <a:r>
              <a:rPr lang="en-US" sz="1100" dirty="0"/>
              <a:t>)</a:t>
            </a:r>
          </a:p>
          <a:p>
            <a:pPr lvl="1">
              <a:defRPr/>
            </a:pPr>
            <a:r>
              <a:rPr lang="en-US" dirty="0" smtClean="0"/>
              <a:t>Improved </a:t>
            </a:r>
            <a:r>
              <a:rPr lang="en-US" dirty="0"/>
              <a:t>employment probabilities </a:t>
            </a:r>
            <a:r>
              <a:rPr lang="en-US" sz="1100" dirty="0"/>
              <a:t>(</a:t>
            </a:r>
            <a:r>
              <a:rPr lang="en-US" sz="1100" dirty="0" err="1"/>
              <a:t>Kilpi-Jakonen</a:t>
            </a:r>
            <a:r>
              <a:rPr lang="en-US" sz="1100" dirty="0"/>
              <a:t> et al., 2012; Jenkins et al., 2003; Jenkins, 2006; </a:t>
            </a:r>
            <a:r>
              <a:rPr lang="en-US" sz="1100" dirty="0" err="1"/>
              <a:t>Woodfield</a:t>
            </a:r>
            <a:r>
              <a:rPr lang="en-US" sz="1100" dirty="0"/>
              <a:t>, 2011)</a:t>
            </a:r>
          </a:p>
          <a:p>
            <a:pPr lvl="2">
              <a:defRPr/>
            </a:pPr>
            <a:r>
              <a:rPr lang="en-US" dirty="0" smtClean="0"/>
              <a:t>Returns </a:t>
            </a:r>
            <a:r>
              <a:rPr lang="en-US" dirty="0"/>
              <a:t>are contingent on the employment status while upgrading! </a:t>
            </a:r>
            <a:r>
              <a:rPr lang="en-US" sz="1100" dirty="0"/>
              <a:t>(</a:t>
            </a:r>
            <a:r>
              <a:rPr lang="en-US" sz="1100" dirty="0" err="1"/>
              <a:t>Kilpi-Jakonen</a:t>
            </a:r>
            <a:r>
              <a:rPr lang="en-US" sz="1100" dirty="0"/>
              <a:t> et al., 2012</a:t>
            </a:r>
            <a:r>
              <a:rPr lang="en-US" sz="1100" dirty="0" smtClean="0"/>
              <a:t>)</a:t>
            </a:r>
            <a:endParaRPr lang="en-US" sz="1300" dirty="0"/>
          </a:p>
        </p:txBody>
      </p:sp>
      <p:sp>
        <p:nvSpPr>
          <p:cNvPr id="20484"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2.4</a:t>
            </a:r>
            <a:endParaRPr lang="it-IT" sz="10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THEORETICAL PART (2)</a:t>
            </a:r>
            <a:r>
              <a:rPr lang="it-IT" sz="1800" b="1" dirty="0">
                <a:solidFill>
                  <a:schemeClr val="bg1"/>
                </a:solidFill>
                <a:latin typeface="Franklin Gothic Medium" charset="0"/>
                <a:cs typeface="+mn-cs"/>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sz="2600" dirty="0" smtClean="0"/>
              <a:t>Adult learning: data and operationalization</a:t>
            </a:r>
            <a:endParaRPr lang="en-US" sz="2600" dirty="0"/>
          </a:p>
        </p:txBody>
      </p:sp>
      <p:sp>
        <p:nvSpPr>
          <p:cNvPr id="30723"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2.5</a:t>
            </a:r>
            <a:endParaRPr lang="it-IT" sz="1000" dirty="0"/>
          </a:p>
        </p:txBody>
      </p:sp>
      <p:sp>
        <p:nvSpPr>
          <p:cNvPr id="7" name="Inhaltsplatzhalter 6"/>
          <p:cNvSpPr>
            <a:spLocks noGrp="1"/>
          </p:cNvSpPr>
          <p:nvPr>
            <p:ph idx="1"/>
          </p:nvPr>
        </p:nvSpPr>
        <p:spPr/>
        <p:txBody>
          <a:bodyPr>
            <a:normAutofit fontScale="62500" lnSpcReduction="20000"/>
          </a:bodyPr>
          <a:lstStyle/>
          <a:p>
            <a:pPr>
              <a:defRPr/>
            </a:pPr>
            <a:r>
              <a:rPr lang="en-US" b="1" dirty="0" smtClean="0">
                <a:solidFill>
                  <a:srgbClr val="28487B"/>
                </a:solidFill>
              </a:rPr>
              <a:t>Datasets</a:t>
            </a:r>
            <a:r>
              <a:rPr lang="en-US" dirty="0" smtClean="0">
                <a:solidFill>
                  <a:srgbClr val="28487B"/>
                </a:solidFill>
              </a:rPr>
              <a:t>: </a:t>
            </a:r>
          </a:p>
          <a:p>
            <a:pPr lvl="1">
              <a:defRPr/>
            </a:pPr>
            <a:r>
              <a:rPr lang="en-US" dirty="0" smtClean="0"/>
              <a:t>Russia Longitudinal Monitoring Survey, 2000–2011</a:t>
            </a:r>
          </a:p>
          <a:p>
            <a:pPr>
              <a:defRPr/>
            </a:pPr>
            <a:r>
              <a:rPr lang="en-US" b="1" dirty="0" smtClean="0">
                <a:solidFill>
                  <a:srgbClr val="28487B"/>
                </a:solidFill>
              </a:rPr>
              <a:t>Sample</a:t>
            </a:r>
            <a:r>
              <a:rPr lang="en-US" dirty="0" smtClean="0">
                <a:solidFill>
                  <a:srgbClr val="28487B"/>
                </a:solidFill>
              </a:rPr>
              <a:t>: </a:t>
            </a:r>
          </a:p>
          <a:p>
            <a:pPr lvl="1">
              <a:defRPr/>
            </a:pPr>
            <a:r>
              <a:rPr lang="en-US" dirty="0" smtClean="0"/>
              <a:t>Adults after completion of initial educational attainment</a:t>
            </a:r>
          </a:p>
          <a:p>
            <a:pPr>
              <a:defRPr/>
            </a:pPr>
            <a:r>
              <a:rPr lang="en-US" b="1" dirty="0">
                <a:solidFill>
                  <a:srgbClr val="28487B"/>
                </a:solidFill>
              </a:rPr>
              <a:t>Method</a:t>
            </a:r>
            <a:r>
              <a:rPr lang="en-US" dirty="0">
                <a:solidFill>
                  <a:srgbClr val="28487B"/>
                </a:solidFill>
              </a:rPr>
              <a:t>: </a:t>
            </a:r>
          </a:p>
          <a:p>
            <a:pPr lvl="1">
              <a:defRPr/>
            </a:pPr>
            <a:r>
              <a:rPr lang="en-US" dirty="0"/>
              <a:t>Event-history and multilevel random-effect analysis technics</a:t>
            </a:r>
          </a:p>
          <a:p>
            <a:pPr>
              <a:defRPr/>
            </a:pPr>
            <a:endParaRPr lang="en-US" sz="1600" b="1" dirty="0" smtClean="0">
              <a:solidFill>
                <a:srgbClr val="28487B"/>
              </a:solidFill>
            </a:endParaRPr>
          </a:p>
          <a:p>
            <a:pPr>
              <a:defRPr/>
            </a:pPr>
            <a:r>
              <a:rPr lang="en-US" b="1" dirty="0" smtClean="0">
                <a:solidFill>
                  <a:srgbClr val="28487B"/>
                </a:solidFill>
              </a:rPr>
              <a:t>Definition of </a:t>
            </a:r>
            <a:r>
              <a:rPr lang="en-US" b="1" dirty="0" smtClean="0">
                <a:solidFill>
                  <a:srgbClr val="F7002D"/>
                </a:solidFill>
              </a:rPr>
              <a:t>job-related </a:t>
            </a:r>
            <a:r>
              <a:rPr lang="en-US" b="1" dirty="0">
                <a:solidFill>
                  <a:srgbClr val="28487B"/>
                </a:solidFill>
              </a:rPr>
              <a:t>adult learning</a:t>
            </a:r>
            <a:r>
              <a:rPr lang="en-US" dirty="0" smtClean="0">
                <a:solidFill>
                  <a:srgbClr val="28487B"/>
                </a:solidFill>
              </a:rPr>
              <a:t>:</a:t>
            </a:r>
          </a:p>
          <a:p>
            <a:pPr lvl="1">
              <a:defRPr/>
            </a:pPr>
            <a:r>
              <a:rPr lang="en-US" dirty="0" smtClean="0"/>
              <a:t>Formal qualifications of tertiary level</a:t>
            </a:r>
          </a:p>
          <a:p>
            <a:pPr lvl="2">
              <a:defRPr/>
            </a:pPr>
            <a:r>
              <a:rPr lang="en-US" dirty="0" smtClean="0"/>
              <a:t>graduate, tertiary university and non-university level degree</a:t>
            </a:r>
          </a:p>
          <a:p>
            <a:pPr lvl="1">
              <a:defRPr/>
            </a:pPr>
            <a:r>
              <a:rPr lang="en-US" dirty="0" smtClean="0"/>
              <a:t>Formal qualification of non-tertiary level </a:t>
            </a:r>
          </a:p>
          <a:p>
            <a:pPr lvl="2">
              <a:defRPr/>
            </a:pPr>
            <a:r>
              <a:rPr lang="en-US" dirty="0" smtClean="0"/>
              <a:t>upper and lower secondary with/without some vocational degree</a:t>
            </a:r>
          </a:p>
          <a:p>
            <a:pPr lvl="1">
              <a:defRPr/>
            </a:pPr>
            <a:r>
              <a:rPr lang="en-US" dirty="0" smtClean="0"/>
              <a:t>Non-formal training</a:t>
            </a:r>
          </a:p>
          <a:p>
            <a:pPr lvl="2">
              <a:defRPr/>
            </a:pPr>
            <a:r>
              <a:rPr lang="en-US" sz="2000" dirty="0" smtClean="0"/>
              <a:t>training </a:t>
            </a:r>
            <a:r>
              <a:rPr lang="en-US" sz="2000" dirty="0"/>
              <a:t>related to current occupation or </a:t>
            </a:r>
            <a:r>
              <a:rPr lang="en-US" sz="2000" dirty="0" smtClean="0"/>
              <a:t>profession</a:t>
            </a:r>
            <a:endParaRPr lang="en-US" dirty="0" smtClean="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METHODOLOGICAL PART (1)</a:t>
            </a:r>
            <a:r>
              <a:rPr lang="it-IT" sz="1800" b="1" dirty="0">
                <a:solidFill>
                  <a:schemeClr val="bg1"/>
                </a:solidFill>
                <a:latin typeface="Franklin Gothic Medium" charset="0"/>
                <a:cs typeface="+mn-cs"/>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sz="2600" dirty="0" smtClean="0"/>
              <a:t>Adult learning: analytical strategy</a:t>
            </a:r>
            <a:endParaRPr lang="en-US" sz="2600" dirty="0"/>
          </a:p>
        </p:txBody>
      </p:sp>
      <p:sp>
        <p:nvSpPr>
          <p:cNvPr id="30723"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2.6</a:t>
            </a:r>
            <a:endParaRPr lang="it-IT" sz="1000" dirty="0"/>
          </a:p>
        </p:txBody>
      </p:sp>
      <p:sp>
        <p:nvSpPr>
          <p:cNvPr id="7" name="Inhaltsplatzhalter 6"/>
          <p:cNvSpPr>
            <a:spLocks noGrp="1"/>
          </p:cNvSpPr>
          <p:nvPr>
            <p:ph idx="1"/>
          </p:nvPr>
        </p:nvSpPr>
        <p:spPr/>
        <p:txBody>
          <a:bodyPr>
            <a:normAutofit fontScale="70000" lnSpcReduction="20000"/>
          </a:bodyPr>
          <a:lstStyle/>
          <a:p>
            <a:pPr>
              <a:defRPr/>
            </a:pPr>
            <a:r>
              <a:rPr lang="en-US" b="1" dirty="0" smtClean="0">
                <a:solidFill>
                  <a:srgbClr val="28487B"/>
                </a:solidFill>
              </a:rPr>
              <a:t>Who obtains adult learning?</a:t>
            </a:r>
          </a:p>
          <a:p>
            <a:pPr lvl="1">
              <a:defRPr/>
            </a:pPr>
            <a:r>
              <a:rPr lang="en-US" b="1" dirty="0" smtClean="0">
                <a:solidFill>
                  <a:srgbClr val="000000"/>
                </a:solidFill>
              </a:rPr>
              <a:t>DV: </a:t>
            </a:r>
            <a:r>
              <a:rPr lang="en-US" dirty="0" smtClean="0">
                <a:solidFill>
                  <a:srgbClr val="000000"/>
                </a:solidFill>
              </a:rPr>
              <a:t>(formal) tertiary, non-tertiary and non-formal AL</a:t>
            </a:r>
          </a:p>
          <a:p>
            <a:pPr lvl="1">
              <a:defRPr/>
            </a:pPr>
            <a:r>
              <a:rPr lang="en-US" b="1" dirty="0" smtClean="0">
                <a:solidFill>
                  <a:srgbClr val="000000"/>
                </a:solidFill>
              </a:rPr>
              <a:t>IV:  </a:t>
            </a:r>
            <a:r>
              <a:rPr lang="en-US" dirty="0" smtClean="0">
                <a:solidFill>
                  <a:srgbClr val="000000"/>
                </a:solidFill>
              </a:rPr>
              <a:t>main focus on initial educational level and labor market status (M1), interaction between both variables (M2)</a:t>
            </a:r>
          </a:p>
          <a:p>
            <a:pPr lvl="1">
              <a:defRPr/>
            </a:pPr>
            <a:endParaRPr lang="en-US" dirty="0" smtClean="0">
              <a:solidFill>
                <a:srgbClr val="000000"/>
              </a:solidFill>
            </a:endParaRPr>
          </a:p>
          <a:p>
            <a:pPr>
              <a:defRPr/>
            </a:pPr>
            <a:r>
              <a:rPr lang="en-US" b="1" dirty="0" smtClean="0">
                <a:solidFill>
                  <a:srgbClr val="28487B"/>
                </a:solidFill>
              </a:rPr>
              <a:t>Who benefits from adult learning?</a:t>
            </a:r>
          </a:p>
          <a:p>
            <a:pPr lvl="1">
              <a:defRPr/>
            </a:pPr>
            <a:r>
              <a:rPr lang="en-US" b="1" dirty="0" smtClean="0">
                <a:solidFill>
                  <a:srgbClr val="000000"/>
                </a:solidFill>
              </a:rPr>
              <a:t>DV: </a:t>
            </a:r>
            <a:r>
              <a:rPr lang="en-US" dirty="0" smtClean="0">
                <a:solidFill>
                  <a:srgbClr val="000000"/>
                </a:solidFill>
              </a:rPr>
              <a:t>occupational class mobility and employment chances</a:t>
            </a:r>
          </a:p>
          <a:p>
            <a:pPr lvl="1">
              <a:defRPr/>
            </a:pPr>
            <a:r>
              <a:rPr lang="en-US" b="1" dirty="0" smtClean="0">
                <a:solidFill>
                  <a:srgbClr val="000000"/>
                </a:solidFill>
              </a:rPr>
              <a:t>IV:</a:t>
            </a:r>
            <a:r>
              <a:rPr lang="en-US" dirty="0" smtClean="0">
                <a:solidFill>
                  <a:srgbClr val="000000"/>
                </a:solidFill>
              </a:rPr>
              <a:t>  main focus on type of AL (M3), working status while participating in AL (M4), initial educational level </a:t>
            </a:r>
            <a:r>
              <a:rPr lang="en-US" dirty="0">
                <a:solidFill>
                  <a:srgbClr val="000000"/>
                </a:solidFill>
              </a:rPr>
              <a:t>while participating in </a:t>
            </a:r>
            <a:r>
              <a:rPr lang="en-US" dirty="0" smtClean="0">
                <a:solidFill>
                  <a:srgbClr val="000000"/>
                </a:solidFill>
              </a:rPr>
              <a:t>AL (M5)</a:t>
            </a:r>
          </a:p>
          <a:p>
            <a:pPr lvl="0">
              <a:defRPr/>
            </a:pPr>
            <a:endParaRPr lang="en-US" b="1" dirty="0" smtClean="0">
              <a:solidFill>
                <a:srgbClr val="28487B"/>
              </a:solidFill>
            </a:endParaRPr>
          </a:p>
          <a:p>
            <a:pPr marL="0" lvl="0" indent="0">
              <a:buNone/>
              <a:defRPr/>
            </a:pPr>
            <a:r>
              <a:rPr lang="en-US" b="1" dirty="0" smtClean="0">
                <a:solidFill>
                  <a:srgbClr val="28487B"/>
                </a:solidFill>
              </a:rPr>
              <a:t>➔ Conclusion for inequality patterns: </a:t>
            </a:r>
          </a:p>
          <a:p>
            <a:pPr marL="0" lvl="0" indent="0">
              <a:buNone/>
              <a:defRPr/>
            </a:pPr>
            <a:r>
              <a:rPr lang="en-US" dirty="0">
                <a:solidFill>
                  <a:srgbClr val="F7002D"/>
                </a:solidFill>
              </a:rPr>
              <a:t>	</a:t>
            </a:r>
            <a:r>
              <a:rPr lang="en-US" dirty="0" smtClean="0">
                <a:solidFill>
                  <a:srgbClr val="F7002D"/>
                </a:solidFill>
              </a:rPr>
              <a:t>mapping adult learner groups and their outcomes </a:t>
            </a:r>
            <a:endParaRPr lang="en-US" dirty="0">
              <a:solidFill>
                <a:srgbClr val="F7002D"/>
              </a:solidFill>
            </a:endParaRPr>
          </a:p>
          <a:p>
            <a:pPr lvl="1">
              <a:defRPr/>
            </a:pPr>
            <a:endParaRPr lang="en-US" dirty="0" smtClean="0">
              <a:solidFill>
                <a:srgbClr val="000000"/>
              </a:solidFill>
            </a:endParaRPr>
          </a:p>
          <a:p>
            <a:pPr lvl="1">
              <a:defRPr/>
            </a:pPr>
            <a:endParaRPr lang="en-US" dirty="0" smtClean="0">
              <a:solidFill>
                <a:srgbClr val="000000"/>
              </a:solidFill>
            </a:endParaRPr>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METHODOLOGICAL PART (2)</a:t>
            </a:r>
            <a:r>
              <a:rPr lang="it-IT" sz="1800" b="1" dirty="0">
                <a:solidFill>
                  <a:schemeClr val="bg1"/>
                </a:solidFill>
                <a:latin typeface="Franklin Gothic Medium" charset="0"/>
                <a:cs typeface="+mn-cs"/>
              </a:rPr>
              <a:t>	</a:t>
            </a:r>
          </a:p>
        </p:txBody>
      </p:sp>
    </p:spTree>
    <p:extLst>
      <p:ext uri="{BB962C8B-B14F-4D97-AF65-F5344CB8AC3E}">
        <p14:creationId xmlns:p14="http://schemas.microsoft.com/office/powerpoint/2010/main" val="3735199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00" u="sng" dirty="0" smtClean="0"/>
              <a:t>Formal</a:t>
            </a:r>
            <a:r>
              <a:rPr lang="en-US" sz="2600" dirty="0" smtClean="0"/>
              <a:t> adult learners: incentives to participate</a:t>
            </a:r>
            <a:endParaRPr lang="en-US" sz="2600" dirty="0"/>
          </a:p>
        </p:txBody>
      </p:sp>
      <p:sp>
        <p:nvSpPr>
          <p:cNvPr id="9" name="Inhaltsplatzhalter 8"/>
          <p:cNvSpPr>
            <a:spLocks noGrp="1"/>
          </p:cNvSpPr>
          <p:nvPr>
            <p:ph idx="1"/>
          </p:nvPr>
        </p:nvSpPr>
        <p:spPr/>
        <p:txBody>
          <a:bodyPr>
            <a:normAutofit fontScale="85000" lnSpcReduction="20000"/>
          </a:bodyPr>
          <a:lstStyle/>
          <a:p>
            <a:r>
              <a:rPr lang="en-US" dirty="0" smtClean="0"/>
              <a:t>Weak link between educational system and the labor market</a:t>
            </a:r>
          </a:p>
          <a:p>
            <a:endParaRPr lang="en-US" dirty="0"/>
          </a:p>
          <a:p>
            <a:r>
              <a:rPr lang="en-US" dirty="0" smtClean="0"/>
              <a:t>Certificates (particularly of tertiary degree) as a “social norm” and a “prerequisite” for employer</a:t>
            </a:r>
            <a:endParaRPr lang="en-US" sz="1300" dirty="0" smtClean="0"/>
          </a:p>
          <a:p>
            <a:endParaRPr lang="en-US" dirty="0" smtClean="0"/>
          </a:p>
          <a:p>
            <a:r>
              <a:rPr lang="en-US" dirty="0" smtClean="0"/>
              <a:t>Having lower educational level is penalized in Russian labor market</a:t>
            </a:r>
          </a:p>
          <a:p>
            <a:endParaRPr lang="en-US" dirty="0" smtClean="0"/>
          </a:p>
          <a:p>
            <a:pPr marL="0" indent="0">
              <a:buNone/>
            </a:pPr>
            <a:r>
              <a:rPr lang="en-US" dirty="0" smtClean="0">
                <a:solidFill>
                  <a:srgbClr val="F7002D"/>
                </a:solidFill>
              </a:rPr>
              <a:t>	Pressure for non-tertiary educated to “catch-up”</a:t>
            </a:r>
          </a:p>
        </p:txBody>
      </p:sp>
      <p:sp>
        <p:nvSpPr>
          <p:cNvPr id="24580"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2.7</a:t>
            </a:r>
            <a:endParaRPr lang="it-IT" sz="10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EXPECTATIONS (1)</a:t>
            </a:r>
            <a:r>
              <a:rPr lang="it-IT" sz="1800" b="1" dirty="0">
                <a:solidFill>
                  <a:schemeClr val="bg1"/>
                </a:solidFill>
                <a:latin typeface="Franklin Gothic Medium" charset="0"/>
                <a:cs typeface="+mn-cs"/>
              </a:rPr>
              <a:t>	</a:t>
            </a:r>
          </a:p>
        </p:txBody>
      </p:sp>
      <p:grpSp>
        <p:nvGrpSpPr>
          <p:cNvPr id="14" name="Gruppierung 13"/>
          <p:cNvGrpSpPr/>
          <p:nvPr/>
        </p:nvGrpSpPr>
        <p:grpSpPr>
          <a:xfrm rot="16200000">
            <a:off x="822274" y="5522542"/>
            <a:ext cx="411890" cy="401270"/>
            <a:chOff x="6983439" y="1871587"/>
            <a:chExt cx="535749" cy="535749"/>
          </a:xfrm>
        </p:grpSpPr>
        <p:sp>
          <p:nvSpPr>
            <p:cNvPr id="15" name="Pfeil nach unten 14"/>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6"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dissolve">
                                      <p:cBhvr>
                                        <p:cTn id="19" dur="500"/>
                                        <p:tgtEl>
                                          <p:spTgt spid="9">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sz="2600" dirty="0" smtClean="0"/>
              <a:t>Possibilities and barriers for </a:t>
            </a:r>
            <a:r>
              <a:rPr lang="en-US" sz="2600" u="sng" dirty="0" smtClean="0"/>
              <a:t>formal</a:t>
            </a:r>
            <a:r>
              <a:rPr lang="en-US" sz="2600" dirty="0" smtClean="0"/>
              <a:t> adult learners</a:t>
            </a:r>
            <a:endParaRPr lang="en-US" sz="2600" dirty="0"/>
          </a:p>
        </p:txBody>
      </p:sp>
      <p:sp>
        <p:nvSpPr>
          <p:cNvPr id="9" name="Inhaltsplatzhalter 8"/>
          <p:cNvSpPr>
            <a:spLocks noGrp="1"/>
          </p:cNvSpPr>
          <p:nvPr>
            <p:ph idx="1"/>
          </p:nvPr>
        </p:nvSpPr>
        <p:spPr/>
        <p:txBody>
          <a:bodyPr>
            <a:normAutofit fontScale="62500" lnSpcReduction="20000"/>
          </a:bodyPr>
          <a:lstStyle/>
          <a:p>
            <a:pPr lvl="0">
              <a:defRPr/>
            </a:pPr>
            <a:r>
              <a:rPr lang="en-US" dirty="0" smtClean="0"/>
              <a:t>The majority of tertiary AL is available by paying tuition fees </a:t>
            </a:r>
            <a:r>
              <a:rPr lang="en-US" sz="1900" dirty="0" smtClean="0">
                <a:solidFill>
                  <a:srgbClr val="000000"/>
                </a:solidFill>
              </a:rPr>
              <a:t>(</a:t>
            </a:r>
            <a:r>
              <a:rPr lang="en-US" sz="1900" dirty="0" err="1">
                <a:solidFill>
                  <a:srgbClr val="000000"/>
                </a:solidFill>
              </a:rPr>
              <a:t>Kozlovskiy</a:t>
            </a:r>
            <a:r>
              <a:rPr lang="en-US" sz="1900" dirty="0">
                <a:solidFill>
                  <a:srgbClr val="000000"/>
                </a:solidFill>
              </a:rPr>
              <a:t> et al., 2010</a:t>
            </a:r>
            <a:r>
              <a:rPr lang="en-US" sz="1900" dirty="0" smtClean="0">
                <a:solidFill>
                  <a:srgbClr val="000000"/>
                </a:solidFill>
              </a:rPr>
              <a:t>)</a:t>
            </a:r>
            <a:r>
              <a:rPr lang="en-US" sz="1900" dirty="0" smtClean="0"/>
              <a:t> </a:t>
            </a:r>
          </a:p>
          <a:p>
            <a:pPr lvl="1">
              <a:defRPr/>
            </a:pPr>
            <a:r>
              <a:rPr lang="en-US" dirty="0" smtClean="0"/>
              <a:t>Lack of state support </a:t>
            </a:r>
            <a:r>
              <a:rPr lang="en-US" dirty="0" smtClean="0">
                <a:sym typeface="Wingdings"/>
              </a:rPr>
              <a:t> </a:t>
            </a:r>
            <a:r>
              <a:rPr lang="en-US" dirty="0" smtClean="0"/>
              <a:t>financial barriers </a:t>
            </a:r>
            <a:r>
              <a:rPr lang="en-US" dirty="0" smtClean="0">
                <a:sym typeface="Wingdings"/>
              </a:rPr>
              <a:t> more accessible for the employed</a:t>
            </a:r>
          </a:p>
          <a:p>
            <a:pPr lvl="1">
              <a:defRPr/>
            </a:pPr>
            <a:endParaRPr lang="en-US" sz="800" dirty="0" smtClean="0"/>
          </a:p>
          <a:p>
            <a:pPr marL="0" indent="0">
              <a:buFont typeface="Wingdings" charset="2"/>
              <a:buNone/>
              <a:defRPr/>
            </a:pPr>
            <a:r>
              <a:rPr lang="en-US" sz="3500" b="1" i="1" dirty="0" smtClean="0">
                <a:solidFill>
                  <a:srgbClr val="0081D7"/>
                </a:solidFill>
              </a:rPr>
              <a:t>	</a:t>
            </a:r>
            <a:r>
              <a:rPr lang="en-US" sz="3500" b="1" i="1" dirty="0" smtClean="0">
                <a:solidFill>
                  <a:srgbClr val="F7002D"/>
                </a:solidFill>
              </a:rPr>
              <a:t>Tertiary adult learners </a:t>
            </a:r>
            <a:r>
              <a:rPr lang="en-US" sz="3500" dirty="0" smtClean="0"/>
              <a:t>tend to be </a:t>
            </a:r>
            <a:r>
              <a:rPr lang="en-US" sz="3500" b="1" i="1" dirty="0" smtClean="0">
                <a:solidFill>
                  <a:srgbClr val="F7002D"/>
                </a:solidFill>
              </a:rPr>
              <a:t>(H1) </a:t>
            </a:r>
            <a:r>
              <a:rPr lang="en-US" sz="3500" dirty="0" smtClean="0"/>
              <a:t>individuals</a:t>
            </a:r>
            <a:r>
              <a:rPr lang="en-US" sz="3500" b="1" i="1" dirty="0" smtClean="0"/>
              <a:t> </a:t>
            </a:r>
            <a:r>
              <a:rPr lang="en-US" sz="3500" b="1" i="1" dirty="0" smtClean="0">
                <a:solidFill>
                  <a:srgbClr val="F7002D"/>
                </a:solidFill>
              </a:rPr>
              <a:t>without tertiary 	degree</a:t>
            </a:r>
            <a:r>
              <a:rPr lang="en-US" sz="3500" b="1" i="1" dirty="0" smtClean="0">
                <a:solidFill>
                  <a:srgbClr val="28487B"/>
                </a:solidFill>
              </a:rPr>
              <a:t> </a:t>
            </a:r>
            <a:r>
              <a:rPr lang="en-US" sz="3500" dirty="0" smtClean="0"/>
              <a:t>and</a:t>
            </a:r>
            <a:r>
              <a:rPr lang="en-US" sz="3500" b="1" i="1" dirty="0" smtClean="0"/>
              <a:t> </a:t>
            </a:r>
            <a:r>
              <a:rPr lang="en-US" sz="3500" b="1" i="1" dirty="0" smtClean="0">
                <a:solidFill>
                  <a:srgbClr val="F7002D"/>
                </a:solidFill>
              </a:rPr>
              <a:t>(H2) working </a:t>
            </a:r>
            <a:r>
              <a:rPr lang="en-US" sz="3500" dirty="0" smtClean="0">
                <a:solidFill>
                  <a:schemeClr val="accent4"/>
                </a:solidFill>
              </a:rPr>
              <a:t>individuals</a:t>
            </a:r>
          </a:p>
          <a:p>
            <a:pPr marL="0" indent="0">
              <a:buFont typeface="Wingdings" charset="2"/>
              <a:buNone/>
              <a:defRPr/>
            </a:pPr>
            <a:endParaRPr lang="en-US" dirty="0" smtClean="0">
              <a:solidFill>
                <a:schemeClr val="accent4"/>
              </a:solidFill>
            </a:endParaRPr>
          </a:p>
          <a:p>
            <a:pPr marL="0" indent="0">
              <a:buFont typeface="Wingdings" charset="2"/>
              <a:buNone/>
              <a:defRPr/>
            </a:pPr>
            <a:endParaRPr lang="en-US" sz="1300" b="1" i="1" dirty="0" smtClean="0">
              <a:solidFill>
                <a:srgbClr val="3988BA"/>
              </a:solidFill>
            </a:endParaRPr>
          </a:p>
          <a:p>
            <a:pPr>
              <a:defRPr/>
            </a:pPr>
            <a:r>
              <a:rPr lang="en-US" dirty="0" smtClean="0"/>
              <a:t>Public secondary education is free of charge and open for all age groups </a:t>
            </a:r>
            <a:r>
              <a:rPr lang="en-US" sz="1900" dirty="0" smtClean="0"/>
              <a:t>(ibid</a:t>
            </a:r>
            <a:r>
              <a:rPr lang="en-US" sz="2100" dirty="0" smtClean="0"/>
              <a:t>.)</a:t>
            </a:r>
          </a:p>
          <a:p>
            <a:pPr lvl="1">
              <a:defRPr/>
            </a:pPr>
            <a:r>
              <a:rPr lang="en-US" dirty="0" smtClean="0">
                <a:sym typeface="Wingdings"/>
              </a:rPr>
              <a:t>Also accessible for the non-working</a:t>
            </a:r>
            <a:endParaRPr lang="en-US" dirty="0" smtClean="0"/>
          </a:p>
          <a:p>
            <a:pPr lvl="1">
              <a:defRPr/>
            </a:pPr>
            <a:r>
              <a:rPr lang="en-US" dirty="0" smtClean="0">
                <a:sym typeface="Wingdings"/>
              </a:rPr>
              <a:t>Accessible for non-tertiary educated who can not access tertiary AL</a:t>
            </a:r>
          </a:p>
          <a:p>
            <a:pPr lvl="1">
              <a:defRPr/>
            </a:pPr>
            <a:r>
              <a:rPr lang="en-US" dirty="0">
                <a:sym typeface="Wingdings"/>
              </a:rPr>
              <a:t>No motivation for tertiary </a:t>
            </a:r>
            <a:r>
              <a:rPr lang="en-US" dirty="0" smtClean="0">
                <a:sym typeface="Wingdings"/>
              </a:rPr>
              <a:t>educated</a:t>
            </a:r>
          </a:p>
          <a:p>
            <a:pPr lvl="1">
              <a:defRPr/>
            </a:pPr>
            <a:endParaRPr lang="en-US" sz="800" dirty="0" smtClean="0"/>
          </a:p>
          <a:p>
            <a:pPr marL="0" indent="0">
              <a:buFont typeface="Wingdings" charset="2"/>
              <a:buNone/>
              <a:defRPr/>
            </a:pPr>
            <a:r>
              <a:rPr lang="en-US" sz="3500" b="1" i="1" dirty="0" smtClean="0">
                <a:solidFill>
                  <a:srgbClr val="000000"/>
                </a:solidFill>
              </a:rPr>
              <a:t>	</a:t>
            </a:r>
            <a:r>
              <a:rPr lang="en-US" sz="3500" b="1" i="1" dirty="0" smtClean="0">
                <a:solidFill>
                  <a:srgbClr val="F7002D"/>
                </a:solidFill>
              </a:rPr>
              <a:t>Non-tertiary </a:t>
            </a:r>
            <a:r>
              <a:rPr lang="en-US" sz="3500" b="1" i="1" dirty="0">
                <a:solidFill>
                  <a:srgbClr val="F7002D"/>
                </a:solidFill>
              </a:rPr>
              <a:t>adult learners </a:t>
            </a:r>
            <a:r>
              <a:rPr lang="en-US" sz="3500" dirty="0">
                <a:solidFill>
                  <a:srgbClr val="000000"/>
                </a:solidFill>
              </a:rPr>
              <a:t>tend to be </a:t>
            </a:r>
            <a:r>
              <a:rPr lang="en-US" sz="3500" b="1" i="1" dirty="0">
                <a:solidFill>
                  <a:srgbClr val="F7002D"/>
                </a:solidFill>
              </a:rPr>
              <a:t>(</a:t>
            </a:r>
            <a:r>
              <a:rPr lang="en-US" sz="3500" b="1" i="1" dirty="0" smtClean="0">
                <a:solidFill>
                  <a:srgbClr val="F7002D"/>
                </a:solidFill>
              </a:rPr>
              <a:t>H3) </a:t>
            </a:r>
            <a:r>
              <a:rPr lang="en-US" sz="3500" dirty="0">
                <a:solidFill>
                  <a:srgbClr val="000000"/>
                </a:solidFill>
              </a:rPr>
              <a:t>individuals</a:t>
            </a:r>
            <a:r>
              <a:rPr lang="en-US" sz="3500" b="1" i="1" dirty="0">
                <a:solidFill>
                  <a:srgbClr val="000000"/>
                </a:solidFill>
              </a:rPr>
              <a:t> </a:t>
            </a:r>
            <a:r>
              <a:rPr lang="en-US" sz="3500" b="1" i="1" dirty="0">
                <a:solidFill>
                  <a:srgbClr val="F7002D"/>
                </a:solidFill>
              </a:rPr>
              <a:t>without </a:t>
            </a:r>
            <a:r>
              <a:rPr lang="en-US" sz="3500" b="1" i="1" dirty="0" smtClean="0">
                <a:solidFill>
                  <a:srgbClr val="F7002D"/>
                </a:solidFill>
              </a:rPr>
              <a:t>	tertiary </a:t>
            </a:r>
            <a:r>
              <a:rPr lang="en-US" sz="3500" b="1" i="1" dirty="0">
                <a:solidFill>
                  <a:srgbClr val="F7002D"/>
                </a:solidFill>
              </a:rPr>
              <a:t>degree </a:t>
            </a:r>
            <a:r>
              <a:rPr lang="en-US" sz="3500" dirty="0">
                <a:solidFill>
                  <a:srgbClr val="000000"/>
                </a:solidFill>
              </a:rPr>
              <a:t>and</a:t>
            </a:r>
            <a:r>
              <a:rPr lang="en-US" sz="3500" b="1" i="1" dirty="0">
                <a:solidFill>
                  <a:srgbClr val="000000"/>
                </a:solidFill>
              </a:rPr>
              <a:t> </a:t>
            </a:r>
            <a:r>
              <a:rPr lang="en-US" sz="3500" b="1" i="1" dirty="0">
                <a:solidFill>
                  <a:srgbClr val="F7002D"/>
                </a:solidFill>
              </a:rPr>
              <a:t>(</a:t>
            </a:r>
            <a:r>
              <a:rPr lang="en-US" sz="3500" b="1" i="1" dirty="0" smtClean="0">
                <a:solidFill>
                  <a:srgbClr val="F7002D"/>
                </a:solidFill>
              </a:rPr>
              <a:t>H4) non-working </a:t>
            </a:r>
            <a:r>
              <a:rPr lang="en-US" sz="3500" dirty="0" smtClean="0">
                <a:solidFill>
                  <a:srgbClr val="000000"/>
                </a:solidFill>
              </a:rPr>
              <a:t>individuals</a:t>
            </a:r>
          </a:p>
        </p:txBody>
      </p:sp>
      <p:sp>
        <p:nvSpPr>
          <p:cNvPr id="26628"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2.8</a:t>
            </a:r>
            <a:endParaRPr lang="it-IT" sz="10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EXPECTATIONS (2)</a:t>
            </a:r>
            <a:r>
              <a:rPr lang="it-IT" sz="1800" b="1" dirty="0">
                <a:solidFill>
                  <a:schemeClr val="bg1"/>
                </a:solidFill>
                <a:latin typeface="Franklin Gothic Medium" charset="0"/>
                <a:cs typeface="+mn-cs"/>
              </a:rPr>
              <a:t>	</a:t>
            </a:r>
          </a:p>
        </p:txBody>
      </p:sp>
      <p:grpSp>
        <p:nvGrpSpPr>
          <p:cNvPr id="7" name="Gruppierung 6"/>
          <p:cNvGrpSpPr/>
          <p:nvPr/>
        </p:nvGrpSpPr>
        <p:grpSpPr>
          <a:xfrm rot="16200000">
            <a:off x="929728" y="4966636"/>
            <a:ext cx="411890" cy="401270"/>
            <a:chOff x="6983439" y="1871587"/>
            <a:chExt cx="535749" cy="535749"/>
          </a:xfrm>
        </p:grpSpPr>
        <p:sp>
          <p:nvSpPr>
            <p:cNvPr id="8" name="Pfeil nach unten 7"/>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0"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11" name="Gruppierung 10"/>
          <p:cNvGrpSpPr/>
          <p:nvPr/>
        </p:nvGrpSpPr>
        <p:grpSpPr>
          <a:xfrm rot="16200000">
            <a:off x="894282" y="2858247"/>
            <a:ext cx="411890" cy="401270"/>
            <a:chOff x="6983439" y="1871587"/>
            <a:chExt cx="535749" cy="535749"/>
          </a:xfrm>
        </p:grpSpPr>
        <p:sp>
          <p:nvSpPr>
            <p:cNvPr id="12" name="Pfeil nach unten 11"/>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dissolve">
                                      <p:cBhvr>
                                        <p:cTn id="13" dur="500"/>
                                        <p:tgtEl>
                                          <p:spTgt spid="9">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animEffect transition="in" filter="dissolve">
                                      <p:cBhvr>
                                        <p:cTn id="31" dur="500"/>
                                        <p:tgtEl>
                                          <p:spTgt spid="9">
                                            <p:txEl>
                                              <p:pRg st="11" end="1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defRPr/>
            </a:pPr>
            <a:r>
              <a:rPr lang="en-US" sz="2600" dirty="0" smtClean="0"/>
              <a:t>Possibilities and barriers for </a:t>
            </a:r>
            <a:r>
              <a:rPr lang="en-US" sz="2600" u="sng" dirty="0" smtClean="0"/>
              <a:t>non-formal </a:t>
            </a:r>
            <a:r>
              <a:rPr lang="en-US" sz="2600" dirty="0" smtClean="0"/>
              <a:t>adult learners</a:t>
            </a:r>
            <a:endParaRPr lang="en-US" sz="2600" dirty="0"/>
          </a:p>
        </p:txBody>
      </p:sp>
      <p:sp>
        <p:nvSpPr>
          <p:cNvPr id="9" name="Inhaltsplatzhalter 8"/>
          <p:cNvSpPr>
            <a:spLocks noGrp="1"/>
          </p:cNvSpPr>
          <p:nvPr>
            <p:ph idx="1"/>
          </p:nvPr>
        </p:nvSpPr>
        <p:spPr/>
        <p:txBody>
          <a:bodyPr>
            <a:normAutofit fontScale="62500" lnSpcReduction="20000"/>
          </a:bodyPr>
          <a:lstStyle/>
          <a:p>
            <a:pPr>
              <a:defRPr/>
            </a:pPr>
            <a:r>
              <a:rPr lang="en-US" dirty="0">
                <a:solidFill>
                  <a:srgbClr val="000000"/>
                </a:solidFill>
              </a:rPr>
              <a:t>Russia: </a:t>
            </a:r>
            <a:r>
              <a:rPr lang="en-US" b="1" dirty="0">
                <a:solidFill>
                  <a:srgbClr val="000000"/>
                </a:solidFill>
              </a:rPr>
              <a:t>state encourages firms to provide training </a:t>
            </a:r>
            <a:r>
              <a:rPr lang="en-US" dirty="0">
                <a:solidFill>
                  <a:srgbClr val="000000"/>
                </a:solidFill>
              </a:rPr>
              <a:t>by interventions through the Labor Codex and the Tax </a:t>
            </a:r>
            <a:r>
              <a:rPr lang="en-US" dirty="0" smtClean="0">
                <a:solidFill>
                  <a:srgbClr val="000000"/>
                </a:solidFill>
              </a:rPr>
              <a:t>Codex </a:t>
            </a:r>
          </a:p>
          <a:p>
            <a:pPr lvl="0">
              <a:defRPr/>
            </a:pPr>
            <a:endParaRPr lang="en-US" dirty="0" smtClean="0">
              <a:solidFill>
                <a:srgbClr val="000000"/>
              </a:solidFill>
            </a:endParaRPr>
          </a:p>
          <a:p>
            <a:pPr>
              <a:defRPr/>
            </a:pPr>
            <a:r>
              <a:rPr lang="en-US" dirty="0" smtClean="0">
                <a:solidFill>
                  <a:srgbClr val="000000"/>
                </a:solidFill>
              </a:rPr>
              <a:t>However, </a:t>
            </a:r>
            <a:r>
              <a:rPr lang="en-US" b="1" dirty="0" smtClean="0"/>
              <a:t>employers </a:t>
            </a:r>
            <a:r>
              <a:rPr lang="en-US" b="1" dirty="0"/>
              <a:t>are more likely to invest in individuals with more skills</a:t>
            </a:r>
            <a:r>
              <a:rPr lang="en-US" dirty="0"/>
              <a:t>, since their training might consume less time and expenditures and lead to higher post-training productivity </a:t>
            </a:r>
            <a:r>
              <a:rPr lang="en-US" sz="1900" dirty="0"/>
              <a:t>(Becker, 1962; Elman and </a:t>
            </a:r>
            <a:r>
              <a:rPr lang="en-US" sz="1900" dirty="0" err="1"/>
              <a:t>O’Rand</a:t>
            </a:r>
            <a:r>
              <a:rPr lang="en-US" sz="1900" dirty="0"/>
              <a:t>, 2004</a:t>
            </a:r>
            <a:r>
              <a:rPr lang="en-US" sz="1900" dirty="0" smtClean="0"/>
              <a:t>)</a:t>
            </a:r>
            <a:endParaRPr lang="en-US" sz="1900" dirty="0"/>
          </a:p>
          <a:p>
            <a:pPr lvl="0">
              <a:defRPr/>
            </a:pPr>
            <a:endParaRPr lang="en-US" dirty="0" smtClean="0">
              <a:solidFill>
                <a:srgbClr val="000000"/>
              </a:solidFill>
            </a:endParaRPr>
          </a:p>
          <a:p>
            <a:pPr lvl="0">
              <a:defRPr/>
            </a:pPr>
            <a:r>
              <a:rPr lang="en-US" dirty="0" smtClean="0">
                <a:solidFill>
                  <a:srgbClr val="000000"/>
                </a:solidFill>
              </a:rPr>
              <a:t>Moreover, </a:t>
            </a:r>
            <a:r>
              <a:rPr lang="en-US" b="1" dirty="0" smtClean="0">
                <a:solidFill>
                  <a:srgbClr val="000000"/>
                </a:solidFill>
              </a:rPr>
              <a:t>higher </a:t>
            </a:r>
            <a:r>
              <a:rPr lang="en-US" b="1" dirty="0">
                <a:solidFill>
                  <a:srgbClr val="000000"/>
                </a:solidFill>
              </a:rPr>
              <a:t>educated </a:t>
            </a:r>
            <a:r>
              <a:rPr lang="en-US" dirty="0">
                <a:solidFill>
                  <a:srgbClr val="000000"/>
                </a:solidFill>
              </a:rPr>
              <a:t>tend to </a:t>
            </a:r>
            <a:r>
              <a:rPr lang="en-US" b="1" dirty="0">
                <a:solidFill>
                  <a:srgbClr val="000000"/>
                </a:solidFill>
              </a:rPr>
              <a:t>work in </a:t>
            </a:r>
            <a:r>
              <a:rPr lang="en-US" dirty="0">
                <a:solidFill>
                  <a:srgbClr val="000000"/>
                </a:solidFill>
              </a:rPr>
              <a:t>more demanding and knowledge intensive </a:t>
            </a:r>
            <a:r>
              <a:rPr lang="en-US" b="1" dirty="0">
                <a:solidFill>
                  <a:srgbClr val="000000"/>
                </a:solidFill>
              </a:rPr>
              <a:t>occupations</a:t>
            </a:r>
            <a:r>
              <a:rPr lang="en-US" dirty="0">
                <a:solidFill>
                  <a:srgbClr val="000000"/>
                </a:solidFill>
              </a:rPr>
              <a:t> </a:t>
            </a:r>
            <a:r>
              <a:rPr lang="en-US" dirty="0" smtClean="0">
                <a:solidFill>
                  <a:srgbClr val="000000"/>
                </a:solidFill>
              </a:rPr>
              <a:t>that </a:t>
            </a:r>
            <a:r>
              <a:rPr lang="en-US" b="1" dirty="0">
                <a:solidFill>
                  <a:srgbClr val="000000"/>
                </a:solidFill>
              </a:rPr>
              <a:t>require more training </a:t>
            </a:r>
            <a:r>
              <a:rPr lang="en-US" sz="1900" dirty="0">
                <a:solidFill>
                  <a:srgbClr val="000000"/>
                </a:solidFill>
              </a:rPr>
              <a:t>(Becker, 1993)</a:t>
            </a:r>
          </a:p>
          <a:p>
            <a:pPr lvl="1">
              <a:defRPr/>
            </a:pPr>
            <a:endParaRPr lang="en-US" dirty="0" smtClean="0">
              <a:solidFill>
                <a:srgbClr val="000000"/>
              </a:solidFill>
            </a:endParaRPr>
          </a:p>
          <a:p>
            <a:pPr lvl="1">
              <a:defRPr/>
            </a:pPr>
            <a:endParaRPr lang="en-US" dirty="0" smtClean="0">
              <a:solidFill>
                <a:srgbClr val="000000"/>
              </a:solidFill>
            </a:endParaRPr>
          </a:p>
          <a:p>
            <a:pPr>
              <a:defRPr/>
            </a:pPr>
            <a:endParaRPr lang="en-US" sz="700" dirty="0" smtClean="0">
              <a:solidFill>
                <a:srgbClr val="000000"/>
              </a:solidFill>
            </a:endParaRPr>
          </a:p>
          <a:p>
            <a:pPr marL="0" indent="0">
              <a:buFont typeface="Wingdings" charset="2"/>
              <a:buNone/>
              <a:defRPr/>
            </a:pPr>
            <a:r>
              <a:rPr lang="en-US" sz="3100" b="1" i="1" dirty="0" smtClean="0">
                <a:solidFill>
                  <a:srgbClr val="0081D7"/>
                </a:solidFill>
              </a:rPr>
              <a:t>	</a:t>
            </a:r>
            <a:r>
              <a:rPr lang="en-US" sz="3100" b="1" i="1" dirty="0" smtClean="0">
                <a:solidFill>
                  <a:srgbClr val="F7002D"/>
                </a:solidFill>
              </a:rPr>
              <a:t>Non-formal adult learners</a:t>
            </a:r>
            <a:r>
              <a:rPr lang="en-US" sz="3100" b="1" i="1" dirty="0" smtClean="0">
                <a:solidFill>
                  <a:srgbClr val="3988BA"/>
                </a:solidFill>
              </a:rPr>
              <a:t> </a:t>
            </a:r>
            <a:r>
              <a:rPr lang="en-US" sz="3100" dirty="0" smtClean="0"/>
              <a:t>tend to be </a:t>
            </a:r>
            <a:r>
              <a:rPr lang="en-US" sz="3100" b="1" i="1" dirty="0" smtClean="0">
                <a:solidFill>
                  <a:srgbClr val="F7002D"/>
                </a:solidFill>
              </a:rPr>
              <a:t>(H5) </a:t>
            </a:r>
            <a:r>
              <a:rPr lang="en-US" sz="3100" dirty="0" smtClean="0"/>
              <a:t>individuals</a:t>
            </a:r>
            <a:r>
              <a:rPr lang="en-US" sz="3100" b="1" i="1" dirty="0" smtClean="0"/>
              <a:t> </a:t>
            </a:r>
            <a:r>
              <a:rPr lang="en-US" sz="3100" b="1" i="1" dirty="0" smtClean="0">
                <a:solidFill>
                  <a:srgbClr val="F7002D"/>
                </a:solidFill>
              </a:rPr>
              <a:t>with tertiary degree 	</a:t>
            </a:r>
            <a:r>
              <a:rPr lang="en-US" sz="3100" dirty="0" smtClean="0"/>
              <a:t>and</a:t>
            </a:r>
            <a:r>
              <a:rPr lang="en-US" sz="3100" b="1" i="1" dirty="0" smtClean="0"/>
              <a:t> </a:t>
            </a:r>
            <a:r>
              <a:rPr lang="en-US" sz="3100" b="1" i="1" dirty="0" smtClean="0">
                <a:solidFill>
                  <a:srgbClr val="F7002D"/>
                </a:solidFill>
              </a:rPr>
              <a:t>(H6) working </a:t>
            </a:r>
            <a:r>
              <a:rPr lang="en-US" sz="3100" dirty="0" smtClean="0">
                <a:solidFill>
                  <a:schemeClr val="accent4"/>
                </a:solidFill>
              </a:rPr>
              <a:t>individuals</a:t>
            </a:r>
          </a:p>
        </p:txBody>
      </p:sp>
      <p:sp>
        <p:nvSpPr>
          <p:cNvPr id="26628"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2.9</a:t>
            </a:r>
            <a:endParaRPr lang="it-IT" sz="10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EXPECTATIONS (3)</a:t>
            </a:r>
            <a:r>
              <a:rPr lang="it-IT" sz="1800" b="1" dirty="0">
                <a:solidFill>
                  <a:schemeClr val="bg1"/>
                </a:solidFill>
                <a:latin typeface="Franklin Gothic Medium" charset="0"/>
                <a:cs typeface="+mn-cs"/>
              </a:rPr>
              <a:t>	</a:t>
            </a:r>
          </a:p>
        </p:txBody>
      </p:sp>
      <p:grpSp>
        <p:nvGrpSpPr>
          <p:cNvPr id="7" name="Gruppierung 6"/>
          <p:cNvGrpSpPr/>
          <p:nvPr/>
        </p:nvGrpSpPr>
        <p:grpSpPr>
          <a:xfrm rot="16200000">
            <a:off x="894282" y="5234510"/>
            <a:ext cx="411890" cy="401270"/>
            <a:chOff x="6983439" y="1871587"/>
            <a:chExt cx="535749" cy="535749"/>
          </a:xfrm>
        </p:grpSpPr>
        <p:sp>
          <p:nvSpPr>
            <p:cNvPr id="8" name="Pfeil nach unten 7"/>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0"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Tree>
    <p:extLst>
      <p:ext uri="{BB962C8B-B14F-4D97-AF65-F5344CB8AC3E}">
        <p14:creationId xmlns:p14="http://schemas.microsoft.com/office/powerpoint/2010/main" val="2577386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dissolve">
                                      <p:cBhvr>
                                        <p:cTn id="19" dur="500"/>
                                        <p:tgtEl>
                                          <p:spTgt spid="9">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dirty="0" smtClean="0"/>
              <a:t>Results: (formal) tertiary adult learners</a:t>
            </a:r>
            <a:endParaRPr lang="en-US" dirty="0"/>
          </a:p>
        </p:txBody>
      </p:sp>
      <p:sp>
        <p:nvSpPr>
          <p:cNvPr id="32771"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2.10</a:t>
            </a:r>
            <a:endParaRPr lang="it-IT" sz="1000" dirty="0"/>
          </a:p>
        </p:txBody>
      </p:sp>
      <p:sp>
        <p:nvSpPr>
          <p:cNvPr id="9"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(1)</a:t>
            </a:r>
            <a:r>
              <a:rPr lang="it-IT" sz="1800" b="1" dirty="0">
                <a:solidFill>
                  <a:schemeClr val="bg1"/>
                </a:solidFill>
                <a:latin typeface="Franklin Gothic Medium" charset="0"/>
                <a:cs typeface="+mn-cs"/>
              </a:rPr>
              <a:t>	</a:t>
            </a:r>
          </a:p>
        </p:txBody>
      </p:sp>
      <p:grpSp>
        <p:nvGrpSpPr>
          <p:cNvPr id="29" name="Gruppierung 28"/>
          <p:cNvGrpSpPr/>
          <p:nvPr/>
        </p:nvGrpSpPr>
        <p:grpSpPr>
          <a:xfrm>
            <a:off x="430213" y="4074368"/>
            <a:ext cx="4320480" cy="578768"/>
            <a:chOff x="430213" y="4074368"/>
            <a:chExt cx="4320480" cy="578768"/>
          </a:xfrm>
        </p:grpSpPr>
        <p:sp>
          <p:nvSpPr>
            <p:cNvPr id="15" name="Inhaltsplatzhalter 8"/>
            <p:cNvSpPr txBox="1">
              <a:spLocks/>
            </p:cNvSpPr>
            <p:nvPr/>
          </p:nvSpPr>
          <p:spPr bwMode="auto">
            <a:xfrm>
              <a:off x="430213" y="4074368"/>
              <a:ext cx="4320480" cy="5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lr>
                  <a:srgbClr val="0081D7"/>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 typeface="Wingdings" charset="2"/>
                <a:buNone/>
                <a:defRPr/>
              </a:pPr>
              <a:r>
                <a:rPr lang="en-US" sz="3500" b="1" i="1" dirty="0" smtClean="0">
                  <a:solidFill>
                    <a:srgbClr val="3988BA"/>
                  </a:solidFill>
                </a:rPr>
                <a:t>(H1)</a:t>
              </a:r>
              <a:r>
                <a:rPr lang="en-US" sz="3500" b="1" i="1" dirty="0" smtClean="0"/>
                <a:t> non-tertiary educated 	    </a:t>
              </a:r>
              <a:r>
                <a:rPr lang="en-US" sz="3500" dirty="0" smtClean="0"/>
                <a:t>confirmed</a:t>
              </a:r>
            </a:p>
            <a:p>
              <a:pPr marL="0" indent="0">
                <a:buNone/>
                <a:defRPr/>
              </a:pPr>
              <a:r>
                <a:rPr lang="en-US" sz="3500" b="1" i="1" dirty="0" smtClean="0">
                  <a:solidFill>
                    <a:srgbClr val="3988BA"/>
                  </a:solidFill>
                </a:rPr>
                <a:t>(H2)</a:t>
              </a:r>
              <a:r>
                <a:rPr lang="en-US" sz="3500" b="1" i="1" dirty="0" smtClean="0"/>
                <a:t> working 		    </a:t>
              </a:r>
              <a:r>
                <a:rPr lang="en-US" sz="3500" dirty="0" smtClean="0"/>
                <a:t>confirmed</a:t>
              </a:r>
              <a:endParaRPr lang="en-US" sz="3500" dirty="0"/>
            </a:p>
            <a:p>
              <a:pPr marL="0" indent="0">
                <a:buFont typeface="Wingdings" charset="2"/>
                <a:buNone/>
                <a:defRPr/>
              </a:pPr>
              <a:endParaRPr lang="en-US" sz="1300" b="1" i="1" dirty="0" smtClean="0">
                <a:solidFill>
                  <a:srgbClr val="0081D7"/>
                </a:solidFill>
              </a:endParaRPr>
            </a:p>
          </p:txBody>
        </p:sp>
        <p:grpSp>
          <p:nvGrpSpPr>
            <p:cNvPr id="16" name="Gruppierung 15"/>
            <p:cNvGrpSpPr/>
            <p:nvPr/>
          </p:nvGrpSpPr>
          <p:grpSpPr>
            <a:xfrm rot="16200000">
              <a:off x="3067183" y="4069721"/>
              <a:ext cx="216022" cy="374740"/>
              <a:chOff x="6983439" y="1871587"/>
              <a:chExt cx="535749" cy="535749"/>
            </a:xfrm>
          </p:grpSpPr>
          <p:sp>
            <p:nvSpPr>
              <p:cNvPr id="17" name="Pfeil nach unten 16"/>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25" name="Gruppierung 24"/>
            <p:cNvGrpSpPr/>
            <p:nvPr/>
          </p:nvGrpSpPr>
          <p:grpSpPr>
            <a:xfrm rot="16200000">
              <a:off x="3067183" y="4285743"/>
              <a:ext cx="216022" cy="374740"/>
              <a:chOff x="6983439" y="1871587"/>
              <a:chExt cx="535749" cy="535749"/>
            </a:xfrm>
          </p:grpSpPr>
          <p:sp>
            <p:nvSpPr>
              <p:cNvPr id="26" name="Pfeil nach unten 25"/>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7"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graphicFrame>
        <p:nvGraphicFramePr>
          <p:cNvPr id="14" name="Objekt 13"/>
          <p:cNvGraphicFramePr>
            <a:graphicFrameLocks noChangeAspect="1"/>
          </p:cNvGraphicFramePr>
          <p:nvPr>
            <p:extLst>
              <p:ext uri="{D42A27DB-BD31-4B8C-83A1-F6EECF244321}">
                <p14:modId xmlns:p14="http://schemas.microsoft.com/office/powerpoint/2010/main" val="709041673"/>
              </p:ext>
            </p:extLst>
          </p:nvPr>
        </p:nvGraphicFramePr>
        <p:xfrm>
          <a:off x="430213" y="2104256"/>
          <a:ext cx="5016500" cy="1828800"/>
        </p:xfrm>
        <a:graphic>
          <a:graphicData uri="http://schemas.openxmlformats.org/presentationml/2006/ole">
            <mc:AlternateContent xmlns:mc="http://schemas.openxmlformats.org/markup-compatibility/2006">
              <mc:Choice xmlns:v="urn:schemas-microsoft-com:vml" Requires="v">
                <p:oleObj spid="_x0000_s1475" name="Dokument" r:id="rId4" imgW="5016500" imgH="1828800" progId="Word.Document.12">
                  <p:embed/>
                </p:oleObj>
              </mc:Choice>
              <mc:Fallback>
                <p:oleObj name="Dokument" r:id="rId4" imgW="5016500" imgH="1828800" progId="Word.Document.12">
                  <p:embed/>
                  <p:pic>
                    <p:nvPicPr>
                      <p:cNvPr id="0" name=""/>
                      <p:cNvPicPr/>
                      <p:nvPr/>
                    </p:nvPicPr>
                    <p:blipFill>
                      <a:blip r:embed="rId5"/>
                      <a:stretch>
                        <a:fillRect/>
                      </a:stretch>
                    </p:blipFill>
                    <p:spPr>
                      <a:xfrm>
                        <a:off x="430213" y="2104256"/>
                        <a:ext cx="5016500" cy="1828800"/>
                      </a:xfrm>
                      <a:prstGeom prst="rect">
                        <a:avLst/>
                      </a:prstGeom>
                    </p:spPr>
                  </p:pic>
                </p:oleObj>
              </mc:Fallback>
            </mc:AlternateContent>
          </a:graphicData>
        </a:graphic>
      </p:graphicFrame>
      <p:pic>
        <p:nvPicPr>
          <p:cNvPr id="10" name="Inhaltsplatzhalter 9"/>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08116" y="2028250"/>
            <a:ext cx="4535884" cy="3298824"/>
          </a:xfrm>
        </p:spPr>
      </p:pic>
      <p:sp>
        <p:nvSpPr>
          <p:cNvPr id="28" name="Rechteck 27"/>
          <p:cNvSpPr/>
          <p:nvPr/>
        </p:nvSpPr>
        <p:spPr bwMode="auto">
          <a:xfrm>
            <a:off x="3131840" y="2564904"/>
            <a:ext cx="648072" cy="1152128"/>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3" name="Textfeld 2"/>
          <p:cNvSpPr txBox="1"/>
          <p:nvPr/>
        </p:nvSpPr>
        <p:spPr>
          <a:xfrm>
            <a:off x="61888" y="6237312"/>
            <a:ext cx="9082112" cy="215444"/>
          </a:xfrm>
          <a:prstGeom prst="rect">
            <a:avLst/>
          </a:prstGeom>
          <a:noFill/>
        </p:spPr>
        <p:txBody>
          <a:bodyPr wrap="square" rtlCol="0">
            <a:spAutoFit/>
          </a:bodyPr>
          <a:lstStyle/>
          <a:p>
            <a:pPr algn="l"/>
            <a:r>
              <a:rPr lang="en-US" sz="800" dirty="0" smtClean="0"/>
              <a:t>*Models control for gender age, marital status, children in the household, residential area, household income, desire to find a (new) job and period.</a:t>
            </a:r>
            <a:endParaRPr lang="en-US" sz="8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ssolv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par>
                                <p:cTn id="22" presetID="0" presetClass="path" presetSubtype="0" accel="50000" decel="50000" fill="hold" grpId="1" nodeType="withEffect">
                                  <p:stCondLst>
                                    <p:cond delay="0"/>
                                  </p:stCondLst>
                                  <p:childTnLst>
                                    <p:animMotion origin="layout" path="M -2.01319E-7 3.61658E-6 L 0.08261 0.00023 " pathEditMode="relative" rAng="0" ptsTypes="AA">
                                      <p:cBhvr>
                                        <p:cTn id="23" dur="2000" fill="hold"/>
                                        <p:tgtEl>
                                          <p:spTgt spid="28"/>
                                        </p:tgtEl>
                                        <p:attrNameLst>
                                          <p:attrName>ppt_x</p:attrName>
                                          <p:attrName>ppt_y</p:attrName>
                                        </p:attrNameLst>
                                      </p:cBhvr>
                                      <p:rCtr x="4131" y="0"/>
                                    </p:animMotion>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Main idea</a:t>
            </a:r>
          </a:p>
        </p:txBody>
      </p:sp>
      <p:sp>
        <p:nvSpPr>
          <p:cNvPr id="3" name="Inhaltsplatzhalter 2"/>
          <p:cNvSpPr>
            <a:spLocks noGrp="1"/>
          </p:cNvSpPr>
          <p:nvPr>
            <p:ph idx="1"/>
          </p:nvPr>
        </p:nvSpPr>
        <p:spPr/>
        <p:txBody>
          <a:bodyPr>
            <a:normAutofit fontScale="85000" lnSpcReduction="20000"/>
          </a:bodyPr>
          <a:lstStyle/>
          <a:p>
            <a:pPr algn="just" eaLnBrk="1" hangingPunct="1">
              <a:lnSpc>
                <a:spcPct val="120000"/>
              </a:lnSpc>
              <a:defRPr/>
            </a:pPr>
            <a:r>
              <a:rPr lang="en-US" dirty="0">
                <a:cs typeface="+mn-cs"/>
              </a:rPr>
              <a:t>The main idea of my </a:t>
            </a:r>
            <a:r>
              <a:rPr lang="en-US" dirty="0" smtClean="0">
                <a:cs typeface="+mn-cs"/>
              </a:rPr>
              <a:t>research and dissertation </a:t>
            </a:r>
            <a:r>
              <a:rPr lang="en-US" dirty="0">
                <a:cs typeface="+mn-cs"/>
              </a:rPr>
              <a:t>project is to </a:t>
            </a:r>
            <a:r>
              <a:rPr lang="en-US" b="1" dirty="0" smtClean="0">
                <a:solidFill>
                  <a:srgbClr val="F7002D"/>
                </a:solidFill>
                <a:cs typeface="+mn-cs"/>
              </a:rPr>
              <a:t>map and to analyze </a:t>
            </a:r>
            <a:r>
              <a:rPr lang="en-US" dirty="0">
                <a:cs typeface="+mn-cs"/>
              </a:rPr>
              <a:t>the patterns </a:t>
            </a:r>
            <a:r>
              <a:rPr lang="en-US" dirty="0" smtClean="0">
                <a:cs typeface="+mn-cs"/>
              </a:rPr>
              <a:t>and </a:t>
            </a:r>
            <a:r>
              <a:rPr lang="en-US" dirty="0">
                <a:cs typeface="+mn-cs"/>
              </a:rPr>
              <a:t>processes of </a:t>
            </a:r>
            <a:r>
              <a:rPr lang="en-US" b="1" dirty="0" smtClean="0">
                <a:solidFill>
                  <a:srgbClr val="F7002D"/>
                </a:solidFill>
                <a:cs typeface="+mn-cs"/>
              </a:rPr>
              <a:t>education and training through </a:t>
            </a:r>
            <a:r>
              <a:rPr lang="en-US" dirty="0" smtClean="0">
                <a:cs typeface="+mn-cs"/>
              </a:rPr>
              <a:t>the entire youth to adult phases of </a:t>
            </a:r>
            <a:r>
              <a:rPr lang="en-US" b="1" dirty="0">
                <a:solidFill>
                  <a:srgbClr val="F7002D"/>
                </a:solidFill>
                <a:cs typeface="+mn-cs"/>
              </a:rPr>
              <a:t>the life course </a:t>
            </a:r>
            <a:r>
              <a:rPr lang="en-US" dirty="0">
                <a:cs typeface="+mn-cs"/>
              </a:rPr>
              <a:t>and their impact on </a:t>
            </a:r>
            <a:r>
              <a:rPr lang="en-US" b="1" dirty="0">
                <a:solidFill>
                  <a:srgbClr val="F7002D"/>
                </a:solidFill>
                <a:cs typeface="+mn-cs"/>
              </a:rPr>
              <a:t>social inequalities </a:t>
            </a:r>
            <a:r>
              <a:rPr lang="en-US" dirty="0">
                <a:cs typeface="+mn-cs"/>
              </a:rPr>
              <a:t>in </a:t>
            </a:r>
            <a:r>
              <a:rPr lang="en-US" b="1" dirty="0" smtClean="0">
                <a:solidFill>
                  <a:srgbClr val="F7002D"/>
                </a:solidFill>
                <a:cs typeface="+mn-cs"/>
              </a:rPr>
              <a:t>Russia.</a:t>
            </a:r>
          </a:p>
          <a:p>
            <a:pPr eaLnBrk="1" hangingPunct="1">
              <a:defRPr/>
            </a:pPr>
            <a:endParaRPr lang="en-US" dirty="0" smtClean="0"/>
          </a:p>
          <a:p>
            <a:pPr eaLnBrk="1" hangingPunct="1">
              <a:defRPr/>
            </a:pPr>
            <a:r>
              <a:rPr lang="en-US" dirty="0" smtClean="0"/>
              <a:t>However, research </a:t>
            </a:r>
            <a:r>
              <a:rPr lang="en-US" dirty="0"/>
              <a:t>usually focuses on the analysis of different stages of educational career separately </a:t>
            </a:r>
          </a:p>
          <a:p>
            <a:pPr lvl="1" eaLnBrk="1" hangingPunct="1">
              <a:defRPr/>
            </a:pPr>
            <a:r>
              <a:rPr lang="en-US" dirty="0"/>
              <a:t>Discussion of educational inequalities within shorter time horizon</a:t>
            </a:r>
          </a:p>
          <a:p>
            <a:pPr eaLnBrk="1" hangingPunct="1">
              <a:defRPr/>
            </a:pPr>
            <a:endParaRPr lang="en-US" sz="3200" dirty="0">
              <a:cs typeface="+mn-cs"/>
            </a:endParaRP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ii</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Tree>
    <p:extLst>
      <p:ext uri="{BB962C8B-B14F-4D97-AF65-F5344CB8AC3E}">
        <p14:creationId xmlns:p14="http://schemas.microsoft.com/office/powerpoint/2010/main" val="818621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dirty="0" smtClean="0"/>
              <a:t>Results: (formal) non-tertiary adult learners</a:t>
            </a:r>
            <a:endParaRPr lang="en-US" dirty="0"/>
          </a:p>
        </p:txBody>
      </p:sp>
      <p:sp>
        <p:nvSpPr>
          <p:cNvPr id="32771"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2.11</a:t>
            </a:r>
            <a:endParaRPr lang="it-IT" sz="1000" dirty="0"/>
          </a:p>
        </p:txBody>
      </p:sp>
      <p:sp>
        <p:nvSpPr>
          <p:cNvPr id="9"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(2)</a:t>
            </a:r>
            <a:r>
              <a:rPr lang="it-IT" sz="1800" b="1" dirty="0">
                <a:solidFill>
                  <a:schemeClr val="bg1"/>
                </a:solidFill>
                <a:latin typeface="Franklin Gothic Medium" charset="0"/>
                <a:cs typeface="+mn-cs"/>
              </a:rPr>
              <a:t>	</a:t>
            </a:r>
          </a:p>
        </p:txBody>
      </p:sp>
      <p:grpSp>
        <p:nvGrpSpPr>
          <p:cNvPr id="7" name="Gruppierung 6"/>
          <p:cNvGrpSpPr/>
          <p:nvPr/>
        </p:nvGrpSpPr>
        <p:grpSpPr>
          <a:xfrm>
            <a:off x="430213" y="4049713"/>
            <a:ext cx="4608512" cy="578768"/>
            <a:chOff x="430213" y="4049713"/>
            <a:chExt cx="4608512" cy="578768"/>
          </a:xfrm>
        </p:grpSpPr>
        <p:sp>
          <p:nvSpPr>
            <p:cNvPr id="40" name="Inhaltsplatzhalter 8"/>
            <p:cNvSpPr txBox="1">
              <a:spLocks/>
            </p:cNvSpPr>
            <p:nvPr/>
          </p:nvSpPr>
          <p:spPr bwMode="auto">
            <a:xfrm>
              <a:off x="430213" y="4049713"/>
              <a:ext cx="4608512" cy="5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lr>
                  <a:srgbClr val="0081D7"/>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 typeface="Wingdings" charset="2"/>
                <a:buNone/>
                <a:defRPr/>
              </a:pPr>
              <a:r>
                <a:rPr lang="en-US" sz="3500" b="1" i="1" dirty="0" smtClean="0">
                  <a:solidFill>
                    <a:srgbClr val="3988BA"/>
                  </a:solidFill>
                </a:rPr>
                <a:t>(H3) </a:t>
              </a:r>
              <a:r>
                <a:rPr lang="en-US" sz="3500" b="1" i="1" dirty="0" smtClean="0"/>
                <a:t>non-tertiary educated 	   </a:t>
              </a:r>
              <a:r>
                <a:rPr lang="en-US" sz="3500" dirty="0" smtClean="0"/>
                <a:t>confirmed</a:t>
              </a:r>
            </a:p>
            <a:p>
              <a:pPr marL="0" indent="0">
                <a:buNone/>
                <a:defRPr/>
              </a:pPr>
              <a:r>
                <a:rPr lang="en-US" sz="3500" b="1" i="1" dirty="0" smtClean="0">
                  <a:solidFill>
                    <a:srgbClr val="3988BA"/>
                  </a:solidFill>
                </a:rPr>
                <a:t>(H4) </a:t>
              </a:r>
              <a:r>
                <a:rPr lang="en-US" sz="3500" b="1" i="1" dirty="0" smtClean="0"/>
                <a:t>non-working	                    </a:t>
              </a:r>
              <a:r>
                <a:rPr lang="en-US" sz="3500" dirty="0" smtClean="0"/>
                <a:t>not confirmed</a:t>
              </a:r>
              <a:endParaRPr lang="en-US" sz="3500" dirty="0"/>
            </a:p>
            <a:p>
              <a:pPr marL="0" indent="0">
                <a:buFont typeface="Wingdings" charset="2"/>
                <a:buNone/>
                <a:defRPr/>
              </a:pPr>
              <a:endParaRPr lang="en-US" sz="1300" b="1" i="1" dirty="0" smtClean="0">
                <a:solidFill>
                  <a:srgbClr val="0081D7"/>
                </a:solidFill>
              </a:endParaRPr>
            </a:p>
          </p:txBody>
        </p:sp>
        <p:grpSp>
          <p:nvGrpSpPr>
            <p:cNvPr id="41" name="Gruppierung 40"/>
            <p:cNvGrpSpPr/>
            <p:nvPr/>
          </p:nvGrpSpPr>
          <p:grpSpPr>
            <a:xfrm rot="16200000">
              <a:off x="3067183" y="4069721"/>
              <a:ext cx="216022" cy="374740"/>
              <a:chOff x="6983439" y="1871587"/>
              <a:chExt cx="535749" cy="535749"/>
            </a:xfrm>
          </p:grpSpPr>
          <p:sp>
            <p:nvSpPr>
              <p:cNvPr id="42" name="Pfeil nach unten 41"/>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3"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44" name="Gruppierung 43"/>
            <p:cNvGrpSpPr/>
            <p:nvPr/>
          </p:nvGrpSpPr>
          <p:grpSpPr>
            <a:xfrm rot="16200000">
              <a:off x="3067183" y="4285743"/>
              <a:ext cx="216022" cy="374740"/>
              <a:chOff x="6983439" y="1871587"/>
              <a:chExt cx="535749" cy="535749"/>
            </a:xfrm>
          </p:grpSpPr>
          <p:sp>
            <p:nvSpPr>
              <p:cNvPr id="45" name="Pfeil nach unten 44"/>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6"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graphicFrame>
        <p:nvGraphicFramePr>
          <p:cNvPr id="6" name="Objekt 5"/>
          <p:cNvGraphicFramePr>
            <a:graphicFrameLocks noChangeAspect="1"/>
          </p:cNvGraphicFramePr>
          <p:nvPr>
            <p:extLst>
              <p:ext uri="{D42A27DB-BD31-4B8C-83A1-F6EECF244321}">
                <p14:modId xmlns:p14="http://schemas.microsoft.com/office/powerpoint/2010/main" val="3413881703"/>
              </p:ext>
            </p:extLst>
          </p:nvPr>
        </p:nvGraphicFramePr>
        <p:xfrm>
          <a:off x="430213" y="2104256"/>
          <a:ext cx="5016500" cy="1828800"/>
        </p:xfrm>
        <a:graphic>
          <a:graphicData uri="http://schemas.openxmlformats.org/presentationml/2006/ole">
            <mc:AlternateContent xmlns:mc="http://schemas.openxmlformats.org/markup-compatibility/2006">
              <mc:Choice xmlns:v="urn:schemas-microsoft-com:vml" Requires="v">
                <p:oleObj spid="_x0000_s2499" name="Dokument" r:id="rId4" imgW="5016500" imgH="1828800" progId="Word.Document.12">
                  <p:embed/>
                </p:oleObj>
              </mc:Choice>
              <mc:Fallback>
                <p:oleObj name="Dokument" r:id="rId4" imgW="5016500" imgH="1828800" progId="Word.Document.12">
                  <p:embed/>
                  <p:pic>
                    <p:nvPicPr>
                      <p:cNvPr id="0" name=""/>
                      <p:cNvPicPr/>
                      <p:nvPr/>
                    </p:nvPicPr>
                    <p:blipFill>
                      <a:blip r:embed="rId5"/>
                      <a:stretch>
                        <a:fillRect/>
                      </a:stretch>
                    </p:blipFill>
                    <p:spPr>
                      <a:xfrm>
                        <a:off x="430213" y="2104256"/>
                        <a:ext cx="5016500" cy="1828800"/>
                      </a:xfrm>
                      <a:prstGeom prst="rect">
                        <a:avLst/>
                      </a:prstGeom>
                    </p:spPr>
                  </p:pic>
                </p:oleObj>
              </mc:Fallback>
            </mc:AlternateContent>
          </a:graphicData>
        </a:graphic>
      </p:graphicFrame>
      <p:pic>
        <p:nvPicPr>
          <p:cNvPr id="12" name="Inhaltsplatzhalter 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607468" y="2036088"/>
            <a:ext cx="4535487" cy="329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47" name="Rechteck 46"/>
          <p:cNvSpPr/>
          <p:nvPr/>
        </p:nvSpPr>
        <p:spPr bwMode="auto">
          <a:xfrm>
            <a:off x="3131840" y="2564904"/>
            <a:ext cx="648072" cy="1152128"/>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16" name="Textfeld 15"/>
          <p:cNvSpPr txBox="1"/>
          <p:nvPr/>
        </p:nvSpPr>
        <p:spPr>
          <a:xfrm>
            <a:off x="61888" y="6237312"/>
            <a:ext cx="9082112" cy="215444"/>
          </a:xfrm>
          <a:prstGeom prst="rect">
            <a:avLst/>
          </a:prstGeom>
          <a:noFill/>
        </p:spPr>
        <p:txBody>
          <a:bodyPr wrap="square" rtlCol="0">
            <a:spAutoFit/>
          </a:bodyPr>
          <a:lstStyle/>
          <a:p>
            <a:pPr algn="l"/>
            <a:r>
              <a:rPr lang="en-US" sz="800" dirty="0" smtClean="0"/>
              <a:t>*Models control for gender age, marital status, children in the household, residential area, household income, desire to find a (new) job and period.</a:t>
            </a:r>
            <a:endParaRPr lang="en-US" sz="800" dirty="0"/>
          </a:p>
        </p:txBody>
      </p:sp>
    </p:spTree>
    <p:extLst>
      <p:ext uri="{BB962C8B-B14F-4D97-AF65-F5344CB8AC3E}">
        <p14:creationId xmlns:p14="http://schemas.microsoft.com/office/powerpoint/2010/main" val="31212372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dissolv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0" presetClass="path" presetSubtype="0" accel="50000" decel="50000" fill="hold" grpId="1" nodeType="withEffect">
                                  <p:stCondLst>
                                    <p:cond delay="0"/>
                                  </p:stCondLst>
                                  <p:childTnLst>
                                    <p:animMotion origin="layout" path="M -2.01319E-7 3.61658E-6 L 0.08261 0.00023 " pathEditMode="relative" rAng="0" ptsTypes="AA">
                                      <p:cBhvr>
                                        <p:cTn id="23" dur="2000" fill="hold"/>
                                        <p:tgtEl>
                                          <p:spTgt spid="47"/>
                                        </p:tgtEl>
                                        <p:attrNameLst>
                                          <p:attrName>ppt_x</p:attrName>
                                          <p:attrName>ppt_y</p:attrName>
                                        </p:attrNameLst>
                                      </p:cBhvr>
                                      <p:rCtr x="4131" y="0"/>
                                    </p:animMotion>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dirty="0" smtClean="0"/>
              <a:t>Results: Non-formal adult learners</a:t>
            </a:r>
            <a:endParaRPr lang="en-US" dirty="0"/>
          </a:p>
        </p:txBody>
      </p:sp>
      <p:sp>
        <p:nvSpPr>
          <p:cNvPr id="32771"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2.12</a:t>
            </a:r>
            <a:endParaRPr lang="it-IT" sz="1000" dirty="0"/>
          </a:p>
        </p:txBody>
      </p:sp>
      <p:sp>
        <p:nvSpPr>
          <p:cNvPr id="9"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(3)</a:t>
            </a:r>
            <a:r>
              <a:rPr lang="it-IT" sz="1800" b="1" dirty="0">
                <a:solidFill>
                  <a:schemeClr val="bg1"/>
                </a:solidFill>
                <a:latin typeface="Franklin Gothic Medium" charset="0"/>
                <a:cs typeface="+mn-cs"/>
              </a:rPr>
              <a:t>	</a:t>
            </a:r>
          </a:p>
        </p:txBody>
      </p:sp>
      <p:grpSp>
        <p:nvGrpSpPr>
          <p:cNvPr id="5" name="Gruppierung 4"/>
          <p:cNvGrpSpPr/>
          <p:nvPr/>
        </p:nvGrpSpPr>
        <p:grpSpPr>
          <a:xfrm>
            <a:off x="430213" y="4049713"/>
            <a:ext cx="4320480" cy="578768"/>
            <a:chOff x="430213" y="4049713"/>
            <a:chExt cx="4320480" cy="578768"/>
          </a:xfrm>
        </p:grpSpPr>
        <p:sp>
          <p:nvSpPr>
            <p:cNvPr id="13" name="Inhaltsplatzhalter 8"/>
            <p:cNvSpPr txBox="1">
              <a:spLocks/>
            </p:cNvSpPr>
            <p:nvPr/>
          </p:nvSpPr>
          <p:spPr bwMode="auto">
            <a:xfrm>
              <a:off x="430213" y="4049713"/>
              <a:ext cx="4320480" cy="5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lr>
                  <a:srgbClr val="0081D7"/>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 typeface="Wingdings" charset="2"/>
                <a:buNone/>
                <a:defRPr/>
              </a:pPr>
              <a:r>
                <a:rPr lang="en-US" sz="3500" b="1" i="1" dirty="0" smtClean="0">
                  <a:solidFill>
                    <a:srgbClr val="3988BA"/>
                  </a:solidFill>
                </a:rPr>
                <a:t>(H5)</a:t>
              </a:r>
              <a:r>
                <a:rPr lang="en-US" sz="3500" b="1" i="1" dirty="0" smtClean="0"/>
                <a:t> tertiary educated 	    </a:t>
              </a:r>
              <a:r>
                <a:rPr lang="en-US" sz="3500" dirty="0" smtClean="0"/>
                <a:t>confirmed</a:t>
              </a:r>
            </a:p>
            <a:p>
              <a:pPr marL="0" indent="0">
                <a:buNone/>
                <a:defRPr/>
              </a:pPr>
              <a:r>
                <a:rPr lang="en-US" sz="3500" b="1" i="1" dirty="0" smtClean="0">
                  <a:solidFill>
                    <a:srgbClr val="3988BA"/>
                  </a:solidFill>
                </a:rPr>
                <a:t>(H6)</a:t>
              </a:r>
              <a:r>
                <a:rPr lang="en-US" sz="3500" b="1" i="1" dirty="0" smtClean="0"/>
                <a:t> working 		    </a:t>
              </a:r>
              <a:r>
                <a:rPr lang="en-US" sz="3500" dirty="0" smtClean="0"/>
                <a:t>confirmed</a:t>
              </a:r>
              <a:endParaRPr lang="en-US" sz="3500" dirty="0"/>
            </a:p>
            <a:p>
              <a:pPr marL="0" indent="0">
                <a:buFont typeface="Wingdings" charset="2"/>
                <a:buNone/>
                <a:defRPr/>
              </a:pPr>
              <a:endParaRPr lang="en-US" sz="1300" b="1" i="1" dirty="0" smtClean="0">
                <a:solidFill>
                  <a:srgbClr val="0081D7"/>
                </a:solidFill>
              </a:endParaRPr>
            </a:p>
          </p:txBody>
        </p:sp>
        <p:grpSp>
          <p:nvGrpSpPr>
            <p:cNvPr id="14" name="Gruppierung 13"/>
            <p:cNvGrpSpPr/>
            <p:nvPr/>
          </p:nvGrpSpPr>
          <p:grpSpPr>
            <a:xfrm rot="16200000">
              <a:off x="3087160" y="4042364"/>
              <a:ext cx="216022" cy="374740"/>
              <a:chOff x="6983439" y="1871587"/>
              <a:chExt cx="535749" cy="535749"/>
            </a:xfrm>
          </p:grpSpPr>
          <p:sp>
            <p:nvSpPr>
              <p:cNvPr id="15" name="Pfeil nach unten 14"/>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6"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17" name="Gruppierung 16"/>
            <p:cNvGrpSpPr/>
            <p:nvPr/>
          </p:nvGrpSpPr>
          <p:grpSpPr>
            <a:xfrm rot="16200000">
              <a:off x="3087160" y="4258386"/>
              <a:ext cx="216022" cy="374740"/>
              <a:chOff x="6983439" y="1871587"/>
              <a:chExt cx="535749" cy="535749"/>
            </a:xfrm>
          </p:grpSpPr>
          <p:sp>
            <p:nvSpPr>
              <p:cNvPr id="18" name="Pfeil nach unten 17"/>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9"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graphicFrame>
        <p:nvGraphicFramePr>
          <p:cNvPr id="4" name="Objekt 3"/>
          <p:cNvGraphicFramePr>
            <a:graphicFrameLocks noChangeAspect="1"/>
          </p:cNvGraphicFramePr>
          <p:nvPr>
            <p:extLst>
              <p:ext uri="{D42A27DB-BD31-4B8C-83A1-F6EECF244321}">
                <p14:modId xmlns:p14="http://schemas.microsoft.com/office/powerpoint/2010/main" val="616637099"/>
              </p:ext>
            </p:extLst>
          </p:nvPr>
        </p:nvGraphicFramePr>
        <p:xfrm>
          <a:off x="417579" y="2104256"/>
          <a:ext cx="5016500" cy="1828800"/>
        </p:xfrm>
        <a:graphic>
          <a:graphicData uri="http://schemas.openxmlformats.org/presentationml/2006/ole">
            <mc:AlternateContent xmlns:mc="http://schemas.openxmlformats.org/markup-compatibility/2006">
              <mc:Choice xmlns:v="urn:schemas-microsoft-com:vml" Requires="v">
                <p:oleObj spid="_x0000_s3521" name="Dokument" r:id="rId4" imgW="5016500" imgH="1828800" progId="Word.Document.12">
                  <p:embed/>
                </p:oleObj>
              </mc:Choice>
              <mc:Fallback>
                <p:oleObj name="Dokument" r:id="rId4" imgW="5016500" imgH="1828800" progId="Word.Document.12">
                  <p:embed/>
                  <p:pic>
                    <p:nvPicPr>
                      <p:cNvPr id="0" name=""/>
                      <p:cNvPicPr/>
                      <p:nvPr/>
                    </p:nvPicPr>
                    <p:blipFill>
                      <a:blip r:embed="rId5"/>
                      <a:stretch>
                        <a:fillRect/>
                      </a:stretch>
                    </p:blipFill>
                    <p:spPr>
                      <a:xfrm>
                        <a:off x="417579" y="2104256"/>
                        <a:ext cx="5016500" cy="1828800"/>
                      </a:xfrm>
                      <a:prstGeom prst="rect">
                        <a:avLst/>
                      </a:prstGeom>
                    </p:spPr>
                  </p:pic>
                </p:oleObj>
              </mc:Fallback>
            </mc:AlternateContent>
          </a:graphicData>
        </a:graphic>
      </p:graphicFrame>
      <p:pic>
        <p:nvPicPr>
          <p:cNvPr id="12" name="Inhaltsplatzhalter 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608513" y="2033588"/>
            <a:ext cx="4535487" cy="329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23" name="Rechteck 22"/>
          <p:cNvSpPr/>
          <p:nvPr/>
        </p:nvSpPr>
        <p:spPr bwMode="auto">
          <a:xfrm>
            <a:off x="3131840" y="2564904"/>
            <a:ext cx="648072" cy="1152128"/>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0" name="Textfeld 19"/>
          <p:cNvSpPr txBox="1"/>
          <p:nvPr/>
        </p:nvSpPr>
        <p:spPr>
          <a:xfrm>
            <a:off x="61888" y="6237892"/>
            <a:ext cx="9082112" cy="215444"/>
          </a:xfrm>
          <a:prstGeom prst="rect">
            <a:avLst/>
          </a:prstGeom>
          <a:noFill/>
        </p:spPr>
        <p:txBody>
          <a:bodyPr wrap="square" rtlCol="0">
            <a:spAutoFit/>
          </a:bodyPr>
          <a:lstStyle/>
          <a:p>
            <a:pPr algn="l"/>
            <a:r>
              <a:rPr lang="en-US" sz="800" dirty="0" smtClean="0"/>
              <a:t>*Models control for gender age, marital status, children in the household, residential area, household income, desire to find a (new) job and period.</a:t>
            </a:r>
            <a:endParaRPr lang="en-US" sz="800" dirty="0"/>
          </a:p>
        </p:txBody>
      </p:sp>
    </p:spTree>
    <p:extLst>
      <p:ext uri="{BB962C8B-B14F-4D97-AF65-F5344CB8AC3E}">
        <p14:creationId xmlns:p14="http://schemas.microsoft.com/office/powerpoint/2010/main" val="31212372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0" presetClass="path" presetSubtype="0" accel="50000" decel="50000" fill="hold" grpId="1" nodeType="withEffect">
                                  <p:stCondLst>
                                    <p:cond delay="0"/>
                                  </p:stCondLst>
                                  <p:childTnLst>
                                    <p:animMotion origin="layout" path="M -2.01319E-7 3.61658E-6 L 0.08261 0.00023 " pathEditMode="relative" rAng="0" ptsTypes="AA">
                                      <p:cBhvr>
                                        <p:cTn id="23" dur="2000" fill="hold"/>
                                        <p:tgtEl>
                                          <p:spTgt spid="23"/>
                                        </p:tgtEl>
                                        <p:attrNameLst>
                                          <p:attrName>ppt_x</p:attrName>
                                          <p:attrName>ppt_y</p:attrName>
                                        </p:attrNameLst>
                                      </p:cBhvr>
                                      <p:rCtr x="4131" y="0"/>
                                    </p:animMotion>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dirty="0" smtClean="0"/>
              <a:t>Labor market outcomes for adult learners</a:t>
            </a:r>
            <a:endParaRPr lang="en-US" dirty="0"/>
          </a:p>
        </p:txBody>
      </p:sp>
      <p:sp>
        <p:nvSpPr>
          <p:cNvPr id="28675"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2.13</a:t>
            </a:r>
            <a:endParaRPr lang="it-IT" sz="1000" dirty="0"/>
          </a:p>
        </p:txBody>
      </p:sp>
      <p:sp>
        <p:nvSpPr>
          <p:cNvPr id="7" name="Inhaltsplatzhalter 6"/>
          <p:cNvSpPr>
            <a:spLocks noGrp="1"/>
          </p:cNvSpPr>
          <p:nvPr>
            <p:ph idx="1"/>
          </p:nvPr>
        </p:nvSpPr>
        <p:spPr/>
        <p:txBody>
          <a:bodyPr>
            <a:normAutofit fontScale="55000" lnSpcReduction="20000"/>
          </a:bodyPr>
          <a:lstStyle/>
          <a:p>
            <a:pPr>
              <a:defRPr/>
            </a:pPr>
            <a:r>
              <a:rPr lang="en-US" dirty="0" smtClean="0"/>
              <a:t>Generally positive outcomes from adult learning, as</a:t>
            </a:r>
          </a:p>
          <a:p>
            <a:pPr lvl="1">
              <a:defRPr/>
            </a:pPr>
            <a:r>
              <a:rPr lang="en-US" dirty="0"/>
              <a:t>Job-related educational activities are crucial for labor market success </a:t>
            </a:r>
            <a:r>
              <a:rPr lang="en-US" sz="1900" dirty="0"/>
              <a:t>(</a:t>
            </a:r>
            <a:r>
              <a:rPr lang="en-US" sz="1900" dirty="0" err="1"/>
              <a:t>DiPrete</a:t>
            </a:r>
            <a:r>
              <a:rPr lang="en-US" sz="1900" dirty="0"/>
              <a:t> et al., 1997) </a:t>
            </a:r>
          </a:p>
          <a:p>
            <a:pPr lvl="1">
              <a:defRPr/>
            </a:pPr>
            <a:endParaRPr lang="en-US" dirty="0" smtClean="0"/>
          </a:p>
          <a:p>
            <a:pPr lvl="1">
              <a:defRPr/>
            </a:pPr>
            <a:r>
              <a:rPr lang="en-US" b="1" dirty="0" smtClean="0"/>
              <a:t>Formal education </a:t>
            </a:r>
            <a:r>
              <a:rPr lang="en-US" dirty="0" smtClean="0"/>
              <a:t>is linked to higher productivity &amp; </a:t>
            </a:r>
            <a:r>
              <a:rPr lang="en-US" dirty="0"/>
              <a:t>motivation </a:t>
            </a:r>
            <a:r>
              <a:rPr lang="en-US" sz="1900" dirty="0"/>
              <a:t>(Arrow, 1997; </a:t>
            </a:r>
            <a:r>
              <a:rPr lang="en-US" sz="1900" dirty="0" smtClean="0"/>
              <a:t>Becker, 1962; Spence</a:t>
            </a:r>
            <a:r>
              <a:rPr lang="en-US" sz="1900" dirty="0"/>
              <a:t>, 1973)</a:t>
            </a:r>
            <a:endParaRPr lang="en-US" sz="1900" dirty="0" smtClean="0"/>
          </a:p>
          <a:p>
            <a:pPr lvl="1">
              <a:defRPr/>
            </a:pPr>
            <a:r>
              <a:rPr lang="en-US" sz="2900" dirty="0" smtClean="0"/>
              <a:t>Yet! Overwhelming role of tertiary education </a:t>
            </a:r>
            <a:r>
              <a:rPr lang="en-US" sz="2900" dirty="0" smtClean="0">
                <a:solidFill>
                  <a:srgbClr val="000000"/>
                </a:solidFill>
                <a:cs typeface="ＭＳ Ｐゴシック" charset="0"/>
                <a:sym typeface="Wingdings"/>
              </a:rPr>
              <a:t> employers value non-tertiary AL to lower extent</a:t>
            </a:r>
          </a:p>
          <a:p>
            <a:pPr lvl="1">
              <a:defRPr/>
            </a:pPr>
            <a:r>
              <a:rPr lang="en-US" sz="2900" dirty="0" smtClean="0">
                <a:solidFill>
                  <a:srgbClr val="000000"/>
                </a:solidFill>
                <a:cs typeface="ＭＳ Ｐゴシック" charset="0"/>
                <a:sym typeface="Wingdings"/>
              </a:rPr>
              <a:t>Negative reputation of evening schools after dissolution of the Soviet Union</a:t>
            </a:r>
            <a:endParaRPr lang="en-US" sz="2900" dirty="0"/>
          </a:p>
          <a:p>
            <a:pPr lvl="1">
              <a:defRPr/>
            </a:pPr>
            <a:endParaRPr lang="en-US" sz="2900" dirty="0" smtClean="0"/>
          </a:p>
          <a:p>
            <a:pPr lvl="1">
              <a:defRPr/>
            </a:pPr>
            <a:r>
              <a:rPr lang="en-US" sz="2900" dirty="0" smtClean="0"/>
              <a:t>Selectivity issue in </a:t>
            </a:r>
            <a:r>
              <a:rPr lang="en-US" sz="2900" b="1" dirty="0" smtClean="0"/>
              <a:t>non-formal training</a:t>
            </a:r>
            <a:r>
              <a:rPr lang="en-US" sz="2900" dirty="0" smtClean="0"/>
              <a:t>: Employers invest in employees with higher expected post-productivity </a:t>
            </a:r>
            <a:r>
              <a:rPr lang="en-US" sz="1800" dirty="0" smtClean="0"/>
              <a:t>(Hansson, 2008)</a:t>
            </a:r>
            <a:endParaRPr lang="en-US" sz="1800" dirty="0"/>
          </a:p>
          <a:p>
            <a:pPr marL="0" indent="0">
              <a:buNone/>
              <a:defRPr/>
            </a:pPr>
            <a:r>
              <a:rPr lang="en-US" b="1" i="1" dirty="0" smtClean="0">
                <a:solidFill>
                  <a:srgbClr val="000000"/>
                </a:solidFill>
              </a:rPr>
              <a:t>	</a:t>
            </a:r>
          </a:p>
          <a:p>
            <a:pPr marL="0" indent="0">
              <a:buNone/>
              <a:defRPr/>
            </a:pPr>
            <a:r>
              <a:rPr lang="en-US" dirty="0" smtClean="0">
                <a:solidFill>
                  <a:srgbClr val="000000"/>
                </a:solidFill>
              </a:rPr>
              <a:t>	Compared with non-participants:</a:t>
            </a:r>
          </a:p>
          <a:p>
            <a:pPr marL="0" indent="0">
              <a:buNone/>
              <a:defRPr/>
            </a:pPr>
            <a:endParaRPr lang="en-US" sz="1800" dirty="0" smtClean="0">
              <a:solidFill>
                <a:srgbClr val="000000"/>
              </a:solidFill>
            </a:endParaRPr>
          </a:p>
          <a:p>
            <a:pPr marL="0" indent="0">
              <a:buNone/>
              <a:defRPr/>
            </a:pPr>
            <a:r>
              <a:rPr lang="en-US" dirty="0">
                <a:solidFill>
                  <a:srgbClr val="000000"/>
                </a:solidFill>
              </a:rPr>
              <a:t>	</a:t>
            </a:r>
            <a:r>
              <a:rPr lang="en-US" b="1" i="1" dirty="0" smtClean="0">
                <a:solidFill>
                  <a:srgbClr val="F7002D"/>
                </a:solidFill>
              </a:rPr>
              <a:t>(Formal) tertiary</a:t>
            </a:r>
            <a:r>
              <a:rPr lang="en-US" dirty="0" smtClean="0">
                <a:solidFill>
                  <a:srgbClr val="F7002D"/>
                </a:solidFill>
              </a:rPr>
              <a:t> </a:t>
            </a:r>
            <a:r>
              <a:rPr lang="en-US" dirty="0">
                <a:solidFill>
                  <a:srgbClr val="000000"/>
                </a:solidFill>
              </a:rPr>
              <a:t>adult learners </a:t>
            </a:r>
            <a:r>
              <a:rPr lang="en-US" b="1" i="1" dirty="0">
                <a:solidFill>
                  <a:srgbClr val="F7002D"/>
                </a:solidFill>
              </a:rPr>
              <a:t>improve</a:t>
            </a:r>
            <a:r>
              <a:rPr lang="en-US" b="1" i="1" dirty="0">
                <a:solidFill>
                  <a:srgbClr val="3988BA"/>
                </a:solidFill>
              </a:rPr>
              <a:t> </a:t>
            </a:r>
            <a:r>
              <a:rPr lang="en-US" dirty="0">
                <a:solidFill>
                  <a:srgbClr val="000000"/>
                </a:solidFill>
              </a:rPr>
              <a:t>their </a:t>
            </a:r>
            <a:r>
              <a:rPr lang="en-US" dirty="0">
                <a:solidFill>
                  <a:schemeClr val="tx2"/>
                </a:solidFill>
              </a:rPr>
              <a:t>labor market </a:t>
            </a:r>
            <a:r>
              <a:rPr lang="en-US" dirty="0" smtClean="0">
                <a:solidFill>
                  <a:schemeClr val="tx2"/>
                </a:solidFill>
              </a:rPr>
              <a:t>outcomes </a:t>
            </a:r>
            <a:r>
              <a:rPr lang="en-US" b="1" i="1" dirty="0">
                <a:solidFill>
                  <a:srgbClr val="F7002D"/>
                </a:solidFill>
              </a:rPr>
              <a:t>(H5</a:t>
            </a:r>
            <a:r>
              <a:rPr lang="en-US" b="1" i="1" dirty="0" smtClean="0">
                <a:solidFill>
                  <a:srgbClr val="F7002D"/>
                </a:solidFill>
              </a:rPr>
              <a:t>)</a:t>
            </a:r>
          </a:p>
          <a:p>
            <a:pPr marL="0" indent="0">
              <a:buNone/>
              <a:defRPr/>
            </a:pPr>
            <a:r>
              <a:rPr lang="en-US" b="1" i="1" dirty="0" smtClean="0">
                <a:solidFill>
                  <a:srgbClr val="3988BA"/>
                </a:solidFill>
              </a:rPr>
              <a:t>	</a:t>
            </a:r>
            <a:r>
              <a:rPr lang="en-US" b="1" i="1" dirty="0" smtClean="0">
                <a:solidFill>
                  <a:srgbClr val="F7002D"/>
                </a:solidFill>
              </a:rPr>
              <a:t>(Formal) non</a:t>
            </a:r>
            <a:r>
              <a:rPr lang="en-US" b="1" i="1" dirty="0">
                <a:solidFill>
                  <a:srgbClr val="F7002D"/>
                </a:solidFill>
              </a:rPr>
              <a:t>-tertiary </a:t>
            </a:r>
            <a:r>
              <a:rPr lang="en-US" dirty="0">
                <a:solidFill>
                  <a:srgbClr val="000000"/>
                </a:solidFill>
              </a:rPr>
              <a:t>adult </a:t>
            </a:r>
            <a:r>
              <a:rPr lang="en-US" dirty="0" smtClean="0">
                <a:solidFill>
                  <a:srgbClr val="000000"/>
                </a:solidFill>
              </a:rPr>
              <a:t>learners </a:t>
            </a:r>
            <a:r>
              <a:rPr lang="en-US" b="1" i="1" dirty="0">
                <a:solidFill>
                  <a:srgbClr val="F7002D"/>
                </a:solidFill>
              </a:rPr>
              <a:t>do not improve </a:t>
            </a:r>
            <a:r>
              <a:rPr lang="en-US" dirty="0" smtClean="0">
                <a:solidFill>
                  <a:srgbClr val="000000"/>
                </a:solidFill>
              </a:rPr>
              <a:t>their </a:t>
            </a:r>
            <a:r>
              <a:rPr lang="en-US" dirty="0">
                <a:solidFill>
                  <a:srgbClr val="000000"/>
                </a:solidFill>
              </a:rPr>
              <a:t>labor </a:t>
            </a:r>
            <a:r>
              <a:rPr lang="en-US" dirty="0" smtClean="0">
                <a:solidFill>
                  <a:srgbClr val="000000"/>
                </a:solidFill>
              </a:rPr>
              <a:t>market outcomes </a:t>
            </a:r>
            <a:r>
              <a:rPr lang="en-US" b="1" i="1" dirty="0" smtClean="0">
                <a:solidFill>
                  <a:srgbClr val="F7002D"/>
                </a:solidFill>
              </a:rPr>
              <a:t>(</a:t>
            </a:r>
            <a:r>
              <a:rPr lang="en-US" b="1" i="1" dirty="0">
                <a:solidFill>
                  <a:srgbClr val="F7002D"/>
                </a:solidFill>
              </a:rPr>
              <a:t>H6</a:t>
            </a:r>
            <a:r>
              <a:rPr lang="en-US" b="1" i="1" dirty="0" smtClean="0">
                <a:solidFill>
                  <a:srgbClr val="F7002D"/>
                </a:solidFill>
              </a:rPr>
              <a:t>)</a:t>
            </a:r>
          </a:p>
          <a:p>
            <a:pPr marL="0" indent="0">
              <a:buNone/>
              <a:defRPr/>
            </a:pPr>
            <a:r>
              <a:rPr lang="en-US" b="1" i="1" dirty="0">
                <a:solidFill>
                  <a:srgbClr val="3988BA"/>
                </a:solidFill>
              </a:rPr>
              <a:t>	</a:t>
            </a:r>
            <a:r>
              <a:rPr lang="en-US" b="1" i="1" dirty="0" smtClean="0">
                <a:solidFill>
                  <a:srgbClr val="F7002D"/>
                </a:solidFill>
              </a:rPr>
              <a:t>Non-formal </a:t>
            </a:r>
            <a:r>
              <a:rPr lang="en-US" dirty="0">
                <a:solidFill>
                  <a:srgbClr val="000000"/>
                </a:solidFill>
              </a:rPr>
              <a:t>adult learners </a:t>
            </a:r>
            <a:r>
              <a:rPr lang="en-US" b="1" i="1" dirty="0" smtClean="0">
                <a:solidFill>
                  <a:srgbClr val="F7002D"/>
                </a:solidFill>
              </a:rPr>
              <a:t>improve</a:t>
            </a:r>
            <a:r>
              <a:rPr lang="en-US" b="1" i="1" dirty="0" smtClean="0">
                <a:solidFill>
                  <a:srgbClr val="3988BA"/>
                </a:solidFill>
              </a:rPr>
              <a:t> </a:t>
            </a:r>
            <a:r>
              <a:rPr lang="en-US" dirty="0">
                <a:solidFill>
                  <a:srgbClr val="000000"/>
                </a:solidFill>
              </a:rPr>
              <a:t>their labor </a:t>
            </a:r>
            <a:r>
              <a:rPr lang="en-US" dirty="0" smtClean="0">
                <a:solidFill>
                  <a:srgbClr val="000000"/>
                </a:solidFill>
              </a:rPr>
              <a:t>market outcomes </a:t>
            </a:r>
            <a:r>
              <a:rPr lang="en-US" b="1" i="1" dirty="0">
                <a:solidFill>
                  <a:srgbClr val="F7002D"/>
                </a:solidFill>
              </a:rPr>
              <a:t>(</a:t>
            </a:r>
            <a:r>
              <a:rPr lang="en-US" b="1" i="1" dirty="0" smtClean="0">
                <a:solidFill>
                  <a:srgbClr val="F7002D"/>
                </a:solidFill>
              </a:rPr>
              <a:t>H7)</a:t>
            </a:r>
            <a:endParaRPr lang="en-US" b="1" i="1" dirty="0">
              <a:solidFill>
                <a:srgbClr val="F7002D"/>
              </a:solidFill>
            </a:endParaRPr>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EXPECTATIONS (4)</a:t>
            </a:r>
            <a:r>
              <a:rPr lang="it-IT" sz="1800" b="1" dirty="0">
                <a:solidFill>
                  <a:schemeClr val="bg1"/>
                </a:solidFill>
                <a:latin typeface="Franklin Gothic Medium" charset="0"/>
                <a:cs typeface="+mn-cs"/>
              </a:rPr>
              <a:t>	</a:t>
            </a:r>
          </a:p>
        </p:txBody>
      </p:sp>
      <p:grpSp>
        <p:nvGrpSpPr>
          <p:cNvPr id="8" name="Gruppierung 7"/>
          <p:cNvGrpSpPr/>
          <p:nvPr/>
        </p:nvGrpSpPr>
        <p:grpSpPr>
          <a:xfrm rot="16200000">
            <a:off x="750266" y="4606596"/>
            <a:ext cx="411890" cy="401270"/>
            <a:chOff x="6983439" y="1871587"/>
            <a:chExt cx="535749" cy="535749"/>
          </a:xfrm>
        </p:grpSpPr>
        <p:sp>
          <p:nvSpPr>
            <p:cNvPr id="9" name="Pfeil nach unten 8"/>
            <p:cNvSpPr/>
            <p:nvPr/>
          </p:nvSpPr>
          <p:spPr>
            <a:xfrm>
              <a:off x="6983439" y="1871587"/>
              <a:ext cx="535749"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0"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dissolve">
                                      <p:cBhvr>
                                        <p:cTn id="25" dur="500"/>
                                        <p:tgtEl>
                                          <p:spTgt spid="7">
                                            <p:txEl>
                                              <p:pRg st="9" end="9"/>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7">
                                            <p:txEl>
                                              <p:pRg st="11" end="11"/>
                                            </p:txEl>
                                          </p:spTgt>
                                        </p:tgtEl>
                                        <p:attrNameLst>
                                          <p:attrName>style.visibility</p:attrName>
                                        </p:attrNameLst>
                                      </p:cBhvr>
                                      <p:to>
                                        <p:strVal val="visible"/>
                                      </p:to>
                                    </p:set>
                                    <p:animEffect transition="in" filter="dissolve">
                                      <p:cBhvr>
                                        <p:cTn id="32" dur="500"/>
                                        <p:tgtEl>
                                          <p:spTgt spid="7">
                                            <p:txEl>
                                              <p:pRg st="11" end="11"/>
                                            </p:txEl>
                                          </p:spTgt>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7">
                                            <p:txEl>
                                              <p:pRg st="12" end="12"/>
                                            </p:txEl>
                                          </p:spTgt>
                                        </p:tgtEl>
                                        <p:attrNameLst>
                                          <p:attrName>style.visibility</p:attrName>
                                        </p:attrNameLst>
                                      </p:cBhvr>
                                      <p:to>
                                        <p:strVal val="visible"/>
                                      </p:to>
                                    </p:set>
                                    <p:animEffect transition="in" filter="dissolve">
                                      <p:cBhvr>
                                        <p:cTn id="36" dur="500"/>
                                        <p:tgtEl>
                                          <p:spTgt spid="7">
                                            <p:txEl>
                                              <p:pRg st="12" end="12"/>
                                            </p:txEl>
                                          </p:spTgt>
                                        </p:tgtEl>
                                      </p:cBhvr>
                                    </p:animEffect>
                                  </p:childTnLst>
                                </p:cTn>
                              </p:par>
                            </p:childTnLst>
                          </p:cTn>
                        </p:par>
                        <p:par>
                          <p:cTn id="37" fill="hold">
                            <p:stCondLst>
                              <p:cond delay="1500"/>
                            </p:stCondLst>
                            <p:childTnLst>
                              <p:par>
                                <p:cTn id="38" presetID="9" presetClass="entr" presetSubtype="0" fill="hold" nodeType="afterEffect">
                                  <p:stCondLst>
                                    <p:cond delay="0"/>
                                  </p:stCondLst>
                                  <p:childTnLst>
                                    <p:set>
                                      <p:cBhvr>
                                        <p:cTn id="39" dur="1" fill="hold">
                                          <p:stCondLst>
                                            <p:cond delay="0"/>
                                          </p:stCondLst>
                                        </p:cTn>
                                        <p:tgtEl>
                                          <p:spTgt spid="7">
                                            <p:txEl>
                                              <p:pRg st="13" end="13"/>
                                            </p:txEl>
                                          </p:spTgt>
                                        </p:tgtEl>
                                        <p:attrNameLst>
                                          <p:attrName>style.visibility</p:attrName>
                                        </p:attrNameLst>
                                      </p:cBhvr>
                                      <p:to>
                                        <p:strVal val="visible"/>
                                      </p:to>
                                    </p:set>
                                    <p:animEffect transition="in" filter="dissolve">
                                      <p:cBhvr>
                                        <p:cTn id="4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521938902"/>
              </p:ext>
            </p:extLst>
          </p:nvPr>
        </p:nvGraphicFramePr>
        <p:xfrm>
          <a:off x="396875" y="2420889"/>
          <a:ext cx="6839421" cy="1807822"/>
        </p:xfrm>
        <a:graphic>
          <a:graphicData uri="http://schemas.openxmlformats.org/drawingml/2006/table">
            <a:tbl>
              <a:tblPr firstRow="1" bandRow="1">
                <a:tableStyleId>{5940675A-B579-460E-94D1-54222C63F5DA}</a:tableStyleId>
              </a:tblPr>
              <a:tblGrid>
                <a:gridCol w="3877455"/>
                <a:gridCol w="1480983"/>
                <a:gridCol w="1480983"/>
              </a:tblGrid>
              <a:tr h="362581">
                <a:tc rowSpan="2">
                  <a:txBody>
                    <a:bodyPr/>
                    <a:lstStyle/>
                    <a:p>
                      <a:pPr algn="l">
                        <a:lnSpc>
                          <a:spcPct val="100000"/>
                        </a:lnSpc>
                      </a:pPr>
                      <a:r>
                        <a:rPr lang="en-US" sz="1600" b="0" i="0" dirty="0" smtClean="0">
                          <a:solidFill>
                            <a:srgbClr val="000000"/>
                          </a:solidFill>
                        </a:rPr>
                        <a:t>Impact of adult learning</a:t>
                      </a:r>
                    </a:p>
                    <a:p>
                      <a:pPr algn="l">
                        <a:lnSpc>
                          <a:spcPct val="100000"/>
                        </a:lnSpc>
                      </a:pPr>
                      <a:r>
                        <a:rPr lang="en-US" sz="1600" b="0" i="0" dirty="0" smtClean="0">
                          <a:solidFill>
                            <a:srgbClr val="000000"/>
                          </a:solidFill>
                        </a:rPr>
                        <a:t>(Ref. No adult learning)</a:t>
                      </a:r>
                      <a:endParaRPr lang="en-US" sz="1600" b="0" i="0" dirty="0">
                        <a:solidFill>
                          <a:srgbClr val="000000"/>
                        </a:solidFill>
                      </a:endParaRPr>
                    </a:p>
                  </a:txBody>
                  <a:tcPr marT="45715" marB="45715">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pPr>
                      <a:r>
                        <a:rPr lang="en-US" sz="1600" b="1" dirty="0" smtClean="0">
                          <a:solidFill>
                            <a:srgbClr val="000000"/>
                          </a:solidFill>
                        </a:rPr>
                        <a:t>Occupational mobility</a:t>
                      </a:r>
                      <a:endParaRPr lang="en-US" sz="1600" b="1" dirty="0">
                        <a:solidFill>
                          <a:srgbClr val="000000"/>
                        </a:solidFill>
                      </a:endParaRPr>
                    </a:p>
                  </a:txBody>
                  <a:tcPr marT="45715" marB="45715">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smtClean="0"/>
                    </a:p>
                  </a:txBody>
                  <a:tcPr marT="45715" marB="45715" anchor="ctr"/>
                </a:tc>
              </a:tr>
              <a:tr h="357498">
                <a:tc vMerge="1">
                  <a:txBody>
                    <a:bodyPr/>
                    <a:lstStyle/>
                    <a:p>
                      <a:endParaRPr lang="en-US"/>
                    </a:p>
                  </a:txBody>
                  <a:tcPr/>
                </a:tc>
                <a:tc>
                  <a:txBody>
                    <a:bodyPr/>
                    <a:lstStyle/>
                    <a:p>
                      <a:pPr algn="l">
                        <a:lnSpc>
                          <a:spcPct val="100000"/>
                        </a:lnSpc>
                      </a:pPr>
                      <a:r>
                        <a:rPr lang="en-US" sz="1600" b="0" dirty="0" smtClean="0">
                          <a:solidFill>
                            <a:srgbClr val="000000"/>
                          </a:solidFill>
                        </a:rPr>
                        <a:t>Upward</a:t>
                      </a:r>
                      <a:endParaRPr lang="en-US" sz="1600" b="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Downward</a:t>
                      </a:r>
                    </a:p>
                  </a:txBody>
                  <a:tcPr marT="45715" marB="45715">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Times New Roman"/>
                          <a:ea typeface="Times New Roman"/>
                        </a:rPr>
                        <a:t>Tertiary AL</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Non-tertiary AL</a:t>
                      </a:r>
                      <a:endParaRPr lang="de-DE" sz="1600" b="1" i="0" dirty="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Non-formal AL</a:t>
                      </a:r>
                      <a:endParaRPr lang="de-DE" sz="1600" b="1" i="0" dirty="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More chances</a:t>
                      </a: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92FA0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92FA0F"/>
                    </a:solidFill>
                  </a:tcPr>
                </a:tc>
              </a:tr>
            </a:tbl>
          </a:graphicData>
        </a:graphic>
      </p:graphicFrame>
      <p:sp>
        <p:nvSpPr>
          <p:cNvPr id="2" name="Titel 1"/>
          <p:cNvSpPr>
            <a:spLocks noGrp="1"/>
          </p:cNvSpPr>
          <p:nvPr>
            <p:ph type="title"/>
          </p:nvPr>
        </p:nvSpPr>
        <p:spPr/>
        <p:txBody>
          <a:bodyPr/>
          <a:lstStyle/>
          <a:p>
            <a:pPr>
              <a:defRPr/>
            </a:pPr>
            <a:r>
              <a:rPr lang="en-US" dirty="0" smtClean="0"/>
              <a:t>Results: occupational mobility</a:t>
            </a:r>
            <a:endParaRPr lang="en-US" dirty="0"/>
          </a:p>
        </p:txBody>
      </p:sp>
      <p:sp>
        <p:nvSpPr>
          <p:cNvPr id="34819"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2.14</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(4.1)</a:t>
            </a:r>
            <a:r>
              <a:rPr lang="it-IT" sz="1800" b="1" dirty="0">
                <a:solidFill>
                  <a:schemeClr val="bg1"/>
                </a:solidFill>
                <a:latin typeface="Franklin Gothic Medium" charset="0"/>
                <a:cs typeface="+mn-cs"/>
              </a:rPr>
              <a:t>	</a:t>
            </a:r>
          </a:p>
        </p:txBody>
      </p:sp>
      <p:sp>
        <p:nvSpPr>
          <p:cNvPr id="30" name="Inhaltsplatzhalter 6"/>
          <p:cNvSpPr txBox="1">
            <a:spLocks/>
          </p:cNvSpPr>
          <p:nvPr/>
        </p:nvSpPr>
        <p:spPr bwMode="auto">
          <a:xfrm>
            <a:off x="396180" y="1988840"/>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200" b="1" u="sng" dirty="0"/>
              <a:t>“Direct effect” of </a:t>
            </a:r>
            <a:r>
              <a:rPr lang="en-US" sz="2200" b="1" u="sng" dirty="0" smtClean="0"/>
              <a:t>adult learning</a:t>
            </a:r>
            <a:endParaRPr lang="en-US" sz="2200" b="1" u="sng" dirty="0"/>
          </a:p>
        </p:txBody>
      </p:sp>
      <p:graphicFrame>
        <p:nvGraphicFramePr>
          <p:cNvPr id="38" name="Tabelle 37"/>
          <p:cNvGraphicFramePr>
            <a:graphicFrameLocks noGrp="1"/>
          </p:cNvGraphicFramePr>
          <p:nvPr>
            <p:extLst>
              <p:ext uri="{D42A27DB-BD31-4B8C-83A1-F6EECF244321}">
                <p14:modId xmlns:p14="http://schemas.microsoft.com/office/powerpoint/2010/main" val="3649168"/>
              </p:ext>
            </p:extLst>
          </p:nvPr>
        </p:nvGraphicFramePr>
        <p:xfrm>
          <a:off x="7236296" y="3140968"/>
          <a:ext cx="2376264" cy="1087743"/>
        </p:xfrm>
        <a:graphic>
          <a:graphicData uri="http://schemas.openxmlformats.org/drawingml/2006/table">
            <a:tbl>
              <a:tblPr firstRow="1" bandRow="1">
                <a:tableStyleId>{5940675A-B579-460E-94D1-54222C63F5DA}</a:tableStyleId>
              </a:tblPr>
              <a:tblGrid>
                <a:gridCol w="2376264"/>
              </a:tblGrid>
              <a:tr h="362581">
                <a:tc>
                  <a:txBody>
                    <a:bodyPr/>
                    <a:lstStyle/>
                    <a:p>
                      <a:pPr marL="0" indent="0">
                        <a:buFont typeface="Wingdings" charset="2"/>
                        <a:buNone/>
                        <a:defRPr/>
                      </a:pPr>
                      <a:r>
                        <a:rPr lang="en-US" sz="1600" b="1" i="1" dirty="0" smtClean="0">
                          <a:solidFill>
                            <a:srgbClr val="3988BA"/>
                          </a:solidFill>
                        </a:rPr>
                        <a:t>(H7)</a:t>
                      </a:r>
                      <a:r>
                        <a:rPr lang="en-US" sz="1600" b="1" i="1" dirty="0" smtClean="0"/>
                        <a:t> 		</a:t>
                      </a:r>
                      <a:r>
                        <a:rPr lang="en-US" sz="1600" dirty="0" smtClean="0"/>
                        <a:t>confirmed</a:t>
                      </a:r>
                    </a:p>
                  </a:txBody>
                  <a:tcPr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marL="0" indent="0">
                        <a:buFont typeface="Wingdings" charset="2"/>
                        <a:buNone/>
                        <a:defRPr/>
                      </a:pPr>
                      <a:r>
                        <a:rPr lang="en-US" sz="1600" b="1" i="1" dirty="0" smtClean="0">
                          <a:solidFill>
                            <a:srgbClr val="3988BA"/>
                          </a:solidFill>
                        </a:rPr>
                        <a:t>(H8)</a:t>
                      </a:r>
                      <a:r>
                        <a:rPr lang="en-US" sz="1600" b="1" i="1" dirty="0" smtClean="0"/>
                        <a:t> 		</a:t>
                      </a:r>
                      <a:r>
                        <a:rPr lang="en-US" sz="1600" dirty="0" smtClean="0"/>
                        <a:t>confirmed</a:t>
                      </a:r>
                    </a:p>
                  </a:txBody>
                  <a:tcPr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marL="0" indent="0">
                        <a:buFont typeface="Wingdings" charset="2"/>
                        <a:buNone/>
                        <a:defRPr/>
                      </a:pPr>
                      <a:r>
                        <a:rPr lang="en-US" sz="1600" b="1" i="1" dirty="0" smtClean="0">
                          <a:solidFill>
                            <a:srgbClr val="3988BA"/>
                          </a:solidFill>
                        </a:rPr>
                        <a:t>(H9)	</a:t>
                      </a:r>
                      <a:r>
                        <a:rPr lang="en-US" sz="1600" b="1" i="1" dirty="0" smtClean="0"/>
                        <a:t> 	</a:t>
                      </a:r>
                      <a:r>
                        <a:rPr lang="en-US" sz="1600" dirty="0" smtClean="0"/>
                        <a:t>confirmed</a:t>
                      </a:r>
                    </a:p>
                  </a:txBody>
                  <a:tcPr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9" name="Gruppierung 38"/>
          <p:cNvGrpSpPr/>
          <p:nvPr/>
        </p:nvGrpSpPr>
        <p:grpSpPr>
          <a:xfrm rot="16200000">
            <a:off x="7909951" y="3151850"/>
            <a:ext cx="179559" cy="374740"/>
            <a:chOff x="7455839" y="1871586"/>
            <a:chExt cx="535751" cy="535749"/>
          </a:xfrm>
        </p:grpSpPr>
        <p:sp>
          <p:nvSpPr>
            <p:cNvPr id="40" name="Pfeil nach unten 39"/>
            <p:cNvSpPr/>
            <p:nvPr/>
          </p:nvSpPr>
          <p:spPr>
            <a:xfrm>
              <a:off x="7455839" y="1871586"/>
              <a:ext cx="535751"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1" name="Pfeil nach unten 4"/>
            <p:cNvSpPr/>
            <p:nvPr/>
          </p:nvSpPr>
          <p:spPr>
            <a:xfrm>
              <a:off x="7612654" y="1871590"/>
              <a:ext cx="294663"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42" name="Gruppierung 41"/>
          <p:cNvGrpSpPr/>
          <p:nvPr/>
        </p:nvGrpSpPr>
        <p:grpSpPr>
          <a:xfrm rot="16200000">
            <a:off x="7844911" y="3590866"/>
            <a:ext cx="309639" cy="374740"/>
            <a:chOff x="7103984" y="1871587"/>
            <a:chExt cx="923877" cy="535749"/>
          </a:xfrm>
        </p:grpSpPr>
        <p:sp>
          <p:nvSpPr>
            <p:cNvPr id="43" name="Pfeil nach unten 42"/>
            <p:cNvSpPr/>
            <p:nvPr/>
          </p:nvSpPr>
          <p:spPr>
            <a:xfrm>
              <a:off x="7492113" y="1871587"/>
              <a:ext cx="535748"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4"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45" name="Gruppierung 44"/>
          <p:cNvGrpSpPr/>
          <p:nvPr/>
        </p:nvGrpSpPr>
        <p:grpSpPr>
          <a:xfrm rot="16200000">
            <a:off x="7844911" y="3950906"/>
            <a:ext cx="309639" cy="374740"/>
            <a:chOff x="7103984" y="1871587"/>
            <a:chExt cx="923877" cy="535749"/>
          </a:xfrm>
        </p:grpSpPr>
        <p:sp>
          <p:nvSpPr>
            <p:cNvPr id="46" name="Pfeil nach unten 45"/>
            <p:cNvSpPr/>
            <p:nvPr/>
          </p:nvSpPr>
          <p:spPr>
            <a:xfrm>
              <a:off x="7492113" y="1871587"/>
              <a:ext cx="535748"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7"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
        <p:nvSpPr>
          <p:cNvPr id="17" name="Textfeld 16"/>
          <p:cNvSpPr txBox="1"/>
          <p:nvPr/>
        </p:nvSpPr>
        <p:spPr>
          <a:xfrm>
            <a:off x="61888" y="6237312"/>
            <a:ext cx="9082112" cy="338554"/>
          </a:xfrm>
          <a:prstGeom prst="rect">
            <a:avLst/>
          </a:prstGeom>
          <a:noFill/>
        </p:spPr>
        <p:txBody>
          <a:bodyPr wrap="square" rtlCol="0">
            <a:spAutoFit/>
          </a:bodyPr>
          <a:lstStyle/>
          <a:p>
            <a:pPr algn="l"/>
            <a:r>
              <a:rPr lang="en-US" sz="800" dirty="0" smtClean="0"/>
              <a:t>*Models control for educational status, gender age, marital status, children in the household, residential area, household income, desire to find a (new) job, years since last transition, part-time job, public sector, occupational status, firm size and period.</a:t>
            </a:r>
            <a:endParaRPr lang="en-US" sz="800" dirty="0"/>
          </a:p>
        </p:txBody>
      </p:sp>
    </p:spTree>
    <p:extLst>
      <p:ext uri="{BB962C8B-B14F-4D97-AF65-F5344CB8AC3E}">
        <p14:creationId xmlns:p14="http://schemas.microsoft.com/office/powerpoint/2010/main" val="727698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dissolve">
                                      <p:cBhvr>
                                        <p:cTn id="11" dur="500"/>
                                        <p:tgtEl>
                                          <p:spTgt spid="38"/>
                                        </p:tgtEl>
                                      </p:cBhvr>
                                    </p:animEffect>
                                  </p:childTnLst>
                                </p:cTn>
                              </p:par>
                              <p:par>
                                <p:cTn id="12" presetID="9"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dissolve">
                                      <p:cBhvr>
                                        <p:cTn id="14" dur="500"/>
                                        <p:tgtEl>
                                          <p:spTgt spid="39"/>
                                        </p:tgtEl>
                                      </p:cBhvr>
                                    </p:animEffect>
                                  </p:childTnLst>
                                </p:cTn>
                              </p:par>
                              <p:par>
                                <p:cTn id="15" presetID="9"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par>
                                <p:cTn id="18" presetID="9"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dissolve">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3354918378"/>
              </p:ext>
            </p:extLst>
          </p:nvPr>
        </p:nvGraphicFramePr>
        <p:xfrm>
          <a:off x="396874" y="2420889"/>
          <a:ext cx="8207576" cy="4094178"/>
        </p:xfrm>
        <a:graphic>
          <a:graphicData uri="http://schemas.openxmlformats.org/drawingml/2006/table">
            <a:tbl>
              <a:tblPr firstRow="1" bandRow="1">
                <a:tableStyleId>{5940675A-B579-460E-94D1-54222C63F5DA}</a:tableStyleId>
              </a:tblPr>
              <a:tblGrid>
                <a:gridCol w="3959102"/>
                <a:gridCol w="2124237"/>
                <a:gridCol w="2124237"/>
              </a:tblGrid>
              <a:tr h="362581">
                <a:tc rowSpan="2">
                  <a:txBody>
                    <a:bodyPr/>
                    <a:lstStyle/>
                    <a:p>
                      <a:pPr algn="l">
                        <a:lnSpc>
                          <a:spcPct val="100000"/>
                        </a:lnSpc>
                      </a:pPr>
                      <a:r>
                        <a:rPr lang="en-US" sz="1600" b="0" i="0" dirty="0" smtClean="0">
                          <a:solidFill>
                            <a:srgbClr val="000000"/>
                          </a:solidFill>
                        </a:rPr>
                        <a:t>Impact of adult learning</a:t>
                      </a:r>
                    </a:p>
                    <a:p>
                      <a:pPr algn="l">
                        <a:lnSpc>
                          <a:spcPct val="100000"/>
                        </a:lnSpc>
                      </a:pPr>
                      <a:r>
                        <a:rPr lang="en-US" sz="1600" b="0" i="0" dirty="0" smtClean="0">
                          <a:solidFill>
                            <a:srgbClr val="000000"/>
                          </a:solidFill>
                        </a:rPr>
                        <a:t>(Ref. No adult learning)</a:t>
                      </a:r>
                      <a:endParaRPr lang="en-US" sz="1600" b="0" i="0" dirty="0">
                        <a:solidFill>
                          <a:srgbClr val="000000"/>
                        </a:solidFill>
                      </a:endParaRPr>
                    </a:p>
                  </a:txBody>
                  <a:tcPr marT="45715" marB="45715">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pPr>
                      <a:r>
                        <a:rPr lang="en-US" sz="1600" b="1" dirty="0" smtClean="0">
                          <a:solidFill>
                            <a:srgbClr val="000000"/>
                          </a:solidFill>
                        </a:rPr>
                        <a:t>Occupational mobility</a:t>
                      </a:r>
                      <a:endParaRPr lang="en-US" sz="1600" b="1" dirty="0">
                        <a:solidFill>
                          <a:srgbClr val="000000"/>
                        </a:solidFill>
                      </a:endParaRPr>
                    </a:p>
                  </a:txBody>
                  <a:tcPr marT="45715" marB="45715">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smtClean="0"/>
                    </a:p>
                  </a:txBody>
                  <a:tcPr marT="45715" marB="45715" anchor="ctr"/>
                </a:tc>
              </a:tr>
              <a:tr h="357498">
                <a:tc vMerge="1">
                  <a:txBody>
                    <a:bodyPr/>
                    <a:lstStyle/>
                    <a:p>
                      <a:endParaRPr lang="en-US"/>
                    </a:p>
                  </a:txBody>
                  <a:tcPr/>
                </a:tc>
                <a:tc>
                  <a:txBody>
                    <a:bodyPr/>
                    <a:lstStyle/>
                    <a:p>
                      <a:pPr algn="l">
                        <a:lnSpc>
                          <a:spcPct val="100000"/>
                        </a:lnSpc>
                      </a:pPr>
                      <a:r>
                        <a:rPr lang="en-US" sz="1600" b="0" dirty="0" smtClean="0">
                          <a:solidFill>
                            <a:srgbClr val="000000"/>
                          </a:solidFill>
                        </a:rPr>
                        <a:t>Upward</a:t>
                      </a:r>
                      <a:endParaRPr lang="en-US" sz="1600" b="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rPr>
                        <a:t>Downward</a:t>
                      </a:r>
                    </a:p>
                  </a:txBody>
                  <a:tcPr marT="45715" marB="45715">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Times New Roman"/>
                          <a:ea typeface="Times New Roman"/>
                        </a:rPr>
                        <a:t>Tertiary AL            * 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unemployed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not in labor force</a:t>
                      </a:r>
                      <a:endParaRPr lang="de-DE" sz="1600" b="1" i="0" dirty="0" smtClean="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92FA0F"/>
                    </a:solidFill>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92FA0F"/>
                    </a:solidFill>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Non-tertiary AL    * employed</a:t>
                      </a:r>
                      <a:endParaRPr lang="de-DE" sz="1600" b="1" i="0" dirty="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unemployed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not in labor force</a:t>
                      </a:r>
                      <a:endParaRPr lang="de-DE" sz="1600" b="1" i="0" dirty="0" smtClean="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84755">
                <a:tc>
                  <a:txBody>
                    <a:bodyPr/>
                    <a:lstStyle/>
                    <a:p>
                      <a:pPr algn="l">
                        <a:lnSpc>
                          <a:spcPct val="100000"/>
                        </a:lnSpc>
                        <a:spcAft>
                          <a:spcPts val="0"/>
                        </a:spcAft>
                      </a:pPr>
                      <a:r>
                        <a:rPr lang="en-US" sz="1600" b="1" i="0" dirty="0" smtClean="0">
                          <a:solidFill>
                            <a:srgbClr val="000000"/>
                          </a:solidFill>
                          <a:effectLst/>
                          <a:latin typeface="+mn-lt"/>
                          <a:ea typeface="Times New Roman"/>
                        </a:rPr>
                        <a:t>Non-formal AL      * employed</a:t>
                      </a:r>
                      <a:endParaRPr lang="de-DE" sz="1600" b="1" i="0" dirty="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unemployed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not in labor force</a:t>
                      </a:r>
                      <a:endParaRPr lang="de-DE" sz="1600" b="1" i="0" dirty="0" smtClean="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Reduced risks</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92FA0F"/>
                    </a:solidFill>
                  </a:tcPr>
                </a:tc>
              </a:tr>
            </a:tbl>
          </a:graphicData>
        </a:graphic>
      </p:graphicFrame>
      <p:sp>
        <p:nvSpPr>
          <p:cNvPr id="2" name="Titel 1"/>
          <p:cNvSpPr>
            <a:spLocks noGrp="1"/>
          </p:cNvSpPr>
          <p:nvPr>
            <p:ph type="title"/>
          </p:nvPr>
        </p:nvSpPr>
        <p:spPr/>
        <p:txBody>
          <a:bodyPr/>
          <a:lstStyle/>
          <a:p>
            <a:pPr>
              <a:defRPr/>
            </a:pPr>
            <a:r>
              <a:rPr lang="en-US" dirty="0" smtClean="0"/>
              <a:t>Results: occupational mobility</a:t>
            </a:r>
            <a:endParaRPr lang="en-US" dirty="0"/>
          </a:p>
        </p:txBody>
      </p:sp>
      <p:sp>
        <p:nvSpPr>
          <p:cNvPr id="34819"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2.15</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(4.2)</a:t>
            </a:r>
            <a:r>
              <a:rPr lang="it-IT" sz="1800" b="1" dirty="0">
                <a:solidFill>
                  <a:schemeClr val="bg1"/>
                </a:solidFill>
                <a:latin typeface="Franklin Gothic Medium" charset="0"/>
                <a:cs typeface="+mn-cs"/>
              </a:rPr>
              <a:t>	</a:t>
            </a:r>
          </a:p>
        </p:txBody>
      </p:sp>
      <p:sp>
        <p:nvSpPr>
          <p:cNvPr id="30" name="Inhaltsplatzhalter 6"/>
          <p:cNvSpPr txBox="1">
            <a:spLocks/>
          </p:cNvSpPr>
          <p:nvPr/>
        </p:nvSpPr>
        <p:spPr bwMode="auto">
          <a:xfrm>
            <a:off x="396180" y="1988840"/>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200" b="1" u="sng" dirty="0"/>
              <a:t>Interaction: adult learning &amp; working status while studying </a:t>
            </a:r>
          </a:p>
        </p:txBody>
      </p:sp>
    </p:spTree>
    <p:extLst>
      <p:ext uri="{BB962C8B-B14F-4D97-AF65-F5344CB8AC3E}">
        <p14:creationId xmlns:p14="http://schemas.microsoft.com/office/powerpoint/2010/main" val="4153582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1113299965"/>
              </p:ext>
            </p:extLst>
          </p:nvPr>
        </p:nvGraphicFramePr>
        <p:xfrm>
          <a:off x="396874" y="2420889"/>
          <a:ext cx="8207576" cy="2962087"/>
        </p:xfrm>
        <a:graphic>
          <a:graphicData uri="http://schemas.openxmlformats.org/drawingml/2006/table">
            <a:tbl>
              <a:tblPr firstRow="1" bandRow="1">
                <a:tableStyleId>{5940675A-B579-460E-94D1-54222C63F5DA}</a:tableStyleId>
              </a:tblPr>
              <a:tblGrid>
                <a:gridCol w="3959102"/>
                <a:gridCol w="2124237"/>
                <a:gridCol w="2124237"/>
              </a:tblGrid>
              <a:tr h="362581">
                <a:tc rowSpan="2">
                  <a:txBody>
                    <a:bodyPr/>
                    <a:lstStyle/>
                    <a:p>
                      <a:pPr algn="l">
                        <a:lnSpc>
                          <a:spcPct val="100000"/>
                        </a:lnSpc>
                      </a:pPr>
                      <a:r>
                        <a:rPr lang="en-US" sz="1600" b="0" i="0" dirty="0" smtClean="0"/>
                        <a:t>Impact of adult learning</a:t>
                      </a:r>
                    </a:p>
                    <a:p>
                      <a:pPr algn="l">
                        <a:lnSpc>
                          <a:spcPct val="100000"/>
                        </a:lnSpc>
                      </a:pPr>
                      <a:r>
                        <a:rPr lang="en-US" sz="1600" b="0" i="0" dirty="0" smtClean="0"/>
                        <a:t>(Ref. No adult learning)</a:t>
                      </a:r>
                      <a:endParaRPr lang="en-US" sz="1600" b="0" i="0" dirty="0"/>
                    </a:p>
                  </a:txBody>
                  <a:tcPr marT="45715" marB="45715">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0000"/>
                        </a:lnSpc>
                      </a:pPr>
                      <a:r>
                        <a:rPr lang="en-US" sz="1600" b="1" dirty="0" smtClean="0"/>
                        <a:t>Occupational mobility</a:t>
                      </a:r>
                      <a:endParaRPr lang="en-US" sz="1600" b="1" dirty="0"/>
                    </a:p>
                  </a:txBody>
                  <a:tcPr marT="45715" marB="45715">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smtClean="0"/>
                    </a:p>
                  </a:txBody>
                  <a:tcPr marT="45715" marB="45715" anchor="ctr"/>
                </a:tc>
              </a:tr>
              <a:tr h="357498">
                <a:tc vMerge="1">
                  <a:txBody>
                    <a:bodyPr/>
                    <a:lstStyle/>
                    <a:p>
                      <a:endParaRPr lang="en-US"/>
                    </a:p>
                  </a:txBody>
                  <a:tcPr/>
                </a:tc>
                <a:tc>
                  <a:txBody>
                    <a:bodyPr/>
                    <a:lstStyle/>
                    <a:p>
                      <a:pPr algn="l">
                        <a:lnSpc>
                          <a:spcPct val="100000"/>
                        </a:lnSpc>
                      </a:pPr>
                      <a:r>
                        <a:rPr lang="en-US" sz="1600" b="0" dirty="0" smtClean="0"/>
                        <a:t>Upward</a:t>
                      </a:r>
                      <a:endParaRPr lang="en-US" sz="1600" b="0" dirty="0"/>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Downward</a:t>
                      </a:r>
                    </a:p>
                  </a:txBody>
                  <a:tcPr marT="45715" marB="45715">
                    <a:lnL w="12700" cmpd="sng">
                      <a:noFill/>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Times New Roman"/>
                          <a:ea typeface="Times New Roman"/>
                        </a:rPr>
                        <a:t>Tertiary AL           </a:t>
                      </a:r>
                      <a:r>
                        <a:rPr lang="en-US" sz="1600" b="1" i="0" baseline="0" dirty="0" smtClean="0">
                          <a:solidFill>
                            <a:srgbClr val="000000"/>
                          </a:solidFill>
                          <a:effectLst/>
                          <a:latin typeface="Times New Roman"/>
                          <a:ea typeface="Times New Roman"/>
                        </a:rPr>
                        <a:t> </a:t>
                      </a:r>
                      <a:r>
                        <a:rPr lang="en-US" sz="1600" b="1" i="0" dirty="0" smtClean="0">
                          <a:solidFill>
                            <a:srgbClr val="000000"/>
                          </a:solidFill>
                          <a:effectLst/>
                          <a:latin typeface="+mn-lt"/>
                          <a:ea typeface="Times New Roman"/>
                        </a:rPr>
                        <a:t>* tertiary educated</a:t>
                      </a:r>
                      <a:endParaRPr lang="de-DE" sz="1600" b="1" i="0" dirty="0">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n.s</a:t>
                      </a:r>
                      <a:r>
                        <a:rPr lang="en-US" sz="1600" dirty="0" smtClean="0">
                          <a:solidFill>
                            <a:srgbClr val="000000"/>
                          </a:solidFill>
                        </a:rPr>
                        <a:t>.</a:t>
                      </a:r>
                    </a:p>
                  </a:txBody>
                  <a:tcPr marT="45715" marB="45715">
                    <a:lnL w="12700" cmpd="sng">
                      <a:noFill/>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non-tertiary educated</a:t>
                      </a:r>
                      <a:endParaRPr lang="de-DE" sz="1600" b="1" i="0" dirty="0" smtClean="0">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Fewer chances</a:t>
                      </a: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6666"/>
                    </a:solidFill>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Non-tertiary AL    * tertiary educated</a:t>
                      </a:r>
                      <a:endParaRPr lang="de-DE" sz="1600" b="1" i="0" dirty="0">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Reduced risks</a:t>
                      </a:r>
                    </a:p>
                  </a:txBody>
                  <a:tcPr marT="45715" marB="4571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non-tertiary educated</a:t>
                      </a:r>
                      <a:endParaRPr lang="de-DE" sz="1600" b="1" i="0" dirty="0">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Increased risks</a:t>
                      </a:r>
                    </a:p>
                  </a:txBody>
                  <a:tcPr marT="45715" marB="4571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6666"/>
                    </a:solidFill>
                  </a:tcPr>
                </a:tc>
              </a:tr>
              <a:tr h="384755">
                <a:tc>
                  <a:txBody>
                    <a:bodyPr/>
                    <a:lstStyle/>
                    <a:p>
                      <a:pPr algn="l">
                        <a:lnSpc>
                          <a:spcPct val="100000"/>
                        </a:lnSpc>
                        <a:spcAft>
                          <a:spcPts val="0"/>
                        </a:spcAft>
                      </a:pPr>
                      <a:r>
                        <a:rPr lang="en-US" sz="1600" b="1" i="0" dirty="0" smtClean="0">
                          <a:solidFill>
                            <a:srgbClr val="000000"/>
                          </a:solidFill>
                          <a:effectLst/>
                          <a:latin typeface="+mn-lt"/>
                          <a:ea typeface="Times New Roman"/>
                        </a:rPr>
                        <a:t>Non-formal AL      * tertiary educated</a:t>
                      </a:r>
                      <a:endParaRPr lang="de-DE" sz="1600" b="1" i="0" dirty="0">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FA0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Reduced risks</a:t>
                      </a:r>
                    </a:p>
                  </a:txBody>
                  <a:tcPr marT="45715" marB="4571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non-tertiary educated</a:t>
                      </a:r>
                      <a:endParaRPr lang="de-DE" sz="1600" b="1" i="0" dirty="0">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66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Increased risks</a:t>
                      </a:r>
                    </a:p>
                  </a:txBody>
                  <a:tcPr marT="45715" marB="4571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6666"/>
                    </a:solidFill>
                  </a:tcPr>
                </a:tc>
              </a:tr>
            </a:tbl>
          </a:graphicData>
        </a:graphic>
      </p:graphicFrame>
      <p:sp>
        <p:nvSpPr>
          <p:cNvPr id="2" name="Titel 1"/>
          <p:cNvSpPr>
            <a:spLocks noGrp="1"/>
          </p:cNvSpPr>
          <p:nvPr>
            <p:ph type="title"/>
          </p:nvPr>
        </p:nvSpPr>
        <p:spPr/>
        <p:txBody>
          <a:bodyPr/>
          <a:lstStyle/>
          <a:p>
            <a:pPr>
              <a:defRPr/>
            </a:pPr>
            <a:r>
              <a:rPr lang="en-US" dirty="0" smtClean="0"/>
              <a:t>Results: occupational mobility</a:t>
            </a:r>
            <a:endParaRPr lang="en-US" dirty="0"/>
          </a:p>
        </p:txBody>
      </p:sp>
      <p:sp>
        <p:nvSpPr>
          <p:cNvPr id="34819"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2.16</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(4.3)</a:t>
            </a:r>
            <a:r>
              <a:rPr lang="it-IT" sz="1800" b="1" dirty="0">
                <a:solidFill>
                  <a:schemeClr val="bg1"/>
                </a:solidFill>
                <a:latin typeface="Franklin Gothic Medium" charset="0"/>
                <a:cs typeface="+mn-cs"/>
              </a:rPr>
              <a:t>	</a:t>
            </a:r>
          </a:p>
        </p:txBody>
      </p:sp>
      <p:sp>
        <p:nvSpPr>
          <p:cNvPr id="30" name="Inhaltsplatzhalter 6"/>
          <p:cNvSpPr txBox="1">
            <a:spLocks/>
          </p:cNvSpPr>
          <p:nvPr/>
        </p:nvSpPr>
        <p:spPr bwMode="auto">
          <a:xfrm>
            <a:off x="396180" y="1988840"/>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200" b="1" u="sng" dirty="0"/>
              <a:t>Interaction: adult learning &amp; </a:t>
            </a:r>
            <a:r>
              <a:rPr lang="en-US" sz="2200" b="1" u="sng" dirty="0" smtClean="0"/>
              <a:t>initial educational level</a:t>
            </a:r>
            <a:endParaRPr lang="en-US" sz="2200" b="1" u="sng" dirty="0"/>
          </a:p>
        </p:txBody>
      </p:sp>
    </p:spTree>
    <p:extLst>
      <p:ext uri="{BB962C8B-B14F-4D97-AF65-F5344CB8AC3E}">
        <p14:creationId xmlns:p14="http://schemas.microsoft.com/office/powerpoint/2010/main" val="1331277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Results: employment probabilities </a:t>
            </a:r>
            <a:endParaRPr lang="en-US" dirty="0"/>
          </a:p>
        </p:txBody>
      </p:sp>
      <p:sp>
        <p:nvSpPr>
          <p:cNvPr id="34819"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2.17</a:t>
            </a:r>
            <a:endParaRPr lang="it-IT" sz="1000" dirty="0"/>
          </a:p>
        </p:txBody>
      </p:sp>
      <p:sp>
        <p:nvSpPr>
          <p:cNvPr id="30" name="Inhaltsplatzhalter 6"/>
          <p:cNvSpPr txBox="1">
            <a:spLocks/>
          </p:cNvSpPr>
          <p:nvPr/>
        </p:nvSpPr>
        <p:spPr bwMode="auto">
          <a:xfrm>
            <a:off x="396180" y="1988840"/>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200" b="1" u="sng" dirty="0"/>
              <a:t>“Direct effect” of </a:t>
            </a:r>
            <a:r>
              <a:rPr lang="en-US" sz="2200" b="1" u="sng" dirty="0" smtClean="0"/>
              <a:t>adult learning</a:t>
            </a:r>
            <a:endParaRPr lang="en-US" sz="2200" b="1" u="sng"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(5.1)</a:t>
            </a:r>
            <a:r>
              <a:rPr lang="it-IT" sz="1800" b="1" dirty="0">
                <a:solidFill>
                  <a:schemeClr val="bg1"/>
                </a:solidFill>
                <a:latin typeface="Franklin Gothic Medium" charset="0"/>
                <a:cs typeface="+mn-cs"/>
              </a:rPr>
              <a:t>	</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725930147"/>
              </p:ext>
            </p:extLst>
          </p:nvPr>
        </p:nvGraphicFramePr>
        <p:xfrm>
          <a:off x="396874" y="2420889"/>
          <a:ext cx="6551390" cy="1807822"/>
        </p:xfrm>
        <a:graphic>
          <a:graphicData uri="http://schemas.openxmlformats.org/drawingml/2006/table">
            <a:tbl>
              <a:tblPr firstRow="1" bandRow="1">
                <a:tableStyleId>{5940675A-B579-460E-94D1-54222C63F5DA}</a:tableStyleId>
              </a:tblPr>
              <a:tblGrid>
                <a:gridCol w="3873943"/>
                <a:gridCol w="2677447"/>
              </a:tblGrid>
              <a:tr h="720079">
                <a:tc>
                  <a:txBody>
                    <a:bodyPr/>
                    <a:lstStyle/>
                    <a:p>
                      <a:pPr algn="l">
                        <a:lnSpc>
                          <a:spcPct val="100000"/>
                        </a:lnSpc>
                      </a:pPr>
                      <a:r>
                        <a:rPr lang="en-US" sz="1600" b="0" i="0" dirty="0" smtClean="0"/>
                        <a:t>Impact of adult learning</a:t>
                      </a:r>
                    </a:p>
                    <a:p>
                      <a:pPr algn="l">
                        <a:lnSpc>
                          <a:spcPct val="100000"/>
                        </a:lnSpc>
                      </a:pPr>
                      <a:r>
                        <a:rPr lang="en-US" sz="1600" b="0" i="0" dirty="0" smtClean="0"/>
                        <a:t>(Ref. No adult learning)</a:t>
                      </a:r>
                      <a:endParaRPr lang="en-US" sz="1600" b="0" i="0" dirty="0"/>
                    </a:p>
                  </a:txBody>
                  <a:tcPr marT="45715" marB="45715">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b="1" dirty="0" smtClean="0"/>
                        <a:t>Employment probabilities</a:t>
                      </a:r>
                      <a:endParaRPr lang="en-US" sz="1600" b="0" dirty="0"/>
                    </a:p>
                  </a:txBody>
                  <a:tcPr marT="45715" marB="45715">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Times New Roman"/>
                          <a:ea typeface="Times New Roman"/>
                        </a:rPr>
                        <a:t>Tertiary AL</a:t>
                      </a:r>
                      <a:endParaRPr lang="de-DE" sz="1600" b="1" i="0" dirty="0">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Higher probabilities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Non-tertiary AL</a:t>
                      </a:r>
                      <a:endParaRPr lang="de-DE" sz="1600" b="1" i="0" dirty="0">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n.s</a:t>
                      </a:r>
                      <a:r>
                        <a:rPr lang="en-US" sz="1600" dirty="0" smtClean="0">
                          <a:solidFill>
                            <a:srgbClr val="000000"/>
                          </a:solidFill>
                        </a:rPr>
                        <a:t>.</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Non-formal AL</a:t>
                      </a:r>
                      <a:endParaRPr lang="de-DE" sz="1600" b="1" i="0" dirty="0">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Higher probabilities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92FA0F"/>
                    </a:solidFill>
                  </a:tcPr>
                </a:tc>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1051980065"/>
              </p:ext>
            </p:extLst>
          </p:nvPr>
        </p:nvGraphicFramePr>
        <p:xfrm>
          <a:off x="6948264" y="3140968"/>
          <a:ext cx="2376264" cy="1087743"/>
        </p:xfrm>
        <a:graphic>
          <a:graphicData uri="http://schemas.openxmlformats.org/drawingml/2006/table">
            <a:tbl>
              <a:tblPr firstRow="1" bandRow="1">
                <a:tableStyleId>{5940675A-B579-460E-94D1-54222C63F5DA}</a:tableStyleId>
              </a:tblPr>
              <a:tblGrid>
                <a:gridCol w="2376264"/>
              </a:tblGrid>
              <a:tr h="362581">
                <a:tc>
                  <a:txBody>
                    <a:bodyPr/>
                    <a:lstStyle/>
                    <a:p>
                      <a:pPr marL="0" indent="0">
                        <a:buFont typeface="Wingdings" charset="2"/>
                        <a:buNone/>
                        <a:defRPr/>
                      </a:pPr>
                      <a:r>
                        <a:rPr lang="en-US" sz="1600" b="1" i="1" dirty="0" smtClean="0">
                          <a:solidFill>
                            <a:srgbClr val="3988BA"/>
                          </a:solidFill>
                        </a:rPr>
                        <a:t>(H7)</a:t>
                      </a:r>
                      <a:r>
                        <a:rPr lang="en-US" sz="1600" b="1" i="1" dirty="0" smtClean="0"/>
                        <a:t> 		</a:t>
                      </a:r>
                      <a:r>
                        <a:rPr lang="en-US" sz="1600" dirty="0" smtClean="0"/>
                        <a:t>confirmed</a:t>
                      </a:r>
                    </a:p>
                  </a:txBody>
                  <a:tcPr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marL="0" indent="0">
                        <a:buFont typeface="Wingdings" charset="2"/>
                        <a:buNone/>
                        <a:defRPr/>
                      </a:pPr>
                      <a:r>
                        <a:rPr lang="en-US" sz="1600" b="1" i="1" dirty="0" smtClean="0">
                          <a:solidFill>
                            <a:srgbClr val="3988BA"/>
                          </a:solidFill>
                        </a:rPr>
                        <a:t>(H8)</a:t>
                      </a:r>
                      <a:r>
                        <a:rPr lang="en-US" sz="1600" b="1" i="1" dirty="0" smtClean="0"/>
                        <a:t> 		</a:t>
                      </a:r>
                      <a:r>
                        <a:rPr lang="en-US" sz="1600" dirty="0" smtClean="0"/>
                        <a:t>confirmed</a:t>
                      </a:r>
                    </a:p>
                  </a:txBody>
                  <a:tcPr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2581">
                <a:tc>
                  <a:txBody>
                    <a:bodyPr/>
                    <a:lstStyle/>
                    <a:p>
                      <a:pPr marL="0" indent="0">
                        <a:buFont typeface="Wingdings" charset="2"/>
                        <a:buNone/>
                        <a:defRPr/>
                      </a:pPr>
                      <a:r>
                        <a:rPr lang="en-US" sz="1600" b="1" i="1" dirty="0" smtClean="0">
                          <a:solidFill>
                            <a:srgbClr val="3988BA"/>
                          </a:solidFill>
                        </a:rPr>
                        <a:t>(H9)	</a:t>
                      </a:r>
                      <a:r>
                        <a:rPr lang="en-US" sz="1600" b="1" i="1" dirty="0" smtClean="0"/>
                        <a:t> 	</a:t>
                      </a:r>
                      <a:r>
                        <a:rPr lang="en-US" sz="1600" dirty="0" smtClean="0"/>
                        <a:t>confirmed</a:t>
                      </a:r>
                    </a:p>
                  </a:txBody>
                  <a:tcPr marT="45715" marB="4571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7" name="Gruppierung 26"/>
          <p:cNvGrpSpPr/>
          <p:nvPr/>
        </p:nvGrpSpPr>
        <p:grpSpPr>
          <a:xfrm rot="16200000">
            <a:off x="7585407" y="3151850"/>
            <a:ext cx="179559" cy="374740"/>
            <a:chOff x="7455839" y="1871586"/>
            <a:chExt cx="535751" cy="535749"/>
          </a:xfrm>
        </p:grpSpPr>
        <p:sp>
          <p:nvSpPr>
            <p:cNvPr id="38" name="Pfeil nach unten 37"/>
            <p:cNvSpPr/>
            <p:nvPr/>
          </p:nvSpPr>
          <p:spPr>
            <a:xfrm>
              <a:off x="7455839" y="1871586"/>
              <a:ext cx="535751"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39" name="Pfeil nach unten 4"/>
            <p:cNvSpPr/>
            <p:nvPr/>
          </p:nvSpPr>
          <p:spPr>
            <a:xfrm>
              <a:off x="7612654" y="1871590"/>
              <a:ext cx="294663"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40" name="Gruppierung 39"/>
          <p:cNvGrpSpPr/>
          <p:nvPr/>
        </p:nvGrpSpPr>
        <p:grpSpPr>
          <a:xfrm rot="16200000">
            <a:off x="7520367" y="3590866"/>
            <a:ext cx="309639" cy="374740"/>
            <a:chOff x="7103984" y="1871587"/>
            <a:chExt cx="923877" cy="535749"/>
          </a:xfrm>
        </p:grpSpPr>
        <p:sp>
          <p:nvSpPr>
            <p:cNvPr id="41" name="Pfeil nach unten 40"/>
            <p:cNvSpPr/>
            <p:nvPr/>
          </p:nvSpPr>
          <p:spPr>
            <a:xfrm>
              <a:off x="7492113" y="1871587"/>
              <a:ext cx="535748"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2"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grpSp>
        <p:nvGrpSpPr>
          <p:cNvPr id="43" name="Gruppierung 42"/>
          <p:cNvGrpSpPr/>
          <p:nvPr/>
        </p:nvGrpSpPr>
        <p:grpSpPr>
          <a:xfrm rot="16200000">
            <a:off x="7520367" y="3950906"/>
            <a:ext cx="309639" cy="374740"/>
            <a:chOff x="7103984" y="1871587"/>
            <a:chExt cx="923877" cy="535749"/>
          </a:xfrm>
        </p:grpSpPr>
        <p:sp>
          <p:nvSpPr>
            <p:cNvPr id="44" name="Pfeil nach unten 43"/>
            <p:cNvSpPr/>
            <p:nvPr/>
          </p:nvSpPr>
          <p:spPr>
            <a:xfrm>
              <a:off x="7492113" y="1871587"/>
              <a:ext cx="535748" cy="535749"/>
            </a:xfrm>
            <a:prstGeom prst="downArrow">
              <a:avLst>
                <a:gd name="adj1" fmla="val 55000"/>
                <a:gd name="adj2" fmla="val 45000"/>
              </a:avLst>
            </a:prstGeom>
            <a:solidFill>
              <a:srgbClr val="28487B">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5" name="Pfeil nach unten 4"/>
            <p:cNvSpPr/>
            <p:nvPr/>
          </p:nvSpPr>
          <p:spPr>
            <a:xfrm>
              <a:off x="7103984" y="1871589"/>
              <a:ext cx="294661" cy="403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effectLst/>
              </a:endParaRPr>
            </a:p>
          </p:txBody>
        </p:sp>
      </p:grpSp>
      <p:sp>
        <p:nvSpPr>
          <p:cNvPr id="17" name="Textfeld 16"/>
          <p:cNvSpPr txBox="1"/>
          <p:nvPr/>
        </p:nvSpPr>
        <p:spPr>
          <a:xfrm>
            <a:off x="61888" y="6237312"/>
            <a:ext cx="9082112" cy="215444"/>
          </a:xfrm>
          <a:prstGeom prst="rect">
            <a:avLst/>
          </a:prstGeom>
          <a:noFill/>
        </p:spPr>
        <p:txBody>
          <a:bodyPr wrap="square" rtlCol="0">
            <a:spAutoFit/>
          </a:bodyPr>
          <a:lstStyle/>
          <a:p>
            <a:pPr algn="l"/>
            <a:r>
              <a:rPr lang="en-US" sz="800" dirty="0" smtClean="0"/>
              <a:t>*Models control for educational status, labor market status, gender age, marital status, children in the household, residential area, household income, desire to find a (new) job, and period.</a:t>
            </a:r>
            <a:endParaRPr lang="en-US" sz="800" dirty="0"/>
          </a:p>
        </p:txBody>
      </p:sp>
    </p:spTree>
    <p:extLst>
      <p:ext uri="{BB962C8B-B14F-4D97-AF65-F5344CB8AC3E}">
        <p14:creationId xmlns:p14="http://schemas.microsoft.com/office/powerpoint/2010/main" val="1306531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par>
                                <p:cTn id="12" presetID="9" presetClass="entr" presetSubtype="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dissolve">
                                      <p:cBhvr>
                                        <p:cTn id="14" dur="500"/>
                                        <p:tgtEl>
                                          <p:spTgt spid="43"/>
                                        </p:tgtEl>
                                      </p:cBhvr>
                                    </p:animEffect>
                                  </p:childTnLst>
                                </p:cTn>
                              </p:par>
                              <p:par>
                                <p:cTn id="15" presetID="9"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par>
                                <p:cTn id="18" presetID="9"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Results: </a:t>
            </a:r>
            <a:r>
              <a:rPr lang="en-US" dirty="0" smtClean="0"/>
              <a:t>employment </a:t>
            </a:r>
            <a:r>
              <a:rPr lang="en-US" dirty="0"/>
              <a:t>probabilities </a:t>
            </a:r>
          </a:p>
        </p:txBody>
      </p:sp>
      <p:sp>
        <p:nvSpPr>
          <p:cNvPr id="34819"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2.18</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(5.2)</a:t>
            </a:r>
            <a:r>
              <a:rPr lang="it-IT" sz="1800" b="1" dirty="0">
                <a:solidFill>
                  <a:schemeClr val="bg1"/>
                </a:solidFill>
                <a:latin typeface="Franklin Gothic Medium" charset="0"/>
                <a:cs typeface="+mn-cs"/>
              </a:rPr>
              <a:t>	</a:t>
            </a:r>
          </a:p>
        </p:txBody>
      </p:sp>
      <p:sp>
        <p:nvSpPr>
          <p:cNvPr id="30" name="Inhaltsplatzhalter 6"/>
          <p:cNvSpPr txBox="1">
            <a:spLocks/>
          </p:cNvSpPr>
          <p:nvPr/>
        </p:nvSpPr>
        <p:spPr bwMode="auto">
          <a:xfrm>
            <a:off x="396180" y="1988840"/>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200" b="1" u="sng" dirty="0"/>
              <a:t>Interaction: adult learning &amp; working status while studying </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817593113"/>
              </p:ext>
            </p:extLst>
          </p:nvPr>
        </p:nvGraphicFramePr>
        <p:xfrm>
          <a:off x="396874" y="2420889"/>
          <a:ext cx="7991550" cy="4094178"/>
        </p:xfrm>
        <a:graphic>
          <a:graphicData uri="http://schemas.openxmlformats.org/drawingml/2006/table">
            <a:tbl>
              <a:tblPr firstRow="1" bandRow="1">
                <a:tableStyleId>{5940675A-B579-460E-94D1-54222C63F5DA}</a:tableStyleId>
              </a:tblPr>
              <a:tblGrid>
                <a:gridCol w="3959102"/>
                <a:gridCol w="4032448"/>
              </a:tblGrid>
              <a:tr h="720079">
                <a:tc>
                  <a:txBody>
                    <a:bodyPr/>
                    <a:lstStyle/>
                    <a:p>
                      <a:pPr algn="l">
                        <a:lnSpc>
                          <a:spcPct val="100000"/>
                        </a:lnSpc>
                      </a:pPr>
                      <a:r>
                        <a:rPr lang="en-US" sz="1600" b="0" i="0" dirty="0" smtClean="0">
                          <a:solidFill>
                            <a:srgbClr val="000000"/>
                          </a:solidFill>
                        </a:rPr>
                        <a:t>Impact of adult learning</a:t>
                      </a:r>
                    </a:p>
                    <a:p>
                      <a:pPr algn="l">
                        <a:lnSpc>
                          <a:spcPct val="100000"/>
                        </a:lnSpc>
                      </a:pPr>
                      <a:r>
                        <a:rPr lang="en-US" sz="1600" b="0" i="0" dirty="0" smtClean="0">
                          <a:solidFill>
                            <a:srgbClr val="000000"/>
                          </a:solidFill>
                        </a:rPr>
                        <a:t>(Ref. No adult learning)</a:t>
                      </a:r>
                      <a:endParaRPr lang="en-US" sz="1600" b="0" i="0" dirty="0">
                        <a:solidFill>
                          <a:srgbClr val="000000"/>
                        </a:solidFill>
                      </a:endParaRPr>
                    </a:p>
                  </a:txBody>
                  <a:tcPr marT="45715" marB="45715">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1600" b="1" dirty="0" smtClean="0">
                          <a:solidFill>
                            <a:srgbClr val="000000"/>
                          </a:solidFill>
                        </a:rPr>
                        <a:t>Employment probabilities</a:t>
                      </a:r>
                      <a:endParaRPr lang="en-US" sz="1600" b="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rgbClr val="000000"/>
                          </a:solidFill>
                          <a:effectLst/>
                          <a:latin typeface="Times New Roman"/>
                          <a:ea typeface="Times New Roman"/>
                        </a:rPr>
                        <a:t>Tertiary AL            * 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More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unemployed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6666"/>
                    </a:solidFill>
                  </a:tcPr>
                </a:tc>
              </a:tr>
              <a:tr h="3625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not in labor force</a:t>
                      </a:r>
                      <a:endParaRPr lang="de-DE" sz="1600" b="1" i="0" dirty="0" smtClean="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6666"/>
                    </a:solidFill>
                  </a:tcPr>
                </a:tc>
              </a:tr>
              <a:tr h="362581">
                <a:tc>
                  <a:txBody>
                    <a:bodyPr/>
                    <a:lstStyle/>
                    <a:p>
                      <a:pPr algn="l">
                        <a:lnSpc>
                          <a:spcPct val="100000"/>
                        </a:lnSpc>
                        <a:spcAft>
                          <a:spcPts val="0"/>
                        </a:spcAft>
                      </a:pPr>
                      <a:r>
                        <a:rPr lang="en-US" sz="1600" b="1" i="0" dirty="0" smtClean="0">
                          <a:solidFill>
                            <a:srgbClr val="000000"/>
                          </a:solidFill>
                          <a:effectLst/>
                          <a:latin typeface="+mn-lt"/>
                          <a:ea typeface="Times New Roman"/>
                        </a:rPr>
                        <a:t>Non-tertiary AL    * employed</a:t>
                      </a:r>
                      <a:endParaRPr lang="de-DE" sz="1600" b="1" i="0" dirty="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Higher probabilities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unemployed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6666"/>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not in labor force</a:t>
                      </a:r>
                      <a:endParaRPr lang="de-DE" sz="1600" b="1" i="0" dirty="0" smtClean="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6666"/>
                    </a:solidFill>
                  </a:tcPr>
                </a:tc>
              </a:tr>
              <a:tr h="384755">
                <a:tc>
                  <a:txBody>
                    <a:bodyPr/>
                    <a:lstStyle/>
                    <a:p>
                      <a:pPr algn="l">
                        <a:lnSpc>
                          <a:spcPct val="100000"/>
                        </a:lnSpc>
                        <a:spcAft>
                          <a:spcPts val="0"/>
                        </a:spcAft>
                      </a:pPr>
                      <a:r>
                        <a:rPr lang="en-US" sz="1600" b="1" i="0" dirty="0" smtClean="0">
                          <a:solidFill>
                            <a:srgbClr val="000000"/>
                          </a:solidFill>
                          <a:effectLst/>
                          <a:latin typeface="+mn-lt"/>
                          <a:ea typeface="Times New Roman"/>
                        </a:rPr>
                        <a:t>Non-formal AL      * employed</a:t>
                      </a:r>
                      <a:endParaRPr lang="de-DE" sz="1600" b="1" i="0" dirty="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Higher probabilities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unemployed</a:t>
                      </a:r>
                      <a:endParaRPr lang="de-DE" sz="1600" b="1" i="0" dirty="0">
                        <a:solidFill>
                          <a:srgbClr val="000000"/>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6666"/>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rgbClr val="000000"/>
                          </a:solidFill>
                          <a:effectLst/>
                          <a:latin typeface="+mn-lt"/>
                          <a:ea typeface="Times New Roman"/>
                        </a:rPr>
                        <a:t>                                * not in labor force</a:t>
                      </a:r>
                      <a:endParaRPr lang="de-DE" sz="1600" b="1" i="0" dirty="0" smtClean="0">
                        <a:solidFill>
                          <a:srgbClr val="000000"/>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600" dirty="0" smtClean="0">
                          <a:solidFill>
                            <a:srgbClr val="000000"/>
                          </a:solidFill>
                        </a:rPr>
                        <a:t>Fewer chances</a:t>
                      </a:r>
                      <a:endParaRPr lang="en-US" sz="1600" dirty="0">
                        <a:solidFill>
                          <a:srgbClr val="000000"/>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6666"/>
                    </a:solidFill>
                  </a:tcPr>
                </a:tc>
              </a:tr>
            </a:tbl>
          </a:graphicData>
        </a:graphic>
      </p:graphicFrame>
    </p:spTree>
    <p:extLst>
      <p:ext uri="{BB962C8B-B14F-4D97-AF65-F5344CB8AC3E}">
        <p14:creationId xmlns:p14="http://schemas.microsoft.com/office/powerpoint/2010/main" val="556334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Results: </a:t>
            </a:r>
            <a:r>
              <a:rPr lang="en-US" dirty="0" smtClean="0"/>
              <a:t>employment </a:t>
            </a:r>
            <a:r>
              <a:rPr lang="en-US" dirty="0"/>
              <a:t>probabilities </a:t>
            </a:r>
          </a:p>
        </p:txBody>
      </p:sp>
      <p:sp>
        <p:nvSpPr>
          <p:cNvPr id="34819"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2.19</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FINDINGS (5.3)</a:t>
            </a:r>
            <a:r>
              <a:rPr lang="it-IT" sz="1800" b="1" dirty="0">
                <a:solidFill>
                  <a:schemeClr val="bg1"/>
                </a:solidFill>
                <a:latin typeface="Franklin Gothic Medium" charset="0"/>
                <a:cs typeface="+mn-cs"/>
              </a:rPr>
              <a:t>	</a:t>
            </a:r>
          </a:p>
        </p:txBody>
      </p:sp>
      <p:sp>
        <p:nvSpPr>
          <p:cNvPr id="30" name="Inhaltsplatzhalter 6"/>
          <p:cNvSpPr txBox="1">
            <a:spLocks/>
          </p:cNvSpPr>
          <p:nvPr/>
        </p:nvSpPr>
        <p:spPr bwMode="auto">
          <a:xfrm>
            <a:off x="396180" y="1988840"/>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28487B"/>
              </a:buClr>
              <a:buSzPct val="80000"/>
              <a:buFont typeface="Wingdings" charset="2"/>
              <a:buChar char="v"/>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28487B"/>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28487B"/>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28487B"/>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8487B"/>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200" b="1" u="sng" dirty="0"/>
              <a:t>Interaction: adult learning &amp; </a:t>
            </a:r>
            <a:r>
              <a:rPr lang="en-US" sz="2200" b="1" u="sng" dirty="0" smtClean="0"/>
              <a:t>initial educational level</a:t>
            </a:r>
            <a:endParaRPr lang="en-US" sz="2200" b="1" u="sng"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322376447"/>
              </p:ext>
            </p:extLst>
          </p:nvPr>
        </p:nvGraphicFramePr>
        <p:xfrm>
          <a:off x="396874" y="2420889"/>
          <a:ext cx="7954964" cy="2962087"/>
        </p:xfrm>
        <a:graphic>
          <a:graphicData uri="http://schemas.openxmlformats.org/drawingml/2006/table">
            <a:tbl>
              <a:tblPr firstRow="1" bandRow="1">
                <a:tableStyleId>{5940675A-B579-460E-94D1-54222C63F5DA}</a:tableStyleId>
              </a:tblPr>
              <a:tblGrid>
                <a:gridCol w="3959102"/>
                <a:gridCol w="3995862"/>
              </a:tblGrid>
              <a:tr h="720079">
                <a:tc>
                  <a:txBody>
                    <a:bodyPr/>
                    <a:lstStyle/>
                    <a:p>
                      <a:pPr algn="l">
                        <a:lnSpc>
                          <a:spcPct val="100000"/>
                        </a:lnSpc>
                      </a:pPr>
                      <a:r>
                        <a:rPr lang="en-US" sz="1600" b="0" i="0" dirty="0" smtClean="0">
                          <a:solidFill>
                            <a:schemeClr val="tx1"/>
                          </a:solidFill>
                        </a:rPr>
                        <a:t>Impact of adult learning</a:t>
                      </a:r>
                    </a:p>
                    <a:p>
                      <a:pPr algn="l">
                        <a:lnSpc>
                          <a:spcPct val="100000"/>
                        </a:lnSpc>
                      </a:pPr>
                      <a:r>
                        <a:rPr lang="en-US" sz="1600" b="0" i="0" dirty="0" smtClean="0">
                          <a:solidFill>
                            <a:schemeClr val="tx1"/>
                          </a:solidFill>
                        </a:rPr>
                        <a:t>(Ref. No adult learning)</a:t>
                      </a:r>
                      <a:endParaRPr lang="en-US" sz="1600" b="0" i="0" dirty="0">
                        <a:solidFill>
                          <a:schemeClr val="tx1"/>
                        </a:solidFill>
                      </a:endParaRPr>
                    </a:p>
                  </a:txBody>
                  <a:tcPr marT="45715" marB="45715">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Employment probabilities</a:t>
                      </a:r>
                      <a:endParaRPr lang="en-US" sz="1600" b="0" dirty="0" smtClean="0">
                        <a:solidFill>
                          <a:schemeClr val="tx1"/>
                        </a:solidFill>
                      </a:endParaRPr>
                    </a:p>
                  </a:txBody>
                  <a:tcPr marT="45715" marB="45715">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62581">
                <a:tc>
                  <a:txBody>
                    <a:bodyPr/>
                    <a:lstStyle/>
                    <a:p>
                      <a:pPr algn="l">
                        <a:lnSpc>
                          <a:spcPct val="100000"/>
                        </a:lnSpc>
                        <a:spcAft>
                          <a:spcPts val="0"/>
                        </a:spcAft>
                      </a:pPr>
                      <a:r>
                        <a:rPr lang="en-US" sz="1600" b="1" i="0" dirty="0" smtClean="0">
                          <a:solidFill>
                            <a:schemeClr val="tx1"/>
                          </a:solidFill>
                          <a:effectLst/>
                          <a:latin typeface="Times New Roman"/>
                          <a:ea typeface="Times New Roman"/>
                        </a:rPr>
                        <a:t>Tertiary AL           </a:t>
                      </a:r>
                      <a:r>
                        <a:rPr lang="en-US" sz="1600" b="1" i="0" baseline="0" dirty="0" smtClean="0">
                          <a:solidFill>
                            <a:schemeClr val="tx1"/>
                          </a:solidFill>
                          <a:effectLst/>
                          <a:latin typeface="Times New Roman"/>
                          <a:ea typeface="Times New Roman"/>
                        </a:rPr>
                        <a:t> </a:t>
                      </a:r>
                      <a:r>
                        <a:rPr lang="en-US" sz="1600" b="1" i="0" dirty="0" smtClean="0">
                          <a:solidFill>
                            <a:schemeClr val="tx1"/>
                          </a:solidFill>
                          <a:effectLst/>
                          <a:latin typeface="+mn-lt"/>
                          <a:ea typeface="Times New Roman"/>
                        </a:rPr>
                        <a:t>* tertiary educated</a:t>
                      </a:r>
                      <a:endParaRPr lang="de-DE" sz="1600" b="1" i="0" dirty="0">
                        <a:solidFill>
                          <a:schemeClr val="tx1"/>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chemeClr val="tx1"/>
                          </a:solidFill>
                        </a:rPr>
                        <a:t>More chances</a:t>
                      </a:r>
                      <a:endParaRPr lang="en-US" sz="1600" dirty="0">
                        <a:solidFill>
                          <a:schemeClr val="tx1"/>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effectLst/>
                          <a:latin typeface="+mn-lt"/>
                          <a:ea typeface="Times New Roman"/>
                        </a:rPr>
                        <a:t>                                * non-tertiary educated</a:t>
                      </a:r>
                      <a:endParaRPr lang="de-DE" sz="1600" b="1" i="0" dirty="0" smtClean="0">
                        <a:solidFill>
                          <a:schemeClr val="tx1"/>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chemeClr val="tx1"/>
                          </a:solidFill>
                        </a:rPr>
                        <a:t>More chances</a:t>
                      </a:r>
                      <a:endParaRPr lang="en-US" sz="1600" dirty="0">
                        <a:solidFill>
                          <a:schemeClr val="tx1"/>
                        </a:solidFill>
                      </a:endParaRPr>
                    </a:p>
                  </a:txBody>
                  <a:tcPr marT="45715" marB="45715">
                    <a:lnL w="12700" cap="flat" cmpd="sng" algn="ctr">
                      <a:solidFill>
                        <a:scrgbClr r="0" g="0" b="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FA0F"/>
                    </a:solidFill>
                  </a:tcPr>
                </a:tc>
              </a:tr>
              <a:tr h="362581">
                <a:tc>
                  <a:txBody>
                    <a:bodyPr/>
                    <a:lstStyle/>
                    <a:p>
                      <a:pPr algn="l">
                        <a:lnSpc>
                          <a:spcPct val="100000"/>
                        </a:lnSpc>
                        <a:spcAft>
                          <a:spcPts val="0"/>
                        </a:spcAft>
                      </a:pPr>
                      <a:r>
                        <a:rPr lang="en-US" sz="1600" b="1" i="0" dirty="0" smtClean="0">
                          <a:solidFill>
                            <a:schemeClr val="tx1"/>
                          </a:solidFill>
                          <a:effectLst/>
                          <a:latin typeface="+mn-lt"/>
                          <a:ea typeface="Times New Roman"/>
                        </a:rPr>
                        <a:t>Non-tertiary AL    * tertiary educated</a:t>
                      </a:r>
                      <a:endParaRPr lang="de-DE" sz="1600" b="1" i="0" dirty="0">
                        <a:solidFill>
                          <a:schemeClr val="tx1"/>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chemeClr val="tx1"/>
                          </a:solidFill>
                        </a:rPr>
                        <a:t>More chances</a:t>
                      </a:r>
                      <a:endParaRPr lang="en-US" sz="1600" dirty="0">
                        <a:solidFill>
                          <a:schemeClr val="tx1"/>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effectLst/>
                          <a:latin typeface="+mn-lt"/>
                          <a:ea typeface="Times New Roman"/>
                        </a:rPr>
                        <a:t>                                * non-tertiary educated</a:t>
                      </a:r>
                      <a:endParaRPr lang="de-DE" sz="1600" b="1" i="0" dirty="0">
                        <a:solidFill>
                          <a:schemeClr val="tx1"/>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chemeClr val="tx1"/>
                          </a:solidFill>
                        </a:rPr>
                        <a:t>Fewer chances</a:t>
                      </a:r>
                      <a:endParaRPr lang="en-US" sz="1600" dirty="0">
                        <a:solidFill>
                          <a:schemeClr val="tx1"/>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6666"/>
                    </a:solidFill>
                  </a:tcPr>
                </a:tc>
              </a:tr>
              <a:tr h="384755">
                <a:tc>
                  <a:txBody>
                    <a:bodyPr/>
                    <a:lstStyle/>
                    <a:p>
                      <a:pPr algn="l">
                        <a:lnSpc>
                          <a:spcPct val="100000"/>
                        </a:lnSpc>
                        <a:spcAft>
                          <a:spcPts val="0"/>
                        </a:spcAft>
                      </a:pPr>
                      <a:r>
                        <a:rPr lang="en-US" sz="1600" b="1" i="0" dirty="0" smtClean="0">
                          <a:solidFill>
                            <a:schemeClr val="tx1"/>
                          </a:solidFill>
                          <a:effectLst/>
                          <a:latin typeface="+mn-lt"/>
                          <a:ea typeface="Times New Roman"/>
                        </a:rPr>
                        <a:t>Non-formal AL      * tertiary educated</a:t>
                      </a:r>
                      <a:endParaRPr lang="de-DE" sz="1600" b="1" i="0" dirty="0">
                        <a:solidFill>
                          <a:schemeClr val="tx1"/>
                        </a:solidFill>
                        <a:effectLst/>
                        <a:latin typeface="+mn-lt"/>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chemeClr val="tx1"/>
                          </a:solidFill>
                        </a:rPr>
                        <a:t>More chances</a:t>
                      </a:r>
                      <a:endParaRPr lang="en-US" sz="1600" dirty="0">
                        <a:solidFill>
                          <a:schemeClr val="tx1"/>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FA0F"/>
                    </a:solidFill>
                  </a:tcPr>
                </a:tc>
              </a:tr>
              <a:tr h="384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effectLst/>
                          <a:latin typeface="+mn-lt"/>
                          <a:ea typeface="Times New Roman"/>
                        </a:rPr>
                        <a:t>                                * non-tertiary educated</a:t>
                      </a:r>
                      <a:endParaRPr lang="de-DE" sz="1600" b="1" i="0" dirty="0">
                        <a:solidFill>
                          <a:schemeClr val="tx1"/>
                        </a:solidFill>
                        <a:effectLst/>
                        <a:latin typeface="Times New Roman"/>
                        <a:ea typeface="Calibri"/>
                      </a:endParaRPr>
                    </a:p>
                  </a:txBody>
                  <a:tcPr marL="44450" marR="44450" marT="0" marB="0">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00000"/>
                        </a:lnSpc>
                      </a:pPr>
                      <a:r>
                        <a:rPr lang="en-US" sz="1600" dirty="0" smtClean="0">
                          <a:solidFill>
                            <a:schemeClr val="tx1"/>
                          </a:solidFill>
                        </a:rPr>
                        <a:t>Fewer chances</a:t>
                      </a:r>
                      <a:endParaRPr lang="en-US" sz="1600" dirty="0">
                        <a:solidFill>
                          <a:schemeClr val="tx1"/>
                        </a:solidFill>
                      </a:endParaRPr>
                    </a:p>
                  </a:txBody>
                  <a:tcPr marT="45715" marB="45715">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6666"/>
                    </a:solidFill>
                  </a:tcPr>
                </a:tc>
              </a:tr>
            </a:tbl>
          </a:graphicData>
        </a:graphic>
      </p:graphicFrame>
    </p:spTree>
    <p:extLst>
      <p:ext uri="{BB962C8B-B14F-4D97-AF65-F5344CB8AC3E}">
        <p14:creationId xmlns:p14="http://schemas.microsoft.com/office/powerpoint/2010/main" val="2737138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sz="2600" dirty="0" smtClean="0"/>
              <a:t>(Formal) </a:t>
            </a:r>
            <a:r>
              <a:rPr lang="en-US" sz="2600" dirty="0"/>
              <a:t>T</a:t>
            </a:r>
            <a:r>
              <a:rPr lang="en-US" sz="2600" dirty="0" smtClean="0"/>
              <a:t>ertiary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2.20</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Tertiary adult learners</a:t>
            </a:r>
            <a:endParaRPr lang="en-US" sz="2100" b="1" kern="1200" dirty="0"/>
          </a:p>
          <a:p>
            <a:pPr marL="171450" lvl="1" indent="-171450" algn="l" defTabSz="711200">
              <a:lnSpc>
                <a:spcPct val="90000"/>
              </a:lnSpc>
              <a:spcBef>
                <a:spcPct val="0"/>
              </a:spcBef>
              <a:spcAft>
                <a:spcPct val="15000"/>
              </a:spcAft>
              <a:buChar char="••"/>
            </a:pPr>
            <a:r>
              <a:rPr lang="en-US" sz="1600" kern="1200" dirty="0" smtClean="0"/>
              <a:t>Employed &amp; non-tertiary educated</a:t>
            </a:r>
            <a:endParaRPr lang="en-US" sz="1600" kern="1200" dirty="0"/>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63888" y="3717032"/>
            <a:ext cx="5580112" cy="2807374"/>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tertiary AL?</a:t>
            </a:r>
            <a:endParaRPr lang="en-US" sz="2100" b="1"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MAPPING TOGETHER </a:t>
            </a:r>
            <a:r>
              <a:rPr lang="it-IT" sz="1800" b="1" dirty="0" smtClean="0">
                <a:solidFill>
                  <a:srgbClr val="28487B"/>
                </a:solidFill>
                <a:latin typeface="Franklin Gothic Medium" charset="0"/>
                <a:cs typeface="+mn-cs"/>
              </a:rPr>
              <a:t>(1)</a:t>
            </a:r>
            <a:r>
              <a:rPr lang="it-IT" sz="1800" b="1" dirty="0">
                <a:solidFill>
                  <a:schemeClr val="bg1"/>
                </a:solidFill>
                <a:latin typeface="Franklin Gothic Medium" charset="0"/>
                <a:cs typeface="+mn-cs"/>
              </a:rPr>
              <a:t>	</a:t>
            </a:r>
          </a:p>
        </p:txBody>
      </p:sp>
      <p:pic>
        <p:nvPicPr>
          <p:cNvPr id="12" name="Bild 11" descr="wa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08921"/>
            <a:ext cx="827584" cy="551722"/>
          </a:xfrm>
          <a:prstGeom prst="rect">
            <a:avLst/>
          </a:prstGeom>
          <a:ln>
            <a:noFill/>
          </a:ln>
          <a:effectLst>
            <a:softEdge rad="112500"/>
          </a:effectLst>
        </p:spPr>
      </p:pic>
      <p:cxnSp>
        <p:nvCxnSpPr>
          <p:cNvPr id="4" name="Gerade Verbindung mit Pfeil 3"/>
          <p:cNvCxnSpPr/>
          <p:nvPr/>
        </p:nvCxnSpPr>
        <p:spPr bwMode="auto">
          <a:xfrm>
            <a:off x="1403648" y="4005064"/>
            <a:ext cx="1944216" cy="576064"/>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417837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Outline</a:t>
            </a:r>
          </a:p>
        </p:txBody>
      </p:sp>
      <p:sp>
        <p:nvSpPr>
          <p:cNvPr id="3" name="Inhaltsplatzhalter 2"/>
          <p:cNvSpPr>
            <a:spLocks noGrp="1"/>
          </p:cNvSpPr>
          <p:nvPr>
            <p:ph idx="1"/>
          </p:nvPr>
        </p:nvSpPr>
        <p:spPr/>
        <p:txBody>
          <a:bodyPr>
            <a:normAutofit fontScale="85000" lnSpcReduction="20000"/>
          </a:bodyPr>
          <a:lstStyle/>
          <a:p>
            <a:pPr eaLnBrk="1" hangingPunct="1">
              <a:defRPr/>
            </a:pPr>
            <a:r>
              <a:rPr lang="en-US" dirty="0"/>
              <a:t>Research </a:t>
            </a:r>
            <a:r>
              <a:rPr lang="en-US" dirty="0" smtClean="0">
                <a:cs typeface="+mn-cs"/>
              </a:rPr>
              <a:t>project</a:t>
            </a:r>
          </a:p>
          <a:p>
            <a:pPr lvl="1" eaLnBrk="1" hangingPunct="1">
              <a:defRPr/>
            </a:pPr>
            <a:r>
              <a:rPr lang="en-US" dirty="0" smtClean="0">
                <a:cs typeface="+mn-cs"/>
              </a:rPr>
              <a:t>Motivation and research questions</a:t>
            </a:r>
          </a:p>
          <a:p>
            <a:pPr lvl="1" eaLnBrk="1" hangingPunct="1">
              <a:defRPr/>
            </a:pPr>
            <a:r>
              <a:rPr lang="en-US" dirty="0" smtClean="0">
                <a:cs typeface="+mn-cs"/>
              </a:rPr>
              <a:t>Analytical strategy</a:t>
            </a:r>
          </a:p>
          <a:p>
            <a:pPr eaLnBrk="1" hangingPunct="1">
              <a:defRPr/>
            </a:pPr>
            <a:endParaRPr lang="en-US" dirty="0" smtClean="0">
              <a:cs typeface="+mn-cs"/>
            </a:endParaRPr>
          </a:p>
          <a:p>
            <a:pPr eaLnBrk="1" hangingPunct="1">
              <a:defRPr/>
            </a:pPr>
            <a:r>
              <a:rPr lang="en-US" dirty="0" smtClean="0">
                <a:cs typeface="+mn-cs"/>
              </a:rPr>
              <a:t>Current progress</a:t>
            </a:r>
          </a:p>
          <a:p>
            <a:pPr lvl="1" eaLnBrk="1" hangingPunct="1">
              <a:defRPr/>
            </a:pPr>
            <a:r>
              <a:rPr lang="en-US" dirty="0">
                <a:cs typeface="+mn-cs"/>
              </a:rPr>
              <a:t>Job-related adult learning in </a:t>
            </a:r>
            <a:r>
              <a:rPr lang="en-US" dirty="0" smtClean="0">
                <a:cs typeface="+mn-cs"/>
              </a:rPr>
              <a:t>Russia: More </a:t>
            </a:r>
            <a:r>
              <a:rPr lang="en-US" dirty="0">
                <a:cs typeface="+mn-cs"/>
              </a:rPr>
              <a:t>educational opportunities without an equalization </a:t>
            </a:r>
            <a:r>
              <a:rPr lang="en-US" dirty="0" smtClean="0">
                <a:cs typeface="+mn-cs"/>
              </a:rPr>
              <a:t>effect?</a:t>
            </a:r>
          </a:p>
          <a:p>
            <a:pPr eaLnBrk="1" hangingPunct="1">
              <a:defRPr/>
            </a:pPr>
            <a:endParaRPr lang="en-US" dirty="0">
              <a:cs typeface="+mn-cs"/>
            </a:endParaRPr>
          </a:p>
          <a:p>
            <a:pPr eaLnBrk="1" hangingPunct="1">
              <a:defRPr/>
            </a:pPr>
            <a:r>
              <a:rPr lang="en-US" dirty="0" smtClean="0">
                <a:cs typeface="+mn-cs"/>
              </a:rPr>
              <a:t>Agenda</a:t>
            </a:r>
          </a:p>
          <a:p>
            <a:pPr lvl="1" eaLnBrk="1" hangingPunct="1">
              <a:defRPr/>
            </a:pPr>
            <a:r>
              <a:rPr lang="en-US" dirty="0" smtClean="0">
                <a:cs typeface="+mn-cs"/>
              </a:rPr>
              <a:t>Further steps</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iii</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Tree>
    <p:extLst>
      <p:ext uri="{BB962C8B-B14F-4D97-AF65-F5344CB8AC3E}">
        <p14:creationId xmlns:p14="http://schemas.microsoft.com/office/powerpoint/2010/main" val="3837805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sz="2600" dirty="0" smtClean="0"/>
              <a:t>(Formal) </a:t>
            </a:r>
            <a:r>
              <a:rPr lang="en-US" sz="2600" dirty="0"/>
              <a:t>T</a:t>
            </a:r>
            <a:r>
              <a:rPr lang="en-US" sz="2600" dirty="0" smtClean="0"/>
              <a:t>ertiary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2.20</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Tertiary adult learners</a:t>
            </a:r>
            <a:endParaRPr lang="en-US" sz="2100" b="1" kern="1200" dirty="0"/>
          </a:p>
          <a:p>
            <a:pPr marL="171450" lvl="1" indent="-171450" algn="l" defTabSz="711200">
              <a:lnSpc>
                <a:spcPct val="90000"/>
              </a:lnSpc>
              <a:spcBef>
                <a:spcPct val="0"/>
              </a:spcBef>
              <a:spcAft>
                <a:spcPct val="15000"/>
              </a:spcAft>
              <a:buChar char="••"/>
            </a:pPr>
            <a:r>
              <a:rPr lang="en-US" sz="1600" b="1" kern="1200" dirty="0" smtClean="0">
                <a:solidFill>
                  <a:srgbClr val="FF0000"/>
                </a:solidFill>
              </a:rPr>
              <a:t>Employed</a:t>
            </a:r>
            <a:r>
              <a:rPr lang="en-US" sz="1600" kern="1200" dirty="0" smtClean="0"/>
              <a:t> &amp; non-tertiary educated</a:t>
            </a:r>
            <a:endParaRPr lang="en-US" sz="1600" kern="1200" dirty="0"/>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63888" y="3717032"/>
            <a:ext cx="5580112" cy="2807374"/>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tertiary AL?</a:t>
            </a:r>
            <a:endParaRPr lang="en-US" sz="2100" b="1" kern="1200" dirty="0"/>
          </a:p>
          <a:p>
            <a:pPr marL="171450" lvl="1" indent="-171450" algn="l" defTabSz="711200">
              <a:lnSpc>
                <a:spcPct val="90000"/>
              </a:lnSpc>
              <a:spcBef>
                <a:spcPct val="0"/>
              </a:spcBef>
              <a:spcAft>
                <a:spcPct val="15000"/>
              </a:spcAft>
              <a:buChar char="••"/>
            </a:pPr>
            <a:r>
              <a:rPr lang="en-US" sz="1600" kern="1200" dirty="0" smtClean="0">
                <a:solidFill>
                  <a:srgbClr val="F7002D"/>
                </a:solidFill>
              </a:rPr>
              <a:t>YES!</a:t>
            </a:r>
            <a:endParaRPr lang="en-US" sz="1600" kern="1200" dirty="0">
              <a:solidFill>
                <a:srgbClr val="F7002D"/>
              </a:solidFill>
            </a:endParaRPr>
          </a:p>
          <a:p>
            <a:pPr marL="342900" lvl="2" indent="-171450" algn="l" defTabSz="711200">
              <a:lnSpc>
                <a:spcPct val="90000"/>
              </a:lnSpc>
              <a:spcBef>
                <a:spcPct val="0"/>
              </a:spcBef>
              <a:spcAft>
                <a:spcPct val="15000"/>
              </a:spcAft>
              <a:buChar char="••"/>
            </a:pPr>
            <a:r>
              <a:rPr lang="en-US" sz="1600" kern="1200" dirty="0" smtClean="0"/>
              <a:t>Positive effects on occupational mobility (independent on working status while studying) </a:t>
            </a:r>
            <a:endParaRPr lang="en-US" sz="1600" kern="1200" dirty="0"/>
          </a:p>
          <a:p>
            <a:pPr marL="171450" lvl="1" indent="-171450" algn="l" defTabSz="711200">
              <a:lnSpc>
                <a:spcPct val="90000"/>
              </a:lnSpc>
              <a:spcBef>
                <a:spcPct val="0"/>
              </a:spcBef>
              <a:spcAft>
                <a:spcPct val="15000"/>
              </a:spcAft>
              <a:buChar char="••"/>
            </a:pPr>
            <a:r>
              <a:rPr lang="en-US" dirty="0">
                <a:solidFill>
                  <a:srgbClr val="F7002D"/>
                </a:solidFill>
              </a:rPr>
              <a:t>YES!</a:t>
            </a:r>
          </a:p>
          <a:p>
            <a:pPr marL="342900" lvl="2" indent="-171450" algn="l" defTabSz="711200">
              <a:lnSpc>
                <a:spcPct val="90000"/>
              </a:lnSpc>
              <a:spcBef>
                <a:spcPct val="0"/>
              </a:spcBef>
              <a:spcAft>
                <a:spcPct val="15000"/>
              </a:spcAft>
              <a:buFontTx/>
              <a:buChar char="••"/>
            </a:pPr>
            <a:r>
              <a:rPr lang="en-US" dirty="0"/>
              <a:t>Positive effects on </a:t>
            </a:r>
            <a:r>
              <a:rPr lang="en-US" dirty="0" smtClean="0"/>
              <a:t>employment chances for those </a:t>
            </a:r>
            <a:r>
              <a:rPr lang="en-US" sz="1600" kern="1200" dirty="0" smtClean="0"/>
              <a:t>employed while studying </a:t>
            </a:r>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MAPPING TOGETHER </a:t>
            </a:r>
            <a:r>
              <a:rPr lang="it-IT" sz="1800" b="1" dirty="0" smtClean="0">
                <a:solidFill>
                  <a:srgbClr val="28487B"/>
                </a:solidFill>
                <a:latin typeface="Franklin Gothic Medium" charset="0"/>
                <a:cs typeface="+mn-cs"/>
              </a:rPr>
              <a:t>(1)</a:t>
            </a:r>
            <a:r>
              <a:rPr lang="it-IT" sz="1800" b="1" dirty="0">
                <a:solidFill>
                  <a:schemeClr val="bg1"/>
                </a:solidFill>
                <a:latin typeface="Franklin Gothic Medium" charset="0"/>
                <a:cs typeface="+mn-cs"/>
              </a:rPr>
              <a:t>	</a:t>
            </a:r>
          </a:p>
        </p:txBody>
      </p:sp>
      <p:pic>
        <p:nvPicPr>
          <p:cNvPr id="12" name="Bild 11" descr="wa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08921"/>
            <a:ext cx="827584" cy="551722"/>
          </a:xfrm>
          <a:prstGeom prst="rect">
            <a:avLst/>
          </a:prstGeom>
          <a:ln>
            <a:noFill/>
          </a:ln>
          <a:effectLst>
            <a:softEdge rad="112500"/>
          </a:effectLst>
        </p:spPr>
      </p:pic>
      <p:cxnSp>
        <p:nvCxnSpPr>
          <p:cNvPr id="4" name="Gerade Verbindung mit Pfeil 3"/>
          <p:cNvCxnSpPr/>
          <p:nvPr/>
        </p:nvCxnSpPr>
        <p:spPr bwMode="auto">
          <a:xfrm>
            <a:off x="1403648" y="4005064"/>
            <a:ext cx="1944216" cy="576064"/>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0216061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sz="2600" dirty="0" smtClean="0"/>
              <a:t>(Formal) </a:t>
            </a:r>
            <a:r>
              <a:rPr lang="en-US" sz="2600" dirty="0"/>
              <a:t>T</a:t>
            </a:r>
            <a:r>
              <a:rPr lang="en-US" sz="2600" dirty="0" smtClean="0"/>
              <a:t>ertiary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2.20</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Tertiary adult learners</a:t>
            </a:r>
            <a:endParaRPr lang="en-US" sz="2100" b="1" kern="1200" dirty="0"/>
          </a:p>
          <a:p>
            <a:pPr marL="171450" lvl="1" indent="-171450" algn="l" defTabSz="711200">
              <a:lnSpc>
                <a:spcPct val="90000"/>
              </a:lnSpc>
              <a:spcBef>
                <a:spcPct val="0"/>
              </a:spcBef>
              <a:spcAft>
                <a:spcPct val="15000"/>
              </a:spcAft>
              <a:buChar char="••"/>
            </a:pPr>
            <a:r>
              <a:rPr lang="en-US" sz="1600" kern="1200" dirty="0" smtClean="0"/>
              <a:t>Employed &amp; </a:t>
            </a:r>
            <a:r>
              <a:rPr lang="en-US" sz="1600" b="1" kern="1200" dirty="0" smtClean="0">
                <a:solidFill>
                  <a:srgbClr val="FF0000"/>
                </a:solidFill>
              </a:rPr>
              <a:t>non-tertiary educated</a:t>
            </a:r>
            <a:endParaRPr lang="en-US" sz="1600" b="1" kern="1200" dirty="0">
              <a:solidFill>
                <a:srgbClr val="FF0000"/>
              </a:solidFill>
            </a:endParaRPr>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63888" y="3717032"/>
            <a:ext cx="5580112" cy="2807374"/>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tertiary AL?</a:t>
            </a:r>
            <a:endParaRPr lang="en-US" sz="2100" b="1" kern="1200" dirty="0"/>
          </a:p>
          <a:p>
            <a:pPr marL="171450" lvl="1" indent="-171450" algn="l" defTabSz="711200">
              <a:lnSpc>
                <a:spcPct val="90000"/>
              </a:lnSpc>
              <a:spcBef>
                <a:spcPct val="0"/>
              </a:spcBef>
              <a:spcAft>
                <a:spcPct val="15000"/>
              </a:spcAft>
              <a:buChar char="••"/>
            </a:pPr>
            <a:r>
              <a:rPr lang="en-US" sz="1600" kern="1200" dirty="0" smtClean="0">
                <a:solidFill>
                  <a:srgbClr val="F7002D"/>
                </a:solidFill>
              </a:rPr>
              <a:t>YES!</a:t>
            </a:r>
            <a:endParaRPr lang="en-US" sz="1600" kern="1200" dirty="0">
              <a:solidFill>
                <a:srgbClr val="F7002D"/>
              </a:solidFill>
            </a:endParaRPr>
          </a:p>
          <a:p>
            <a:pPr marL="342900" lvl="2" indent="-171450" algn="l" defTabSz="711200">
              <a:lnSpc>
                <a:spcPct val="90000"/>
              </a:lnSpc>
              <a:spcBef>
                <a:spcPct val="0"/>
              </a:spcBef>
              <a:spcAft>
                <a:spcPct val="15000"/>
              </a:spcAft>
              <a:buChar char="••"/>
            </a:pPr>
            <a:r>
              <a:rPr lang="en-US" sz="1600" kern="1200" dirty="0" smtClean="0"/>
              <a:t>Positive effects on occupational mobility (independent on working status while studying) </a:t>
            </a:r>
            <a:endParaRPr lang="en-US" sz="1600" kern="1200" dirty="0"/>
          </a:p>
          <a:p>
            <a:pPr marL="171450" lvl="1" indent="-171450" algn="l" defTabSz="711200">
              <a:lnSpc>
                <a:spcPct val="90000"/>
              </a:lnSpc>
              <a:spcBef>
                <a:spcPct val="0"/>
              </a:spcBef>
              <a:spcAft>
                <a:spcPct val="15000"/>
              </a:spcAft>
              <a:buChar char="••"/>
            </a:pPr>
            <a:r>
              <a:rPr lang="en-US" dirty="0">
                <a:solidFill>
                  <a:srgbClr val="F7002D"/>
                </a:solidFill>
              </a:rPr>
              <a:t>YES!</a:t>
            </a:r>
          </a:p>
          <a:p>
            <a:pPr marL="342900" lvl="2" indent="-171450" algn="l" defTabSz="711200">
              <a:lnSpc>
                <a:spcPct val="90000"/>
              </a:lnSpc>
              <a:spcBef>
                <a:spcPct val="0"/>
              </a:spcBef>
              <a:spcAft>
                <a:spcPct val="15000"/>
              </a:spcAft>
              <a:buFontTx/>
              <a:buChar char="••"/>
            </a:pPr>
            <a:r>
              <a:rPr lang="en-US" dirty="0"/>
              <a:t>Positive effects on </a:t>
            </a:r>
            <a:r>
              <a:rPr lang="en-US" dirty="0" smtClean="0"/>
              <a:t>employment chances for those </a:t>
            </a:r>
            <a:r>
              <a:rPr lang="en-US" sz="1600" kern="1200" dirty="0" smtClean="0"/>
              <a:t>employed while studying </a:t>
            </a:r>
          </a:p>
          <a:p>
            <a:pPr marL="171450" lvl="1" indent="-171450" algn="l" defTabSz="711200">
              <a:lnSpc>
                <a:spcPct val="90000"/>
              </a:lnSpc>
              <a:spcBef>
                <a:spcPct val="0"/>
              </a:spcBef>
              <a:spcAft>
                <a:spcPct val="15000"/>
              </a:spcAft>
              <a:buFontTx/>
              <a:buChar char="••"/>
            </a:pPr>
            <a:r>
              <a:rPr lang="en-US" b="1" dirty="0" smtClean="0">
                <a:solidFill>
                  <a:srgbClr val="F7002D"/>
                </a:solidFill>
              </a:rPr>
              <a:t>NO &amp; YES!</a:t>
            </a:r>
            <a:endParaRPr lang="en-US" b="1" dirty="0">
              <a:solidFill>
                <a:srgbClr val="F7002D"/>
              </a:solidFill>
            </a:endParaRPr>
          </a:p>
          <a:p>
            <a:pPr marL="342900" lvl="2" indent="-171450" algn="l" defTabSz="711200">
              <a:lnSpc>
                <a:spcPct val="90000"/>
              </a:lnSpc>
              <a:spcBef>
                <a:spcPct val="0"/>
              </a:spcBef>
              <a:spcAft>
                <a:spcPct val="15000"/>
              </a:spcAft>
              <a:buFontTx/>
              <a:buChar char="••"/>
            </a:pPr>
            <a:r>
              <a:rPr lang="en-US" sz="1600" kern="1200" dirty="0" smtClean="0"/>
              <a:t>Detrimental effects on occupational mobility </a:t>
            </a:r>
            <a:r>
              <a:rPr lang="en-US" dirty="0" smtClean="0"/>
              <a:t>for </a:t>
            </a:r>
            <a:r>
              <a:rPr lang="en-US" dirty="0"/>
              <a:t>those initially non-tertiary </a:t>
            </a:r>
            <a:r>
              <a:rPr lang="en-US" dirty="0" smtClean="0"/>
              <a:t>educated</a:t>
            </a:r>
            <a:r>
              <a:rPr lang="en-US" sz="1600" kern="1200" dirty="0" smtClean="0"/>
              <a:t>; But may increase employment chances (independent </a:t>
            </a:r>
            <a:r>
              <a:rPr lang="en-US" dirty="0"/>
              <a:t>on </a:t>
            </a:r>
            <a:r>
              <a:rPr lang="en-US" dirty="0" smtClean="0"/>
              <a:t>initial educational level)</a:t>
            </a:r>
            <a:endParaRPr lang="en-US" sz="1600"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MAPPING TOGETHER </a:t>
            </a:r>
            <a:r>
              <a:rPr lang="it-IT" sz="1800" b="1" dirty="0" smtClean="0">
                <a:solidFill>
                  <a:srgbClr val="28487B"/>
                </a:solidFill>
                <a:latin typeface="Franklin Gothic Medium" charset="0"/>
                <a:cs typeface="+mn-cs"/>
              </a:rPr>
              <a:t>(1)</a:t>
            </a:r>
            <a:r>
              <a:rPr lang="it-IT" sz="1800" b="1" dirty="0">
                <a:solidFill>
                  <a:schemeClr val="bg1"/>
                </a:solidFill>
                <a:latin typeface="Franklin Gothic Medium" charset="0"/>
                <a:cs typeface="+mn-cs"/>
              </a:rPr>
              <a:t>	</a:t>
            </a:r>
          </a:p>
        </p:txBody>
      </p:sp>
      <p:pic>
        <p:nvPicPr>
          <p:cNvPr id="12" name="Bild 11" descr="wa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08921"/>
            <a:ext cx="827584" cy="551722"/>
          </a:xfrm>
          <a:prstGeom prst="rect">
            <a:avLst/>
          </a:prstGeom>
          <a:ln>
            <a:noFill/>
          </a:ln>
          <a:effectLst>
            <a:softEdge rad="112500"/>
          </a:effectLst>
        </p:spPr>
      </p:pic>
      <p:pic>
        <p:nvPicPr>
          <p:cNvPr id="13" name="Bild 12" descr="Wa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202161"/>
            <a:ext cx="1084174" cy="722783"/>
          </a:xfrm>
          <a:prstGeom prst="rect">
            <a:avLst/>
          </a:prstGeom>
          <a:ln>
            <a:noFill/>
          </a:ln>
          <a:effectLst>
            <a:softEdge rad="112500"/>
          </a:effectLst>
        </p:spPr>
      </p:pic>
      <p:cxnSp>
        <p:nvCxnSpPr>
          <p:cNvPr id="4" name="Gerade Verbindung mit Pfeil 3"/>
          <p:cNvCxnSpPr/>
          <p:nvPr/>
        </p:nvCxnSpPr>
        <p:spPr bwMode="auto">
          <a:xfrm>
            <a:off x="1403648" y="4005064"/>
            <a:ext cx="1944216" cy="576064"/>
          </a:xfrm>
          <a:prstGeom prst="straightConnector1">
            <a:avLst/>
          </a:prstGeom>
          <a:noFill/>
          <a:ln>
            <a:noFill/>
            <a:tailEnd type="arrow"/>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0216061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defRPr/>
            </a:pPr>
            <a:r>
              <a:rPr lang="en-US" sz="2600" dirty="0" smtClean="0"/>
              <a:t>(Formal) non-tertiary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2.21</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Non-tertiary adult learners</a:t>
            </a:r>
            <a:endParaRPr lang="en-US" sz="2100" b="1" kern="1200" dirty="0"/>
          </a:p>
          <a:p>
            <a:pPr marL="171450" lvl="1" indent="-171450" algn="l" defTabSz="711200">
              <a:lnSpc>
                <a:spcPct val="90000"/>
              </a:lnSpc>
              <a:spcBef>
                <a:spcPct val="0"/>
              </a:spcBef>
              <a:spcAft>
                <a:spcPct val="15000"/>
              </a:spcAft>
              <a:buChar char="••"/>
            </a:pPr>
            <a:r>
              <a:rPr lang="en-US" sz="1600" kern="1200" dirty="0" smtClean="0"/>
              <a:t>Not in labor force &amp; non-tertiary educated</a:t>
            </a:r>
            <a:endParaRPr lang="en-US" sz="1600" kern="1200" dirty="0"/>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27425" y="3717032"/>
            <a:ext cx="5616575" cy="2807374"/>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non-tertiary AL?</a:t>
            </a:r>
            <a:endParaRPr lang="en-US" sz="2100" b="1"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rPr>
              <a:t>MAPPING TOGETHER </a:t>
            </a:r>
            <a:r>
              <a:rPr lang="it-IT" sz="1800" b="1" dirty="0" smtClean="0">
                <a:solidFill>
                  <a:srgbClr val="28487B"/>
                </a:solidFill>
                <a:latin typeface="Franklin Gothic Medium" charset="0"/>
                <a:cs typeface="+mn-cs"/>
              </a:rPr>
              <a:t>(2)</a:t>
            </a:r>
            <a:r>
              <a:rPr lang="it-IT" sz="1800" b="1" dirty="0">
                <a:solidFill>
                  <a:schemeClr val="bg1"/>
                </a:solidFill>
                <a:latin typeface="Franklin Gothic Medium" charset="0"/>
                <a:cs typeface="+mn-cs"/>
              </a:rPr>
              <a:t>	</a:t>
            </a:r>
          </a:p>
        </p:txBody>
      </p:sp>
      <p:pic>
        <p:nvPicPr>
          <p:cNvPr id="12" name="Bild 11" descr="wa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08921"/>
            <a:ext cx="827584" cy="551722"/>
          </a:xfrm>
          <a:prstGeom prst="rect">
            <a:avLst/>
          </a:prstGeom>
          <a:ln>
            <a:noFill/>
          </a:ln>
          <a:effectLst>
            <a:softEdge rad="112500"/>
          </a:effectLst>
        </p:spPr>
      </p:pic>
    </p:spTree>
    <p:extLst>
      <p:ext uri="{BB962C8B-B14F-4D97-AF65-F5344CB8AC3E}">
        <p14:creationId xmlns:p14="http://schemas.microsoft.com/office/powerpoint/2010/main" val="679844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defRPr/>
            </a:pPr>
            <a:r>
              <a:rPr lang="en-US" sz="2600" dirty="0" smtClean="0"/>
              <a:t>(Formal) non-tertiary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2.21</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Non-tertiary adult learners</a:t>
            </a:r>
            <a:endParaRPr lang="en-US" sz="2100" b="1" kern="1200" dirty="0"/>
          </a:p>
          <a:p>
            <a:pPr marL="171450" lvl="1" indent="-171450" algn="l" defTabSz="711200">
              <a:lnSpc>
                <a:spcPct val="90000"/>
              </a:lnSpc>
              <a:spcBef>
                <a:spcPct val="0"/>
              </a:spcBef>
              <a:spcAft>
                <a:spcPct val="15000"/>
              </a:spcAft>
              <a:buChar char="••"/>
            </a:pPr>
            <a:r>
              <a:rPr lang="en-US" sz="1600" b="1" kern="1200" dirty="0" smtClean="0">
                <a:solidFill>
                  <a:srgbClr val="FF0000"/>
                </a:solidFill>
              </a:rPr>
              <a:t>Not in labor force </a:t>
            </a:r>
            <a:r>
              <a:rPr lang="en-US" sz="1600" kern="1200" dirty="0" smtClean="0"/>
              <a:t>&amp; non-tertiary educated</a:t>
            </a:r>
            <a:endParaRPr lang="en-US" sz="1600" kern="1200" dirty="0"/>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27425" y="3717032"/>
            <a:ext cx="5616575" cy="2807374"/>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non-tertiary AL?</a:t>
            </a:r>
            <a:endParaRPr lang="en-US" sz="2100" b="1" kern="1200" dirty="0"/>
          </a:p>
          <a:p>
            <a:pPr marL="171450" lvl="1" indent="-171450" algn="l" defTabSz="711200">
              <a:lnSpc>
                <a:spcPct val="90000"/>
              </a:lnSpc>
              <a:spcBef>
                <a:spcPct val="0"/>
              </a:spcBef>
              <a:spcAft>
                <a:spcPct val="15000"/>
              </a:spcAft>
              <a:buChar char="••"/>
            </a:pPr>
            <a:r>
              <a:rPr lang="en-US" b="1" dirty="0">
                <a:solidFill>
                  <a:srgbClr val="F7002D"/>
                </a:solidFill>
              </a:rPr>
              <a:t>NO!</a:t>
            </a:r>
          </a:p>
          <a:p>
            <a:pPr marL="342900" lvl="2" indent="-171450" algn="l" defTabSz="711200">
              <a:lnSpc>
                <a:spcPct val="90000"/>
              </a:lnSpc>
              <a:spcBef>
                <a:spcPct val="0"/>
              </a:spcBef>
              <a:spcAft>
                <a:spcPct val="15000"/>
              </a:spcAft>
              <a:buFontTx/>
              <a:buChar char="••"/>
            </a:pPr>
            <a:r>
              <a:rPr lang="en-US" dirty="0" smtClean="0"/>
              <a:t>Does not contribute to occupational mobility and does not prevent against downward moves</a:t>
            </a:r>
          </a:p>
          <a:p>
            <a:pPr marL="171450" lvl="1" indent="-171450" algn="l" defTabSz="711200">
              <a:lnSpc>
                <a:spcPct val="90000"/>
              </a:lnSpc>
              <a:spcBef>
                <a:spcPct val="0"/>
              </a:spcBef>
              <a:spcAft>
                <a:spcPct val="15000"/>
              </a:spcAft>
              <a:buFontTx/>
              <a:buChar char="••"/>
            </a:pPr>
            <a:r>
              <a:rPr lang="en-US" b="1" dirty="0">
                <a:solidFill>
                  <a:srgbClr val="F7002D"/>
                </a:solidFill>
              </a:rPr>
              <a:t>NO!</a:t>
            </a:r>
          </a:p>
          <a:p>
            <a:pPr marL="342900" lvl="2" indent="-171450" algn="l" defTabSz="711200">
              <a:lnSpc>
                <a:spcPct val="90000"/>
              </a:lnSpc>
              <a:spcBef>
                <a:spcPct val="0"/>
              </a:spcBef>
              <a:spcAft>
                <a:spcPct val="15000"/>
              </a:spcAft>
              <a:buFontTx/>
              <a:buChar char="••"/>
            </a:pPr>
            <a:r>
              <a:rPr lang="en-US" dirty="0" smtClean="0"/>
              <a:t>Detrimental effects </a:t>
            </a:r>
            <a:r>
              <a:rPr lang="en-US" dirty="0"/>
              <a:t>on </a:t>
            </a:r>
            <a:r>
              <a:rPr lang="en-US" dirty="0" smtClean="0"/>
              <a:t>employment chances for those not in labor force while studying </a:t>
            </a:r>
            <a:endParaRPr lang="en-US" sz="1600"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rPr>
              <a:t>MAPPING TOGETHER </a:t>
            </a:r>
            <a:r>
              <a:rPr lang="it-IT" sz="1800" b="1" dirty="0" smtClean="0">
                <a:solidFill>
                  <a:srgbClr val="28487B"/>
                </a:solidFill>
                <a:latin typeface="Franklin Gothic Medium" charset="0"/>
                <a:cs typeface="+mn-cs"/>
              </a:rPr>
              <a:t>(2)</a:t>
            </a:r>
            <a:r>
              <a:rPr lang="it-IT" sz="1800" b="1" dirty="0">
                <a:solidFill>
                  <a:schemeClr val="bg1"/>
                </a:solidFill>
                <a:latin typeface="Franklin Gothic Medium" charset="0"/>
                <a:cs typeface="+mn-cs"/>
              </a:rPr>
              <a:t>	</a:t>
            </a:r>
          </a:p>
        </p:txBody>
      </p:sp>
      <p:pic>
        <p:nvPicPr>
          <p:cNvPr id="12" name="Bild 11" descr="wa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08921"/>
            <a:ext cx="827584" cy="551722"/>
          </a:xfrm>
          <a:prstGeom prst="rect">
            <a:avLst/>
          </a:prstGeom>
          <a:ln>
            <a:noFill/>
          </a:ln>
          <a:effectLst>
            <a:softEdge rad="112500"/>
          </a:effectLst>
        </p:spPr>
      </p:pic>
      <p:pic>
        <p:nvPicPr>
          <p:cNvPr id="13" name="Bild 12" descr="Wa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202161"/>
            <a:ext cx="1084174" cy="722783"/>
          </a:xfrm>
          <a:prstGeom prst="rect">
            <a:avLst/>
          </a:prstGeom>
          <a:ln>
            <a:noFill/>
          </a:ln>
          <a:effectLst>
            <a:softEdge rad="112500"/>
          </a:effectLst>
        </p:spPr>
      </p:pic>
    </p:spTree>
    <p:extLst>
      <p:ext uri="{BB962C8B-B14F-4D97-AF65-F5344CB8AC3E}">
        <p14:creationId xmlns:p14="http://schemas.microsoft.com/office/powerpoint/2010/main" val="2698019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defRPr/>
            </a:pPr>
            <a:r>
              <a:rPr lang="en-US" sz="2600" dirty="0" smtClean="0"/>
              <a:t>(Formal) non-tertiary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2.21</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Non-tertiary adult learners</a:t>
            </a:r>
            <a:endParaRPr lang="en-US" sz="2100" b="1" kern="1200" dirty="0"/>
          </a:p>
          <a:p>
            <a:pPr marL="171450" lvl="1" indent="-171450" algn="l" defTabSz="711200">
              <a:lnSpc>
                <a:spcPct val="90000"/>
              </a:lnSpc>
              <a:spcBef>
                <a:spcPct val="0"/>
              </a:spcBef>
              <a:spcAft>
                <a:spcPct val="15000"/>
              </a:spcAft>
              <a:buChar char="••"/>
            </a:pPr>
            <a:r>
              <a:rPr lang="en-US" sz="1600" kern="1200" dirty="0" smtClean="0"/>
              <a:t>Not in labor force &amp; </a:t>
            </a:r>
            <a:r>
              <a:rPr lang="en-US" sz="1600" b="1" kern="1200" dirty="0" smtClean="0">
                <a:solidFill>
                  <a:srgbClr val="FF0000"/>
                </a:solidFill>
              </a:rPr>
              <a:t>non-tertiary educated</a:t>
            </a:r>
            <a:endParaRPr lang="en-US" sz="1600" b="1" kern="1200" dirty="0">
              <a:solidFill>
                <a:srgbClr val="FF0000"/>
              </a:solidFill>
            </a:endParaRPr>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27425" y="3717032"/>
            <a:ext cx="5616575" cy="2807374"/>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non-tertiary AL?</a:t>
            </a:r>
          </a:p>
          <a:p>
            <a:pPr marL="171450" lvl="1" indent="-171450" algn="l" defTabSz="711200">
              <a:lnSpc>
                <a:spcPct val="90000"/>
              </a:lnSpc>
              <a:spcBef>
                <a:spcPct val="0"/>
              </a:spcBef>
              <a:spcAft>
                <a:spcPct val="15000"/>
              </a:spcAft>
              <a:buChar char="••"/>
            </a:pPr>
            <a:r>
              <a:rPr lang="en-US" b="1" dirty="0" smtClean="0">
                <a:solidFill>
                  <a:srgbClr val="F7002D"/>
                </a:solidFill>
              </a:rPr>
              <a:t>NO!</a:t>
            </a:r>
          </a:p>
          <a:p>
            <a:pPr marL="342900" lvl="2" indent="-171450" algn="l" defTabSz="711200">
              <a:lnSpc>
                <a:spcPct val="90000"/>
              </a:lnSpc>
              <a:spcBef>
                <a:spcPct val="0"/>
              </a:spcBef>
              <a:spcAft>
                <a:spcPct val="15000"/>
              </a:spcAft>
              <a:buFontTx/>
              <a:buChar char="••"/>
            </a:pPr>
            <a:r>
              <a:rPr lang="en-US" dirty="0" smtClean="0"/>
              <a:t>Does not contribute to occupational mobility and does not prevent against downward moves</a:t>
            </a:r>
          </a:p>
          <a:p>
            <a:pPr marL="171450" lvl="1" indent="-171450" algn="l" defTabSz="711200">
              <a:lnSpc>
                <a:spcPct val="90000"/>
              </a:lnSpc>
              <a:spcBef>
                <a:spcPct val="0"/>
              </a:spcBef>
              <a:spcAft>
                <a:spcPct val="15000"/>
              </a:spcAft>
              <a:buFontTx/>
              <a:buChar char="••"/>
            </a:pPr>
            <a:r>
              <a:rPr lang="en-US" b="1" dirty="0" smtClean="0">
                <a:solidFill>
                  <a:srgbClr val="F7002D"/>
                </a:solidFill>
              </a:rPr>
              <a:t>NO!</a:t>
            </a:r>
          </a:p>
          <a:p>
            <a:pPr marL="342900" lvl="2" indent="-171450" algn="l" defTabSz="711200">
              <a:lnSpc>
                <a:spcPct val="90000"/>
              </a:lnSpc>
              <a:spcBef>
                <a:spcPct val="0"/>
              </a:spcBef>
              <a:spcAft>
                <a:spcPct val="15000"/>
              </a:spcAft>
              <a:buFontTx/>
              <a:buChar char="••"/>
            </a:pPr>
            <a:r>
              <a:rPr lang="en-US" dirty="0" smtClean="0"/>
              <a:t>Detrimental effects on employment chances for those not in labor force while studying </a:t>
            </a:r>
            <a:endParaRPr lang="en-US" sz="1600" kern="1200" dirty="0" smtClean="0"/>
          </a:p>
          <a:p>
            <a:pPr marL="171450" lvl="1" indent="-171450" algn="l" defTabSz="711200">
              <a:lnSpc>
                <a:spcPct val="90000"/>
              </a:lnSpc>
              <a:spcBef>
                <a:spcPct val="0"/>
              </a:spcBef>
              <a:spcAft>
                <a:spcPct val="15000"/>
              </a:spcAft>
              <a:buChar char="••"/>
            </a:pPr>
            <a:r>
              <a:rPr lang="en-US" sz="1600" b="1" kern="1200" dirty="0" smtClean="0">
                <a:solidFill>
                  <a:srgbClr val="F7002D"/>
                </a:solidFill>
              </a:rPr>
              <a:t>NO!</a:t>
            </a:r>
          </a:p>
          <a:p>
            <a:pPr marL="342900" lvl="2" indent="-171450" algn="l" defTabSz="711200">
              <a:lnSpc>
                <a:spcPct val="90000"/>
              </a:lnSpc>
              <a:spcBef>
                <a:spcPct val="0"/>
              </a:spcBef>
              <a:spcAft>
                <a:spcPct val="15000"/>
              </a:spcAft>
              <a:buFontTx/>
              <a:buChar char="••"/>
            </a:pPr>
            <a:r>
              <a:rPr lang="en-US" dirty="0" smtClean="0"/>
              <a:t>Increases risks of downward occupational mobility and has a detrimental effects on employment chances  for those initially non-tertiary educated</a:t>
            </a:r>
            <a:endParaRPr lang="en-US" sz="1600"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rPr>
              <a:t>MAPPING TOGETHER </a:t>
            </a:r>
            <a:r>
              <a:rPr lang="it-IT" sz="1800" b="1" dirty="0" smtClean="0">
                <a:solidFill>
                  <a:srgbClr val="28487B"/>
                </a:solidFill>
                <a:latin typeface="Franklin Gothic Medium" charset="0"/>
                <a:cs typeface="+mn-cs"/>
              </a:rPr>
              <a:t>(2)</a:t>
            </a:r>
            <a:r>
              <a:rPr lang="it-IT" sz="1800" b="1" dirty="0">
                <a:solidFill>
                  <a:schemeClr val="bg1"/>
                </a:solidFill>
                <a:latin typeface="Franklin Gothic Medium" charset="0"/>
                <a:cs typeface="+mn-cs"/>
              </a:rPr>
              <a:t>	</a:t>
            </a:r>
          </a:p>
        </p:txBody>
      </p:sp>
      <p:pic>
        <p:nvPicPr>
          <p:cNvPr id="12" name="Bild 11" descr="wa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708921"/>
            <a:ext cx="827584" cy="551722"/>
          </a:xfrm>
          <a:prstGeom prst="rect">
            <a:avLst/>
          </a:prstGeom>
          <a:ln>
            <a:noFill/>
          </a:ln>
          <a:effectLst>
            <a:softEdge rad="112500"/>
          </a:effectLst>
        </p:spPr>
      </p:pic>
      <p:pic>
        <p:nvPicPr>
          <p:cNvPr id="13" name="Bild 12" descr="Wa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202161"/>
            <a:ext cx="1084174" cy="722783"/>
          </a:xfrm>
          <a:prstGeom prst="rect">
            <a:avLst/>
          </a:prstGeom>
          <a:ln>
            <a:noFill/>
          </a:ln>
          <a:effectLst>
            <a:softEdge rad="112500"/>
          </a:effectLst>
        </p:spPr>
      </p:pic>
    </p:spTree>
    <p:extLst>
      <p:ext uri="{BB962C8B-B14F-4D97-AF65-F5344CB8AC3E}">
        <p14:creationId xmlns:p14="http://schemas.microsoft.com/office/powerpoint/2010/main" val="2698019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 14" descr="Wa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36912"/>
            <a:ext cx="1084174" cy="722783"/>
          </a:xfrm>
          <a:prstGeom prst="rect">
            <a:avLst/>
          </a:prstGeom>
          <a:ln>
            <a:noFill/>
          </a:ln>
          <a:effectLst>
            <a:softEdge rad="112500"/>
          </a:effectLst>
        </p:spPr>
      </p:pic>
      <p:sp>
        <p:nvSpPr>
          <p:cNvPr id="2" name="Titel 1"/>
          <p:cNvSpPr>
            <a:spLocks noGrp="1"/>
          </p:cNvSpPr>
          <p:nvPr>
            <p:ph type="title"/>
          </p:nvPr>
        </p:nvSpPr>
        <p:spPr/>
        <p:txBody>
          <a:bodyPr>
            <a:normAutofit/>
          </a:bodyPr>
          <a:lstStyle/>
          <a:p>
            <a:pPr>
              <a:defRPr/>
            </a:pPr>
            <a:r>
              <a:rPr lang="en-US" sz="2600" dirty="0" smtClean="0"/>
              <a:t>Non-formal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2.22</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Non-formal adult learner</a:t>
            </a:r>
            <a:endParaRPr lang="en-US" sz="2100" b="1" kern="1200" dirty="0"/>
          </a:p>
          <a:p>
            <a:pPr marL="171450" lvl="1" indent="-171450" algn="l" defTabSz="711200">
              <a:lnSpc>
                <a:spcPct val="90000"/>
              </a:lnSpc>
              <a:spcBef>
                <a:spcPct val="0"/>
              </a:spcBef>
              <a:spcAft>
                <a:spcPct val="15000"/>
              </a:spcAft>
              <a:buChar char="••"/>
            </a:pPr>
            <a:r>
              <a:rPr lang="en-US" dirty="0" smtClean="0"/>
              <a:t>Employed</a:t>
            </a:r>
            <a:r>
              <a:rPr lang="en-US" sz="1600" kern="1200" dirty="0" smtClean="0"/>
              <a:t> &amp; tertiary educated</a:t>
            </a:r>
            <a:endParaRPr lang="en-US" sz="1600" kern="1200" dirty="0"/>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27425" y="3690938"/>
            <a:ext cx="5400675" cy="2905476"/>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non-formal AL?</a:t>
            </a:r>
            <a:endParaRPr lang="en-US" sz="2100" b="1"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MAPPING TOGETHER </a:t>
            </a:r>
            <a:r>
              <a:rPr lang="it-IT" sz="1800" b="1" dirty="0" smtClean="0">
                <a:solidFill>
                  <a:srgbClr val="28487B"/>
                </a:solidFill>
                <a:latin typeface="Franklin Gothic Medium" charset="0"/>
                <a:cs typeface="+mn-cs"/>
              </a:rPr>
              <a:t>(3)</a:t>
            </a:r>
            <a:r>
              <a:rPr lang="it-IT" sz="1800" b="1" dirty="0">
                <a:solidFill>
                  <a:schemeClr val="bg1"/>
                </a:solidFill>
                <a:latin typeface="Franklin Gothic Medium" charset="0"/>
                <a:cs typeface="+mn-cs"/>
              </a:rPr>
              <a:t>	</a:t>
            </a:r>
          </a:p>
        </p:txBody>
      </p:sp>
    </p:spTree>
    <p:extLst>
      <p:ext uri="{BB962C8B-B14F-4D97-AF65-F5344CB8AC3E}">
        <p14:creationId xmlns:p14="http://schemas.microsoft.com/office/powerpoint/2010/main" val="2479293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 14" descr="Wa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36912"/>
            <a:ext cx="1084174" cy="722783"/>
          </a:xfrm>
          <a:prstGeom prst="rect">
            <a:avLst/>
          </a:prstGeom>
          <a:ln>
            <a:noFill/>
          </a:ln>
          <a:effectLst>
            <a:softEdge rad="112500"/>
          </a:effectLst>
        </p:spPr>
      </p:pic>
      <p:sp>
        <p:nvSpPr>
          <p:cNvPr id="2" name="Titel 1"/>
          <p:cNvSpPr>
            <a:spLocks noGrp="1"/>
          </p:cNvSpPr>
          <p:nvPr>
            <p:ph type="title"/>
          </p:nvPr>
        </p:nvSpPr>
        <p:spPr/>
        <p:txBody>
          <a:bodyPr>
            <a:normAutofit/>
          </a:bodyPr>
          <a:lstStyle/>
          <a:p>
            <a:pPr>
              <a:defRPr/>
            </a:pPr>
            <a:r>
              <a:rPr lang="en-US" sz="2600" dirty="0" smtClean="0"/>
              <a:t>Non-formal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2.22</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Non-formal adult learner</a:t>
            </a:r>
            <a:endParaRPr lang="en-US" sz="2100" b="1" kern="1200" dirty="0"/>
          </a:p>
          <a:p>
            <a:pPr marL="171450" lvl="1" indent="-171450" algn="l" defTabSz="711200">
              <a:lnSpc>
                <a:spcPct val="90000"/>
              </a:lnSpc>
              <a:spcBef>
                <a:spcPct val="0"/>
              </a:spcBef>
              <a:spcAft>
                <a:spcPct val="15000"/>
              </a:spcAft>
              <a:buChar char="••"/>
            </a:pPr>
            <a:r>
              <a:rPr lang="en-US" b="1" dirty="0" smtClean="0">
                <a:solidFill>
                  <a:srgbClr val="FF0000"/>
                </a:solidFill>
              </a:rPr>
              <a:t>Employed</a:t>
            </a:r>
            <a:r>
              <a:rPr lang="en-US" sz="1600" kern="1200" dirty="0" smtClean="0">
                <a:solidFill>
                  <a:srgbClr val="FF0000"/>
                </a:solidFill>
              </a:rPr>
              <a:t> </a:t>
            </a:r>
            <a:r>
              <a:rPr lang="en-US" sz="1600" kern="1200" dirty="0" smtClean="0"/>
              <a:t>&amp; tertiary educated</a:t>
            </a:r>
            <a:endParaRPr lang="en-US" sz="1600" kern="1200" dirty="0"/>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27425" y="3690938"/>
            <a:ext cx="5400675" cy="2905476"/>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non-formal AL?</a:t>
            </a:r>
            <a:endParaRPr lang="en-US" sz="2100" b="1" kern="1200" dirty="0"/>
          </a:p>
          <a:p>
            <a:pPr marL="171450" lvl="1" indent="-171450" algn="l" defTabSz="711200">
              <a:lnSpc>
                <a:spcPct val="90000"/>
              </a:lnSpc>
              <a:spcBef>
                <a:spcPct val="0"/>
              </a:spcBef>
              <a:spcAft>
                <a:spcPct val="15000"/>
              </a:spcAft>
              <a:buChar char="••"/>
            </a:pPr>
            <a:r>
              <a:rPr lang="en-US" sz="1600" b="1" kern="1200" dirty="0" smtClean="0">
                <a:solidFill>
                  <a:srgbClr val="F7002D"/>
                </a:solidFill>
              </a:rPr>
              <a:t>YES!</a:t>
            </a:r>
            <a:endParaRPr lang="en-US" sz="1600" b="1" kern="1200" dirty="0">
              <a:solidFill>
                <a:srgbClr val="F7002D"/>
              </a:solidFill>
            </a:endParaRPr>
          </a:p>
          <a:p>
            <a:pPr marL="342900" lvl="2" indent="-171450" algn="l" defTabSz="711200">
              <a:lnSpc>
                <a:spcPct val="90000"/>
              </a:lnSpc>
              <a:spcBef>
                <a:spcPct val="0"/>
              </a:spcBef>
              <a:spcAft>
                <a:spcPct val="15000"/>
              </a:spcAft>
              <a:buFontTx/>
              <a:buChar char="••"/>
            </a:pPr>
            <a:r>
              <a:rPr lang="en-US" dirty="0" smtClean="0"/>
              <a:t>Preventive against downward occupational </a:t>
            </a:r>
            <a:r>
              <a:rPr lang="en-US" dirty="0"/>
              <a:t>mobility </a:t>
            </a:r>
            <a:r>
              <a:rPr lang="en-US" dirty="0" smtClean="0"/>
              <a:t>(independent </a:t>
            </a:r>
            <a:r>
              <a:rPr lang="en-US" dirty="0"/>
              <a:t>on </a:t>
            </a:r>
            <a:r>
              <a:rPr lang="en-US" dirty="0" smtClean="0"/>
              <a:t>working </a:t>
            </a:r>
            <a:r>
              <a:rPr lang="en-US" dirty="0"/>
              <a:t>status while </a:t>
            </a:r>
            <a:r>
              <a:rPr lang="en-US" dirty="0" smtClean="0"/>
              <a:t>studying)</a:t>
            </a:r>
            <a:endParaRPr lang="en-US" dirty="0"/>
          </a:p>
          <a:p>
            <a:pPr marL="171450" lvl="1" indent="-171450" algn="l" defTabSz="711200">
              <a:lnSpc>
                <a:spcPct val="90000"/>
              </a:lnSpc>
              <a:spcBef>
                <a:spcPct val="0"/>
              </a:spcBef>
              <a:spcAft>
                <a:spcPct val="15000"/>
              </a:spcAft>
              <a:buChar char="••"/>
            </a:pPr>
            <a:r>
              <a:rPr lang="en-US" b="1" dirty="0">
                <a:solidFill>
                  <a:srgbClr val="F7002D"/>
                </a:solidFill>
              </a:rPr>
              <a:t>YES!</a:t>
            </a:r>
          </a:p>
          <a:p>
            <a:pPr marL="342900" lvl="2" indent="-171450" algn="l" defTabSz="711200">
              <a:lnSpc>
                <a:spcPct val="90000"/>
              </a:lnSpc>
              <a:spcBef>
                <a:spcPct val="0"/>
              </a:spcBef>
              <a:spcAft>
                <a:spcPct val="15000"/>
              </a:spcAft>
              <a:buFontTx/>
              <a:buChar char="••"/>
            </a:pPr>
            <a:r>
              <a:rPr lang="en-US" dirty="0" smtClean="0"/>
              <a:t>Positive effects on employment chances for those employed while studying</a:t>
            </a:r>
            <a:endParaRPr lang="en-US"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MAPPING TOGETHER </a:t>
            </a:r>
            <a:r>
              <a:rPr lang="it-IT" sz="1800" b="1" dirty="0" smtClean="0">
                <a:solidFill>
                  <a:srgbClr val="28487B"/>
                </a:solidFill>
                <a:latin typeface="Franklin Gothic Medium" charset="0"/>
                <a:cs typeface="+mn-cs"/>
              </a:rPr>
              <a:t>(3)</a:t>
            </a:r>
            <a:r>
              <a:rPr lang="it-IT" sz="1800" b="1" dirty="0">
                <a:solidFill>
                  <a:schemeClr val="bg1"/>
                </a:solidFill>
                <a:latin typeface="Franklin Gothic Medium" charset="0"/>
                <a:cs typeface="+mn-cs"/>
              </a:rPr>
              <a:t>	</a:t>
            </a:r>
          </a:p>
        </p:txBody>
      </p:sp>
      <p:pic>
        <p:nvPicPr>
          <p:cNvPr id="13" name="Bild 12" descr="Wa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202161"/>
            <a:ext cx="1084174" cy="722783"/>
          </a:xfrm>
          <a:prstGeom prst="rect">
            <a:avLst/>
          </a:prstGeom>
          <a:ln>
            <a:noFill/>
          </a:ln>
          <a:effectLst>
            <a:softEdge rad="112500"/>
          </a:effectLst>
        </p:spPr>
      </p:pic>
    </p:spTree>
    <p:extLst>
      <p:ext uri="{BB962C8B-B14F-4D97-AF65-F5344CB8AC3E}">
        <p14:creationId xmlns:p14="http://schemas.microsoft.com/office/powerpoint/2010/main" val="27722280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dissolve">
                                      <p:cBhvr>
                                        <p:cTn id="9" dur="500"/>
                                        <p:tgtEl>
                                          <p:spTgt spid="13"/>
                                        </p:tgtEl>
                                      </p:cBhvr>
                                    </p:animEffect>
                                  </p:childTnLst>
                                </p:cTn>
                              </p:par>
                              <p:par>
                                <p:cTn id="10" presetID="1"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 14" descr="Wa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36912"/>
            <a:ext cx="1084174" cy="722783"/>
          </a:xfrm>
          <a:prstGeom prst="rect">
            <a:avLst/>
          </a:prstGeom>
          <a:ln>
            <a:noFill/>
          </a:ln>
          <a:effectLst>
            <a:softEdge rad="112500"/>
          </a:effectLst>
        </p:spPr>
      </p:pic>
      <p:sp>
        <p:nvSpPr>
          <p:cNvPr id="2" name="Titel 1"/>
          <p:cNvSpPr>
            <a:spLocks noGrp="1"/>
          </p:cNvSpPr>
          <p:nvPr>
            <p:ph type="title"/>
          </p:nvPr>
        </p:nvSpPr>
        <p:spPr/>
        <p:txBody>
          <a:bodyPr>
            <a:normAutofit/>
          </a:bodyPr>
          <a:lstStyle/>
          <a:p>
            <a:pPr>
              <a:defRPr/>
            </a:pPr>
            <a:r>
              <a:rPr lang="en-US" sz="2600" dirty="0" smtClean="0"/>
              <a:t>Non-formal adult learners &amp; outcomes for them</a:t>
            </a:r>
            <a:endParaRPr lang="en-US" sz="2600"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2.22</a:t>
            </a:r>
            <a:endParaRPr lang="it-IT" sz="1000" dirty="0"/>
          </a:p>
        </p:txBody>
      </p:sp>
      <p:sp>
        <p:nvSpPr>
          <p:cNvPr id="5" name="Form 4"/>
          <p:cNvSpPr/>
          <p:nvPr/>
        </p:nvSpPr>
        <p:spPr>
          <a:xfrm>
            <a:off x="591861" y="2060575"/>
            <a:ext cx="7611457" cy="4035425"/>
          </a:xfrm>
          <a:prstGeom prst="swooshArrow">
            <a:avLst>
              <a:gd name="adj1" fmla="val 25000"/>
              <a:gd name="adj2" fmla="val 25000"/>
            </a:avLst>
          </a:prstGeom>
          <a:solidFill>
            <a:srgbClr val="75CCEC"/>
          </a:solidFill>
          <a:ln>
            <a:solidFill>
              <a:srgbClr val="75CCEC"/>
            </a:solidFill>
          </a:ln>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p:cNvSpPr/>
          <p:nvPr/>
        </p:nvSpPr>
        <p:spPr>
          <a:xfrm>
            <a:off x="2176028" y="4321164"/>
            <a:ext cx="225983" cy="225983"/>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8" name="Freihandform 7"/>
          <p:cNvSpPr/>
          <p:nvPr/>
        </p:nvSpPr>
        <p:spPr>
          <a:xfrm>
            <a:off x="396875" y="3400081"/>
            <a:ext cx="2944000" cy="1723126"/>
          </a:xfrm>
          <a:custGeom>
            <a:avLst/>
            <a:gdLst>
              <a:gd name="connsiteX0" fmla="*/ 0 w 2944000"/>
              <a:gd name="connsiteY0" fmla="*/ 0 h 1723126"/>
              <a:gd name="connsiteX1" fmla="*/ 2944000 w 2944000"/>
              <a:gd name="connsiteY1" fmla="*/ 0 h 1723126"/>
              <a:gd name="connsiteX2" fmla="*/ 2944000 w 2944000"/>
              <a:gd name="connsiteY2" fmla="*/ 1723126 h 1723126"/>
              <a:gd name="connsiteX3" fmla="*/ 0 w 2944000"/>
              <a:gd name="connsiteY3" fmla="*/ 1723126 h 1723126"/>
              <a:gd name="connsiteX4" fmla="*/ 0 w 2944000"/>
              <a:gd name="connsiteY4" fmla="*/ 0 h 172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00" h="1723126">
                <a:moveTo>
                  <a:pt x="0" y="0"/>
                </a:moveTo>
                <a:lnTo>
                  <a:pt x="2944000" y="0"/>
                </a:lnTo>
                <a:lnTo>
                  <a:pt x="2944000" y="1723126"/>
                </a:lnTo>
                <a:lnTo>
                  <a:pt x="0" y="1723126"/>
                </a:lnTo>
                <a:lnTo>
                  <a:pt x="0" y="0"/>
                </a:lnTo>
                <a:close/>
              </a:path>
            </a:pathLst>
          </a:custGeom>
          <a:noFill/>
        </p:spPr>
        <p:style>
          <a:lnRef idx="1">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9744" tIns="0" rIns="0" bIns="0" numCol="1" spcCol="1270" anchor="t" anchorCtr="0">
            <a:noAutofit/>
          </a:bodyPr>
          <a:lstStyle/>
          <a:p>
            <a:pPr lvl="0" algn="l" defTabSz="933450">
              <a:lnSpc>
                <a:spcPct val="90000"/>
              </a:lnSpc>
              <a:spcBef>
                <a:spcPct val="0"/>
              </a:spcBef>
              <a:spcAft>
                <a:spcPct val="35000"/>
              </a:spcAft>
            </a:pPr>
            <a:r>
              <a:rPr lang="en-US" sz="2100" b="1" kern="1200" dirty="0" smtClean="0"/>
              <a:t>Non-formal adult learner</a:t>
            </a:r>
            <a:endParaRPr lang="en-US" sz="2100" b="1" kern="1200" dirty="0"/>
          </a:p>
          <a:p>
            <a:pPr marL="171450" lvl="1" indent="-171450" algn="l" defTabSz="711200">
              <a:lnSpc>
                <a:spcPct val="90000"/>
              </a:lnSpc>
              <a:spcBef>
                <a:spcPct val="0"/>
              </a:spcBef>
              <a:spcAft>
                <a:spcPct val="15000"/>
              </a:spcAft>
              <a:buChar char="••"/>
            </a:pPr>
            <a:r>
              <a:rPr lang="en-US" dirty="0" smtClean="0"/>
              <a:t>Employed</a:t>
            </a:r>
            <a:r>
              <a:rPr lang="en-US" sz="1600" kern="1200" dirty="0" smtClean="0"/>
              <a:t> &amp; </a:t>
            </a:r>
            <a:r>
              <a:rPr lang="en-US" sz="1600" b="1" kern="1200" dirty="0" smtClean="0">
                <a:solidFill>
                  <a:srgbClr val="FF0000"/>
                </a:solidFill>
              </a:rPr>
              <a:t>tertiary educated</a:t>
            </a:r>
            <a:endParaRPr lang="en-US" sz="1600" b="1" kern="1200" dirty="0">
              <a:solidFill>
                <a:srgbClr val="FF0000"/>
              </a:solidFill>
            </a:endParaRPr>
          </a:p>
        </p:txBody>
      </p:sp>
      <p:sp>
        <p:nvSpPr>
          <p:cNvPr id="9" name="Oval 8"/>
          <p:cNvSpPr/>
          <p:nvPr/>
        </p:nvSpPr>
        <p:spPr>
          <a:xfrm>
            <a:off x="4980434" y="3196867"/>
            <a:ext cx="387400" cy="387400"/>
          </a:xfrm>
          <a:prstGeom prst="ellipse">
            <a:avLst/>
          </a:prstGeom>
          <a:solidFill>
            <a:srgbClr val="3F7B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0" name="Freihandform 9"/>
          <p:cNvSpPr/>
          <p:nvPr/>
        </p:nvSpPr>
        <p:spPr>
          <a:xfrm>
            <a:off x="3527425" y="3690938"/>
            <a:ext cx="5400675" cy="2905476"/>
          </a:xfrm>
          <a:custGeom>
            <a:avLst/>
            <a:gdLst>
              <a:gd name="connsiteX0" fmla="*/ 0 w 4494230"/>
              <a:gd name="connsiteY0" fmla="*/ 0 h 2807374"/>
              <a:gd name="connsiteX1" fmla="*/ 4494230 w 4494230"/>
              <a:gd name="connsiteY1" fmla="*/ 0 h 2807374"/>
              <a:gd name="connsiteX2" fmla="*/ 4494230 w 4494230"/>
              <a:gd name="connsiteY2" fmla="*/ 2807374 h 2807374"/>
              <a:gd name="connsiteX3" fmla="*/ 0 w 4494230"/>
              <a:gd name="connsiteY3" fmla="*/ 2807374 h 2807374"/>
              <a:gd name="connsiteX4" fmla="*/ 0 w 4494230"/>
              <a:gd name="connsiteY4" fmla="*/ 0 h 280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4230" h="2807374">
                <a:moveTo>
                  <a:pt x="0" y="0"/>
                </a:moveTo>
                <a:lnTo>
                  <a:pt x="4494230" y="0"/>
                </a:lnTo>
                <a:lnTo>
                  <a:pt x="4494230" y="2807374"/>
                </a:lnTo>
                <a:lnTo>
                  <a:pt x="0" y="2807374"/>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5276" tIns="0" rIns="0" bIns="0" numCol="1" spcCol="1270" anchor="t" anchorCtr="0">
            <a:noAutofit/>
          </a:bodyPr>
          <a:lstStyle/>
          <a:p>
            <a:pPr lvl="0" algn="l" defTabSz="933450">
              <a:lnSpc>
                <a:spcPct val="90000"/>
              </a:lnSpc>
              <a:spcBef>
                <a:spcPct val="0"/>
              </a:spcBef>
              <a:spcAft>
                <a:spcPct val="35000"/>
              </a:spcAft>
            </a:pPr>
            <a:r>
              <a:rPr lang="en-US" sz="2100" b="1" kern="1200" dirty="0" smtClean="0"/>
              <a:t>Do they benefit from non-formal AL?</a:t>
            </a:r>
            <a:endParaRPr lang="en-US" sz="2100" b="1" kern="1200" dirty="0"/>
          </a:p>
          <a:p>
            <a:pPr marL="171450" lvl="1" indent="-171450" algn="l" defTabSz="711200">
              <a:lnSpc>
                <a:spcPct val="90000"/>
              </a:lnSpc>
              <a:spcBef>
                <a:spcPct val="0"/>
              </a:spcBef>
              <a:spcAft>
                <a:spcPct val="15000"/>
              </a:spcAft>
              <a:buChar char="••"/>
            </a:pPr>
            <a:r>
              <a:rPr lang="en-US" sz="1600" b="1" kern="1200" dirty="0" smtClean="0">
                <a:solidFill>
                  <a:srgbClr val="F7002D"/>
                </a:solidFill>
              </a:rPr>
              <a:t>YES!</a:t>
            </a:r>
            <a:endParaRPr lang="en-US" sz="1600" b="1" kern="1200" dirty="0">
              <a:solidFill>
                <a:srgbClr val="F7002D"/>
              </a:solidFill>
            </a:endParaRPr>
          </a:p>
          <a:p>
            <a:pPr marL="342900" lvl="2" indent="-171450" algn="l" defTabSz="711200">
              <a:lnSpc>
                <a:spcPct val="90000"/>
              </a:lnSpc>
              <a:spcBef>
                <a:spcPct val="0"/>
              </a:spcBef>
              <a:spcAft>
                <a:spcPct val="15000"/>
              </a:spcAft>
              <a:buFontTx/>
              <a:buChar char="••"/>
            </a:pPr>
            <a:r>
              <a:rPr lang="en-US" dirty="0" smtClean="0"/>
              <a:t>Preventive against downward occupational </a:t>
            </a:r>
            <a:r>
              <a:rPr lang="en-US" dirty="0"/>
              <a:t>mobility </a:t>
            </a:r>
            <a:r>
              <a:rPr lang="en-US" dirty="0" smtClean="0"/>
              <a:t>(independent </a:t>
            </a:r>
            <a:r>
              <a:rPr lang="en-US" dirty="0"/>
              <a:t>on </a:t>
            </a:r>
            <a:r>
              <a:rPr lang="en-US" dirty="0" smtClean="0"/>
              <a:t>working </a:t>
            </a:r>
            <a:r>
              <a:rPr lang="en-US" dirty="0"/>
              <a:t>status while </a:t>
            </a:r>
            <a:r>
              <a:rPr lang="en-US" dirty="0" smtClean="0"/>
              <a:t>studying)</a:t>
            </a:r>
            <a:endParaRPr lang="en-US" dirty="0"/>
          </a:p>
          <a:p>
            <a:pPr marL="171450" lvl="1" indent="-171450" algn="l" defTabSz="711200">
              <a:lnSpc>
                <a:spcPct val="90000"/>
              </a:lnSpc>
              <a:spcBef>
                <a:spcPct val="0"/>
              </a:spcBef>
              <a:spcAft>
                <a:spcPct val="15000"/>
              </a:spcAft>
              <a:buChar char="••"/>
            </a:pPr>
            <a:r>
              <a:rPr lang="en-US" b="1" dirty="0">
                <a:solidFill>
                  <a:srgbClr val="F7002D"/>
                </a:solidFill>
              </a:rPr>
              <a:t>YES!</a:t>
            </a:r>
          </a:p>
          <a:p>
            <a:pPr marL="342900" lvl="2" indent="-171450" algn="l" defTabSz="711200">
              <a:lnSpc>
                <a:spcPct val="90000"/>
              </a:lnSpc>
              <a:spcBef>
                <a:spcPct val="0"/>
              </a:spcBef>
              <a:spcAft>
                <a:spcPct val="15000"/>
              </a:spcAft>
              <a:buFontTx/>
              <a:buChar char="••"/>
            </a:pPr>
            <a:r>
              <a:rPr lang="en-US" dirty="0" smtClean="0"/>
              <a:t>Positive effects on employment chances for those employed while studying</a:t>
            </a:r>
            <a:endParaRPr lang="en-US" dirty="0"/>
          </a:p>
          <a:p>
            <a:pPr marL="171450" lvl="1" indent="-171450" algn="l" defTabSz="711200">
              <a:lnSpc>
                <a:spcPct val="90000"/>
              </a:lnSpc>
              <a:spcBef>
                <a:spcPct val="0"/>
              </a:spcBef>
              <a:spcAft>
                <a:spcPct val="15000"/>
              </a:spcAft>
              <a:buChar char="••"/>
            </a:pPr>
            <a:r>
              <a:rPr lang="en-US" sz="1600" b="1" kern="1200" dirty="0" smtClean="0">
                <a:solidFill>
                  <a:srgbClr val="F7002D"/>
                </a:solidFill>
              </a:rPr>
              <a:t>YES!</a:t>
            </a:r>
            <a:endParaRPr lang="en-US" sz="1600" b="1" kern="1200" dirty="0">
              <a:solidFill>
                <a:srgbClr val="F7002D"/>
              </a:solidFill>
            </a:endParaRPr>
          </a:p>
          <a:p>
            <a:pPr marL="342900" lvl="2" indent="-171450" algn="l" defTabSz="711200">
              <a:lnSpc>
                <a:spcPct val="90000"/>
              </a:lnSpc>
              <a:spcBef>
                <a:spcPct val="0"/>
              </a:spcBef>
              <a:spcAft>
                <a:spcPct val="15000"/>
              </a:spcAft>
              <a:buFontTx/>
              <a:buChar char="••"/>
            </a:pPr>
            <a:r>
              <a:rPr lang="en-US" dirty="0" smtClean="0"/>
              <a:t>Positive effects </a:t>
            </a:r>
            <a:r>
              <a:rPr lang="en-US" dirty="0"/>
              <a:t>on upward moves, </a:t>
            </a:r>
            <a:r>
              <a:rPr lang="en-US" dirty="0" smtClean="0"/>
              <a:t>preventive </a:t>
            </a:r>
            <a:r>
              <a:rPr lang="en-US" dirty="0"/>
              <a:t>against downward moves and </a:t>
            </a:r>
            <a:r>
              <a:rPr lang="en-US" dirty="0" smtClean="0"/>
              <a:t>increases </a:t>
            </a:r>
            <a:r>
              <a:rPr lang="en-US" dirty="0"/>
              <a:t>employment chances  for those initially </a:t>
            </a:r>
            <a:r>
              <a:rPr lang="en-US" dirty="0" smtClean="0"/>
              <a:t>tertiary educated</a:t>
            </a:r>
            <a:endParaRPr lang="en-US" sz="1600" kern="1200" dirty="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a:solidFill>
                  <a:srgbClr val="28487B"/>
                </a:solidFill>
                <a:latin typeface="Franklin Gothic Medium" charset="0"/>
              </a:rPr>
              <a:t>MAPPING TOGETHER </a:t>
            </a:r>
            <a:r>
              <a:rPr lang="it-IT" sz="1800" b="1" dirty="0" smtClean="0">
                <a:solidFill>
                  <a:srgbClr val="28487B"/>
                </a:solidFill>
                <a:latin typeface="Franklin Gothic Medium" charset="0"/>
                <a:cs typeface="+mn-cs"/>
              </a:rPr>
              <a:t>(3)</a:t>
            </a:r>
            <a:r>
              <a:rPr lang="it-IT" sz="1800" b="1" dirty="0">
                <a:solidFill>
                  <a:schemeClr val="bg1"/>
                </a:solidFill>
                <a:latin typeface="Franklin Gothic Medium" charset="0"/>
                <a:cs typeface="+mn-cs"/>
              </a:rPr>
              <a:t>	</a:t>
            </a:r>
          </a:p>
        </p:txBody>
      </p:sp>
      <p:pic>
        <p:nvPicPr>
          <p:cNvPr id="13" name="Bild 12" descr="Wa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202161"/>
            <a:ext cx="1084174" cy="722783"/>
          </a:xfrm>
          <a:prstGeom prst="rect">
            <a:avLst/>
          </a:prstGeom>
          <a:ln>
            <a:noFill/>
          </a:ln>
          <a:effectLst>
            <a:softEdge rad="112500"/>
          </a:effectLst>
        </p:spPr>
      </p:pic>
    </p:spTree>
    <p:extLst>
      <p:ext uri="{BB962C8B-B14F-4D97-AF65-F5344CB8AC3E}">
        <p14:creationId xmlns:p14="http://schemas.microsoft.com/office/powerpoint/2010/main" val="27722280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dirty="0" smtClean="0"/>
              <a:t>Different types of adult learning</a:t>
            </a:r>
            <a:endParaRPr lang="en-US" dirty="0"/>
          </a:p>
        </p:txBody>
      </p:sp>
      <p:sp>
        <p:nvSpPr>
          <p:cNvPr id="3686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2.23</a:t>
            </a:r>
            <a:endParaRPr lang="it-IT" sz="1000" dirty="0"/>
          </a:p>
        </p:txBody>
      </p:sp>
      <p:sp>
        <p:nvSpPr>
          <p:cNvPr id="4" name="Inhaltsplatzhalter 3"/>
          <p:cNvSpPr>
            <a:spLocks noGrp="1"/>
          </p:cNvSpPr>
          <p:nvPr>
            <p:ph idx="1"/>
          </p:nvPr>
        </p:nvSpPr>
        <p:spPr/>
        <p:txBody>
          <a:bodyPr>
            <a:normAutofit fontScale="92500" lnSpcReduction="20000"/>
          </a:bodyPr>
          <a:lstStyle/>
          <a:p>
            <a:pPr>
              <a:defRPr/>
            </a:pPr>
            <a:r>
              <a:rPr lang="en-US" dirty="0" smtClean="0"/>
              <a:t>Crucial to differentiate between different types of adult learning!</a:t>
            </a:r>
          </a:p>
          <a:p>
            <a:pPr lvl="2">
              <a:defRPr/>
            </a:pPr>
            <a:r>
              <a:rPr lang="en-US" dirty="0" smtClean="0"/>
              <a:t>Participation in adult learning differs dependent on one’s needs and financial opportunities</a:t>
            </a:r>
          </a:p>
          <a:p>
            <a:pPr>
              <a:defRPr/>
            </a:pPr>
            <a:endParaRPr lang="en-US" dirty="0" smtClean="0"/>
          </a:p>
          <a:p>
            <a:pPr>
              <a:defRPr/>
            </a:pPr>
            <a:r>
              <a:rPr lang="en-US" dirty="0" smtClean="0"/>
              <a:t>Interplay between initial educational level and working force status!</a:t>
            </a:r>
          </a:p>
          <a:p>
            <a:pPr lvl="2">
              <a:defRPr/>
            </a:pPr>
            <a:r>
              <a:rPr lang="en-US" dirty="0" smtClean="0"/>
              <a:t>Creates different incentives and impediments to return to education as an adult</a:t>
            </a:r>
          </a:p>
          <a:p>
            <a:pPr lvl="2">
              <a:defRPr/>
            </a:pPr>
            <a:r>
              <a:rPr lang="en-US" dirty="0" smtClean="0"/>
              <a:t>May influence adult learning returns</a:t>
            </a:r>
          </a:p>
          <a:p>
            <a:pPr lvl="1">
              <a:defRPr/>
            </a:pPr>
            <a:endParaRPr lang="en-US" dirty="0" smtClean="0"/>
          </a:p>
          <a:p>
            <a:pPr lvl="1">
              <a:defRPr/>
            </a:pPr>
            <a:endParaRPr lang="en-US" dirty="0" smtClean="0"/>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CONCLUDING REMARKS (1)</a:t>
            </a:r>
            <a:r>
              <a:rPr lang="it-IT" sz="1800" b="1" dirty="0">
                <a:solidFill>
                  <a:schemeClr val="bg1"/>
                </a:solidFill>
                <a:latin typeface="Franklin Gothic Medium" charset="0"/>
                <a:cs typeface="+mn-cs"/>
              </a:rPr>
              <a:t>	</a:t>
            </a:r>
          </a:p>
        </p:txBody>
      </p:sp>
    </p:spTree>
    <p:extLst>
      <p:ext uri="{BB962C8B-B14F-4D97-AF65-F5344CB8AC3E}">
        <p14:creationId xmlns:p14="http://schemas.microsoft.com/office/powerpoint/2010/main" val="41004527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dirty="0" smtClean="0"/>
              <a:t>Adult learning &amp; social inequality</a:t>
            </a:r>
            <a:endParaRPr lang="en-US" dirty="0"/>
          </a:p>
        </p:txBody>
      </p:sp>
      <p:sp>
        <p:nvSpPr>
          <p:cNvPr id="38915"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2.24</a:t>
            </a:r>
            <a:endParaRPr lang="it-IT" sz="1000" dirty="0"/>
          </a:p>
        </p:txBody>
      </p:sp>
      <p:sp>
        <p:nvSpPr>
          <p:cNvPr id="4" name="Inhaltsplatzhalter 3"/>
          <p:cNvSpPr>
            <a:spLocks noGrp="1"/>
          </p:cNvSpPr>
          <p:nvPr>
            <p:ph idx="1"/>
          </p:nvPr>
        </p:nvSpPr>
        <p:spPr/>
        <p:txBody>
          <a:bodyPr>
            <a:normAutofit fontScale="62500" lnSpcReduction="20000"/>
          </a:bodyPr>
          <a:lstStyle/>
          <a:p>
            <a:pPr marL="571500" indent="-514350">
              <a:buFont typeface="+mj-ea"/>
              <a:buAutoNum type="circleNumDbPlain"/>
              <a:defRPr/>
            </a:pPr>
            <a:r>
              <a:rPr lang="en-US" dirty="0" smtClean="0"/>
              <a:t>Even if marginalized groups have chances to participate, they face difficulties to improve their labor market position!</a:t>
            </a:r>
          </a:p>
          <a:p>
            <a:pPr marL="571500" indent="-514350">
              <a:buFont typeface="+mj-ea"/>
              <a:buAutoNum type="circleNumDbPlain"/>
              <a:defRPr/>
            </a:pPr>
            <a:endParaRPr lang="en-US" dirty="0" smtClean="0"/>
          </a:p>
          <a:p>
            <a:pPr marL="571500" indent="-514350">
              <a:buFont typeface="+mj-ea"/>
              <a:buAutoNum type="circleNumDbPlain"/>
              <a:defRPr/>
            </a:pPr>
            <a:r>
              <a:rPr lang="en-US" dirty="0" smtClean="0"/>
              <a:t>In some cases adult learning may have a detrimental effect for participants</a:t>
            </a:r>
          </a:p>
          <a:p>
            <a:pPr marL="571500" indent="-514350">
              <a:buFont typeface="+mj-ea"/>
              <a:buAutoNum type="circleNumDbPlain"/>
              <a:defRPr/>
            </a:pPr>
            <a:endParaRPr lang="en-US" dirty="0" smtClean="0"/>
          </a:p>
          <a:p>
            <a:pPr marL="571500" indent="-514350">
              <a:buFont typeface="+mj-ea"/>
              <a:buAutoNum type="circleNumDbPlain"/>
              <a:defRPr/>
            </a:pPr>
            <a:r>
              <a:rPr lang="en-US" dirty="0" smtClean="0"/>
              <a:t>It seems that initial educational level is “determinant” for the following career path</a:t>
            </a:r>
          </a:p>
          <a:p>
            <a:pPr lvl="1">
              <a:defRPr/>
            </a:pPr>
            <a:r>
              <a:rPr lang="en-US" dirty="0" smtClean="0"/>
              <a:t>Where tertiary educational level is a “stepping stone” i.e. a basis for successful career development</a:t>
            </a:r>
          </a:p>
          <a:p>
            <a:pPr lvl="1">
              <a:defRPr/>
            </a:pPr>
            <a:r>
              <a:rPr lang="en-US" dirty="0" smtClean="0"/>
              <a:t>Whereas non-tertiary educational level is in most cases an “entrapment” i.e. a disadvantage for subsequent career advancement</a:t>
            </a:r>
          </a:p>
          <a:p>
            <a:pPr lvl="1">
              <a:defRPr/>
            </a:pPr>
            <a:endParaRPr lang="en-US" dirty="0" smtClean="0"/>
          </a:p>
          <a:p>
            <a:pPr marL="571500" indent="-514350">
              <a:buFont typeface="+mj-ea"/>
              <a:buAutoNum type="circleNumDbPlain"/>
              <a:defRPr/>
            </a:pPr>
            <a:r>
              <a:rPr lang="en-US" dirty="0" smtClean="0"/>
              <a:t>And even upgrading</a:t>
            </a:r>
            <a:r>
              <a:rPr lang="en-US" dirty="0"/>
              <a:t> </a:t>
            </a:r>
            <a:r>
              <a:rPr lang="en-US" dirty="0" smtClean="0"/>
              <a:t>from non-tertiary to tertiary educational level (as an adult) may “help” only to limited extent!</a:t>
            </a:r>
          </a:p>
        </p:txBody>
      </p:sp>
      <p:sp>
        <p:nvSpPr>
          <p:cNvPr id="6"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CONCLUDING REMARKS (</a:t>
            </a:r>
            <a:r>
              <a:rPr lang="it-IT" sz="1800" b="1" dirty="0">
                <a:solidFill>
                  <a:srgbClr val="28487B"/>
                </a:solidFill>
                <a:latin typeface="Franklin Gothic Medium" charset="0"/>
                <a:cs typeface="+mn-cs"/>
              </a:rPr>
              <a:t>2</a:t>
            </a:r>
            <a:r>
              <a:rPr lang="it-IT" sz="1800" b="1" dirty="0" smtClean="0">
                <a:solidFill>
                  <a:srgbClr val="28487B"/>
                </a:solidFill>
                <a:latin typeface="Franklin Gothic Medium" charset="0"/>
                <a:cs typeface="+mn-cs"/>
              </a:rPr>
              <a:t>)</a:t>
            </a:r>
            <a:r>
              <a:rPr lang="it-IT" sz="1800" b="1" dirty="0">
                <a:solidFill>
                  <a:schemeClr val="bg1"/>
                </a:solidFill>
                <a:latin typeface="Franklin Gothic Medium" charset="0"/>
                <a:cs typeface="+mn-cs"/>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project</a:t>
            </a:r>
            <a:endParaRPr lang="en-US" dirty="0"/>
          </a:p>
        </p:txBody>
      </p:sp>
      <p:sp>
        <p:nvSpPr>
          <p:cNvPr id="3" name="Textplatzhalter 2"/>
          <p:cNvSpPr>
            <a:spLocks noGrp="1"/>
          </p:cNvSpPr>
          <p:nvPr>
            <p:ph type="body" idx="1"/>
          </p:nvPr>
        </p:nvSpPr>
        <p:spPr/>
        <p:txBody>
          <a:bodyPr/>
          <a:lstStyle/>
          <a:p>
            <a:r>
              <a:rPr lang="en-US" dirty="0" smtClean="0"/>
              <a:t>Motivation and research questions</a:t>
            </a:r>
            <a:endParaRPr lang="en-US" dirty="0"/>
          </a:p>
        </p:txBody>
      </p:sp>
    </p:spTree>
    <p:extLst>
      <p:ext uri="{BB962C8B-B14F-4D97-AF65-F5344CB8AC3E}">
        <p14:creationId xmlns:p14="http://schemas.microsoft.com/office/powerpoint/2010/main" val="22179930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en-US" dirty="0"/>
          </a:p>
        </p:txBody>
      </p:sp>
      <p:sp>
        <p:nvSpPr>
          <p:cNvPr id="3" name="Textplatzhalter 2"/>
          <p:cNvSpPr>
            <a:spLocks noGrp="1"/>
          </p:cNvSpPr>
          <p:nvPr>
            <p:ph type="body" idx="1"/>
          </p:nvPr>
        </p:nvSpPr>
        <p:spPr/>
        <p:txBody>
          <a:bodyPr/>
          <a:lstStyle/>
          <a:p>
            <a:r>
              <a:rPr lang="en-US" dirty="0" smtClean="0"/>
              <a:t>My further steps in the (nearest) future</a:t>
            </a:r>
            <a:endParaRPr lang="en-US" dirty="0"/>
          </a:p>
        </p:txBody>
      </p:sp>
    </p:spTree>
    <p:extLst>
      <p:ext uri="{BB962C8B-B14F-4D97-AF65-F5344CB8AC3E}">
        <p14:creationId xmlns:p14="http://schemas.microsoft.com/office/powerpoint/2010/main" val="3164830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dissertation project</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3.1</a:t>
            </a:r>
            <a:endParaRPr lang="it-IT" sz="1000" dirty="0"/>
          </a:p>
        </p:txBody>
      </p:sp>
      <p:sp>
        <p:nvSpPr>
          <p:cNvPr id="5" name="Freihandform 4"/>
          <p:cNvSpPr/>
          <p:nvPr/>
        </p:nvSpPr>
        <p:spPr>
          <a:xfrm>
            <a:off x="1771479" y="1844824"/>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7" name="Freihandform 16"/>
          <p:cNvSpPr/>
          <p:nvPr/>
        </p:nvSpPr>
        <p:spPr>
          <a:xfrm>
            <a:off x="3501399" y="2117489"/>
            <a:ext cx="3886703" cy="817994"/>
          </a:xfrm>
          <a:custGeom>
            <a:avLst/>
            <a:gdLst>
              <a:gd name="connsiteX0" fmla="*/ 0 w 3886703"/>
              <a:gd name="connsiteY0" fmla="*/ 204499 h 817994"/>
              <a:gd name="connsiteX1" fmla="*/ 3477706 w 3886703"/>
              <a:gd name="connsiteY1" fmla="*/ 204499 h 817994"/>
              <a:gd name="connsiteX2" fmla="*/ 3477706 w 3886703"/>
              <a:gd name="connsiteY2" fmla="*/ 0 h 817994"/>
              <a:gd name="connsiteX3" fmla="*/ 3886703 w 3886703"/>
              <a:gd name="connsiteY3" fmla="*/ 408997 h 817994"/>
              <a:gd name="connsiteX4" fmla="*/ 3477706 w 3886703"/>
              <a:gd name="connsiteY4" fmla="*/ 817994 h 817994"/>
              <a:gd name="connsiteX5" fmla="*/ 3477706 w 3886703"/>
              <a:gd name="connsiteY5" fmla="*/ 613496 h 817994"/>
              <a:gd name="connsiteX6" fmla="*/ 0 w 3886703"/>
              <a:gd name="connsiteY6" fmla="*/ 613496 h 817994"/>
              <a:gd name="connsiteX7" fmla="*/ 0 w 388670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703" h="817994">
                <a:moveTo>
                  <a:pt x="0" y="204499"/>
                </a:moveTo>
                <a:lnTo>
                  <a:pt x="3477706" y="204499"/>
                </a:lnTo>
                <a:lnTo>
                  <a:pt x="3477706" y="0"/>
                </a:lnTo>
                <a:lnTo>
                  <a:pt x="3886703" y="408997"/>
                </a:lnTo>
                <a:lnTo>
                  <a:pt x="3477706" y="817994"/>
                </a:lnTo>
                <a:lnTo>
                  <a:pt x="347770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School-to-work transition</a:t>
            </a:r>
            <a:endParaRPr lang="en-US" sz="1500" kern="1200" dirty="0"/>
          </a:p>
        </p:txBody>
      </p:sp>
      <p:sp>
        <p:nvSpPr>
          <p:cNvPr id="18" name="Freihandform 17"/>
          <p:cNvSpPr/>
          <p:nvPr/>
        </p:nvSpPr>
        <p:spPr>
          <a:xfrm>
            <a:off x="5231319" y="2390154"/>
            <a:ext cx="2156783" cy="817994"/>
          </a:xfrm>
          <a:custGeom>
            <a:avLst/>
            <a:gdLst>
              <a:gd name="connsiteX0" fmla="*/ 0 w 2156783"/>
              <a:gd name="connsiteY0" fmla="*/ 204499 h 817994"/>
              <a:gd name="connsiteX1" fmla="*/ 1747786 w 2156783"/>
              <a:gd name="connsiteY1" fmla="*/ 204499 h 817994"/>
              <a:gd name="connsiteX2" fmla="*/ 1747786 w 2156783"/>
              <a:gd name="connsiteY2" fmla="*/ 0 h 817994"/>
              <a:gd name="connsiteX3" fmla="*/ 2156783 w 2156783"/>
              <a:gd name="connsiteY3" fmla="*/ 408997 h 817994"/>
              <a:gd name="connsiteX4" fmla="*/ 1747786 w 2156783"/>
              <a:gd name="connsiteY4" fmla="*/ 817994 h 817994"/>
              <a:gd name="connsiteX5" fmla="*/ 1747786 w 2156783"/>
              <a:gd name="connsiteY5" fmla="*/ 613496 h 817994"/>
              <a:gd name="connsiteX6" fmla="*/ 0 w 2156783"/>
              <a:gd name="connsiteY6" fmla="*/ 613496 h 817994"/>
              <a:gd name="connsiteX7" fmla="*/ 0 w 215678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783" h="817994">
                <a:moveTo>
                  <a:pt x="0" y="204499"/>
                </a:moveTo>
                <a:lnTo>
                  <a:pt x="1747786" y="204499"/>
                </a:lnTo>
                <a:lnTo>
                  <a:pt x="1747786" y="0"/>
                </a:lnTo>
                <a:lnTo>
                  <a:pt x="2156783" y="408997"/>
                </a:lnTo>
                <a:lnTo>
                  <a:pt x="1747786" y="817994"/>
                </a:lnTo>
                <a:lnTo>
                  <a:pt x="174778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Adult learning</a:t>
            </a:r>
            <a:endParaRPr lang="en-US" sz="1500" kern="1200" dirty="0"/>
          </a:p>
        </p:txBody>
      </p:sp>
      <p:grpSp>
        <p:nvGrpSpPr>
          <p:cNvPr id="8" name="Gruppierung 7"/>
          <p:cNvGrpSpPr/>
          <p:nvPr/>
        </p:nvGrpSpPr>
        <p:grpSpPr>
          <a:xfrm>
            <a:off x="7907" y="2060848"/>
            <a:ext cx="5573213" cy="2489916"/>
            <a:chOff x="481507" y="807872"/>
            <a:chExt cx="5573213" cy="2489916"/>
          </a:xfrm>
        </p:grpSpPr>
        <p:sp>
          <p:nvSpPr>
            <p:cNvPr id="9" name="Rechteck 8"/>
            <p:cNvSpPr/>
            <p:nvPr/>
          </p:nvSpPr>
          <p:spPr>
            <a:xfrm>
              <a:off x="481507" y="807872"/>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10" name="Rechteck 9"/>
            <p:cNvSpPr/>
            <p:nvPr/>
          </p:nvSpPr>
          <p:spPr>
            <a:xfrm>
              <a:off x="4036480" y="1486308"/>
              <a:ext cx="2018240" cy="1811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p>
            <a:p>
              <a:pPr lvl="0" algn="l" defTabSz="800100">
                <a:lnSpc>
                  <a:spcPct val="90000"/>
                </a:lnSpc>
                <a:spcBef>
                  <a:spcPct val="0"/>
                </a:spcBef>
                <a:spcAft>
                  <a:spcPct val="35000"/>
                </a:spcAft>
              </a:pPr>
              <a:endParaRPr lang="en-US" sz="1800" kern="1200"/>
            </a:p>
          </p:txBody>
        </p:sp>
      </p:grpSp>
      <p:sp>
        <p:nvSpPr>
          <p:cNvPr id="11" name="Rechteck 10"/>
          <p:cNvSpPr/>
          <p:nvPr/>
        </p:nvSpPr>
        <p:spPr>
          <a:xfrm>
            <a:off x="7654463" y="2060848"/>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13" name="Rechteck 12"/>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14" name="Rechteck 13"/>
          <p:cNvSpPr/>
          <p:nvPr/>
        </p:nvSpPr>
        <p:spPr>
          <a:xfrm>
            <a:off x="4238542" y="4478756"/>
            <a:ext cx="2018240" cy="1811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a:p>
          <a:p>
            <a:pPr lvl="0" algn="l" defTabSz="800100">
              <a:lnSpc>
                <a:spcPct val="90000"/>
              </a:lnSpc>
              <a:spcBef>
                <a:spcPct val="0"/>
              </a:spcBef>
              <a:spcAft>
                <a:spcPct val="35000"/>
              </a:spcAft>
            </a:pPr>
            <a:endParaRPr lang="en-US" sz="1800" kern="1200"/>
          </a:p>
        </p:txBody>
      </p:sp>
      <p:sp>
        <p:nvSpPr>
          <p:cNvPr id="15" name="Rechteck 14"/>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16" name="Rechteck 15"/>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cxnSp>
        <p:nvCxnSpPr>
          <p:cNvPr id="6" name="Gerade Verbindung mit Pfeil 5"/>
          <p:cNvCxnSpPr/>
          <p:nvPr/>
        </p:nvCxnSpPr>
        <p:spPr bwMode="auto">
          <a:xfrm flipV="1">
            <a:off x="1691680"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1" name="Gerade Verbindung mit Pfeil 20"/>
          <p:cNvCxnSpPr/>
          <p:nvPr/>
        </p:nvCxnSpPr>
        <p:spPr bwMode="auto">
          <a:xfrm flipV="1">
            <a:off x="4644008"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2" name="Gerade Verbindung mit Pfeil 21"/>
          <p:cNvCxnSpPr/>
          <p:nvPr/>
        </p:nvCxnSpPr>
        <p:spPr bwMode="auto">
          <a:xfrm flipV="1">
            <a:off x="7308304" y="4437112"/>
            <a:ext cx="0" cy="763340"/>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
        <p:nvSpPr>
          <p:cNvPr id="41" name="Rechteck 40"/>
          <p:cNvSpPr/>
          <p:nvPr/>
        </p:nvSpPr>
        <p:spPr>
          <a:xfrm>
            <a:off x="827584" y="5805264"/>
            <a:ext cx="7740154" cy="432048"/>
          </a:xfrm>
          <a:prstGeom prst="rect">
            <a:avLst/>
          </a:prstGeom>
          <a:solidFill>
            <a:srgbClr val="FF0000">
              <a:alpha val="30000"/>
            </a:srgbClr>
          </a:solidFill>
          <a:ln>
            <a:solidFill>
              <a:srgbClr val="FF0000"/>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b="1" dirty="0" smtClean="0"/>
              <a:t>	INSTITUTIONAL CHANGE</a:t>
            </a:r>
            <a:endParaRPr lang="en-US" b="1" dirty="0"/>
          </a:p>
        </p:txBody>
      </p:sp>
      <p:sp>
        <p:nvSpPr>
          <p:cNvPr id="29"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AGENDA (1)</a:t>
            </a:r>
            <a:endParaRPr lang="it-IT" sz="1800" b="1" dirty="0">
              <a:solidFill>
                <a:schemeClr val="bg1"/>
              </a:solidFill>
              <a:latin typeface="Franklin Gothic Medium" charset="0"/>
              <a:cs typeface="+mn-cs"/>
            </a:endParaRPr>
          </a:p>
        </p:txBody>
      </p:sp>
      <p:sp>
        <p:nvSpPr>
          <p:cNvPr id="3" name="Inhaltsplatzhalter 2"/>
          <p:cNvSpPr>
            <a:spLocks noGrp="1"/>
          </p:cNvSpPr>
          <p:nvPr>
            <p:ph idx="1"/>
          </p:nvPr>
        </p:nvSpPr>
        <p:spPr>
          <a:xfrm>
            <a:off x="396875" y="3356992"/>
            <a:ext cx="8496300" cy="936104"/>
          </a:xfrm>
        </p:spPr>
        <p:txBody>
          <a:bodyPr>
            <a:normAutofit/>
          </a:bodyPr>
          <a:lstStyle/>
          <a:p>
            <a:r>
              <a:rPr lang="en-US" sz="2000" b="1" dirty="0" smtClean="0">
                <a:solidFill>
                  <a:srgbClr val="F7002D"/>
                </a:solidFill>
              </a:rPr>
              <a:t>Accounting for institutional change in cross-temporal analysis</a:t>
            </a:r>
          </a:p>
          <a:p>
            <a:endParaRPr lang="en-US" sz="2000" b="1" dirty="0" smtClean="0">
              <a:solidFill>
                <a:srgbClr val="FF0000"/>
              </a:solidFill>
            </a:endParaRPr>
          </a:p>
          <a:p>
            <a:endParaRPr lang="en-US" sz="2000" dirty="0"/>
          </a:p>
        </p:txBody>
      </p:sp>
    </p:spTree>
    <p:extLst>
      <p:ext uri="{BB962C8B-B14F-4D97-AF65-F5344CB8AC3E}">
        <p14:creationId xmlns:p14="http://schemas.microsoft.com/office/powerpoint/2010/main" val="37308743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dissertation project</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3.2</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grpSp>
        <p:nvGrpSpPr>
          <p:cNvPr id="5" name="Gruppierung 4"/>
          <p:cNvGrpSpPr/>
          <p:nvPr/>
        </p:nvGrpSpPr>
        <p:grpSpPr>
          <a:xfrm>
            <a:off x="1771479" y="1844824"/>
            <a:ext cx="5616624" cy="1363324"/>
            <a:chOff x="1771479" y="2423301"/>
            <a:chExt cx="5616624" cy="1363324"/>
          </a:xfrm>
        </p:grpSpPr>
        <p:sp>
          <p:nvSpPr>
            <p:cNvPr id="17" name="Freihandform 16"/>
            <p:cNvSpPr/>
            <p:nvPr/>
          </p:nvSpPr>
          <p:spPr>
            <a:xfrm>
              <a:off x="1771479" y="2423301"/>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alpha val="35000"/>
              </a:srgbClr>
            </a:solid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8" name="Freihandform 17"/>
            <p:cNvSpPr/>
            <p:nvPr/>
          </p:nvSpPr>
          <p:spPr>
            <a:xfrm>
              <a:off x="3501399" y="2695966"/>
              <a:ext cx="3886703" cy="817994"/>
            </a:xfrm>
            <a:custGeom>
              <a:avLst/>
              <a:gdLst>
                <a:gd name="connsiteX0" fmla="*/ 0 w 3886703"/>
                <a:gd name="connsiteY0" fmla="*/ 204499 h 817994"/>
                <a:gd name="connsiteX1" fmla="*/ 3477706 w 3886703"/>
                <a:gd name="connsiteY1" fmla="*/ 204499 h 817994"/>
                <a:gd name="connsiteX2" fmla="*/ 3477706 w 3886703"/>
                <a:gd name="connsiteY2" fmla="*/ 0 h 817994"/>
                <a:gd name="connsiteX3" fmla="*/ 3886703 w 3886703"/>
                <a:gd name="connsiteY3" fmla="*/ 408997 h 817994"/>
                <a:gd name="connsiteX4" fmla="*/ 3477706 w 3886703"/>
                <a:gd name="connsiteY4" fmla="*/ 817994 h 817994"/>
                <a:gd name="connsiteX5" fmla="*/ 3477706 w 3886703"/>
                <a:gd name="connsiteY5" fmla="*/ 613496 h 817994"/>
                <a:gd name="connsiteX6" fmla="*/ 0 w 3886703"/>
                <a:gd name="connsiteY6" fmla="*/ 613496 h 817994"/>
                <a:gd name="connsiteX7" fmla="*/ 0 w 388670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703" h="817994">
                  <a:moveTo>
                    <a:pt x="0" y="204499"/>
                  </a:moveTo>
                  <a:lnTo>
                    <a:pt x="3477706" y="204499"/>
                  </a:lnTo>
                  <a:lnTo>
                    <a:pt x="3477706" y="0"/>
                  </a:lnTo>
                  <a:lnTo>
                    <a:pt x="3886703" y="408997"/>
                  </a:lnTo>
                  <a:lnTo>
                    <a:pt x="3477706" y="817994"/>
                  </a:lnTo>
                  <a:lnTo>
                    <a:pt x="3477706" y="613496"/>
                  </a:lnTo>
                  <a:lnTo>
                    <a:pt x="0" y="613496"/>
                  </a:lnTo>
                  <a:lnTo>
                    <a:pt x="0" y="204499"/>
                  </a:lnTo>
                  <a:close/>
                </a:path>
              </a:pathLst>
            </a:custGeom>
            <a:solidFill>
              <a:srgbClr val="3988BA">
                <a:alpha val="35000"/>
              </a:srgbClr>
            </a:solid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School-to-work transition</a:t>
              </a:r>
              <a:endParaRPr lang="en-US" sz="1500" kern="1200" dirty="0"/>
            </a:p>
          </p:txBody>
        </p:sp>
        <p:sp>
          <p:nvSpPr>
            <p:cNvPr id="19" name="Freihandform 18"/>
            <p:cNvSpPr/>
            <p:nvPr/>
          </p:nvSpPr>
          <p:spPr>
            <a:xfrm>
              <a:off x="5231319" y="2968631"/>
              <a:ext cx="2156783" cy="817994"/>
            </a:xfrm>
            <a:custGeom>
              <a:avLst/>
              <a:gdLst>
                <a:gd name="connsiteX0" fmla="*/ 0 w 2156783"/>
                <a:gd name="connsiteY0" fmla="*/ 204499 h 817994"/>
                <a:gd name="connsiteX1" fmla="*/ 1747786 w 2156783"/>
                <a:gd name="connsiteY1" fmla="*/ 204499 h 817994"/>
                <a:gd name="connsiteX2" fmla="*/ 1747786 w 2156783"/>
                <a:gd name="connsiteY2" fmla="*/ 0 h 817994"/>
                <a:gd name="connsiteX3" fmla="*/ 2156783 w 2156783"/>
                <a:gd name="connsiteY3" fmla="*/ 408997 h 817994"/>
                <a:gd name="connsiteX4" fmla="*/ 1747786 w 2156783"/>
                <a:gd name="connsiteY4" fmla="*/ 817994 h 817994"/>
                <a:gd name="connsiteX5" fmla="*/ 1747786 w 2156783"/>
                <a:gd name="connsiteY5" fmla="*/ 613496 h 817994"/>
                <a:gd name="connsiteX6" fmla="*/ 0 w 2156783"/>
                <a:gd name="connsiteY6" fmla="*/ 613496 h 817994"/>
                <a:gd name="connsiteX7" fmla="*/ 0 w 215678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783" h="817994">
                  <a:moveTo>
                    <a:pt x="0" y="204499"/>
                  </a:moveTo>
                  <a:lnTo>
                    <a:pt x="1747786" y="204499"/>
                  </a:lnTo>
                  <a:lnTo>
                    <a:pt x="1747786" y="0"/>
                  </a:lnTo>
                  <a:lnTo>
                    <a:pt x="2156783" y="408997"/>
                  </a:lnTo>
                  <a:lnTo>
                    <a:pt x="1747786" y="817994"/>
                  </a:lnTo>
                  <a:lnTo>
                    <a:pt x="174778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Adult learning</a:t>
              </a:r>
              <a:endParaRPr lang="en-US" sz="1500" kern="1200" dirty="0"/>
            </a:p>
          </p:txBody>
        </p:sp>
      </p:grpSp>
      <p:sp>
        <p:nvSpPr>
          <p:cNvPr id="23" name="Rechteck 22"/>
          <p:cNvSpPr/>
          <p:nvPr/>
        </p:nvSpPr>
        <p:spPr>
          <a:xfrm>
            <a:off x="7654463" y="2058435"/>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33" name="Rechteck 32"/>
          <p:cNvSpPr/>
          <p:nvPr/>
        </p:nvSpPr>
        <p:spPr>
          <a:xfrm>
            <a:off x="7907" y="2058435"/>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49" name="Textfeld 48"/>
          <p:cNvSpPr txBox="1"/>
          <p:nvPr/>
        </p:nvSpPr>
        <p:spPr>
          <a:xfrm>
            <a:off x="935038" y="3212976"/>
            <a:ext cx="7597402" cy="1471172"/>
          </a:xfrm>
          <a:prstGeom prst="rect">
            <a:avLst/>
          </a:prstGeom>
          <a:noFill/>
        </p:spPr>
        <p:txBody>
          <a:bodyPr wrap="square" rtlCol="0">
            <a:spAutoFit/>
          </a:bodyPr>
          <a:lstStyle/>
          <a:p>
            <a:pPr marL="342900" indent="-342900" algn="l">
              <a:buAutoNum type="arabicParenBoth"/>
            </a:pPr>
            <a:r>
              <a:rPr lang="en-US" dirty="0" smtClean="0">
                <a:latin typeface="Times New Roman"/>
                <a:cs typeface="Times New Roman"/>
              </a:rPr>
              <a:t>Use biographical data – possibility to account for institutional change</a:t>
            </a:r>
          </a:p>
          <a:p>
            <a:pPr marL="800100" lvl="2" indent="-342900" algn="l">
              <a:buFont typeface="Arial"/>
              <a:buChar char="•"/>
            </a:pPr>
            <a:r>
              <a:rPr lang="en-US" dirty="0">
                <a:latin typeface="Times New Roman"/>
                <a:cs typeface="Times New Roman"/>
              </a:rPr>
              <a:t>Education and Employment Survey (2005), birth cohorts 1948-1988</a:t>
            </a:r>
          </a:p>
          <a:p>
            <a:pPr marL="342900" indent="-342900" algn="l">
              <a:buAutoNum type="arabicParenBoth"/>
            </a:pPr>
            <a:r>
              <a:rPr lang="en-US" dirty="0" smtClean="0">
                <a:latin typeface="Times New Roman"/>
                <a:cs typeface="Times New Roman"/>
              </a:rPr>
              <a:t>Enrich analyses for modern Russia using data from “Research on the educational and occupational trajectories” (NRU-HSE)</a:t>
            </a:r>
          </a:p>
          <a:p>
            <a:pPr marL="342900" indent="-342900" algn="l">
              <a:buFont typeface="+mj-lt"/>
              <a:buAutoNum type="arabicParenBoth"/>
            </a:pPr>
            <a:r>
              <a:rPr lang="en-US" dirty="0" smtClean="0">
                <a:latin typeface="Times New Roman"/>
                <a:cs typeface="Times New Roman"/>
              </a:rPr>
              <a:t>Include gender dimension</a:t>
            </a:r>
            <a:endParaRPr lang="en-US" dirty="0">
              <a:latin typeface="Times New Roman"/>
              <a:cs typeface="Times New Roman"/>
            </a:endParaRPr>
          </a:p>
        </p:txBody>
      </p:sp>
      <p:sp>
        <p:nvSpPr>
          <p:cNvPr id="22"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rPr>
              <a:t>AGENDA (2)</a:t>
            </a:r>
            <a:endParaRPr lang="it-IT" sz="1800" b="1" dirty="0">
              <a:solidFill>
                <a:schemeClr val="bg1"/>
              </a:solidFill>
              <a:latin typeface="Franklin Gothic Medium" charset="0"/>
            </a:endParaRPr>
          </a:p>
        </p:txBody>
      </p:sp>
      <p:sp>
        <p:nvSpPr>
          <p:cNvPr id="24" name="Rechteck 23"/>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25" name="Rechteck 24"/>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26" name="Rechteck 25"/>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cxnSp>
        <p:nvCxnSpPr>
          <p:cNvPr id="27" name="Gerade Verbindung mit Pfeil 26"/>
          <p:cNvCxnSpPr/>
          <p:nvPr/>
        </p:nvCxnSpPr>
        <p:spPr bwMode="auto">
          <a:xfrm flipV="1">
            <a:off x="1691680" y="4653136"/>
            <a:ext cx="0" cy="547316"/>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
        <p:nvSpPr>
          <p:cNvPr id="20" name="Rechteck 19"/>
          <p:cNvSpPr/>
          <p:nvPr/>
        </p:nvSpPr>
        <p:spPr>
          <a:xfrm>
            <a:off x="827584" y="5805264"/>
            <a:ext cx="7740154" cy="432048"/>
          </a:xfrm>
          <a:prstGeom prst="rect">
            <a:avLst/>
          </a:prstGeom>
          <a:solidFill>
            <a:srgbClr val="75CCEC">
              <a:alpha val="3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b="1" dirty="0" smtClean="0"/>
              <a:t>	INSTITUTIONAL CHANGE</a:t>
            </a:r>
            <a:endParaRPr lang="en-US" b="1" dirty="0"/>
          </a:p>
        </p:txBody>
      </p:sp>
      <p:sp>
        <p:nvSpPr>
          <p:cNvPr id="21" name="Rechteck 2"/>
          <p:cNvSpPr/>
          <p:nvPr/>
        </p:nvSpPr>
        <p:spPr>
          <a:xfrm>
            <a:off x="21909" y="6381328"/>
            <a:ext cx="8942579" cy="307777"/>
          </a:xfrm>
          <a:prstGeom prst="rect">
            <a:avLst/>
          </a:prstGeom>
        </p:spPr>
        <p:txBody>
          <a:bodyPr wrap="square">
            <a:spAutoFit/>
          </a:bodyPr>
          <a:lstStyle/>
          <a:p>
            <a:pPr algn="l"/>
            <a:r>
              <a:rPr lang="en-US" sz="1400" i="1" dirty="0" smtClean="0">
                <a:latin typeface="Times New Roman"/>
                <a:cs typeface="Times New Roman"/>
              </a:rPr>
              <a:t>* Partly in </a:t>
            </a:r>
            <a:r>
              <a:rPr lang="en-US" sz="1400" i="1" dirty="0">
                <a:latin typeface="Times New Roman"/>
                <a:cs typeface="Times New Roman"/>
              </a:rPr>
              <a:t>collaboration with Dmitry </a:t>
            </a:r>
            <a:r>
              <a:rPr lang="en-US" sz="1400" i="1" dirty="0" err="1">
                <a:latin typeface="Times New Roman"/>
                <a:cs typeface="Times New Roman"/>
              </a:rPr>
              <a:t>Kurakin</a:t>
            </a:r>
            <a:r>
              <a:rPr lang="en-US" sz="1400" i="1" dirty="0">
                <a:latin typeface="Times New Roman"/>
                <a:cs typeface="Times New Roman"/>
              </a:rPr>
              <a:t> </a:t>
            </a:r>
            <a:r>
              <a:rPr lang="en-US" sz="1400" i="1" dirty="0" smtClean="0">
                <a:latin typeface="Times New Roman"/>
                <a:cs typeface="Times New Roman"/>
              </a:rPr>
              <a:t>and Cultural Research and Education Group (NRU-HSE)</a:t>
            </a:r>
            <a:endParaRPr lang="en-US" sz="1400" i="1" dirty="0">
              <a:latin typeface="Times New Roman"/>
              <a:cs typeface="Times New Roman"/>
            </a:endParaRPr>
          </a:p>
        </p:txBody>
      </p:sp>
      <p:cxnSp>
        <p:nvCxnSpPr>
          <p:cNvPr id="30" name="Gerade Verbindung mit Pfeil 26"/>
          <p:cNvCxnSpPr/>
          <p:nvPr/>
        </p:nvCxnSpPr>
        <p:spPr bwMode="auto">
          <a:xfrm flipV="1">
            <a:off x="4644008" y="4653136"/>
            <a:ext cx="0" cy="547316"/>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31" name="Gerade Verbindung mit Pfeil 26"/>
          <p:cNvCxnSpPr/>
          <p:nvPr/>
        </p:nvCxnSpPr>
        <p:spPr bwMode="auto">
          <a:xfrm flipV="1">
            <a:off x="7308304" y="4627563"/>
            <a:ext cx="0" cy="547316"/>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89134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Structure of dissertation project</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3.3</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grpSp>
        <p:nvGrpSpPr>
          <p:cNvPr id="5" name="Gruppierung 4"/>
          <p:cNvGrpSpPr/>
          <p:nvPr/>
        </p:nvGrpSpPr>
        <p:grpSpPr>
          <a:xfrm>
            <a:off x="1771479" y="1834285"/>
            <a:ext cx="5616624" cy="1090659"/>
            <a:chOff x="1771479" y="2423301"/>
            <a:chExt cx="5616624" cy="1090659"/>
          </a:xfrm>
        </p:grpSpPr>
        <p:sp>
          <p:nvSpPr>
            <p:cNvPr id="17" name="Freihandform 16"/>
            <p:cNvSpPr/>
            <p:nvPr/>
          </p:nvSpPr>
          <p:spPr>
            <a:xfrm>
              <a:off x="1771479" y="2423301"/>
              <a:ext cx="5616624" cy="817994"/>
            </a:xfrm>
            <a:custGeom>
              <a:avLst/>
              <a:gdLst>
                <a:gd name="connsiteX0" fmla="*/ 0 w 5616624"/>
                <a:gd name="connsiteY0" fmla="*/ 204499 h 817994"/>
                <a:gd name="connsiteX1" fmla="*/ 5207627 w 5616624"/>
                <a:gd name="connsiteY1" fmla="*/ 204499 h 817994"/>
                <a:gd name="connsiteX2" fmla="*/ 5207627 w 5616624"/>
                <a:gd name="connsiteY2" fmla="*/ 0 h 817994"/>
                <a:gd name="connsiteX3" fmla="*/ 5616624 w 5616624"/>
                <a:gd name="connsiteY3" fmla="*/ 408997 h 817994"/>
                <a:gd name="connsiteX4" fmla="*/ 5207627 w 5616624"/>
                <a:gd name="connsiteY4" fmla="*/ 817994 h 817994"/>
                <a:gd name="connsiteX5" fmla="*/ 5207627 w 5616624"/>
                <a:gd name="connsiteY5" fmla="*/ 613496 h 817994"/>
                <a:gd name="connsiteX6" fmla="*/ 0 w 5616624"/>
                <a:gd name="connsiteY6" fmla="*/ 613496 h 817994"/>
                <a:gd name="connsiteX7" fmla="*/ 0 w 5616624"/>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624" h="817994">
                  <a:moveTo>
                    <a:pt x="0" y="204499"/>
                  </a:moveTo>
                  <a:lnTo>
                    <a:pt x="5207627" y="204499"/>
                  </a:lnTo>
                  <a:lnTo>
                    <a:pt x="5207627" y="0"/>
                  </a:lnTo>
                  <a:lnTo>
                    <a:pt x="5616624" y="408997"/>
                  </a:lnTo>
                  <a:lnTo>
                    <a:pt x="5207627" y="817994"/>
                  </a:lnTo>
                  <a:lnTo>
                    <a:pt x="5207627" y="613496"/>
                  </a:lnTo>
                  <a:lnTo>
                    <a:pt x="0" y="613496"/>
                  </a:lnTo>
                  <a:lnTo>
                    <a:pt x="0" y="204499"/>
                  </a:lnTo>
                  <a:close/>
                </a:path>
              </a:pathLst>
            </a:custGeom>
            <a:solidFill>
              <a:srgbClr val="3988BA">
                <a:alpha val="35000"/>
              </a:srgbClr>
            </a:solidFill>
            <a:ln>
              <a:no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(Post-) Secondary educational trajectories</a:t>
              </a:r>
              <a:endParaRPr lang="en-US" sz="1500" kern="1200" dirty="0"/>
            </a:p>
          </p:txBody>
        </p:sp>
        <p:sp>
          <p:nvSpPr>
            <p:cNvPr id="18" name="Freihandform 17"/>
            <p:cNvSpPr/>
            <p:nvPr/>
          </p:nvSpPr>
          <p:spPr>
            <a:xfrm>
              <a:off x="3501399" y="2695966"/>
              <a:ext cx="3886703" cy="817994"/>
            </a:xfrm>
            <a:custGeom>
              <a:avLst/>
              <a:gdLst>
                <a:gd name="connsiteX0" fmla="*/ 0 w 3886703"/>
                <a:gd name="connsiteY0" fmla="*/ 204499 h 817994"/>
                <a:gd name="connsiteX1" fmla="*/ 3477706 w 3886703"/>
                <a:gd name="connsiteY1" fmla="*/ 204499 h 817994"/>
                <a:gd name="connsiteX2" fmla="*/ 3477706 w 3886703"/>
                <a:gd name="connsiteY2" fmla="*/ 0 h 817994"/>
                <a:gd name="connsiteX3" fmla="*/ 3886703 w 3886703"/>
                <a:gd name="connsiteY3" fmla="*/ 408997 h 817994"/>
                <a:gd name="connsiteX4" fmla="*/ 3477706 w 3886703"/>
                <a:gd name="connsiteY4" fmla="*/ 817994 h 817994"/>
                <a:gd name="connsiteX5" fmla="*/ 3477706 w 3886703"/>
                <a:gd name="connsiteY5" fmla="*/ 613496 h 817994"/>
                <a:gd name="connsiteX6" fmla="*/ 0 w 3886703"/>
                <a:gd name="connsiteY6" fmla="*/ 613496 h 817994"/>
                <a:gd name="connsiteX7" fmla="*/ 0 w 3886703"/>
                <a:gd name="connsiteY7" fmla="*/ 204499 h 8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703" h="817994">
                  <a:moveTo>
                    <a:pt x="0" y="204499"/>
                  </a:moveTo>
                  <a:lnTo>
                    <a:pt x="3477706" y="204499"/>
                  </a:lnTo>
                  <a:lnTo>
                    <a:pt x="3477706" y="0"/>
                  </a:lnTo>
                  <a:lnTo>
                    <a:pt x="3886703" y="408997"/>
                  </a:lnTo>
                  <a:lnTo>
                    <a:pt x="3477706" y="817994"/>
                  </a:lnTo>
                  <a:lnTo>
                    <a:pt x="3477706" y="613496"/>
                  </a:lnTo>
                  <a:lnTo>
                    <a:pt x="0" y="613496"/>
                  </a:lnTo>
                  <a:lnTo>
                    <a:pt x="0" y="204499"/>
                  </a:lnTo>
                  <a:close/>
                </a:path>
              </a:pathLst>
            </a:custGeom>
            <a:solidFill>
              <a:srgbClr val="3988BA"/>
            </a:solidFill>
            <a:ln>
              <a:solidFill>
                <a:schemeClr val="tx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57150" tIns="261649" rIns="458498" bIns="334355" numCol="1" spcCol="1270" anchor="ctr" anchorCtr="0">
              <a:noAutofit/>
            </a:bodyPr>
            <a:lstStyle/>
            <a:p>
              <a:pPr lvl="0" algn="l" defTabSz="666750">
                <a:lnSpc>
                  <a:spcPct val="90000"/>
                </a:lnSpc>
                <a:spcBef>
                  <a:spcPct val="0"/>
                </a:spcBef>
                <a:spcAft>
                  <a:spcPct val="35000"/>
                </a:spcAft>
              </a:pPr>
              <a:r>
                <a:rPr lang="en-US" sz="1500" kern="1200" dirty="0" smtClean="0"/>
                <a:t>School-to-work transition</a:t>
              </a:r>
              <a:endParaRPr lang="en-US" sz="1500" kern="1200" dirty="0"/>
            </a:p>
          </p:txBody>
        </p:sp>
      </p:grpSp>
      <p:sp>
        <p:nvSpPr>
          <p:cNvPr id="23" name="Rechteck 22"/>
          <p:cNvSpPr/>
          <p:nvPr/>
        </p:nvSpPr>
        <p:spPr>
          <a:xfrm>
            <a:off x="7654463" y="2047896"/>
            <a:ext cx="1526049" cy="360040"/>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t>DESTINATION</a:t>
            </a:r>
            <a:endParaRPr lang="en-US" dirty="0"/>
          </a:p>
        </p:txBody>
      </p:sp>
      <p:sp>
        <p:nvSpPr>
          <p:cNvPr id="33" name="Rechteck 32"/>
          <p:cNvSpPr/>
          <p:nvPr/>
        </p:nvSpPr>
        <p:spPr>
          <a:xfrm>
            <a:off x="7907" y="2047896"/>
            <a:ext cx="1534282" cy="365640"/>
          </a:xfrm>
          <a:prstGeom prst="rect">
            <a:avLst/>
          </a:prstGeom>
          <a:solidFill>
            <a:srgbClr val="75CCEC">
              <a:alpha val="9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ORIGIN</a:t>
            </a:r>
            <a:endParaRPr lang="en-US" dirty="0"/>
          </a:p>
        </p:txBody>
      </p:sp>
      <p:sp>
        <p:nvSpPr>
          <p:cNvPr id="34" name="Rechteck 33"/>
          <p:cNvSpPr/>
          <p:nvPr/>
        </p:nvSpPr>
        <p:spPr>
          <a:xfrm>
            <a:off x="827584" y="5805264"/>
            <a:ext cx="7740154" cy="432048"/>
          </a:xfrm>
          <a:prstGeom prst="rect">
            <a:avLst/>
          </a:prstGeom>
          <a:solidFill>
            <a:srgbClr val="75CCEC">
              <a:alpha val="30000"/>
            </a:srgbClr>
          </a:solidFill>
          <a:ln>
            <a:solidFill>
              <a:srgbClr val="FFFFFF"/>
            </a:solid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b="1" dirty="0" smtClean="0"/>
              <a:t>	INSTITUTIONAL CHANGE</a:t>
            </a:r>
            <a:endParaRPr lang="en-US" b="1" dirty="0"/>
          </a:p>
        </p:txBody>
      </p:sp>
      <p:sp>
        <p:nvSpPr>
          <p:cNvPr id="47" name="Textfeld 46"/>
          <p:cNvSpPr txBox="1"/>
          <p:nvPr/>
        </p:nvSpPr>
        <p:spPr>
          <a:xfrm>
            <a:off x="935038" y="3184525"/>
            <a:ext cx="6301258" cy="1471172"/>
          </a:xfrm>
          <a:prstGeom prst="rect">
            <a:avLst/>
          </a:prstGeom>
          <a:noFill/>
        </p:spPr>
        <p:txBody>
          <a:bodyPr wrap="square" rtlCol="0">
            <a:spAutoFit/>
          </a:bodyPr>
          <a:lstStyle/>
          <a:p>
            <a:pPr marL="342900" indent="-342900" algn="l">
              <a:buFont typeface="+mj-lt"/>
              <a:buAutoNum type="arabicParenBoth"/>
            </a:pPr>
            <a:r>
              <a:rPr lang="en-US" dirty="0" smtClean="0">
                <a:latin typeface="Times New Roman"/>
                <a:cs typeface="Times New Roman"/>
              </a:rPr>
              <a:t>Gender differences in the first significant occupation</a:t>
            </a:r>
          </a:p>
          <a:p>
            <a:pPr marL="800100" lvl="2" indent="-342900" algn="l">
              <a:buFont typeface="Arial"/>
              <a:buChar char="•"/>
            </a:pPr>
            <a:r>
              <a:rPr lang="en-US" dirty="0">
                <a:latin typeface="Times New Roman"/>
                <a:cs typeface="Times New Roman"/>
              </a:rPr>
              <a:t>before and after the Fall of the Soviet </a:t>
            </a:r>
            <a:r>
              <a:rPr lang="en-US" dirty="0" smtClean="0">
                <a:latin typeface="Times New Roman"/>
                <a:cs typeface="Times New Roman"/>
              </a:rPr>
              <a:t>Union</a:t>
            </a:r>
          </a:p>
          <a:p>
            <a:pPr marL="342900" indent="-342900" algn="l">
              <a:buAutoNum type="arabicParenBoth"/>
            </a:pPr>
            <a:r>
              <a:rPr lang="en-US" dirty="0">
                <a:latin typeface="Times New Roman"/>
                <a:cs typeface="Times New Roman"/>
              </a:rPr>
              <a:t>Education and Employment Survey (2005), birth cohorts 1948-1988</a:t>
            </a:r>
          </a:p>
          <a:p>
            <a:pPr marL="342900" indent="-342900" algn="l">
              <a:buFontTx/>
              <a:buAutoNum type="arabicParenBoth"/>
            </a:pPr>
            <a:r>
              <a:rPr lang="en-US" dirty="0" smtClean="0">
                <a:latin typeface="Times New Roman"/>
                <a:cs typeface="Times New Roman"/>
              </a:rPr>
              <a:t>Data </a:t>
            </a:r>
            <a:r>
              <a:rPr lang="en-US" dirty="0">
                <a:latin typeface="Times New Roman"/>
                <a:cs typeface="Times New Roman"/>
              </a:rPr>
              <a:t>from </a:t>
            </a:r>
            <a:r>
              <a:rPr lang="en-US" dirty="0" smtClean="0">
                <a:latin typeface="Times New Roman"/>
                <a:cs typeface="Times New Roman"/>
              </a:rPr>
              <a:t>“Research </a:t>
            </a:r>
            <a:r>
              <a:rPr lang="en-US" dirty="0">
                <a:latin typeface="Times New Roman"/>
                <a:cs typeface="Times New Roman"/>
              </a:rPr>
              <a:t>on the educational and occupational trajectories” (NRU-HSE</a:t>
            </a:r>
            <a:r>
              <a:rPr lang="en-US" dirty="0" smtClean="0">
                <a:latin typeface="Times New Roman"/>
                <a:cs typeface="Times New Roman"/>
              </a:rPr>
              <a:t>)</a:t>
            </a:r>
          </a:p>
        </p:txBody>
      </p:sp>
      <p:sp>
        <p:nvSpPr>
          <p:cNvPr id="21"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rPr>
              <a:t>AGENDA (3)</a:t>
            </a:r>
            <a:endParaRPr lang="it-IT" sz="1800" b="1" dirty="0">
              <a:solidFill>
                <a:schemeClr val="bg1"/>
              </a:solidFill>
              <a:latin typeface="Franklin Gothic Medium" charset="0"/>
            </a:endParaRPr>
          </a:p>
        </p:txBody>
      </p:sp>
      <p:sp>
        <p:nvSpPr>
          <p:cNvPr id="22" name="Rechteck 21"/>
          <p:cNvSpPr/>
          <p:nvPr/>
        </p:nvSpPr>
        <p:spPr>
          <a:xfrm>
            <a:off x="827584" y="5270844"/>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fontScale="92500"/>
          </a:bodyPr>
          <a:lstStyle/>
          <a:p>
            <a:r>
              <a:rPr lang="en-US" dirty="0" smtClean="0"/>
              <a:t>EDUCATIONAL SYSTEM</a:t>
            </a:r>
            <a:endParaRPr lang="en-US" dirty="0"/>
          </a:p>
        </p:txBody>
      </p:sp>
      <p:sp>
        <p:nvSpPr>
          <p:cNvPr id="24" name="Rechteck 23"/>
          <p:cNvSpPr/>
          <p:nvPr/>
        </p:nvSpPr>
        <p:spPr>
          <a:xfrm>
            <a:off x="3491880"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LABOR MARKET</a:t>
            </a:r>
            <a:endParaRPr lang="en-US" dirty="0"/>
          </a:p>
        </p:txBody>
      </p:sp>
      <p:sp>
        <p:nvSpPr>
          <p:cNvPr id="25" name="Rechteck 24"/>
          <p:cNvSpPr/>
          <p:nvPr/>
        </p:nvSpPr>
        <p:spPr>
          <a:xfrm>
            <a:off x="6156176" y="5272460"/>
            <a:ext cx="2395469" cy="432048"/>
          </a:xfrm>
          <a:prstGeom prst="rect">
            <a:avLst/>
          </a:prstGeom>
          <a:solidFill>
            <a:srgbClr val="75CCEC">
              <a:alpha val="90000"/>
            </a:srgbClr>
          </a:solidFill>
          <a:ln>
            <a:noFill/>
          </a:ln>
        </p:spPr>
        <p:style>
          <a:lnRef idx="1">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dirty="0" smtClean="0"/>
              <a:t>WELFARE STATE</a:t>
            </a:r>
            <a:endParaRPr lang="en-US" dirty="0"/>
          </a:p>
        </p:txBody>
      </p:sp>
      <p:sp>
        <p:nvSpPr>
          <p:cNvPr id="19" name="Rechteck 2"/>
          <p:cNvSpPr/>
          <p:nvPr/>
        </p:nvSpPr>
        <p:spPr>
          <a:xfrm>
            <a:off x="21909" y="6381328"/>
            <a:ext cx="8942579" cy="307777"/>
          </a:xfrm>
          <a:prstGeom prst="rect">
            <a:avLst/>
          </a:prstGeom>
        </p:spPr>
        <p:txBody>
          <a:bodyPr wrap="square">
            <a:spAutoFit/>
          </a:bodyPr>
          <a:lstStyle/>
          <a:p>
            <a:pPr algn="l"/>
            <a:r>
              <a:rPr lang="en-US" sz="1400" i="1" dirty="0" smtClean="0">
                <a:latin typeface="Times New Roman"/>
                <a:cs typeface="Times New Roman"/>
              </a:rPr>
              <a:t>In collaboration </a:t>
            </a:r>
            <a:r>
              <a:rPr lang="en-US" sz="1400" i="1" dirty="0">
                <a:latin typeface="Times New Roman"/>
                <a:cs typeface="Times New Roman"/>
              </a:rPr>
              <a:t>with Dmitry </a:t>
            </a:r>
            <a:r>
              <a:rPr lang="en-US" sz="1400" i="1" dirty="0" err="1">
                <a:latin typeface="Times New Roman"/>
                <a:cs typeface="Times New Roman"/>
              </a:rPr>
              <a:t>Kurakin</a:t>
            </a:r>
            <a:r>
              <a:rPr lang="en-US" sz="1400" i="1" dirty="0">
                <a:latin typeface="Times New Roman"/>
                <a:cs typeface="Times New Roman"/>
              </a:rPr>
              <a:t> </a:t>
            </a:r>
            <a:r>
              <a:rPr lang="en-US" sz="1400" i="1" dirty="0" smtClean="0">
                <a:latin typeface="Times New Roman"/>
                <a:cs typeface="Times New Roman"/>
              </a:rPr>
              <a:t>and Cultural Research and Education Group (NRU-HSE)</a:t>
            </a:r>
            <a:endParaRPr lang="en-US" sz="1400" i="1" dirty="0">
              <a:latin typeface="Times New Roman"/>
              <a:cs typeface="Times New Roman"/>
            </a:endParaRPr>
          </a:p>
        </p:txBody>
      </p:sp>
      <p:cxnSp>
        <p:nvCxnSpPr>
          <p:cNvPr id="20" name="Gerade Verbindung mit Pfeil 26"/>
          <p:cNvCxnSpPr/>
          <p:nvPr/>
        </p:nvCxnSpPr>
        <p:spPr bwMode="auto">
          <a:xfrm flipV="1">
            <a:off x="1691680" y="4653136"/>
            <a:ext cx="0" cy="547316"/>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29" name="Gerade Verbindung mit Pfeil 26"/>
          <p:cNvCxnSpPr/>
          <p:nvPr/>
        </p:nvCxnSpPr>
        <p:spPr bwMode="auto">
          <a:xfrm flipV="1">
            <a:off x="4644008" y="4653136"/>
            <a:ext cx="0" cy="547316"/>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cxnSp>
        <p:nvCxnSpPr>
          <p:cNvPr id="30" name="Gerade Verbindung mit Pfeil 26"/>
          <p:cNvCxnSpPr/>
          <p:nvPr/>
        </p:nvCxnSpPr>
        <p:spPr bwMode="auto">
          <a:xfrm flipV="1">
            <a:off x="7308304" y="4627563"/>
            <a:ext cx="0" cy="547316"/>
          </a:xfrm>
          <a:prstGeom prst="straightConnector1">
            <a:avLst/>
          </a:prstGeom>
          <a:ln>
            <a:prstDash val="dot"/>
            <a:tailEnd type="arrow"/>
          </a:ln>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8316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Thank you very much for your attention!</a:t>
            </a:r>
          </a:p>
        </p:txBody>
      </p:sp>
      <p:sp>
        <p:nvSpPr>
          <p:cNvPr id="3" name="Untertitel 2"/>
          <p:cNvSpPr>
            <a:spLocks noGrp="1"/>
          </p:cNvSpPr>
          <p:nvPr>
            <p:ph type="subTitle" idx="1"/>
          </p:nvPr>
        </p:nvSpPr>
        <p:spPr/>
        <p:txBody>
          <a:bodyPr>
            <a:normAutofit fontScale="92500" lnSpcReduction="10000"/>
          </a:bodyPr>
          <a:lstStyle/>
          <a:p>
            <a:r>
              <a:rPr lang="en-US" dirty="0" smtClean="0">
                <a:solidFill>
                  <a:srgbClr val="000000"/>
                </a:solidFill>
              </a:rPr>
              <a:t>Yuliya Kosyakova</a:t>
            </a:r>
          </a:p>
          <a:p>
            <a:r>
              <a:rPr lang="en-US" dirty="0" smtClean="0">
                <a:solidFill>
                  <a:srgbClr val="000000"/>
                </a:solidFill>
              </a:rPr>
              <a:t>E</a:t>
            </a:r>
            <a:r>
              <a:rPr lang="en-US" dirty="0">
                <a:solidFill>
                  <a:srgbClr val="000000"/>
                </a:solidFill>
              </a:rPr>
              <a:t>-Mail: yuliya.kosyakova@eui.eu</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019888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en-US" dirty="0" smtClean="0">
                <a:cs typeface="+mj-cs"/>
              </a:rPr>
              <a:t>Why studying educational trajectories?</a:t>
            </a:r>
          </a:p>
        </p:txBody>
      </p:sp>
      <p:sp>
        <p:nvSpPr>
          <p:cNvPr id="3" name="Inhaltsplatzhalter 2"/>
          <p:cNvSpPr>
            <a:spLocks noGrp="1"/>
          </p:cNvSpPr>
          <p:nvPr>
            <p:ph idx="1"/>
          </p:nvPr>
        </p:nvSpPr>
        <p:spPr/>
        <p:txBody>
          <a:bodyPr>
            <a:normAutofit fontScale="70000" lnSpcReduction="20000"/>
          </a:bodyPr>
          <a:lstStyle/>
          <a:p>
            <a:pPr eaLnBrk="1" hangingPunct="1">
              <a:defRPr/>
            </a:pPr>
            <a:r>
              <a:rPr lang="en-US" dirty="0"/>
              <a:t>Education as a lifelong </a:t>
            </a:r>
            <a:r>
              <a:rPr lang="en-US" dirty="0" smtClean="0"/>
              <a:t>process</a:t>
            </a:r>
          </a:p>
          <a:p>
            <a:pPr lvl="1" eaLnBrk="1" hangingPunct="1">
              <a:defRPr/>
            </a:pPr>
            <a:r>
              <a:rPr lang="en-US" dirty="0" smtClean="0">
                <a:cs typeface="+mn-cs"/>
              </a:rPr>
              <a:t>Acquiring and development of skills and knowledge through out entire life span</a:t>
            </a:r>
          </a:p>
          <a:p>
            <a:pPr lvl="1" eaLnBrk="1" hangingPunct="1">
              <a:defRPr/>
            </a:pPr>
            <a:r>
              <a:rPr lang="en-US" dirty="0" smtClean="0">
                <a:cs typeface="+mn-cs"/>
              </a:rPr>
              <a:t>Formal, non-formal and informal learning</a:t>
            </a:r>
          </a:p>
          <a:p>
            <a:pPr eaLnBrk="1" hangingPunct="1">
              <a:defRPr/>
            </a:pPr>
            <a:endParaRPr lang="en-US" sz="1600" dirty="0">
              <a:cs typeface="+mn-cs"/>
            </a:endParaRPr>
          </a:p>
          <a:p>
            <a:pPr eaLnBrk="1" hangingPunct="1">
              <a:defRPr/>
            </a:pPr>
            <a:r>
              <a:rPr lang="en-US" dirty="0" smtClean="0">
                <a:cs typeface="+mn-cs"/>
              </a:rPr>
              <a:t>Life course perspective</a:t>
            </a:r>
          </a:p>
          <a:p>
            <a:pPr lvl="1" eaLnBrk="1" hangingPunct="1">
              <a:defRPr/>
            </a:pPr>
            <a:r>
              <a:rPr lang="en-US" dirty="0" smtClean="0"/>
              <a:t>Experiences </a:t>
            </a:r>
            <a:r>
              <a:rPr lang="en-US" dirty="0"/>
              <a:t>and decisions in educational career trajectories are </a:t>
            </a:r>
            <a:r>
              <a:rPr lang="en-US" dirty="0" smtClean="0"/>
              <a:t>determined </a:t>
            </a:r>
            <a:r>
              <a:rPr lang="en-US" dirty="0"/>
              <a:t>by previous decisions and experiences </a:t>
            </a:r>
            <a:r>
              <a:rPr lang="en-US" sz="1900" dirty="0"/>
              <a:t>(Elder et al., 2003). </a:t>
            </a:r>
            <a:endParaRPr lang="en-US" sz="1900" dirty="0" smtClean="0"/>
          </a:p>
          <a:p>
            <a:pPr lvl="1" eaLnBrk="1" hangingPunct="1">
              <a:defRPr/>
            </a:pPr>
            <a:r>
              <a:rPr lang="en-US" dirty="0" smtClean="0">
                <a:cs typeface="+mn-cs"/>
              </a:rPr>
              <a:t>“Matthew effect”: (Socio-economic) advantages earlier in life are reproduced and amplified in the later (educational) opportunities and outcomes </a:t>
            </a:r>
            <a:r>
              <a:rPr lang="en-US" sz="1900" dirty="0" smtClean="0">
                <a:cs typeface="+mn-cs"/>
              </a:rPr>
              <a:t>(</a:t>
            </a:r>
            <a:r>
              <a:rPr lang="en-US" sz="1900" dirty="0"/>
              <a:t>Merton, 1968; Elman &amp; </a:t>
            </a:r>
            <a:r>
              <a:rPr lang="en-US" sz="1900" dirty="0" err="1"/>
              <a:t>O’Rand</a:t>
            </a:r>
            <a:r>
              <a:rPr lang="en-US" sz="1900" dirty="0"/>
              <a:t>, </a:t>
            </a:r>
            <a:r>
              <a:rPr lang="en-US" sz="1900" dirty="0" smtClean="0"/>
              <a:t>2004</a:t>
            </a:r>
            <a:r>
              <a:rPr lang="en-US" sz="1900" dirty="0" smtClean="0">
                <a:cs typeface="+mn-cs"/>
              </a:rPr>
              <a:t>)</a:t>
            </a:r>
            <a:endParaRPr lang="en-US" sz="1900" dirty="0">
              <a:cs typeface="+mn-cs"/>
            </a:endParaRPr>
          </a:p>
          <a:p>
            <a:pPr eaLnBrk="1" hangingPunct="1">
              <a:buSzPct val="120000"/>
              <a:buFont typeface="Lucida Grande"/>
              <a:buChar char="☞"/>
              <a:defRPr/>
            </a:pPr>
            <a:endParaRPr lang="en-US" dirty="0">
              <a:cs typeface="+mn-cs"/>
            </a:endParaRPr>
          </a:p>
          <a:p>
            <a:pPr eaLnBrk="1" hangingPunct="1">
              <a:buSzPct val="120000"/>
              <a:buFont typeface="Lucida Grande"/>
              <a:buChar char="☞"/>
              <a:defRPr/>
            </a:pPr>
            <a:r>
              <a:rPr lang="en-US" dirty="0" smtClean="0">
                <a:solidFill>
                  <a:srgbClr val="F7002D"/>
                </a:solidFill>
                <a:cs typeface="+mn-cs"/>
              </a:rPr>
              <a:t>Important to understand the long-term effect of initial education and its effect over the whole individual’s life course</a:t>
            </a:r>
            <a:endParaRPr lang="en-US" dirty="0" smtClean="0">
              <a:solidFill>
                <a:srgbClr val="F7002D"/>
              </a:solidFill>
            </a:endParaRP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1.1</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6"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Tree>
    <p:extLst>
      <p:ext uri="{BB962C8B-B14F-4D97-AF65-F5344CB8AC3E}">
        <p14:creationId xmlns:p14="http://schemas.microsoft.com/office/powerpoint/2010/main" val="21101694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What should we take in account?</a:t>
            </a:r>
            <a:endParaRPr lang="en-US" dirty="0" smtClean="0"/>
          </a:p>
        </p:txBody>
      </p:sp>
      <p:sp>
        <p:nvSpPr>
          <p:cNvPr id="3" name="Inhaltsplatzhalter 2"/>
          <p:cNvSpPr>
            <a:spLocks noGrp="1"/>
          </p:cNvSpPr>
          <p:nvPr>
            <p:ph idx="1"/>
          </p:nvPr>
        </p:nvSpPr>
        <p:spPr/>
        <p:txBody>
          <a:bodyPr/>
          <a:lstStyle/>
          <a:p>
            <a:r>
              <a:rPr lang="en-US" dirty="0" smtClean="0"/>
              <a:t>Structural context</a:t>
            </a:r>
          </a:p>
          <a:p>
            <a:pPr lvl="1"/>
            <a:r>
              <a:rPr lang="en-US" dirty="0" smtClean="0"/>
              <a:t>Institutions as “a mechanism by which lives are channeled in specific ways” </a:t>
            </a:r>
            <a:r>
              <a:rPr lang="en-US" sz="1200" dirty="0" smtClean="0"/>
              <a:t>(Mayer, 2004: 163)</a:t>
            </a:r>
          </a:p>
          <a:p>
            <a:pPr lvl="1"/>
            <a:r>
              <a:rPr lang="en-US" dirty="0" smtClean="0"/>
              <a:t>Individuals are allocated by the educational system and the economy to various social positions </a:t>
            </a:r>
            <a:r>
              <a:rPr lang="sv-SE" sz="1200" dirty="0" smtClean="0"/>
              <a:t>(</a:t>
            </a:r>
            <a:r>
              <a:rPr lang="sv-SE" sz="1200" dirty="0" err="1" smtClean="0"/>
              <a:t>Kerckhoff</a:t>
            </a:r>
            <a:r>
              <a:rPr lang="sv-SE" sz="1200" dirty="0" smtClean="0"/>
              <a:t>, 1976)</a:t>
            </a:r>
          </a:p>
          <a:p>
            <a:pPr lvl="1"/>
            <a:r>
              <a:rPr lang="en-US" dirty="0" smtClean="0"/>
              <a:t>“Contextual” effects might have different impact on different kinds of individuals </a:t>
            </a:r>
            <a:r>
              <a:rPr lang="en-US" sz="1200" dirty="0" smtClean="0"/>
              <a:t>(Pallas, 2003)</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1.2</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6"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Tree>
    <p:extLst>
      <p:ext uri="{BB962C8B-B14F-4D97-AF65-F5344CB8AC3E}">
        <p14:creationId xmlns:p14="http://schemas.microsoft.com/office/powerpoint/2010/main" val="410623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studying Russia?</a:t>
            </a:r>
          </a:p>
        </p:txBody>
      </p:sp>
      <p:sp>
        <p:nvSpPr>
          <p:cNvPr id="13" name="Inhaltsplatzhalter 12"/>
          <p:cNvSpPr>
            <a:spLocks noGrp="1"/>
          </p:cNvSpPr>
          <p:nvPr>
            <p:ph idx="1"/>
          </p:nvPr>
        </p:nvSpPr>
        <p:spPr>
          <a:xfrm>
            <a:off x="396876" y="2060848"/>
            <a:ext cx="7775524" cy="4035152"/>
          </a:xfrm>
        </p:spPr>
        <p:txBody>
          <a:bodyPr>
            <a:normAutofit fontScale="55000" lnSpcReduction="20000"/>
          </a:bodyPr>
          <a:lstStyle/>
          <a:p>
            <a:r>
              <a:rPr lang="en-US" u="sng" dirty="0"/>
              <a:t>Credential inflation </a:t>
            </a:r>
            <a:r>
              <a:rPr lang="en-US" sz="2100" dirty="0"/>
              <a:t>(Müller &amp; </a:t>
            </a:r>
            <a:r>
              <a:rPr lang="en-US" sz="2100" dirty="0" err="1"/>
              <a:t>Shavit</a:t>
            </a:r>
            <a:r>
              <a:rPr lang="en-US" sz="2100" dirty="0"/>
              <a:t>, 1998)</a:t>
            </a:r>
          </a:p>
          <a:p>
            <a:pPr lvl="1"/>
            <a:r>
              <a:rPr lang="en-US" dirty="0"/>
              <a:t>Almost every second holds a tertiary degree </a:t>
            </a:r>
            <a:r>
              <a:rPr lang="en-US" sz="2100" dirty="0"/>
              <a:t>(</a:t>
            </a:r>
            <a:r>
              <a:rPr lang="en-US" sz="2100" dirty="0" err="1"/>
              <a:t>Barro</a:t>
            </a:r>
            <a:r>
              <a:rPr lang="en-US" sz="2100" dirty="0"/>
              <a:t> &amp; Lee, 2001; OECD, 2011)</a:t>
            </a:r>
          </a:p>
          <a:p>
            <a:pPr lvl="1"/>
            <a:r>
              <a:rPr lang="en-US" dirty="0"/>
              <a:t>Trend to obtain a second or even third tertiary degree </a:t>
            </a:r>
            <a:r>
              <a:rPr lang="en-US" sz="2100" dirty="0"/>
              <a:t>(</a:t>
            </a:r>
            <a:r>
              <a:rPr lang="en-US" sz="2100" dirty="0" err="1"/>
              <a:t>Aistov</a:t>
            </a:r>
            <a:r>
              <a:rPr lang="en-US" sz="2100" dirty="0"/>
              <a:t>, 2009; </a:t>
            </a:r>
            <a:r>
              <a:rPr lang="en-US" sz="2100" dirty="0" err="1"/>
              <a:t>Dubin</a:t>
            </a:r>
            <a:r>
              <a:rPr lang="en-US" sz="2100" dirty="0"/>
              <a:t> et al., 2004)</a:t>
            </a:r>
          </a:p>
          <a:p>
            <a:pPr lvl="1"/>
            <a:endParaRPr lang="en-US" sz="1100" dirty="0"/>
          </a:p>
          <a:p>
            <a:r>
              <a:rPr lang="en-US" dirty="0"/>
              <a:t>Low educational expenditures </a:t>
            </a:r>
            <a:r>
              <a:rPr lang="en-US" sz="2100" dirty="0"/>
              <a:t>(OECD, 2011)</a:t>
            </a:r>
          </a:p>
          <a:p>
            <a:r>
              <a:rPr lang="en-US" dirty="0"/>
              <a:t>Inefficient institutional structure </a:t>
            </a:r>
            <a:r>
              <a:rPr lang="en-US" sz="2100" dirty="0"/>
              <a:t>(</a:t>
            </a:r>
            <a:r>
              <a:rPr lang="en-US" sz="2100" dirty="0" err="1"/>
              <a:t>Gimpelson</a:t>
            </a:r>
            <a:r>
              <a:rPr lang="en-US" sz="2100" dirty="0"/>
              <a:t> et al., 2009; Tan et al., 2007)</a:t>
            </a:r>
          </a:p>
          <a:p>
            <a:pPr lvl="1"/>
            <a:r>
              <a:rPr lang="en-US" dirty="0"/>
              <a:t>Supply of qualifications does not correspond demand</a:t>
            </a:r>
          </a:p>
          <a:p>
            <a:pPr marL="457200" lvl="1" indent="0">
              <a:buNone/>
            </a:pPr>
            <a:r>
              <a:rPr lang="en-US" dirty="0"/>
              <a:t>➔ 	Link between educational system and labor market is lose and</a:t>
            </a:r>
          </a:p>
          <a:p>
            <a:pPr marL="457200" lvl="1" indent="0">
              <a:buNone/>
            </a:pPr>
            <a:r>
              <a:rPr lang="en-US" dirty="0"/>
              <a:t>➔	Almost no communication between state, educational system and employers </a:t>
            </a:r>
            <a:r>
              <a:rPr lang="en-US" sz="2100" dirty="0"/>
              <a:t>(</a:t>
            </a:r>
            <a:r>
              <a:rPr lang="en-US" sz="2100" dirty="0" err="1"/>
              <a:t>Bühler</a:t>
            </a:r>
            <a:r>
              <a:rPr lang="en-US" sz="2100" dirty="0"/>
              <a:t> &amp; 	</a:t>
            </a:r>
            <a:r>
              <a:rPr lang="en-US" sz="2100" dirty="0" err="1"/>
              <a:t>Konietzka</a:t>
            </a:r>
            <a:r>
              <a:rPr lang="en-US" sz="2100" dirty="0"/>
              <a:t>, 2011; Gerber, 2003)</a:t>
            </a:r>
          </a:p>
          <a:p>
            <a:pPr lvl="1"/>
            <a:endParaRPr lang="en-US" sz="1100" dirty="0"/>
          </a:p>
          <a:p>
            <a:r>
              <a:rPr lang="en-US" b="1" dirty="0">
                <a:solidFill>
                  <a:srgbClr val="FF0000"/>
                </a:solidFill>
              </a:rPr>
              <a:t>  Value of credentials is low and certificates have low signaling power</a:t>
            </a:r>
          </a:p>
          <a:p>
            <a:endParaRPr lang="en-US" sz="900" dirty="0"/>
          </a:p>
          <a:p>
            <a:pPr marL="857250" lvl="1" indent="-457200"/>
            <a:r>
              <a:rPr lang="en-US" dirty="0"/>
              <a:t>Certificates (particularly of tertiary degree) as a “social norm” </a:t>
            </a:r>
            <a:r>
              <a:rPr lang="en-US" sz="2100" dirty="0"/>
              <a:t>(</a:t>
            </a:r>
            <a:r>
              <a:rPr lang="en-US" sz="2100" dirty="0" err="1"/>
              <a:t>Dubin</a:t>
            </a:r>
            <a:r>
              <a:rPr lang="en-US" sz="2100" dirty="0"/>
              <a:t> et al., 2004; </a:t>
            </a:r>
            <a:r>
              <a:rPr lang="en-US" sz="2100" dirty="0" err="1"/>
              <a:t>Kljachko</a:t>
            </a:r>
            <a:r>
              <a:rPr lang="en-US" sz="2100" dirty="0"/>
              <a:t>, 2006; </a:t>
            </a:r>
            <a:r>
              <a:rPr lang="en-US" sz="2100" dirty="0" err="1"/>
              <a:t>Larionova</a:t>
            </a:r>
            <a:r>
              <a:rPr lang="en-US" sz="2100" dirty="0"/>
              <a:t> &amp; </a:t>
            </a:r>
            <a:r>
              <a:rPr lang="en-US" sz="2100" dirty="0" err="1"/>
              <a:t>Meshkova</a:t>
            </a:r>
            <a:r>
              <a:rPr lang="en-US" sz="2100" dirty="0"/>
              <a:t>, 2007; </a:t>
            </a:r>
            <a:r>
              <a:rPr lang="en-US" sz="2100" dirty="0" err="1"/>
              <a:t>Lukiyanova</a:t>
            </a:r>
            <a:r>
              <a:rPr lang="en-US" sz="2100" dirty="0"/>
              <a:t>, 2010)</a:t>
            </a:r>
          </a:p>
          <a:p>
            <a:pPr lvl="1" indent="-342900">
              <a:buFontTx/>
              <a:buChar char="-"/>
            </a:pPr>
            <a:endParaRPr lang="en-US" sz="1100" dirty="0"/>
          </a:p>
          <a:p>
            <a:pPr marL="857250" lvl="1" indent="-457200"/>
            <a:r>
              <a:rPr lang="en-US" dirty="0"/>
              <a:t>“Having a diploma” became as a prerequisite to enter employment </a:t>
            </a:r>
          </a:p>
          <a:p>
            <a:pPr marL="400050" lvl="1" indent="0">
              <a:buNone/>
            </a:pPr>
            <a:r>
              <a:rPr lang="en-US" dirty="0"/>
              <a:t>	but is not considered as a signal of the applicants’ skills and knowledge</a:t>
            </a:r>
          </a:p>
          <a:p>
            <a:pPr marL="400050" lvl="1" indent="0">
              <a:buNone/>
            </a:pPr>
            <a:r>
              <a:rPr lang="en-US" dirty="0"/>
              <a:t>	and do no guarantee a working place </a:t>
            </a:r>
            <a:r>
              <a:rPr lang="en-US" sz="2100" dirty="0"/>
              <a:t>(</a:t>
            </a:r>
            <a:r>
              <a:rPr lang="en-US" sz="2100" dirty="0" err="1"/>
              <a:t>Larionova</a:t>
            </a:r>
            <a:r>
              <a:rPr lang="en-US" sz="2100" dirty="0"/>
              <a:t> &amp; </a:t>
            </a:r>
            <a:r>
              <a:rPr lang="en-US" sz="2100" dirty="0" err="1"/>
              <a:t>Meshkova</a:t>
            </a:r>
            <a:r>
              <a:rPr lang="en-US" sz="2100" dirty="0"/>
              <a:t>, 2007; </a:t>
            </a:r>
            <a:r>
              <a:rPr lang="en-US" sz="2100" dirty="0" err="1"/>
              <a:t>Krasil’nikova</a:t>
            </a:r>
            <a:r>
              <a:rPr lang="en-US" sz="2100" dirty="0"/>
              <a:t> &amp; </a:t>
            </a:r>
            <a:r>
              <a:rPr lang="en-US" sz="2100" dirty="0" err="1"/>
              <a:t>Bondarenko</a:t>
            </a:r>
            <a:r>
              <a:rPr lang="en-US" sz="2100" dirty="0"/>
              <a:t>, 2007a; 	2007b)</a:t>
            </a:r>
          </a:p>
        </p:txBody>
      </p:sp>
      <p:sp>
        <p:nvSpPr>
          <p:cNvPr id="16387" name="Foliennummernplatzhalter 3"/>
          <p:cNvSpPr>
            <a:spLocks noGrp="1"/>
          </p:cNvSpPr>
          <p:nvPr>
            <p:ph type="sldNum" sz="quarter" idx="4294967295"/>
          </p:nvPr>
        </p:nvSpPr>
        <p:spPr bwMode="auto">
          <a:xfrm>
            <a:off x="8066088" y="6534150"/>
            <a:ext cx="1077912"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algn="ctr" eaLnBrk="0" fontAlgn="base" hangingPunct="0">
              <a:spcBef>
                <a:spcPct val="2000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2000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2000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20000"/>
              </a:spcBef>
              <a:spcAft>
                <a:spcPct val="0"/>
              </a:spcAft>
              <a:defRPr sz="1600">
                <a:solidFill>
                  <a:schemeClr val="tx1"/>
                </a:solidFill>
                <a:latin typeface="Arial" charset="0"/>
                <a:ea typeface="ＭＳ Ｐゴシック" charset="0"/>
              </a:defRPr>
            </a:lvl9pPr>
          </a:lstStyle>
          <a:p>
            <a:pPr eaLnBrk="1" hangingPunct="1"/>
            <a:r>
              <a:rPr lang="it-IT" sz="1000" dirty="0" smtClean="0"/>
              <a:t>1.3</a:t>
            </a:r>
            <a:endParaRPr lang="it-IT" sz="1000" dirty="0"/>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8"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
        <p:nvSpPr>
          <p:cNvPr id="12" name="Freihandform 11"/>
          <p:cNvSpPr/>
          <p:nvPr/>
        </p:nvSpPr>
        <p:spPr>
          <a:xfrm>
            <a:off x="6948264" y="1196752"/>
            <a:ext cx="2110073" cy="839106"/>
          </a:xfrm>
          <a:custGeom>
            <a:avLst/>
            <a:gdLst>
              <a:gd name="connsiteX0" fmla="*/ 0 w 2110073"/>
              <a:gd name="connsiteY0" fmla="*/ 83911 h 839106"/>
              <a:gd name="connsiteX1" fmla="*/ 83911 w 2110073"/>
              <a:gd name="connsiteY1" fmla="*/ 0 h 839106"/>
              <a:gd name="connsiteX2" fmla="*/ 2026162 w 2110073"/>
              <a:gd name="connsiteY2" fmla="*/ 0 h 839106"/>
              <a:gd name="connsiteX3" fmla="*/ 2110073 w 2110073"/>
              <a:gd name="connsiteY3" fmla="*/ 83911 h 839106"/>
              <a:gd name="connsiteX4" fmla="*/ 2110073 w 2110073"/>
              <a:gd name="connsiteY4" fmla="*/ 755195 h 839106"/>
              <a:gd name="connsiteX5" fmla="*/ 2026162 w 2110073"/>
              <a:gd name="connsiteY5" fmla="*/ 839106 h 839106"/>
              <a:gd name="connsiteX6" fmla="*/ 83911 w 2110073"/>
              <a:gd name="connsiteY6" fmla="*/ 839106 h 839106"/>
              <a:gd name="connsiteX7" fmla="*/ 0 w 2110073"/>
              <a:gd name="connsiteY7" fmla="*/ 755195 h 839106"/>
              <a:gd name="connsiteX8" fmla="*/ 0 w 2110073"/>
              <a:gd name="connsiteY8" fmla="*/ 83911 h 83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0073" h="839106">
                <a:moveTo>
                  <a:pt x="0" y="83911"/>
                </a:moveTo>
                <a:cubicBezTo>
                  <a:pt x="0" y="37568"/>
                  <a:pt x="37568" y="0"/>
                  <a:pt x="83911" y="0"/>
                </a:cubicBezTo>
                <a:lnTo>
                  <a:pt x="2026162" y="0"/>
                </a:lnTo>
                <a:cubicBezTo>
                  <a:pt x="2072505" y="0"/>
                  <a:pt x="2110073" y="37568"/>
                  <a:pt x="2110073" y="83911"/>
                </a:cubicBezTo>
                <a:lnTo>
                  <a:pt x="2110073" y="755195"/>
                </a:lnTo>
                <a:cubicBezTo>
                  <a:pt x="2110073" y="801538"/>
                  <a:pt x="2072505" y="839106"/>
                  <a:pt x="2026162" y="839106"/>
                </a:cubicBezTo>
                <a:lnTo>
                  <a:pt x="83911" y="839106"/>
                </a:lnTo>
                <a:cubicBezTo>
                  <a:pt x="37568" y="839106"/>
                  <a:pt x="0" y="801538"/>
                  <a:pt x="0" y="755195"/>
                </a:cubicBezTo>
                <a:lnTo>
                  <a:pt x="0" y="83911"/>
                </a:lnTo>
                <a:close/>
              </a:path>
            </a:pathLst>
          </a:custGeom>
          <a:blipFill dpi="0" rotWithShape="0">
            <a:blip r:embed="rId3">
              <a:alphaModFix amt="58000"/>
            </a:blip>
            <a:srcRect/>
            <a:stretch>
              <a:fillRect/>
            </a:stretch>
          </a:blipFill>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4107" tIns="57597" rIns="74107" bIns="57597" numCol="1" spcCol="1270" anchor="ctr" anchorCtr="0">
            <a:noAutofit/>
          </a:bodyPr>
          <a:lstStyle/>
          <a:p>
            <a:pPr lvl="0" algn="ctr" defTabSz="1155700">
              <a:lnSpc>
                <a:spcPct val="90000"/>
              </a:lnSpc>
              <a:spcBef>
                <a:spcPct val="0"/>
              </a:spcBef>
              <a:spcAft>
                <a:spcPct val="35000"/>
              </a:spcAft>
            </a:pPr>
            <a:r>
              <a:rPr lang="en-US" sz="2600" b="1" kern="1200" dirty="0" smtClean="0"/>
              <a:t>Post-Soviet Russia</a:t>
            </a:r>
            <a:endParaRPr lang="en-US" sz="2600" b="1" kern="1200" dirty="0"/>
          </a:p>
        </p:txBody>
      </p:sp>
      <p:sp>
        <p:nvSpPr>
          <p:cNvPr id="3" name="Rechteck 2"/>
          <p:cNvSpPr/>
          <p:nvPr/>
        </p:nvSpPr>
        <p:spPr bwMode="auto">
          <a:xfrm>
            <a:off x="251520" y="2348880"/>
            <a:ext cx="8064896" cy="367240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414125271"/>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xmlns:p14="http://schemas.microsoft.com/office/powerpoint/2010/main" advClick="0">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p:cNvGraphicFramePr>
            <a:graphicFrameLocks/>
          </p:cNvGraphicFramePr>
          <p:nvPr>
            <p:extLst>
              <p:ext uri="{D42A27DB-BD31-4B8C-83A1-F6EECF244321}">
                <p14:modId xmlns:p14="http://schemas.microsoft.com/office/powerpoint/2010/main" val="1560983848"/>
              </p:ext>
            </p:extLst>
          </p:nvPr>
        </p:nvGraphicFramePr>
        <p:xfrm>
          <a:off x="0" y="1772816"/>
          <a:ext cx="933450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en-US" dirty="0" smtClean="0"/>
              <a:t>Stock of the human capital (OECD, 2011)</a:t>
            </a:r>
          </a:p>
        </p:txBody>
      </p:sp>
      <p:sp>
        <p:nvSpPr>
          <p:cNvPr id="7" name="Rectangle 8"/>
          <p:cNvSpPr>
            <a:spLocks noChangeArrowheads="1"/>
          </p:cNvSpPr>
          <p:nvPr/>
        </p:nvSpPr>
        <p:spPr bwMode="auto">
          <a:xfrm>
            <a:off x="2389188" y="404813"/>
            <a:ext cx="6754812" cy="647700"/>
          </a:xfrm>
          <a:prstGeom prst="rect">
            <a:avLst/>
          </a:prstGeom>
          <a:noFill/>
          <a:ln>
            <a:noFill/>
          </a:ln>
          <a:effectLst/>
          <a:extLst/>
        </p:spPr>
        <p:txBody>
          <a:bodyPr rIns="234000" bIns="10800"/>
          <a:lstStyle/>
          <a:p>
            <a:pPr algn="r">
              <a:lnSpc>
                <a:spcPct val="120000"/>
              </a:lnSpc>
              <a:defRPr/>
            </a:pPr>
            <a:r>
              <a:rPr lang="it-IT" sz="800" b="1" dirty="0">
                <a:solidFill>
                  <a:schemeClr val="bg1"/>
                </a:solidFill>
                <a:latin typeface="Franklin Gothic Medium" charset="0"/>
                <a:cs typeface="+mn-cs"/>
              </a:rPr>
              <a:t>   </a:t>
            </a:r>
            <a:r>
              <a:rPr lang="it-IT" sz="1000" b="1" dirty="0">
                <a:solidFill>
                  <a:schemeClr val="bg1"/>
                </a:solidFill>
                <a:latin typeface="Franklin Gothic Medium" charset="0"/>
                <a:cs typeface="+mn-cs"/>
              </a:rPr>
              <a:t>	</a:t>
            </a:r>
          </a:p>
        </p:txBody>
      </p:sp>
      <p:sp>
        <p:nvSpPr>
          <p:cNvPr id="8" name="Rectangle 8"/>
          <p:cNvSpPr>
            <a:spLocks noChangeArrowheads="1"/>
          </p:cNvSpPr>
          <p:nvPr/>
        </p:nvSpPr>
        <p:spPr bwMode="auto">
          <a:xfrm>
            <a:off x="2425700" y="404664"/>
            <a:ext cx="6754812" cy="647700"/>
          </a:xfrm>
          <a:prstGeom prst="rect">
            <a:avLst/>
          </a:prstGeom>
          <a:noFill/>
          <a:ln>
            <a:noFill/>
          </a:ln>
          <a:effectLst/>
          <a:extLst/>
        </p:spPr>
        <p:txBody>
          <a:bodyPr rIns="234000" bIns="10800"/>
          <a:lstStyle/>
          <a:p>
            <a:pPr algn="r">
              <a:lnSpc>
                <a:spcPct val="120000"/>
              </a:lnSpc>
              <a:defRPr/>
            </a:pPr>
            <a:r>
              <a:rPr lang="it-IT" sz="1800" b="1" dirty="0" smtClean="0">
                <a:solidFill>
                  <a:srgbClr val="28487B"/>
                </a:solidFill>
                <a:latin typeface="Franklin Gothic Medium" charset="0"/>
                <a:cs typeface="+mn-cs"/>
              </a:rPr>
              <a:t>MOTIVATION &amp; RESEARCH QUESTIONS</a:t>
            </a:r>
            <a:endParaRPr lang="it-IT" sz="1800" b="1" dirty="0">
              <a:solidFill>
                <a:schemeClr val="bg1"/>
              </a:solidFill>
              <a:latin typeface="Franklin Gothic Medium" charset="0"/>
              <a:cs typeface="+mn-cs"/>
            </a:endParaRPr>
          </a:p>
        </p:txBody>
      </p:sp>
      <p:sp>
        <p:nvSpPr>
          <p:cNvPr id="11" name="Oval 10"/>
          <p:cNvSpPr/>
          <p:nvPr/>
        </p:nvSpPr>
        <p:spPr bwMode="auto">
          <a:xfrm rot="2256834">
            <a:off x="456575" y="5143407"/>
            <a:ext cx="383774" cy="566675"/>
          </a:xfrm>
          <a:prstGeom prst="ellipse">
            <a:avLst/>
          </a:prstGeom>
          <a:no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solidFill>
                  <a:srgbClr val="3F7BBA"/>
                </a:solid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632847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Struttura predefinita">
  <a:themeElements>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ruttura predefinita">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it-IT"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it-IT"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336</TotalTime>
  <Words>4591</Words>
  <Application>Microsoft Macintosh PowerPoint</Application>
  <PresentationFormat>On-screen Show (4:3)</PresentationFormat>
  <Paragraphs>794</Paragraphs>
  <Slides>54</Slides>
  <Notes>47</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54</vt:i4>
      </vt:variant>
      <vt:variant>
        <vt:lpstr>Custom Shows</vt:lpstr>
      </vt:variant>
      <vt:variant>
        <vt:i4>1</vt:i4>
      </vt:variant>
    </vt:vector>
  </HeadingPairs>
  <TitlesOfParts>
    <vt:vector size="57" baseType="lpstr">
      <vt:lpstr>1_Struttura predefinita</vt:lpstr>
      <vt:lpstr>Dokument</vt:lpstr>
      <vt:lpstr>Learning Processes over the Life Course in Russia:  Educational Careers, Labor Market Outcomes and Social Inequalities </vt:lpstr>
      <vt:lpstr>Education as a Lifelong Process – Comparing Educational Trajectories in Modern Societies</vt:lpstr>
      <vt:lpstr>Main idea</vt:lpstr>
      <vt:lpstr>Outline</vt:lpstr>
      <vt:lpstr>RESEARCH project</vt:lpstr>
      <vt:lpstr>Why studying educational trajectories?</vt:lpstr>
      <vt:lpstr>What should we take in account?</vt:lpstr>
      <vt:lpstr>Why studying Russia?</vt:lpstr>
      <vt:lpstr>Stock of the human capital (OECD, 2011)</vt:lpstr>
      <vt:lpstr>Why studying Russia?</vt:lpstr>
      <vt:lpstr>Public spending on education (OECD, 2011)</vt:lpstr>
      <vt:lpstr>Why studying Russia?</vt:lpstr>
      <vt:lpstr>Education became necessary but not sufficient!</vt:lpstr>
      <vt:lpstr>Structure of research project</vt:lpstr>
      <vt:lpstr>Structure of research project</vt:lpstr>
      <vt:lpstr>Structure of research project</vt:lpstr>
      <vt:lpstr>Structure of research project</vt:lpstr>
      <vt:lpstr>Time planning</vt:lpstr>
      <vt:lpstr>Current progress</vt:lpstr>
      <vt:lpstr>Research questions</vt:lpstr>
      <vt:lpstr>Why adult learning is important in post-Soviet Russia?</vt:lpstr>
      <vt:lpstr>Who are adult learners? Theoretical reflections</vt:lpstr>
      <vt:lpstr>Who are adult learners? Empirical evidence</vt:lpstr>
      <vt:lpstr>Adult learning: data and operationalization</vt:lpstr>
      <vt:lpstr>Adult learning: analytical strategy</vt:lpstr>
      <vt:lpstr>Formal adult learners: incentives to participate</vt:lpstr>
      <vt:lpstr>Possibilities and barriers for formal adult learners</vt:lpstr>
      <vt:lpstr>Possibilities and barriers for non-formal adult learners</vt:lpstr>
      <vt:lpstr>Results: (formal) tertiary adult learners</vt:lpstr>
      <vt:lpstr>Results: (formal) non-tertiary adult learners</vt:lpstr>
      <vt:lpstr>Results: Non-formal adult learners</vt:lpstr>
      <vt:lpstr>Labor market outcomes for adult learners</vt:lpstr>
      <vt:lpstr>Results: occupational mobility</vt:lpstr>
      <vt:lpstr>Results: occupational mobility</vt:lpstr>
      <vt:lpstr>Results: occupational mobility</vt:lpstr>
      <vt:lpstr>Results: employment probabilities </vt:lpstr>
      <vt:lpstr>Results: employment probabilities </vt:lpstr>
      <vt:lpstr>Results: employment probabilities </vt:lpstr>
      <vt:lpstr>(Formal) Tertiary adult learners &amp; outcomes for them</vt:lpstr>
      <vt:lpstr>(Formal) Tertiary adult learners &amp; outcomes for them</vt:lpstr>
      <vt:lpstr>(Formal) Tertiary adult learners &amp; outcomes for them</vt:lpstr>
      <vt:lpstr>(Formal) non-tertiary adult learners &amp; outcomes for them</vt:lpstr>
      <vt:lpstr>(Formal) non-tertiary adult learners &amp; outcomes for them</vt:lpstr>
      <vt:lpstr>(Formal) non-tertiary adult learners &amp; outcomes for them</vt:lpstr>
      <vt:lpstr>Non-formal adult learners &amp; outcomes for them</vt:lpstr>
      <vt:lpstr>Non-formal adult learners &amp; outcomes for them</vt:lpstr>
      <vt:lpstr>Non-formal adult learners &amp; outcomes for them</vt:lpstr>
      <vt:lpstr>Different types of adult learning</vt:lpstr>
      <vt:lpstr>Adult learning &amp; social inequality</vt:lpstr>
      <vt:lpstr>agenda</vt:lpstr>
      <vt:lpstr>Structure of dissertation project</vt:lpstr>
      <vt:lpstr>Structure of dissertation project</vt:lpstr>
      <vt:lpstr>Structure of dissertation project</vt:lpstr>
      <vt:lpstr>Thank you very much for your attention!</vt:lpstr>
      <vt:lpstr>Info screen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adult education in Russia</dc:title>
  <dc:subject/>
  <dc:creator>Yuliya Kosyakova</dc:creator>
  <cp:keywords/>
  <dc:description/>
  <cp:lastModifiedBy>Yuliya Kosyakova</cp:lastModifiedBy>
  <cp:revision>1108</cp:revision>
  <cp:lastPrinted>2013-04-30T13:07:05Z</cp:lastPrinted>
  <dcterms:created xsi:type="dcterms:W3CDTF">2001-02-01T17:10:36Z</dcterms:created>
  <dcterms:modified xsi:type="dcterms:W3CDTF">2013-10-22T17:16:30Z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-1541854869</vt:i4>
  </property>
  <property fmtid="{D5CDD505-2E9C-101B-9397-08002B2CF9AE}" pid="3" name="_EmailSubject">
    <vt:lpwstr> template WPs et al.</vt:lpwstr>
  </property>
  <property fmtid="{D5CDD505-2E9C-101B-9397-08002B2CF9AE}" pid="4" name="_AuthorEmail">
    <vt:lpwstr>Barbara.Ciomei@EUI.eu</vt:lpwstr>
  </property>
  <property fmtid="{D5CDD505-2E9C-101B-9397-08002B2CF9AE}" pid="5" name="_AuthorEmailDisplayName">
    <vt:lpwstr>Ciomei, Barbara</vt:lpwstr>
  </property>
  <property fmtid="{D5CDD505-2E9C-101B-9397-08002B2CF9AE}" pid="6" name="_PreviousAdHocReviewCycleID">
    <vt:i4>-1115489989</vt:i4>
  </property>
</Properties>
</file>