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9" r:id="rId3"/>
    <p:sldId id="310" r:id="rId4"/>
    <p:sldId id="320" r:id="rId5"/>
    <p:sldId id="300" r:id="rId6"/>
    <p:sldId id="301" r:id="rId7"/>
    <p:sldId id="321" r:id="rId8"/>
    <p:sldId id="302" r:id="rId9"/>
    <p:sldId id="303" r:id="rId10"/>
    <p:sldId id="304" r:id="rId11"/>
    <p:sldId id="305" r:id="rId12"/>
    <p:sldId id="306" r:id="rId13"/>
    <p:sldId id="308" r:id="rId14"/>
    <p:sldId id="309" r:id="rId15"/>
    <p:sldId id="307" r:id="rId16"/>
    <p:sldId id="295" r:id="rId17"/>
    <p:sldId id="293" r:id="rId18"/>
    <p:sldId id="289" r:id="rId19"/>
    <p:sldId id="294" r:id="rId20"/>
    <p:sldId id="311" r:id="rId21"/>
    <p:sldId id="312" r:id="rId22"/>
    <p:sldId id="314" r:id="rId23"/>
    <p:sldId id="322" r:id="rId24"/>
    <p:sldId id="316" r:id="rId25"/>
    <p:sldId id="323" r:id="rId26"/>
    <p:sldId id="315" r:id="rId27"/>
    <p:sldId id="324" r:id="rId28"/>
    <p:sldId id="286" r:id="rId29"/>
    <p:sldId id="318" r:id="rId30"/>
    <p:sldId id="317" r:id="rId31"/>
    <p:sldId id="326" r:id="rId32"/>
    <p:sldId id="327" r:id="rId33"/>
    <p:sldId id="328" r:id="rId34"/>
    <p:sldId id="329" r:id="rId35"/>
    <p:sldId id="330" r:id="rId36"/>
    <p:sldId id="331" r:id="rId37"/>
    <p:sldId id="333" r:id="rId38"/>
    <p:sldId id="332" r:id="rId39"/>
    <p:sldId id="336" r:id="rId40"/>
    <p:sldId id="337" r:id="rId41"/>
    <p:sldId id="339" r:id="rId42"/>
    <p:sldId id="334" r:id="rId43"/>
    <p:sldId id="335" r:id="rId44"/>
    <p:sldId id="288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01" autoAdjust="0"/>
  </p:normalViewPr>
  <p:slideViewPr>
    <p:cSldViewPr>
      <p:cViewPr>
        <p:scale>
          <a:sx n="70" d="100"/>
          <a:sy n="70" d="100"/>
        </p:scale>
        <p:origin x="-137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6862-3863-4AE2-AE55-5685CE15C79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F705-62D2-4DF3-AB53-65B98D39D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39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6862-3863-4AE2-AE55-5685CE15C79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F705-62D2-4DF3-AB53-65B98D39D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53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6862-3863-4AE2-AE55-5685CE15C79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F705-62D2-4DF3-AB53-65B98D39D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30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6862-3863-4AE2-AE55-5685CE15C79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F705-62D2-4DF3-AB53-65B98D39D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35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6862-3863-4AE2-AE55-5685CE15C79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F705-62D2-4DF3-AB53-65B98D39D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33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6862-3863-4AE2-AE55-5685CE15C79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F705-62D2-4DF3-AB53-65B98D39D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8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6862-3863-4AE2-AE55-5685CE15C79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F705-62D2-4DF3-AB53-65B98D39D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97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6862-3863-4AE2-AE55-5685CE15C79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F705-62D2-4DF3-AB53-65B98D39D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67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6862-3863-4AE2-AE55-5685CE15C79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F705-62D2-4DF3-AB53-65B98D39D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10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6862-3863-4AE2-AE55-5685CE15C79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F705-62D2-4DF3-AB53-65B98D39D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91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6862-3863-4AE2-AE55-5685CE15C79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F705-62D2-4DF3-AB53-65B98D39D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35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6862-3863-4AE2-AE55-5685CE15C79E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F705-62D2-4DF3-AB53-65B98D39D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87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mailto:ekardanova@mail.ru" TargetMode="External"/><Relationship Id="rId2" Type="http://schemas.openxmlformats.org/officeDocument/2006/relationships/hyperlink" Target="mailto:eosin@hse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84785"/>
            <a:ext cx="7992888" cy="2115666"/>
          </a:xfrm>
        </p:spPr>
        <p:txBody>
          <a:bodyPr/>
          <a:lstStyle/>
          <a:p>
            <a:pPr algn="just"/>
            <a:r>
              <a:rPr lang="ru-RU" smtClean="0"/>
              <a:t>Возможности построения шкал и проведения кросс-культурных сравнений с помощью </a:t>
            </a:r>
            <a:r>
              <a:rPr lang="en-US" smtClean="0"/>
              <a:t>SEM </a:t>
            </a:r>
            <a:r>
              <a:rPr lang="ru-RU" smtClean="0"/>
              <a:t>и </a:t>
            </a:r>
            <a:r>
              <a:rPr lang="en-US" smtClean="0"/>
              <a:t>IRT</a:t>
            </a:r>
            <a:endParaRPr lang="ru-RU"/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>
          <a:xfrm>
            <a:off x="1358470" y="4297906"/>
            <a:ext cx="6400800" cy="2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Презентация: Евгений Н. Осин, </a:t>
            </a:r>
            <a:br>
              <a:rPr lang="ru-RU" smtClean="0"/>
            </a:br>
            <a:r>
              <a:rPr lang="ru-RU" smtClean="0"/>
              <a:t>дискуссия: Елена Ю. Карданова,</a:t>
            </a:r>
            <a:br>
              <a:rPr lang="ru-RU" smtClean="0"/>
            </a:br>
            <a:r>
              <a:rPr lang="ru-RU" smtClean="0"/>
              <a:t>НИУ ВШЭ</a:t>
            </a:r>
            <a:br>
              <a:rPr lang="ru-RU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ru-RU" sz="2800" smtClean="0"/>
              <a:t>Семинар ИО НИУ ВШЭ, </a:t>
            </a:r>
            <a:r>
              <a:rPr lang="en-US" sz="2800" smtClean="0"/>
              <a:t>29.11.</a:t>
            </a:r>
            <a:r>
              <a:rPr lang="ru-RU" sz="2800" smtClean="0"/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34689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Показатели соответствия в КФА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7"/>
          </a:xfrm>
        </p:spPr>
        <p:txBody>
          <a:bodyPr>
            <a:normAutofit/>
          </a:bodyPr>
          <a:lstStyle/>
          <a:p>
            <a:r>
              <a:rPr lang="ru-RU" sz="2400" smtClean="0"/>
              <a:t>Хи-квадрат: надёжный, но зависит от объёма выборки</a:t>
            </a:r>
          </a:p>
          <a:p>
            <a:r>
              <a:rPr lang="en-US" sz="2400" smtClean="0"/>
              <a:t>RMSEA:</a:t>
            </a:r>
          </a:p>
          <a:p>
            <a:r>
              <a:rPr lang="en-US" sz="2400" smtClean="0"/>
              <a:t>CFI:</a:t>
            </a:r>
          </a:p>
          <a:p>
            <a:endParaRPr lang="en-US" sz="2400"/>
          </a:p>
          <a:p>
            <a:r>
              <a:rPr lang="ru-RU" sz="2400" smtClean="0"/>
              <a:t>Обычно показателями отличного соответствия модели данным считаются значения </a:t>
            </a:r>
            <a:r>
              <a:rPr lang="en-US" sz="2400" smtClean="0"/>
              <a:t>CFI&gt;0,95 </a:t>
            </a:r>
            <a:r>
              <a:rPr lang="ru-RU" sz="2400" smtClean="0"/>
              <a:t>и </a:t>
            </a:r>
            <a:r>
              <a:rPr lang="en-US" sz="2400" smtClean="0"/>
              <a:t>RMSEA&lt;0,05, 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приемлемого соответствия – </a:t>
            </a:r>
            <a:r>
              <a:rPr lang="en-US" sz="2400" smtClean="0"/>
              <a:t>CFI&gt;0,9 </a:t>
            </a:r>
            <a:r>
              <a:rPr lang="ru-RU" sz="2400" smtClean="0"/>
              <a:t>и </a:t>
            </a:r>
            <a:r>
              <a:rPr lang="en-US" sz="2400" smtClean="0"/>
              <a:t>RMSEA&lt;</a:t>
            </a:r>
            <a:r>
              <a:rPr lang="ru-RU" sz="2400" smtClean="0"/>
              <a:t>0,08.</a:t>
            </a:r>
          </a:p>
          <a:p>
            <a:r>
              <a:rPr lang="ru-RU" sz="2400" smtClean="0"/>
              <a:t>Но, как показывают данные симуляций, оптимальные значения </a:t>
            </a:r>
            <a:r>
              <a:rPr lang="en-US" sz="2400" smtClean="0"/>
              <a:t>CFI </a:t>
            </a:r>
            <a:r>
              <a:rPr lang="ru-RU" sz="2400" smtClean="0"/>
              <a:t>и </a:t>
            </a:r>
            <a:r>
              <a:rPr lang="en-US" sz="2400" smtClean="0"/>
              <a:t>RMSEA </a:t>
            </a:r>
            <a:r>
              <a:rPr lang="ru-RU" sz="2400" smtClean="0"/>
              <a:t>зависят также от числа переменных и латентных факторов в модели.</a:t>
            </a:r>
            <a:endParaRPr lang="ru-RU" sz="240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88840"/>
            <a:ext cx="2865130" cy="368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023459"/>
            <a:ext cx="2952328" cy="397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351" y="2500988"/>
            <a:ext cx="5768017" cy="775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9597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Индексы модификации в КФА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ru-RU" sz="2400" smtClean="0"/>
              <a:t>Индексы модификации показывают, значимо ли (и насколько сильно) улучшится модель (уменьшится значение статистики хи-квадрат), если добавить новый свободный параметр:</a:t>
            </a:r>
          </a:p>
          <a:p>
            <a:pPr lvl="1"/>
            <a:r>
              <a:rPr lang="ru-RU" sz="2000" smtClean="0"/>
              <a:t>ковариацию ошибок измерения переменных,</a:t>
            </a:r>
          </a:p>
          <a:p>
            <a:pPr lvl="1"/>
            <a:r>
              <a:rPr lang="ru-RU" sz="2000" smtClean="0"/>
              <a:t>нагрузку переменной на дополнительный фактор,</a:t>
            </a:r>
          </a:p>
          <a:p>
            <a:pPr lvl="1"/>
            <a:r>
              <a:rPr lang="ru-RU" sz="2000" smtClean="0"/>
              <a:t>снять ограничение на равенство значения параметра в отдельной выборке значениям аналогичных параметров в других выборках.</a:t>
            </a:r>
          </a:p>
          <a:p>
            <a:r>
              <a:rPr lang="ru-RU" sz="2400" smtClean="0"/>
              <a:t>Перебираются и оцениваются все возможные варианты добавления параметров.</a:t>
            </a:r>
          </a:p>
          <a:p>
            <a:r>
              <a:rPr lang="ru-RU" sz="2400"/>
              <a:t>Чем больше параметров в модели, тем лучше она соответствует данным, но хуже обобщается на другие выборки.</a:t>
            </a:r>
          </a:p>
          <a:p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943347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mtClean="0"/>
              <a:t>Процедура мультигруппового КФА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smtClean="0"/>
              <a:t>На основе данных эксплораторного факторного анализа или теоретических предположений строится модель измерения для каждой из групп в отдельности:</a:t>
            </a:r>
          </a:p>
          <a:p>
            <a:pPr marL="857250" lvl="1" indent="-457200"/>
            <a:r>
              <a:rPr lang="ru-RU" sz="2000" smtClean="0"/>
              <a:t>Модель может быть доработана</a:t>
            </a:r>
            <a:r>
              <a:rPr lang="en-US" sz="2000" smtClean="0"/>
              <a:t> </a:t>
            </a:r>
            <a:r>
              <a:rPr lang="ru-RU" sz="2000" smtClean="0"/>
              <a:t>путём введения параметров на основе индексов модификации.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smtClean="0"/>
              <a:t>Среди параметров выделяются общие (равенство которых будет проверяться) и специфичные для конкретных групп (при наличии </a:t>
            </a:r>
            <a:r>
              <a:rPr lang="en-US" sz="2400" smtClean="0"/>
              <a:t>/ </a:t>
            </a:r>
            <a:r>
              <a:rPr lang="ru-RU" sz="2400" smtClean="0"/>
              <a:t>необходимости).</a:t>
            </a:r>
            <a:endParaRPr lang="en-US" sz="2400" smtClean="0"/>
          </a:p>
          <a:p>
            <a:pPr marL="457200" indent="-457200">
              <a:buFont typeface="+mj-lt"/>
              <a:buAutoNum type="arabicPeriod"/>
            </a:pPr>
            <a:r>
              <a:rPr lang="ru-RU" sz="2400" smtClean="0"/>
              <a:t>Проверяется единая мультигрупповая модель, в которую вводятся ограничения на равенство значений параметров между группами:</a:t>
            </a:r>
          </a:p>
          <a:p>
            <a:pPr marL="857250" lvl="1" indent="-457200"/>
            <a:r>
              <a:rPr lang="ru-RU" sz="2000" smtClean="0"/>
              <a:t>Нагрузок переменных на факторы</a:t>
            </a:r>
          </a:p>
          <a:p>
            <a:pPr marL="857250" lvl="1" indent="-457200"/>
            <a:r>
              <a:rPr lang="ru-RU" sz="2000" smtClean="0"/>
              <a:t>Остаточных средних (</a:t>
            </a:r>
            <a:r>
              <a:rPr lang="en-US" sz="2000" smtClean="0"/>
              <a:t>intercepts) </a:t>
            </a:r>
            <a:r>
              <a:rPr lang="ru-RU" sz="2000" smtClean="0"/>
              <a:t>переменных</a:t>
            </a:r>
          </a:p>
          <a:p>
            <a:pPr marL="857250" lvl="1" indent="-457200"/>
            <a:r>
              <a:rPr lang="ru-RU" sz="2000" smtClean="0"/>
              <a:t>При необходимости: дисперсий ошибки измерения переменных, ковариаций латентных факторов, ковариаций ошибок измер-я…</a:t>
            </a:r>
          </a:p>
          <a:p>
            <a:pPr marL="457200" indent="-457200">
              <a:buFont typeface="+mj-lt"/>
              <a:buAutoNum type="arabicPeriod"/>
            </a:pP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525663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Неэквивалентность параметров (</a:t>
            </a:r>
            <a:r>
              <a:rPr lang="en-US" smtClean="0"/>
              <a:t>DIF)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smtClean="0"/>
              <a:t>Неэквивалентность остаточных средних </a:t>
            </a:r>
            <a:r>
              <a:rPr lang="ru-RU" sz="2400" smtClean="0"/>
              <a:t>(</a:t>
            </a:r>
            <a:r>
              <a:rPr lang="en-US" sz="2400" smtClean="0"/>
              <a:t>intercepts) = uniform bias </a:t>
            </a:r>
            <a:r>
              <a:rPr lang="en-US" sz="2400" smtClean="0">
                <a:sym typeface="Wingdings" panose="05000000000000000000" pitchFamily="2" charset="2"/>
              </a:rPr>
              <a:t> </a:t>
            </a:r>
            <a:r>
              <a:rPr lang="ru-RU" sz="2400" smtClean="0">
                <a:sym typeface="Wingdings" panose="05000000000000000000" pitchFamily="2" charset="2"/>
              </a:rPr>
              <a:t>средние в группах будут различаться, но не из-за различий в измеряемом конструкте, а из-за особенностей формулировки пункта</a:t>
            </a:r>
          </a:p>
          <a:p>
            <a:r>
              <a:rPr lang="ru-RU" sz="2400" b="1" smtClean="0"/>
              <a:t>Неэквивалентность факторной нагрузки</a:t>
            </a:r>
            <a:r>
              <a:rPr lang="ru-RU" sz="2400" smtClean="0"/>
              <a:t> = </a:t>
            </a:r>
            <a:r>
              <a:rPr lang="en-US" sz="2400" smtClean="0"/>
              <a:t>non-uniform bias </a:t>
            </a:r>
            <a:r>
              <a:rPr lang="en-US" sz="2400" smtClean="0">
                <a:sym typeface="Wingdings" panose="05000000000000000000" pitchFamily="2" charset="2"/>
              </a:rPr>
              <a:t> </a:t>
            </a:r>
            <a:r>
              <a:rPr lang="ru-RU" sz="2400" smtClean="0">
                <a:sym typeface="Wingdings" panose="05000000000000000000" pitchFamily="2" charset="2"/>
              </a:rPr>
              <a:t>различие средних в группах будет зависеть от степени выраженности измеряемого конструкта в группах. Этот вид </a:t>
            </a:r>
            <a:r>
              <a:rPr lang="en-US" sz="2400" smtClean="0">
                <a:sym typeface="Wingdings" panose="05000000000000000000" pitchFamily="2" charset="2"/>
              </a:rPr>
              <a:t>bias </a:t>
            </a:r>
            <a:r>
              <a:rPr lang="ru-RU" sz="2400" smtClean="0">
                <a:sym typeface="Wingdings" panose="05000000000000000000" pitchFamily="2" charset="2"/>
              </a:rPr>
              <a:t>обычно встречается реже и менее опасен.</a:t>
            </a:r>
          </a:p>
          <a:p>
            <a:r>
              <a:rPr lang="ru-RU" sz="2400" b="1" smtClean="0"/>
              <a:t>Если мы сравниваем сырые баллы без учёта </a:t>
            </a:r>
            <a:r>
              <a:rPr lang="en-US" sz="2400" b="1" smtClean="0"/>
              <a:t>bias, </a:t>
            </a:r>
            <a:r>
              <a:rPr lang="ru-RU" sz="2400" b="1" smtClean="0"/>
              <a:t>мы рискуем сделать ложные выводы о значимых различиях между группами по измеряемому свойству.</a:t>
            </a:r>
            <a:endParaRPr lang="ru-RU" sz="2400" b="1"/>
          </a:p>
        </p:txBody>
      </p:sp>
    </p:spTree>
    <p:extLst>
      <p:ext uri="{BB962C8B-B14F-4D97-AF65-F5344CB8AC3E}">
        <p14:creationId xmlns:p14="http://schemas.microsoft.com/office/powerpoint/2010/main" val="876853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" y="332656"/>
            <a:ext cx="8143875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627796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/>
              <a:t>Примеры </a:t>
            </a:r>
            <a:r>
              <a:rPr lang="en-US" b="1" smtClean="0"/>
              <a:t>DIF </a:t>
            </a:r>
            <a:r>
              <a:rPr lang="ru-RU" b="1" smtClean="0"/>
              <a:t>(</a:t>
            </a:r>
            <a:r>
              <a:rPr lang="en-US" b="1" smtClean="0"/>
              <a:t>van de Vijver &amp; Leung, 2011)</a:t>
            </a:r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2596572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Неэквивалентность параметров (</a:t>
            </a:r>
            <a:r>
              <a:rPr lang="en-US" smtClean="0"/>
              <a:t>DIF)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ru-RU" sz="2400" smtClean="0"/>
              <a:t>Только при эквивалентности нагрузок и остатков сравнение сырых баллов между группами имеет смысл:</a:t>
            </a:r>
          </a:p>
          <a:p>
            <a:r>
              <a:rPr lang="ru-RU" sz="2400" smtClean="0"/>
              <a:t>На практике, даже выполнение требования эквивалентности нагрузок и остаточных средних выполняется редко </a:t>
            </a:r>
          </a:p>
          <a:p>
            <a:r>
              <a:rPr lang="ru-RU" sz="2400" smtClean="0">
                <a:sym typeface="Wingdings" panose="05000000000000000000" pitchFamily="2" charset="2"/>
              </a:rPr>
              <a:t></a:t>
            </a:r>
            <a:r>
              <a:rPr lang="en-US" sz="2400" smtClean="0">
                <a:sym typeface="Wingdings" panose="05000000000000000000" pitchFamily="2" charset="2"/>
              </a:rPr>
              <a:t> </a:t>
            </a:r>
            <a:r>
              <a:rPr lang="ru-RU" sz="2400" smtClean="0">
                <a:sym typeface="Wingdings" panose="05000000000000000000" pitchFamily="2" charset="2"/>
              </a:rPr>
              <a:t>можно установить </a:t>
            </a:r>
            <a:r>
              <a:rPr lang="ru-RU" sz="2400" b="1" smtClean="0">
                <a:sym typeface="Wingdings" panose="05000000000000000000" pitchFamily="2" charset="2"/>
              </a:rPr>
              <a:t>частичную эквивалентность </a:t>
            </a:r>
            <a:r>
              <a:rPr lang="ru-RU" sz="2400" smtClean="0">
                <a:sym typeface="Wingdings" panose="05000000000000000000" pitchFamily="2" charset="2"/>
              </a:rPr>
              <a:t>конструктов (</a:t>
            </a:r>
            <a:r>
              <a:rPr lang="en-US" sz="2400" smtClean="0">
                <a:sym typeface="Wingdings" panose="05000000000000000000" pitchFamily="2" charset="2"/>
              </a:rPr>
              <a:t>Byrne, Shavelson, Muthen, 1989)</a:t>
            </a:r>
            <a:r>
              <a:rPr lang="ru-RU" sz="2400" smtClean="0">
                <a:sym typeface="Wingdings" panose="05000000000000000000" pitchFamily="2" charset="2"/>
              </a:rPr>
              <a:t>, выделив подмножество параметров, достаточное для осмысленного сопоставления групп по значениям латентных факторов (как минимум 1-2 пункта на шкалу)</a:t>
            </a:r>
            <a:endParaRPr lang="ru-RU" sz="2400" smtClean="0"/>
          </a:p>
        </p:txBody>
      </p:sp>
    </p:spTree>
    <p:extLst>
      <p:ext uri="{BB962C8B-B14F-4D97-AF65-F5344CB8AC3E}">
        <p14:creationId xmlns:p14="http://schemas.microsoft.com/office/powerpoint/2010/main" val="1773433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Некоторые проблемы частичной </a:t>
            </a:r>
            <a:r>
              <a:rPr lang="en-US" smtClean="0"/>
              <a:t>MI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ru-RU" sz="3000" smtClean="0"/>
              <a:t>Риск </a:t>
            </a:r>
            <a:r>
              <a:rPr lang="en-US" sz="3000" smtClean="0"/>
              <a:t>“capitalizing on chance” (</a:t>
            </a:r>
            <a:r>
              <a:rPr lang="en-US" sz="3000" smtClean="0">
                <a:sym typeface="Wingdings" panose="05000000000000000000" pitchFamily="2" charset="2"/>
              </a:rPr>
              <a:t> </a:t>
            </a:r>
            <a:r>
              <a:rPr lang="ru-RU" sz="3000" smtClean="0">
                <a:sym typeface="Wingdings" panose="05000000000000000000" pitchFamily="2" charset="2"/>
              </a:rPr>
              <a:t>могут быть проблемы с кросс-валидизацией), на малых выборках оценки параметров неустойчивы, индексы модификации менее информативны</a:t>
            </a:r>
          </a:p>
          <a:p>
            <a:r>
              <a:rPr lang="ru-RU" sz="3000">
                <a:sym typeface="Wingdings" panose="05000000000000000000" pitchFamily="2" charset="2"/>
              </a:rPr>
              <a:t>Параметры не являются независимыми </a:t>
            </a:r>
            <a:r>
              <a:rPr lang="en-US" sz="3000">
                <a:sym typeface="Wingdings" panose="05000000000000000000" pitchFamily="2" charset="2"/>
              </a:rPr>
              <a:t> </a:t>
            </a:r>
            <a:r>
              <a:rPr lang="ru-RU" sz="3000" smtClean="0">
                <a:sym typeface="Wingdings" panose="05000000000000000000" pitchFamily="2" charset="2"/>
              </a:rPr>
              <a:t>чем больше неэквивалентных параметров, тем сильнее проблемы </a:t>
            </a:r>
            <a:r>
              <a:rPr lang="ru-RU" sz="3000">
                <a:sym typeface="Wingdings" panose="05000000000000000000" pitchFamily="2" charset="2"/>
              </a:rPr>
              <a:t>с точностью оценки инвариантных параметров</a:t>
            </a:r>
          </a:p>
          <a:p>
            <a:r>
              <a:rPr lang="ru-RU" sz="3000" smtClean="0">
                <a:sym typeface="Wingdings" panose="05000000000000000000" pitchFamily="2" charset="2"/>
              </a:rPr>
              <a:t>Свободные параметры</a:t>
            </a:r>
            <a:r>
              <a:rPr lang="ru-RU" sz="3000">
                <a:sym typeface="Wingdings" panose="05000000000000000000" pitchFamily="2" charset="2"/>
              </a:rPr>
              <a:t>, </a:t>
            </a:r>
            <a:r>
              <a:rPr lang="ru-RU" sz="3000" smtClean="0">
                <a:sym typeface="Wingdings" panose="05000000000000000000" pitchFamily="2" charset="2"/>
              </a:rPr>
              <a:t>введённые в одной </a:t>
            </a:r>
            <a:r>
              <a:rPr lang="ru-RU" sz="3000">
                <a:sym typeface="Wingdings" panose="05000000000000000000" pitchFamily="2" charset="2"/>
              </a:rPr>
              <a:t>группе, </a:t>
            </a:r>
            <a:r>
              <a:rPr lang="ru-RU" sz="3000" smtClean="0">
                <a:sym typeface="Wingdings" panose="05000000000000000000" pitchFamily="2" charset="2"/>
              </a:rPr>
              <a:t>отсутствуют в остальных </a:t>
            </a:r>
            <a:r>
              <a:rPr lang="en-US" sz="3000" smtClean="0">
                <a:sym typeface="Wingdings" panose="05000000000000000000" pitchFamily="2" charset="2"/>
              </a:rPr>
              <a:t> </a:t>
            </a:r>
            <a:r>
              <a:rPr lang="ru-RU" sz="3000" smtClean="0">
                <a:sym typeface="Wingdings" panose="05000000000000000000" pitchFamily="2" charset="2"/>
              </a:rPr>
              <a:t>имплицитное допущение, что там они = 0.</a:t>
            </a:r>
            <a:endParaRPr lang="ru-RU" sz="3000">
              <a:sym typeface="Wingdings" panose="05000000000000000000" pitchFamily="2" charset="2"/>
            </a:endParaRPr>
          </a:p>
          <a:p>
            <a:endParaRPr lang="en-US" sz="3000" smtClean="0"/>
          </a:p>
          <a:p>
            <a:endParaRPr lang="ru-RU" sz="3000"/>
          </a:p>
        </p:txBody>
      </p:sp>
    </p:spTree>
    <p:extLst>
      <p:ext uri="{BB962C8B-B14F-4D97-AF65-F5344CB8AC3E}">
        <p14:creationId xmlns:p14="http://schemas.microsoft.com/office/powerpoint/2010/main" val="833797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en-US" smtClean="0"/>
              <a:t>CFA vs</a:t>
            </a:r>
            <a:r>
              <a:rPr lang="ru-RU" smtClean="0"/>
              <a:t> </a:t>
            </a:r>
            <a:r>
              <a:rPr lang="en-US" smtClean="0"/>
              <a:t>IRT: </a:t>
            </a:r>
            <a:r>
              <a:rPr lang="ru-RU" smtClean="0"/>
              <a:t>в чём разница?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293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smtClean="0"/>
              <a:t>CFA vs</a:t>
            </a:r>
            <a:r>
              <a:rPr lang="ru-RU" smtClean="0"/>
              <a:t> </a:t>
            </a:r>
            <a:r>
              <a:rPr lang="en-US" smtClean="0"/>
              <a:t>IRT (Brown, 2006)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Autofit/>
          </a:bodyPr>
          <a:lstStyle/>
          <a:p>
            <a:r>
              <a:rPr lang="ru-RU" sz="2600" smtClean="0"/>
              <a:t>1-факторный КФА аналогичен 2</a:t>
            </a:r>
            <a:r>
              <a:rPr lang="en-US" sz="2600" smtClean="0"/>
              <a:t>-PL </a:t>
            </a:r>
            <a:r>
              <a:rPr lang="ru-RU" sz="2600" smtClean="0"/>
              <a:t>модели </a:t>
            </a:r>
            <a:r>
              <a:rPr lang="en-US" sz="2600" smtClean="0"/>
              <a:t>IRT (</a:t>
            </a:r>
            <a:r>
              <a:rPr lang="ru-RU" sz="2600" smtClean="0"/>
              <a:t>для политомических переменных – </a:t>
            </a:r>
            <a:r>
              <a:rPr lang="en-US" sz="2600" smtClean="0"/>
              <a:t>Samejima’s Graded Response model):</a:t>
            </a:r>
            <a:endParaRPr lang="ru-RU" sz="2600" smtClean="0"/>
          </a:p>
          <a:p>
            <a:pPr lvl="1"/>
            <a:r>
              <a:rPr lang="ru-RU" sz="2600" smtClean="0"/>
              <a:t>параметры сложности пунктов аналогичны остаточным средним пунктов (порогам);</a:t>
            </a:r>
          </a:p>
          <a:p>
            <a:pPr lvl="1"/>
            <a:r>
              <a:rPr lang="ru-RU" sz="2600" smtClean="0"/>
              <a:t>параметры дискриминативности пунктов аналогичны факторным нагрузкам в КФА;</a:t>
            </a:r>
          </a:p>
          <a:p>
            <a:pPr lvl="1"/>
            <a:r>
              <a:rPr lang="ru-RU" sz="2600" smtClean="0"/>
              <a:t>возможен даже взаимый перевод значений параметров моделей КФА </a:t>
            </a:r>
            <a:r>
              <a:rPr lang="en-US" sz="2600" smtClean="0">
                <a:sym typeface="Wingdings" pitchFamily="2" charset="2"/>
              </a:rPr>
              <a:t> IRT (Muthen, Kao, Burstein, 1991).</a:t>
            </a:r>
            <a:endParaRPr lang="en-US" sz="2600" smtClean="0"/>
          </a:p>
          <a:p>
            <a:r>
              <a:rPr lang="ru-RU" sz="2600" smtClean="0"/>
              <a:t>Аналог 1</a:t>
            </a:r>
            <a:r>
              <a:rPr lang="en-US" sz="2600" smtClean="0"/>
              <a:t>-PL </a:t>
            </a:r>
            <a:r>
              <a:rPr lang="ru-RU" sz="2600" smtClean="0"/>
              <a:t>модели </a:t>
            </a:r>
            <a:r>
              <a:rPr lang="en-US" sz="2600" smtClean="0"/>
              <a:t>IRT </a:t>
            </a:r>
            <a:r>
              <a:rPr lang="ru-RU" sz="2600" smtClean="0"/>
              <a:t>– 1-факторный КФА с фиксированными нагрузками переменных на фактор.</a:t>
            </a:r>
          </a:p>
          <a:p>
            <a:r>
              <a:rPr lang="ru-RU" sz="2600" smtClean="0"/>
              <a:t>КФА-аналога для </a:t>
            </a:r>
            <a:r>
              <a:rPr lang="en-US" sz="2600" smtClean="0"/>
              <a:t>3</a:t>
            </a:r>
            <a:r>
              <a:rPr lang="ru-RU" sz="2600" smtClean="0"/>
              <a:t> </a:t>
            </a:r>
            <a:r>
              <a:rPr lang="en-US" sz="2600" smtClean="0"/>
              <a:t>PL </a:t>
            </a:r>
            <a:r>
              <a:rPr lang="ru-RU" sz="2600" smtClean="0"/>
              <a:t>модели пока не</a:t>
            </a:r>
            <a:r>
              <a:rPr lang="ru-RU" sz="2600"/>
              <a:t>т</a:t>
            </a:r>
            <a:r>
              <a:rPr lang="ru-RU" sz="2600" smtClean="0"/>
              <a:t>.</a:t>
            </a:r>
            <a:endParaRPr lang="ru-RU" sz="2600"/>
          </a:p>
        </p:txBody>
      </p:sp>
    </p:spTree>
    <p:extLst>
      <p:ext uri="{BB962C8B-B14F-4D97-AF65-F5344CB8AC3E}">
        <p14:creationId xmlns:p14="http://schemas.microsoft.com/office/powerpoint/2010/main" val="1890450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smtClean="0"/>
              <a:t>CFA vs</a:t>
            </a:r>
            <a:r>
              <a:rPr lang="ru-RU" smtClean="0"/>
              <a:t> </a:t>
            </a:r>
            <a:r>
              <a:rPr lang="en-US" smtClean="0"/>
              <a:t>IRT (Brown, 2006)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r>
              <a:rPr lang="ru-RU" sz="2800"/>
              <a:t>Аналог </a:t>
            </a:r>
            <a:r>
              <a:rPr lang="en-US" sz="2800"/>
              <a:t>DIF-</a:t>
            </a:r>
            <a:r>
              <a:rPr lang="ru-RU" sz="2800"/>
              <a:t>анализа – более гибкие мультигрупповые </a:t>
            </a:r>
            <a:r>
              <a:rPr lang="en-US" sz="2800"/>
              <a:t>MIMIC</a:t>
            </a:r>
            <a:r>
              <a:rPr lang="ru-RU" sz="2800"/>
              <a:t>-модели в КФА, их достоинства (</a:t>
            </a:r>
            <a:r>
              <a:rPr lang="en-US" sz="2800"/>
              <a:t>Muthén)</a:t>
            </a:r>
            <a:r>
              <a:rPr lang="ru-RU" sz="2800"/>
              <a:t>:</a:t>
            </a:r>
          </a:p>
          <a:p>
            <a:pPr lvl="1"/>
            <a:r>
              <a:rPr lang="ru-RU"/>
              <a:t>ковариаты могут быть непрерывными и категориальными;</a:t>
            </a:r>
          </a:p>
          <a:p>
            <a:pPr lvl="1"/>
            <a:r>
              <a:rPr lang="ru-RU"/>
              <a:t>ковариаты могут иметь эффект на латентный фактор;</a:t>
            </a:r>
          </a:p>
          <a:p>
            <a:pPr lvl="1"/>
            <a:r>
              <a:rPr lang="ru-RU"/>
              <a:t>модели могут быть многомерными;</a:t>
            </a:r>
          </a:p>
          <a:p>
            <a:pPr lvl="1"/>
            <a:r>
              <a:rPr lang="ru-RU"/>
              <a:t>ошибки пунктов могут коррелировать.</a:t>
            </a:r>
          </a:p>
          <a:p>
            <a:r>
              <a:rPr lang="ru-RU" sz="2800" smtClean="0"/>
              <a:t>Различные способы оценки моделей: </a:t>
            </a:r>
            <a:r>
              <a:rPr lang="en-US" sz="2800" smtClean="0"/>
              <a:t>ML, WLS, Bayesian </a:t>
            </a:r>
            <a:r>
              <a:rPr lang="en-US" sz="2800" smtClean="0">
                <a:sym typeface="Wingdings" panose="05000000000000000000" pitchFamily="2" charset="2"/>
              </a:rPr>
              <a:t> </a:t>
            </a:r>
            <a:r>
              <a:rPr lang="ru-RU" sz="2800" smtClean="0">
                <a:sym typeface="Wingdings" panose="05000000000000000000" pitchFamily="2" charset="2"/>
              </a:rPr>
              <a:t>разные виды распределений.</a:t>
            </a:r>
            <a:endParaRPr lang="ru-RU" sz="2800" smtClean="0"/>
          </a:p>
          <a:p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298864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План доклада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Модель и процедуры мультигруппового конфирматорного факторного анализа</a:t>
            </a:r>
          </a:p>
          <a:p>
            <a:r>
              <a:rPr lang="ru-RU" smtClean="0"/>
              <a:t>Сопоставление моделей </a:t>
            </a:r>
            <a:r>
              <a:rPr lang="en-US" smtClean="0"/>
              <a:t>IRT </a:t>
            </a:r>
            <a:r>
              <a:rPr lang="ru-RU" smtClean="0"/>
              <a:t>и </a:t>
            </a:r>
            <a:r>
              <a:rPr lang="en-US" smtClean="0"/>
              <a:t>SEM</a:t>
            </a:r>
          </a:p>
          <a:p>
            <a:r>
              <a:rPr lang="ru-RU" smtClean="0"/>
              <a:t>Пример использования мультигруппового КФА для установления эквивалентности измерительного инструмента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646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Сходства мультигрупповых </a:t>
            </a:r>
            <a:r>
              <a:rPr lang="en-US" smtClean="0"/>
              <a:t>CFA </a:t>
            </a:r>
            <a:r>
              <a:rPr lang="ru-RU" smtClean="0"/>
              <a:t>и </a:t>
            </a:r>
            <a:r>
              <a:rPr lang="en-US" smtClean="0"/>
              <a:t>IRT </a:t>
            </a:r>
            <a:br>
              <a:rPr lang="en-US" smtClean="0"/>
            </a:br>
            <a:r>
              <a:rPr lang="en-US" sz="3100" smtClean="0"/>
              <a:t>(Raju, Lafitte, Byrne, 2002)</a:t>
            </a:r>
            <a:endParaRPr lang="ru-RU" sz="31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50405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smtClean="0"/>
              <a:t>Оба подхода связывают неизмеряемый (латентный) конструкт с набором измеренных переменных.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smtClean="0"/>
              <a:t>Оба подхода позволяют оценить, будут ли одинаковыми истинные баллы (без учёта случайной погрешности) по пунктам</a:t>
            </a:r>
            <a:r>
              <a:rPr lang="en-US" sz="2400" smtClean="0"/>
              <a:t>/</a:t>
            </a:r>
            <a:r>
              <a:rPr lang="ru-RU" sz="2400" smtClean="0"/>
              <a:t>шкалам для людей из разных групп с одинаковыми уровнями неизмеренной черты.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smtClean="0"/>
              <a:t>Оба подхода не предполагают равенства параметров распределения неизмеренной черты в группах (</a:t>
            </a:r>
            <a:r>
              <a:rPr lang="en-US" sz="2400" smtClean="0"/>
              <a:t>impact)</a:t>
            </a:r>
            <a:r>
              <a:rPr lang="ru-RU" sz="240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smtClean="0"/>
              <a:t>Оба подхода позволяют оценить выраженность </a:t>
            </a:r>
            <a:r>
              <a:rPr lang="en-US" sz="2400" smtClean="0"/>
              <a:t>DIF </a:t>
            </a:r>
            <a:r>
              <a:rPr lang="ru-RU" sz="2400" smtClean="0"/>
              <a:t>и выявить источники проблемы.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smtClean="0"/>
              <a:t>Оба подхода позволяют строить </a:t>
            </a:r>
            <a:r>
              <a:rPr lang="en-US" sz="2400" smtClean="0"/>
              <a:t>Item Response Functions.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290796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Различия мультигрупповых </a:t>
            </a:r>
            <a:r>
              <a:rPr lang="en-US" smtClean="0"/>
              <a:t>CFA </a:t>
            </a:r>
            <a:r>
              <a:rPr lang="ru-RU" smtClean="0"/>
              <a:t>и </a:t>
            </a:r>
            <a:r>
              <a:rPr lang="en-US" smtClean="0"/>
              <a:t>IRT </a:t>
            </a:r>
            <a:br>
              <a:rPr lang="en-US" smtClean="0"/>
            </a:br>
            <a:r>
              <a:rPr lang="en-US" sz="3100" smtClean="0"/>
              <a:t>(Raju, Lafitte, Byrne, 2002)</a:t>
            </a:r>
            <a:endParaRPr lang="ru-RU" sz="31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37321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smtClean="0"/>
              <a:t>Связь латентного конструкта с истинными баллами по пунктам </a:t>
            </a:r>
            <a:r>
              <a:rPr lang="en-US" sz="2400" b="1" smtClean="0"/>
              <a:t>/ </a:t>
            </a:r>
            <a:r>
              <a:rPr lang="ru-RU" sz="2400" b="1" smtClean="0"/>
              <a:t>субшкалам в </a:t>
            </a:r>
            <a:r>
              <a:rPr lang="en-US" sz="2400" b="1" smtClean="0"/>
              <a:t>IRT </a:t>
            </a:r>
            <a:r>
              <a:rPr lang="ru-RU" sz="2400" b="1" smtClean="0"/>
              <a:t>нелинейна</a:t>
            </a:r>
            <a:r>
              <a:rPr lang="en-US" sz="2400" b="1" smtClean="0"/>
              <a:t>, </a:t>
            </a:r>
            <a:r>
              <a:rPr lang="ru-RU" sz="2400" b="1" smtClean="0"/>
              <a:t>в </a:t>
            </a:r>
            <a:r>
              <a:rPr lang="en-US" sz="2400" b="1" smtClean="0"/>
              <a:t>CFA </a:t>
            </a:r>
            <a:r>
              <a:rPr lang="ru-RU" sz="2400" b="1" smtClean="0"/>
              <a:t>линейна (за исключением </a:t>
            </a:r>
            <a:r>
              <a:rPr lang="en-US" sz="2400" b="1" smtClean="0"/>
              <a:t>CFA </a:t>
            </a:r>
            <a:r>
              <a:rPr lang="ru-RU" sz="2400" b="1" smtClean="0"/>
              <a:t>для порядковых переменных).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smtClean="0"/>
              <a:t>Для дихотомических пунктов более адекватна модель логистической регрессии в </a:t>
            </a:r>
            <a:r>
              <a:rPr lang="en-US" sz="2400" smtClean="0"/>
              <a:t>IRT, </a:t>
            </a:r>
            <a:r>
              <a:rPr lang="ru-RU" sz="2400" smtClean="0"/>
              <a:t>но для политомических пунктов характеристики линейной модели сопоставимы.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smtClean="0"/>
              <a:t>В </a:t>
            </a:r>
            <a:r>
              <a:rPr lang="en-US" sz="2400" b="1" smtClean="0"/>
              <a:t>CFA </a:t>
            </a:r>
            <a:r>
              <a:rPr lang="ru-RU" sz="2400" b="1" smtClean="0"/>
              <a:t>хорошо разработана методология работы с несколькими (= многомерными) конструктами в нескольких группах. В </a:t>
            </a:r>
            <a:r>
              <a:rPr lang="en-US" sz="2400" b="1" smtClean="0"/>
              <a:t>IRT </a:t>
            </a:r>
            <a:r>
              <a:rPr lang="ru-RU" sz="2400" b="1" smtClean="0"/>
              <a:t>лучше разработаны одномерные модели.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smtClean="0"/>
              <a:t>В </a:t>
            </a:r>
            <a:r>
              <a:rPr lang="en-US" sz="2400" smtClean="0"/>
              <a:t>CFA </a:t>
            </a:r>
            <a:r>
              <a:rPr lang="ru-RU" sz="2400" smtClean="0"/>
              <a:t>обсуждается необходимость равенства дисперсий ошибки пунктов, в </a:t>
            </a:r>
            <a:r>
              <a:rPr lang="en-US" sz="2400" smtClean="0"/>
              <a:t>IRT – </a:t>
            </a:r>
            <a:r>
              <a:rPr lang="ru-RU" sz="2400" smtClean="0"/>
              <a:t>стандартная ошибка.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smtClean="0"/>
              <a:t>IRT </a:t>
            </a:r>
            <a:r>
              <a:rPr lang="ru-RU" sz="2400" smtClean="0"/>
              <a:t>даёт информацию о вероятности выбора альтернатив в зависимости от уровня латентной черты.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smtClean="0"/>
              <a:t>IRT </a:t>
            </a:r>
            <a:r>
              <a:rPr lang="ru-RU" sz="2400" b="1" smtClean="0"/>
              <a:t>позволяет оценить компенсаторный (суммарный) </a:t>
            </a:r>
            <a:r>
              <a:rPr lang="en-US" sz="2400" b="1" smtClean="0"/>
              <a:t>DIF </a:t>
            </a:r>
            <a:r>
              <a:rPr lang="ru-RU" sz="2400" b="1" smtClean="0"/>
              <a:t>для всей шкалы, </a:t>
            </a:r>
            <a:r>
              <a:rPr lang="en-US" sz="2400" b="1" smtClean="0"/>
              <a:t>CFA – </a:t>
            </a:r>
            <a:r>
              <a:rPr lang="ru-RU" sz="2400" b="1" smtClean="0"/>
              <a:t>только </a:t>
            </a:r>
            <a:r>
              <a:rPr lang="en-US" sz="2400" b="1" smtClean="0"/>
              <a:t>DIF </a:t>
            </a:r>
            <a:r>
              <a:rPr lang="ru-RU" sz="2400" b="1" smtClean="0"/>
              <a:t>для пунктов. Но </a:t>
            </a:r>
            <a:r>
              <a:rPr lang="en-US" sz="2400" b="1" smtClean="0"/>
              <a:t>CFA </a:t>
            </a:r>
            <a:r>
              <a:rPr lang="ru-RU" sz="2400" b="1" smtClean="0"/>
              <a:t>позволяет моделировать частично эквивалентные инструменты.</a:t>
            </a:r>
          </a:p>
        </p:txBody>
      </p:sp>
    </p:spTree>
    <p:extLst>
      <p:ext uri="{BB962C8B-B14F-4D97-AF65-F5344CB8AC3E}">
        <p14:creationId xmlns:p14="http://schemas.microsoft.com/office/powerpoint/2010/main" val="1431663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656184"/>
          </a:xfrm>
        </p:spPr>
        <p:txBody>
          <a:bodyPr>
            <a:normAutofit/>
          </a:bodyPr>
          <a:lstStyle/>
          <a:p>
            <a:r>
              <a:rPr lang="ru-RU" smtClean="0"/>
              <a:t>Пример с данными </a:t>
            </a:r>
            <a:r>
              <a:rPr lang="en-US" smtClean="0"/>
              <a:t>NorBA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861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smtClean="0"/>
              <a:t>NorBA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373216"/>
          </a:xfrm>
        </p:spPr>
        <p:txBody>
          <a:bodyPr>
            <a:normAutofit/>
          </a:bodyPr>
          <a:lstStyle/>
          <a:p>
            <a:r>
              <a:rPr lang="ru-RU" smtClean="0"/>
              <a:t>Международный опрос установок учителей</a:t>
            </a:r>
          </a:p>
          <a:p>
            <a:r>
              <a:rPr lang="ru-RU" smtClean="0"/>
              <a:t>Анкеты переведены на национальный язык с английского </a:t>
            </a:r>
          </a:p>
          <a:p>
            <a:r>
              <a:rPr lang="ru-RU" smtClean="0"/>
              <a:t>Для целей доклада мы взяли </a:t>
            </a:r>
            <a:r>
              <a:rPr lang="en-US" smtClean="0"/>
              <a:t>1</a:t>
            </a:r>
            <a:r>
              <a:rPr lang="ru-RU" smtClean="0"/>
              <a:t> блок</a:t>
            </a:r>
            <a:r>
              <a:rPr lang="en-US" smtClean="0"/>
              <a:t> </a:t>
            </a:r>
            <a:r>
              <a:rPr lang="ru-RU" smtClean="0"/>
              <a:t>анкеты</a:t>
            </a:r>
            <a:r>
              <a:rPr lang="ru-RU" smtClean="0"/>
              <a:t>:</a:t>
            </a:r>
          </a:p>
          <a:p>
            <a:pPr lvl="1"/>
            <a:r>
              <a:rPr lang="en-US" smtClean="0"/>
              <a:t>D: </a:t>
            </a:r>
            <a:r>
              <a:rPr lang="ru-RU" smtClean="0"/>
              <a:t>установки по отношению к </a:t>
            </a:r>
            <a:r>
              <a:rPr lang="ru-RU" smtClean="0"/>
              <a:t>преподаванию.</a:t>
            </a:r>
          </a:p>
          <a:p>
            <a:r>
              <a:rPr lang="ru-RU" smtClean="0"/>
              <a:t>Использованы данные из 3 стран:</a:t>
            </a:r>
          </a:p>
          <a:p>
            <a:pPr lvl="1"/>
            <a:r>
              <a:rPr lang="ru-RU" smtClean="0"/>
              <a:t>Россия </a:t>
            </a:r>
            <a:r>
              <a:rPr lang="ru-RU" smtClean="0"/>
              <a:t>(</a:t>
            </a:r>
            <a:r>
              <a:rPr lang="en-US" smtClean="0"/>
              <a:t>N=343), </a:t>
            </a:r>
            <a:endParaRPr lang="en-US" smtClean="0"/>
          </a:p>
          <a:p>
            <a:pPr lvl="1"/>
            <a:r>
              <a:rPr lang="ru-RU" smtClean="0"/>
              <a:t>Латвия </a:t>
            </a:r>
            <a:r>
              <a:rPr lang="ru-RU" smtClean="0"/>
              <a:t>(</a:t>
            </a:r>
            <a:r>
              <a:rPr lang="en-US" smtClean="0"/>
              <a:t>N=390</a:t>
            </a:r>
            <a:r>
              <a:rPr lang="en-US" smtClean="0"/>
              <a:t>),</a:t>
            </a:r>
          </a:p>
          <a:p>
            <a:pPr lvl="1"/>
            <a:r>
              <a:rPr lang="ru-RU" smtClean="0"/>
              <a:t>Эстония </a:t>
            </a:r>
            <a:r>
              <a:rPr lang="ru-RU" smtClean="0"/>
              <a:t>(</a:t>
            </a:r>
            <a:r>
              <a:rPr lang="en-US" smtClean="0"/>
              <a:t>N=332</a:t>
            </a:r>
            <a:r>
              <a:rPr lang="en-US" smtClean="0"/>
              <a:t>).</a:t>
            </a:r>
            <a:endParaRPr lang="ru-RU" smtClean="0"/>
          </a:p>
          <a:p>
            <a:pPr lvl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819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1"/>
            <a:ext cx="8229600" cy="979387"/>
          </a:xfrm>
        </p:spPr>
        <p:txBody>
          <a:bodyPr>
            <a:normAutofit fontScale="90000"/>
          </a:bodyPr>
          <a:lstStyle/>
          <a:p>
            <a:r>
              <a:rPr lang="ru-RU" smtClean="0"/>
              <a:t>Часть </a:t>
            </a:r>
            <a:r>
              <a:rPr lang="en-US" smtClean="0"/>
              <a:t>D </a:t>
            </a:r>
            <a:r>
              <a:rPr lang="ru-RU" smtClean="0"/>
              <a:t>Анкеты: установки учителей</a:t>
            </a:r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460973"/>
              </p:ext>
            </p:extLst>
          </p:nvPr>
        </p:nvGraphicFramePr>
        <p:xfrm>
          <a:off x="251520" y="1124744"/>
          <a:ext cx="8640960" cy="5648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4094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 Проблемы повседневной и будущей жизни учеников являются значимым условием для развития их знаний</a:t>
                      </a:r>
                    </a:p>
                  </a:txBody>
                  <a:tcPr marL="0" marR="0" marT="0" marB="0" anchor="ctr"/>
                </a:tc>
              </a:tr>
              <a:tr h="4094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Обучение нужно основывать на заданиях с ясными правильными ответами и на основании тех идей, которые большинство учеников могут быстро усвоить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4094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 Объем усвояемого материала зависит от существующего на данный момент объема знаний учеников – поэтому так важно преподавать факты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297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 Хорошие учителя показывают, как правильно решать задание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  <a:tr h="297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 Роль учителя – способствовать исследовательской деятельности учеников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97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 Ученики учатся лучше всего тогда, когда самостоятельно находят решения заданий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094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 Ученикам нужно дать возможность самим поработать над практическими заданиями до того, как учитель покажет правильное решение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97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 Учителя должны направлять учеников к их личным открытиям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094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 Чтобы развивать концептуальное понимание у учеников, учителям необходимо использовать различные методы (соответствующие ситуации)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094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 Учеников следует вовлекать в работу в небольших группах, где они могут объяснить свои новые идеи и выслушать идеи других учеников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97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 Процессы мышления и рассуждения важнее, чем содержание конкретной учебной программы</a:t>
                      </a:r>
                    </a:p>
                  </a:txBody>
                  <a:tcPr marL="0" marR="0" marT="0" marB="0" anchor="ctr">
                    <a:solidFill>
                      <a:srgbClr val="C2E49C"/>
                    </a:solidFill>
                  </a:tcPr>
                </a:tc>
              </a:tr>
              <a:tr h="297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 Большинство видов деятельности требует использования имеющихся знаний и навыков по-новому</a:t>
                      </a:r>
                    </a:p>
                  </a:txBody>
                  <a:tcPr marL="0" marR="0" marT="0" marB="0" anchor="ctr">
                    <a:solidFill>
                      <a:srgbClr val="C2E49C"/>
                    </a:solidFill>
                  </a:tcPr>
                </a:tc>
              </a:tr>
              <a:tr h="4094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 Учителю следует акцентировать внимание на использовании знаний и умений, приобретенных на других уроках, для решения заданий и понимания проблем</a:t>
                      </a: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297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 Ученики вместе со своими учителями разрабатывают критерии оценивания и/или средства оценивания</a:t>
                      </a:r>
                    </a:p>
                  </a:txBody>
                  <a:tcPr marL="0" marR="0" marT="0" marB="0" anchor="ctr">
                    <a:solidFill>
                      <a:srgbClr val="C2E49C"/>
                    </a:solidFill>
                  </a:tcPr>
                </a:tc>
              </a:tr>
              <a:tr h="297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 Оцениваться должны и практические задачи, проекты, исследования</a:t>
                      </a:r>
                    </a:p>
                  </a:txBody>
                  <a:tcPr marL="0" marR="0" marT="0" marB="0" anchor="ctr">
                    <a:solidFill>
                      <a:srgbClr val="C2E49C"/>
                    </a:solidFill>
                  </a:tcPr>
                </a:tc>
              </a:tr>
              <a:tr h="2975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 Чтобы учебный процесс был эффективным, в классе должна быть тишина</a:t>
                      </a:r>
                    </a:p>
                  </a:txBody>
                  <a:tcPr marL="0" marR="0" marT="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1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ru-RU" smtClean="0"/>
              <a:t>Двухфакторная структура?</a:t>
            </a:r>
            <a:r>
              <a:rPr lang="en-US" smtClean="0"/>
              <a:t> (</a:t>
            </a:r>
            <a:r>
              <a:rPr lang="ru-RU" smtClean="0"/>
              <a:t>МГК)</a:t>
            </a:r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491464"/>
              </p:ext>
            </p:extLst>
          </p:nvPr>
        </p:nvGraphicFramePr>
        <p:xfrm>
          <a:off x="971600" y="1484784"/>
          <a:ext cx="3372595" cy="2534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7" name="Graph" r:id="rId3" imgW="1724040" imgH="1295280" progId="STATISTICA.Graph">
                  <p:embed/>
                </p:oleObj>
              </mc:Choice>
              <mc:Fallback>
                <p:oleObj name="Graph" r:id="rId3" imgW="1724040" imgH="1295280" progId="STATISTICA.Grap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484784"/>
                        <a:ext cx="3372595" cy="25341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862776"/>
              </p:ext>
            </p:extLst>
          </p:nvPr>
        </p:nvGraphicFramePr>
        <p:xfrm>
          <a:off x="4644008" y="1484784"/>
          <a:ext cx="3384376" cy="2542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8" name="Graph" r:id="rId5" imgW="1724040" imgH="1295280" progId="STATISTICA.Graph">
                  <p:embed/>
                </p:oleObj>
              </mc:Choice>
              <mc:Fallback>
                <p:oleObj name="Graph" r:id="rId5" imgW="1724040" imgH="1295280" progId="STATISTICA.Grap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1484784"/>
                        <a:ext cx="3384376" cy="254295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063470"/>
              </p:ext>
            </p:extLst>
          </p:nvPr>
        </p:nvGraphicFramePr>
        <p:xfrm>
          <a:off x="2771800" y="4221088"/>
          <a:ext cx="3354329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9" name="Graph" r:id="rId7" imgW="1762200" imgH="1324080" progId="STATISTICA.Graph">
                  <p:embed/>
                </p:oleObj>
              </mc:Choice>
              <mc:Fallback>
                <p:oleObj name="Graph" r:id="rId7" imgW="1762200" imgH="1324080" progId="STATISTICA.Grap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221088"/>
                        <a:ext cx="3354329" cy="252028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40050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Россия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588224" y="40050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mtClean="0"/>
              <a:t>Латвия</a:t>
            </a: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28184" y="638132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Эстония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950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971" y="188640"/>
            <a:ext cx="4702464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158916"/>
            <a:ext cx="3983789" cy="2359722"/>
          </a:xfrm>
        </p:spPr>
        <p:txBody>
          <a:bodyPr>
            <a:normAutofit/>
          </a:bodyPr>
          <a:lstStyle/>
          <a:p>
            <a:r>
              <a:rPr lang="ru-RU" sz="3200" smtClean="0"/>
              <a:t>Теоретическая модель (Россия, станд. оценки параметров)</a:t>
            </a:r>
            <a:endParaRPr lang="ru-RU" sz="3200"/>
          </a:p>
        </p:txBody>
      </p:sp>
      <p:sp>
        <p:nvSpPr>
          <p:cNvPr id="5" name="TextBox 4"/>
          <p:cNvSpPr txBox="1"/>
          <p:nvPr/>
        </p:nvSpPr>
        <p:spPr>
          <a:xfrm>
            <a:off x="350699" y="3816577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F1 = </a:t>
            </a:r>
            <a:r>
              <a:rPr lang="ru-RU" smtClean="0"/>
              <a:t>Конструктивизм,</a:t>
            </a:r>
          </a:p>
          <a:p>
            <a:pPr algn="ctr"/>
            <a:r>
              <a:rPr lang="en-US" smtClean="0"/>
              <a:t>F2 = </a:t>
            </a:r>
            <a:r>
              <a:rPr lang="ru-RU" smtClean="0"/>
              <a:t>Традиционализм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0269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Метод анализа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smtClean="0"/>
              <a:t>Неоднородность структуры:</a:t>
            </a:r>
          </a:p>
          <a:p>
            <a:pPr lvl="1"/>
            <a:r>
              <a:rPr lang="ru-RU" sz="2000" smtClean="0"/>
              <a:t>в России – 2 чётких фактора, </a:t>
            </a:r>
            <a:r>
              <a:rPr lang="ru-RU" sz="2000"/>
              <a:t>в Эстонии – 2 чётких и 2 слабых, плохо интерпретируемых </a:t>
            </a:r>
            <a:r>
              <a:rPr lang="ru-RU" sz="2000" smtClean="0"/>
              <a:t>фактора, в Латвии – нечто среднее между Россией и Эстонией;</a:t>
            </a:r>
          </a:p>
          <a:p>
            <a:pPr lvl="1"/>
            <a:r>
              <a:rPr lang="ru-RU" sz="2000" smtClean="0"/>
              <a:t>решение: брать российскую модель, 2 фактора которой воспроизводятся везде, за основу, подфакторы моделировать корреляциями остатков.</a:t>
            </a:r>
          </a:p>
          <a:p>
            <a:r>
              <a:rPr lang="ru-RU" sz="2400" smtClean="0"/>
              <a:t>Есть пропущенные данные </a:t>
            </a:r>
            <a:r>
              <a:rPr lang="en-US" sz="2400" smtClean="0">
                <a:sym typeface="Wingdings" panose="05000000000000000000" pitchFamily="2" charset="2"/>
              </a:rPr>
              <a:t> FIML </a:t>
            </a:r>
            <a:r>
              <a:rPr lang="ru-RU" sz="2400" smtClean="0">
                <a:sym typeface="Wingdings" panose="05000000000000000000" pitchFamily="2" charset="2"/>
              </a:rPr>
              <a:t>алгоритм </a:t>
            </a:r>
            <a:r>
              <a:rPr lang="en-US" sz="2400" smtClean="0">
                <a:sym typeface="Wingdings" panose="05000000000000000000" pitchFamily="2" charset="2"/>
              </a:rPr>
              <a:t>MLR.</a:t>
            </a:r>
          </a:p>
          <a:p>
            <a:r>
              <a:rPr lang="ru-RU" sz="2400" smtClean="0">
                <a:sym typeface="Wingdings" panose="05000000000000000000" pitchFamily="2" charset="2"/>
              </a:rPr>
              <a:t>Модели для порядковых переменных (</a:t>
            </a:r>
            <a:r>
              <a:rPr lang="en-US" sz="2400" smtClean="0">
                <a:sym typeface="Wingdings" panose="05000000000000000000" pitchFamily="2" charset="2"/>
              </a:rPr>
              <a:t>WLSMV</a:t>
            </a:r>
            <a:r>
              <a:rPr lang="ru-RU" sz="2400" smtClean="0">
                <a:sym typeface="Wingdings" panose="05000000000000000000" pitchFamily="2" charset="2"/>
              </a:rPr>
              <a:t>) работают лучше, чем модели для категориальных, но много переменных с «эффектами потолка» </a:t>
            </a:r>
            <a:r>
              <a:rPr lang="en-US" sz="2400" smtClean="0">
                <a:sym typeface="Wingdings" panose="05000000000000000000" pitchFamily="2" charset="2"/>
              </a:rPr>
              <a:t> </a:t>
            </a:r>
            <a:r>
              <a:rPr lang="ru-RU" sz="2400" smtClean="0">
                <a:sym typeface="Wingdings" panose="05000000000000000000" pitchFamily="2" charset="2"/>
              </a:rPr>
              <a:t>не все категории представлены во всех группах. </a:t>
            </a:r>
            <a:endParaRPr lang="ru-RU" sz="2400" smtClean="0"/>
          </a:p>
          <a:p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16878878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smtClean="0"/>
              <a:t>Введённые свободные параметры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(</a:t>
            </a:r>
            <a:r>
              <a:rPr lang="ru-RU" sz="3600" smtClean="0"/>
              <a:t>независимая разработка 3 моделей)</a:t>
            </a:r>
            <a:endParaRPr lang="ru-RU" sz="36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740521"/>
              </p:ext>
            </p:extLst>
          </p:nvPr>
        </p:nvGraphicFramePr>
        <p:xfrm>
          <a:off x="539552" y="1556792"/>
          <a:ext cx="7992888" cy="5112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7256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Россия</a:t>
                      </a:r>
                      <a:r>
                        <a:rPr lang="en-US" smtClean="0"/>
                        <a:t/>
                      </a:r>
                      <a:br>
                        <a:rPr lang="en-US" smtClean="0"/>
                      </a:br>
                      <a:r>
                        <a:rPr lang="en-US" smtClean="0"/>
                        <a:t>(N=343)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Латвия</a:t>
                      </a:r>
                      <a:r>
                        <a:rPr lang="en-US" smtClean="0"/>
                        <a:t/>
                      </a:r>
                      <a:br>
                        <a:rPr lang="en-US" smtClean="0"/>
                      </a:br>
                      <a:r>
                        <a:rPr lang="en-US" smtClean="0"/>
                        <a:t>(N=390)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Эстония</a:t>
                      </a:r>
                      <a:r>
                        <a:rPr lang="en-US" smtClean="0"/>
                        <a:t/>
                      </a:r>
                      <a:br>
                        <a:rPr lang="en-US" smtClean="0"/>
                      </a:br>
                      <a:r>
                        <a:rPr lang="en-US" smtClean="0"/>
                        <a:t>(N=332)</a:t>
                      </a:r>
                      <a:endParaRPr lang="ru-RU"/>
                    </a:p>
                  </a:txBody>
                  <a:tcPr/>
                </a:tc>
              </a:tr>
              <a:tr h="1322135">
                <a:tc>
                  <a:txBody>
                    <a:bodyPr/>
                    <a:lstStyle/>
                    <a:p>
                      <a:r>
                        <a:rPr lang="ru-RU" smtClean="0"/>
                        <a:t>Показатели теоретической модели измерения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X2(89)=144,97</a:t>
                      </a:r>
                      <a:br>
                        <a:rPr lang="en-US" smtClean="0"/>
                      </a:br>
                      <a:r>
                        <a:rPr lang="en-US" smtClean="0"/>
                        <a:t>CFI=0,919</a:t>
                      </a:r>
                      <a:br>
                        <a:rPr lang="en-US" smtClean="0"/>
                      </a:br>
                      <a:r>
                        <a:rPr lang="en-US" smtClean="0"/>
                        <a:t>RMSEA=0,043</a:t>
                      </a:r>
                      <a:br>
                        <a:rPr lang="en-US" smtClean="0"/>
                      </a:br>
                      <a:r>
                        <a:rPr lang="en-US" smtClean="0"/>
                        <a:t>(0,030-0,055)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X2(89)=228,24</a:t>
                      </a:r>
                      <a:br>
                        <a:rPr lang="en-US" smtClean="0"/>
                      </a:br>
                      <a:r>
                        <a:rPr lang="en-US" smtClean="0"/>
                        <a:t>CFI=0,834</a:t>
                      </a:r>
                      <a:br>
                        <a:rPr lang="en-US" smtClean="0"/>
                      </a:br>
                      <a:r>
                        <a:rPr lang="en-US" smtClean="0"/>
                        <a:t>RMSEA=0,063</a:t>
                      </a:r>
                      <a:br>
                        <a:rPr lang="en-US" smtClean="0"/>
                      </a:br>
                      <a:r>
                        <a:rPr lang="en-US" smtClean="0"/>
                        <a:t>(0,053-0,074)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X2(89)=202,71</a:t>
                      </a:r>
                      <a:br>
                        <a:rPr lang="en-US" smtClean="0"/>
                      </a:br>
                      <a:r>
                        <a:rPr lang="en-US" smtClean="0"/>
                        <a:t>CFI=0,763</a:t>
                      </a:r>
                      <a:br>
                        <a:rPr lang="en-US" smtClean="0"/>
                      </a:br>
                      <a:r>
                        <a:rPr lang="en-US" smtClean="0"/>
                        <a:t>RMSEA=0,062</a:t>
                      </a:r>
                      <a:br>
                        <a:rPr lang="en-US" smtClean="0"/>
                      </a:br>
                      <a:r>
                        <a:rPr lang="en-US" smtClean="0"/>
                        <a:t>(0,051-0,073)</a:t>
                      </a:r>
                      <a:endParaRPr lang="ru-RU"/>
                    </a:p>
                  </a:txBody>
                  <a:tcPr/>
                </a:tc>
              </a:tr>
              <a:tr h="1017027">
                <a:tc>
                  <a:txBody>
                    <a:bodyPr/>
                    <a:lstStyle/>
                    <a:p>
                      <a:r>
                        <a:rPr lang="ru-RU" smtClean="0"/>
                        <a:t>Ковариации ошибок </a:t>
                      </a:r>
                      <a:r>
                        <a:rPr lang="ru-RU" sz="1600" smtClean="0"/>
                        <a:t>(в пределах фактора)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/>
                        <a:t>6 и 7</a:t>
                      </a:r>
                      <a:r>
                        <a:rPr lang="ru-RU" smtClean="0"/>
                        <a:t>, </a:t>
                      </a:r>
                      <a:r>
                        <a:rPr lang="ru-RU" b="1" smtClean="0"/>
                        <a:t>7 и 8</a:t>
                      </a:r>
                      <a:r>
                        <a:rPr lang="ru-RU" smtClean="0"/>
                        <a:t>,</a:t>
                      </a:r>
                      <a:br>
                        <a:rPr lang="ru-RU" smtClean="0"/>
                      </a:br>
                      <a:r>
                        <a:rPr lang="ru-RU" smtClean="0"/>
                        <a:t>5 и 8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/>
                        <a:t>6 и 7</a:t>
                      </a:r>
                      <a:r>
                        <a:rPr lang="ru-RU" smtClean="0"/>
                        <a:t>, </a:t>
                      </a:r>
                      <a:r>
                        <a:rPr lang="ru-RU" b="1" smtClean="0"/>
                        <a:t>7 и 8</a:t>
                      </a:r>
                      <a:r>
                        <a:rPr lang="ru-RU" smtClean="0"/>
                        <a:t>,</a:t>
                      </a:r>
                      <a:br>
                        <a:rPr lang="ru-RU" smtClean="0"/>
                      </a:br>
                      <a:r>
                        <a:rPr lang="ru-RU" smtClean="0"/>
                        <a:t>5 и 13, 9 и 13,</a:t>
                      </a:r>
                      <a:br>
                        <a:rPr lang="ru-RU" smtClean="0"/>
                      </a:br>
                      <a:r>
                        <a:rPr lang="ru-RU" smtClean="0"/>
                        <a:t>12 и 13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/>
                        <a:t>6 и</a:t>
                      </a:r>
                      <a:r>
                        <a:rPr lang="ru-RU" b="1" baseline="0" smtClean="0"/>
                        <a:t> 7, </a:t>
                      </a:r>
                      <a:r>
                        <a:rPr lang="ru-RU" b="1" smtClean="0"/>
                        <a:t>7 и 8</a:t>
                      </a:r>
                      <a:r>
                        <a:rPr lang="ru-RU" smtClean="0"/>
                        <a:t>, </a:t>
                      </a:r>
                      <a:br>
                        <a:rPr lang="ru-RU" smtClean="0"/>
                      </a:br>
                      <a:r>
                        <a:rPr lang="ru-RU" smtClean="0"/>
                        <a:t>6 и 10, 11</a:t>
                      </a:r>
                      <a:r>
                        <a:rPr lang="ru-RU" baseline="0" smtClean="0"/>
                        <a:t> и 14</a:t>
                      </a:r>
                      <a:endParaRPr lang="ru-RU"/>
                    </a:p>
                  </a:txBody>
                  <a:tcPr/>
                </a:tc>
              </a:tr>
              <a:tr h="725636">
                <a:tc>
                  <a:txBody>
                    <a:bodyPr/>
                    <a:lstStyle/>
                    <a:p>
                      <a:r>
                        <a:rPr lang="ru-RU" smtClean="0"/>
                        <a:t>Двойные нагрузки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---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---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Пункт 12 на </a:t>
                      </a:r>
                      <a:r>
                        <a:rPr lang="en-US" smtClean="0"/>
                        <a:t>F2</a:t>
                      </a:r>
                      <a:endParaRPr lang="ru-RU"/>
                    </a:p>
                  </a:txBody>
                  <a:tcPr/>
                </a:tc>
              </a:tr>
              <a:tr h="1322135">
                <a:tc>
                  <a:txBody>
                    <a:bodyPr/>
                    <a:lstStyle/>
                    <a:p>
                      <a:r>
                        <a:rPr lang="ru-RU" smtClean="0"/>
                        <a:t>Показатели полученной</a:t>
                      </a:r>
                      <a:r>
                        <a:rPr lang="ru-RU" baseline="0" smtClean="0"/>
                        <a:t> модели измерения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X2(86)=112,45</a:t>
                      </a:r>
                      <a:br>
                        <a:rPr lang="en-US" smtClean="0"/>
                      </a:br>
                      <a:r>
                        <a:rPr lang="en-US" smtClean="0"/>
                        <a:t>CFI=0,962</a:t>
                      </a:r>
                      <a:br>
                        <a:rPr lang="en-US" smtClean="0"/>
                      </a:br>
                      <a:r>
                        <a:rPr lang="en-US" smtClean="0"/>
                        <a:t>RMSEA=0,030</a:t>
                      </a:r>
                      <a:br>
                        <a:rPr lang="en-US" smtClean="0"/>
                      </a:br>
                      <a:r>
                        <a:rPr lang="en-US" smtClean="0"/>
                        <a:t>(0,010-0,044)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X2(84)=1</a:t>
                      </a:r>
                      <a:r>
                        <a:rPr lang="ru-RU" smtClean="0"/>
                        <a:t>67</a:t>
                      </a:r>
                      <a:r>
                        <a:rPr lang="en-US" smtClean="0"/>
                        <a:t>,6</a:t>
                      </a:r>
                      <a:r>
                        <a:rPr lang="ru-RU" smtClean="0"/>
                        <a:t>5</a:t>
                      </a:r>
                      <a:r>
                        <a:rPr lang="en-US" smtClean="0"/>
                        <a:t/>
                      </a:r>
                      <a:br>
                        <a:rPr lang="en-US" smtClean="0"/>
                      </a:br>
                      <a:r>
                        <a:rPr lang="en-US" smtClean="0"/>
                        <a:t>CFI=0,9</a:t>
                      </a:r>
                      <a:r>
                        <a:rPr lang="ru-RU" smtClean="0"/>
                        <a:t>00</a:t>
                      </a:r>
                      <a:r>
                        <a:rPr lang="en-US" smtClean="0"/>
                        <a:t/>
                      </a:r>
                      <a:br>
                        <a:rPr lang="en-US" smtClean="0"/>
                      </a:br>
                      <a:r>
                        <a:rPr lang="en-US" smtClean="0"/>
                        <a:t>RMSEA=0,0</a:t>
                      </a:r>
                      <a:r>
                        <a:rPr lang="ru-RU" smtClean="0"/>
                        <a:t>51</a:t>
                      </a:r>
                      <a:r>
                        <a:rPr lang="en-US" smtClean="0"/>
                        <a:t/>
                      </a:r>
                      <a:br>
                        <a:rPr lang="en-US" smtClean="0"/>
                      </a:br>
                      <a:r>
                        <a:rPr lang="en-US" smtClean="0"/>
                        <a:t>(0,03</a:t>
                      </a:r>
                      <a:r>
                        <a:rPr lang="ru-RU" smtClean="0"/>
                        <a:t>9</a:t>
                      </a:r>
                      <a:r>
                        <a:rPr lang="en-US" smtClean="0"/>
                        <a:t>-0,0</a:t>
                      </a:r>
                      <a:r>
                        <a:rPr lang="ru-RU" smtClean="0"/>
                        <a:t>62</a:t>
                      </a:r>
                      <a:r>
                        <a:rPr lang="en-US" smtClean="0"/>
                        <a:t>)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X2(8</a:t>
                      </a:r>
                      <a:r>
                        <a:rPr lang="ru-RU" smtClean="0"/>
                        <a:t>4</a:t>
                      </a:r>
                      <a:r>
                        <a:rPr lang="en-US" smtClean="0"/>
                        <a:t>)=14</a:t>
                      </a:r>
                      <a:r>
                        <a:rPr lang="ru-RU" smtClean="0"/>
                        <a:t>0</a:t>
                      </a:r>
                      <a:r>
                        <a:rPr lang="en-US" smtClean="0"/>
                        <a:t>,</a:t>
                      </a:r>
                      <a:r>
                        <a:rPr lang="ru-RU" smtClean="0"/>
                        <a:t>15</a:t>
                      </a:r>
                      <a:r>
                        <a:rPr lang="en-US" smtClean="0"/>
                        <a:t/>
                      </a:r>
                      <a:br>
                        <a:rPr lang="en-US" smtClean="0"/>
                      </a:br>
                      <a:r>
                        <a:rPr lang="en-US" smtClean="0"/>
                        <a:t>CFI=0,8</a:t>
                      </a:r>
                      <a:r>
                        <a:rPr lang="ru-RU" smtClean="0"/>
                        <a:t>83</a:t>
                      </a:r>
                      <a:r>
                        <a:rPr lang="en-US" smtClean="0"/>
                        <a:t/>
                      </a:r>
                      <a:br>
                        <a:rPr lang="en-US" smtClean="0"/>
                      </a:br>
                      <a:r>
                        <a:rPr lang="en-US" smtClean="0"/>
                        <a:t>RMSEA=0,04</a:t>
                      </a:r>
                      <a:r>
                        <a:rPr lang="ru-RU" smtClean="0"/>
                        <a:t>5</a:t>
                      </a:r>
                      <a:r>
                        <a:rPr lang="en-US" smtClean="0"/>
                        <a:t/>
                      </a:r>
                      <a:br>
                        <a:rPr lang="en-US" smtClean="0"/>
                      </a:br>
                      <a:r>
                        <a:rPr lang="en-US" smtClean="0"/>
                        <a:t>(0,03</a:t>
                      </a:r>
                      <a:r>
                        <a:rPr lang="ru-RU" smtClean="0"/>
                        <a:t>1</a:t>
                      </a:r>
                      <a:r>
                        <a:rPr lang="en-US" smtClean="0"/>
                        <a:t>-0,05</a:t>
                      </a:r>
                      <a:r>
                        <a:rPr lang="ru-RU" smtClean="0"/>
                        <a:t>8</a:t>
                      </a:r>
                      <a:r>
                        <a:rPr lang="en-US" smtClean="0"/>
                        <a:t>)</a:t>
                      </a:r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3565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36712"/>
          </a:xfrm>
        </p:spPr>
        <p:txBody>
          <a:bodyPr/>
          <a:lstStyle/>
          <a:p>
            <a:r>
              <a:rPr lang="ru-RU" smtClean="0"/>
              <a:t>Итоговые модели измерения</a:t>
            </a:r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348953"/>
            <a:ext cx="2934573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348953"/>
            <a:ext cx="306154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253120"/>
            <a:ext cx="3064032" cy="4224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592" y="56612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Россия</a:t>
            </a: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067944" y="56612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Латвия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141976" y="56612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Эстония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00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656184"/>
          </a:xfrm>
        </p:spPr>
        <p:txBody>
          <a:bodyPr>
            <a:normAutofit/>
          </a:bodyPr>
          <a:lstStyle/>
          <a:p>
            <a:r>
              <a:rPr lang="ru-RU" smtClean="0"/>
              <a:t>Модель КФА и процедура</a:t>
            </a:r>
            <a:br>
              <a:rPr lang="ru-RU" smtClean="0"/>
            </a:br>
            <a:r>
              <a:rPr lang="ru-RU" smtClean="0"/>
              <a:t>мультигруппового КФА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9126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smtClean="0"/>
              <a:t>Введённые свободные параметры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(</a:t>
            </a:r>
            <a:r>
              <a:rPr lang="ru-RU" sz="3600" smtClean="0"/>
              <a:t>разработка мультигрупповой модели)</a:t>
            </a:r>
            <a:endParaRPr lang="ru-RU" sz="360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616536"/>
              </p:ext>
            </p:extLst>
          </p:nvPr>
        </p:nvGraphicFramePr>
        <p:xfrm>
          <a:off x="251521" y="1412776"/>
          <a:ext cx="8568951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"/>
                <a:gridCol w="2160240"/>
                <a:gridCol w="2016224"/>
                <a:gridCol w="2016224"/>
                <a:gridCol w="2016224"/>
              </a:tblGrid>
              <a:tr h="30833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Модель для 3 групп (</a:t>
                      </a:r>
                      <a:r>
                        <a:rPr lang="en-US" smtClean="0"/>
                        <a:t>N=1065)</a:t>
                      </a:r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0833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Россия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Латвия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Эстония</a:t>
                      </a:r>
                      <a:endParaRPr lang="ru-RU"/>
                    </a:p>
                  </a:txBody>
                  <a:tcPr/>
                </a:tc>
              </a:tr>
              <a:tr h="308338">
                <a:tc gridSpan="2">
                  <a:txBody>
                    <a:bodyPr/>
                    <a:lstStyle/>
                    <a:p>
                      <a:r>
                        <a:rPr lang="ru-RU" b="1" smtClean="0"/>
                        <a:t>1. Модель</a:t>
                      </a:r>
                      <a:r>
                        <a:rPr lang="ru-RU" b="1" baseline="0" smtClean="0"/>
                        <a:t> измерения</a:t>
                      </a:r>
                      <a:endParaRPr lang="ru-RU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X2(254)=421,89;</a:t>
                      </a:r>
                      <a:r>
                        <a:rPr lang="en-US" b="1" baseline="0" smtClean="0"/>
                        <a:t> CFI=0,917; RMSEA=0,043 (0,036-0,050)</a:t>
                      </a:r>
                      <a:endParaRPr lang="ru-RU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08338">
                <a:tc gridSpan="2">
                  <a:txBody>
                    <a:bodyPr/>
                    <a:lstStyle/>
                    <a:p>
                      <a:r>
                        <a:rPr lang="ru-RU" baseline="0" smtClean="0"/>
                        <a:t>2. Равенство нагрузок</a:t>
                      </a:r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X2(280)=478,17; CFI=0,901; RMSEA=0,045 (0,038-0,051)</a:t>
                      </a:r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0833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Неэквивалентные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5</a:t>
                      </a:r>
                      <a:r>
                        <a:rPr lang="en-US" smtClean="0"/>
                        <a:t>[X2=13]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----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13</a:t>
                      </a:r>
                      <a:r>
                        <a:rPr lang="en-US" smtClean="0"/>
                        <a:t>[X2=13]</a:t>
                      </a:r>
                      <a:endParaRPr lang="ru-RU"/>
                    </a:p>
                  </a:txBody>
                  <a:tcPr/>
                </a:tc>
              </a:tr>
              <a:tr h="308338"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smtClean="0"/>
                        <a:t>Частичная</a:t>
                      </a:r>
                      <a:r>
                        <a:rPr lang="ru-RU" b="1" baseline="0" smtClean="0"/>
                        <a:t> эквивал.</a:t>
                      </a:r>
                      <a:endParaRPr lang="ru-RU" b="1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X2(278)=452,28;</a:t>
                      </a:r>
                      <a:r>
                        <a:rPr lang="en-US" b="1" baseline="0" smtClean="0"/>
                        <a:t> CFI=0,913; RMSEA=0,042 (0,035-0,049)</a:t>
                      </a:r>
                      <a:endParaRPr lang="ru-RU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08338">
                <a:tc gridSpan="2">
                  <a:txBody>
                    <a:bodyPr/>
                    <a:lstStyle/>
                    <a:p>
                      <a:r>
                        <a:rPr lang="ru-RU" smtClean="0"/>
                        <a:t>3. Равенство ост.</a:t>
                      </a:r>
                      <a:r>
                        <a:rPr lang="ru-RU" baseline="0" smtClean="0"/>
                        <a:t> средн.</a:t>
                      </a:r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X2(304)=979,17;</a:t>
                      </a:r>
                      <a:r>
                        <a:rPr lang="en-US" baseline="0" smtClean="0"/>
                        <a:t> CFI=0,664; RMSEA=0,079 (0,074-0,085)</a:t>
                      </a:r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10021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Неэквивалентные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15</a:t>
                      </a:r>
                      <a:r>
                        <a:rPr lang="en-US" smtClean="0"/>
                        <a:t>[X2=117]</a:t>
                      </a:r>
                      <a:br>
                        <a:rPr lang="en-US" smtClean="0"/>
                      </a:br>
                      <a:r>
                        <a:rPr lang="en-US" smtClean="0"/>
                        <a:t>6[X2=56]</a:t>
                      </a:r>
                      <a:br>
                        <a:rPr lang="en-US" smtClean="0"/>
                      </a:br>
                      <a:r>
                        <a:rPr lang="en-US" smtClean="0"/>
                        <a:t>10[X2=15]</a:t>
                      </a:r>
                      <a:br>
                        <a:rPr lang="en-US" smtClean="0"/>
                      </a:br>
                      <a:r>
                        <a:rPr lang="en-US" smtClean="0"/>
                        <a:t>5[X2=10]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3[X2=55]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16[X2=102]</a:t>
                      </a:r>
                      <a:br>
                        <a:rPr lang="en-US" smtClean="0"/>
                      </a:br>
                      <a:r>
                        <a:rPr lang="en-US" smtClean="0"/>
                        <a:t>5[X2=59]</a:t>
                      </a:r>
                      <a:r>
                        <a:rPr lang="ru-RU" smtClean="0"/>
                        <a:t/>
                      </a:r>
                      <a:br>
                        <a:rPr lang="ru-RU" smtClean="0"/>
                      </a:br>
                      <a:r>
                        <a:rPr lang="ru-RU" smtClean="0"/>
                        <a:t>8</a:t>
                      </a:r>
                      <a:r>
                        <a:rPr lang="en-US" smtClean="0"/>
                        <a:t>[X2=21]</a:t>
                      </a:r>
                      <a:r>
                        <a:rPr lang="ru-RU" smtClean="0"/>
                        <a:t/>
                      </a:r>
                      <a:br>
                        <a:rPr lang="ru-RU" smtClean="0"/>
                      </a:br>
                      <a:r>
                        <a:rPr lang="en-US" smtClean="0"/>
                        <a:t>14[X2=22]</a:t>
                      </a:r>
                      <a:r>
                        <a:rPr lang="ru-RU" smtClean="0"/>
                        <a:t/>
                      </a:r>
                      <a:br>
                        <a:rPr lang="ru-RU" smtClean="0"/>
                      </a:br>
                      <a:r>
                        <a:rPr lang="ru-RU" smtClean="0"/>
                        <a:t>2</a:t>
                      </a:r>
                      <a:r>
                        <a:rPr lang="en-US" smtClean="0"/>
                        <a:t>[X2=9] 9[X2=7]</a:t>
                      </a:r>
                      <a:endParaRPr lang="ru-RU"/>
                    </a:p>
                  </a:txBody>
                  <a:tcPr/>
                </a:tc>
              </a:tr>
              <a:tr h="355415"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smtClean="0"/>
                        <a:t>Частичная эквивал.</a:t>
                      </a:r>
                      <a:endParaRPr lang="ru-RU" b="1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smtClean="0"/>
                        <a:t>X2(293)=473,42; CFI=0,910; RMSEA=0,042 (0,035-0,048)</a:t>
                      </a:r>
                      <a:endParaRPr lang="ru-RU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5859269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smtClean="0"/>
              <a:t>Т.к. априори нельзя утверждать эквивалентность индикаторов, для идентификации модели на этапе 1 дисперсии и средние латентных факторов были приравнены к 1 и 0, соответственно, а все нагрузки и остаточные средние были свободными параметрами.</a:t>
            </a:r>
            <a:r>
              <a:rPr lang="en-US" sz="1400" smtClean="0"/>
              <a:t> </a:t>
            </a:r>
            <a:r>
              <a:rPr lang="ru-RU" sz="1400" smtClean="0"/>
              <a:t>На каждом этапе в модели снимались ограничения до тех пор, пока она не переставала значимо отличаться от итоговой модели предыдущего этапа (выделены).</a:t>
            </a:r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42202544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Показатели латентных факторов</a:t>
            </a:r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025535"/>
              </p:ext>
            </p:extLst>
          </p:nvPr>
        </p:nvGraphicFramePr>
        <p:xfrm>
          <a:off x="467544" y="1484784"/>
          <a:ext cx="822959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784"/>
                <a:gridCol w="1419605"/>
                <a:gridCol w="1419605"/>
                <a:gridCol w="1419605"/>
              </a:tblGrid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Россия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Латвия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Эстония</a:t>
                      </a:r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F1 – </a:t>
                      </a:r>
                      <a:r>
                        <a:rPr lang="ru-RU" smtClean="0"/>
                        <a:t>Конструктивизм среднее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-0,08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0,01</a:t>
                      </a:r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F2</a:t>
                      </a:r>
                      <a:r>
                        <a:rPr lang="ru-RU" smtClean="0"/>
                        <a:t> – Традиционализм среднее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0,03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-0,10</a:t>
                      </a:r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F1 – </a:t>
                      </a:r>
                      <a:r>
                        <a:rPr lang="ru-RU" smtClean="0"/>
                        <a:t>Конструктивизм дисперсия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1,16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1,12</a:t>
                      </a:r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F2</a:t>
                      </a:r>
                      <a:r>
                        <a:rPr lang="ru-RU" smtClean="0"/>
                        <a:t> – Традиционализм дисперсия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1,21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0,63</a:t>
                      </a:r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Корреляция </a:t>
                      </a:r>
                      <a:r>
                        <a:rPr lang="en-US" smtClean="0"/>
                        <a:t>F1-F2 (</a:t>
                      </a:r>
                      <a:r>
                        <a:rPr lang="ru-RU" smtClean="0"/>
                        <a:t>станд.)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-0,04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/>
                        <a:t>-0,25</a:t>
                      </a:r>
                      <a:r>
                        <a:rPr lang="en-US" b="1" smtClean="0"/>
                        <a:t/>
                      </a:r>
                      <a:br>
                        <a:rPr lang="en-US" b="1" smtClean="0"/>
                      </a:br>
                      <a:r>
                        <a:rPr lang="en-US" b="1" baseline="0" smtClean="0"/>
                        <a:t>(p &lt; 0,001)</a:t>
                      </a:r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-0,03</a:t>
                      </a:r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Объект 2"/>
          <p:cNvSpPr txBox="1">
            <a:spLocks/>
          </p:cNvSpPr>
          <p:nvPr/>
        </p:nvSpPr>
        <p:spPr>
          <a:xfrm>
            <a:off x="457200" y="4221088"/>
            <a:ext cx="8229600" cy="2636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smtClean="0">
                <a:sym typeface="Wingdings" panose="05000000000000000000" pitchFamily="2" charset="2"/>
              </a:rPr>
              <a:t>Учителя в России не отличаются от учителей в Латвии и Эстонии по среднему уровню традиционализма и конструктивизма.</a:t>
            </a:r>
          </a:p>
          <a:p>
            <a:r>
              <a:rPr lang="ru-RU" sz="1800" smtClean="0">
                <a:sym typeface="Wingdings" panose="05000000000000000000" pitchFamily="2" charset="2"/>
              </a:rPr>
              <a:t>Но в Латвии эти установки свойственны скорее разным учителям.</a:t>
            </a:r>
          </a:p>
          <a:p>
            <a:r>
              <a:rPr lang="ru-RU" sz="1800" smtClean="0">
                <a:sym typeface="Wingdings" panose="05000000000000000000" pitchFamily="2" charset="2"/>
              </a:rPr>
              <a:t>Если не снимать ограничения на равенство остатков переменных 2 и 9, то в Эстонии уровень традиционализма оказывается значимо ниже (станд.: </a:t>
            </a:r>
            <a:r>
              <a:rPr lang="en-US" sz="1800" smtClean="0">
                <a:sym typeface="Wingdings" panose="05000000000000000000" pitchFamily="2" charset="2"/>
              </a:rPr>
              <a:t>-0,26</a:t>
            </a:r>
            <a:r>
              <a:rPr lang="ru-RU" sz="1800" smtClean="0">
                <a:sym typeface="Wingdings" panose="05000000000000000000" pitchFamily="2" charset="2"/>
              </a:rPr>
              <a:t>, </a:t>
            </a:r>
            <a:r>
              <a:rPr lang="en-US" sz="1800" smtClean="0">
                <a:sym typeface="Wingdings" panose="05000000000000000000" pitchFamily="2" charset="2"/>
              </a:rPr>
              <a:t>p&lt;0,05). </a:t>
            </a:r>
            <a:r>
              <a:rPr lang="ru-RU" sz="1800" smtClean="0">
                <a:sym typeface="Wingdings" panose="05000000000000000000" pitchFamily="2" charset="2"/>
              </a:rPr>
              <a:t>Но с учётом того, что в этой стране в отдельности показатели соответствия были наихудшими, это, вероятно, артефакт.</a:t>
            </a:r>
          </a:p>
          <a:p>
            <a:r>
              <a:rPr lang="ru-RU" sz="1800" b="1" smtClean="0">
                <a:sym typeface="Wingdings" panose="05000000000000000000" pitchFamily="2" charset="2"/>
              </a:rPr>
              <a:t>Вывод: учителя в России, Латвии и Эстонии не отличаются по установкам.</a:t>
            </a:r>
            <a:endParaRPr lang="ru-RU" sz="1800" b="1" smtClean="0"/>
          </a:p>
          <a:p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2656827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А что будет, если просто сравнивать суммарные баллы?</a:t>
            </a:r>
            <a:endParaRPr lang="ru-R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742" y="1844824"/>
            <a:ext cx="5943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630252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F1</a:t>
            </a:r>
            <a:r>
              <a:rPr lang="ru-RU" sz="2400" b="1" smtClean="0"/>
              <a:t>: Конструктивизм</a:t>
            </a:r>
            <a:endParaRPr lang="ru-RU" sz="2400" b="1"/>
          </a:p>
        </p:txBody>
      </p:sp>
    </p:spTree>
    <p:extLst>
      <p:ext uri="{BB962C8B-B14F-4D97-AF65-F5344CB8AC3E}">
        <p14:creationId xmlns:p14="http://schemas.microsoft.com/office/powerpoint/2010/main" val="6778251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А что будет, если просто сравнивать суммарные баллы?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3528" y="630252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F</a:t>
            </a:r>
            <a:r>
              <a:rPr lang="ru-RU" sz="2400" b="1" smtClean="0"/>
              <a:t>2: Традиционализм</a:t>
            </a:r>
            <a:endParaRPr lang="ru-RU" sz="2400" b="1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173" y="1484784"/>
            <a:ext cx="6423653" cy="4817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8635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А что будет, если просто сравнивать суммарные баллы?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797152"/>
          </a:xfrm>
        </p:spPr>
        <p:txBody>
          <a:bodyPr>
            <a:normAutofit/>
          </a:bodyPr>
          <a:lstStyle/>
          <a:p>
            <a:r>
              <a:rPr lang="ru-RU" smtClean="0"/>
              <a:t>В этом случае мы сделаем выводы (</a:t>
            </a:r>
            <a:r>
              <a:rPr lang="en-US" smtClean="0"/>
              <a:t>post-hoc Bonferroni test) </a:t>
            </a:r>
            <a:r>
              <a:rPr lang="ru-RU" smtClean="0"/>
              <a:t>о том, что:</a:t>
            </a:r>
          </a:p>
          <a:p>
            <a:pPr lvl="1"/>
            <a:r>
              <a:rPr lang="ru-RU" smtClean="0"/>
              <a:t>учителя в Эстонии и Латвии – меньшие конструктивисты, чем в России </a:t>
            </a:r>
            <a:r>
              <a:rPr lang="en-US" smtClean="0"/>
              <a:t>(p&lt;0,001)</a:t>
            </a:r>
            <a:r>
              <a:rPr lang="ru-RU" smtClean="0"/>
              <a:t>;</a:t>
            </a:r>
          </a:p>
          <a:p>
            <a:pPr lvl="1"/>
            <a:r>
              <a:rPr lang="ru-RU" smtClean="0"/>
              <a:t>учителя в Эстонии – большие традиционалисты, чем в России (</a:t>
            </a:r>
            <a:r>
              <a:rPr lang="en-US" smtClean="0"/>
              <a:t>p&lt;0,01).</a:t>
            </a:r>
            <a:endParaRPr lang="ru-RU" smtClean="0"/>
          </a:p>
          <a:p>
            <a:r>
              <a:rPr lang="ru-RU" b="1" smtClean="0"/>
              <a:t>Почему?</a:t>
            </a:r>
            <a:r>
              <a:rPr lang="en-US"/>
              <a:t> 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29127916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Найдём источник </a:t>
            </a:r>
            <a:r>
              <a:rPr lang="en-US" smtClean="0"/>
              <a:t>bias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ru-RU" sz="2800" smtClean="0"/>
              <a:t>Посмотрим, как учителя отвечают на неэквивалентные пункты. </a:t>
            </a:r>
          </a:p>
          <a:p>
            <a:r>
              <a:rPr lang="ru-RU" sz="2800" smtClean="0"/>
              <a:t>Для этого разобьём учителей на 3 равные по численности (низкую, среднюю и высокую) группы по обеим шкалам, взяв квантили с общей выборки.</a:t>
            </a:r>
            <a:endParaRPr lang="en-US" sz="2800" smtClean="0"/>
          </a:p>
          <a:p>
            <a:r>
              <a:rPr lang="ru-RU" sz="2800" smtClean="0"/>
              <a:t>Будем смотреть на пункты, неэквивалентные в России, т.к. с английской версией мы </a:t>
            </a:r>
            <a:r>
              <a:rPr lang="en-US" sz="2800" smtClean="0"/>
              <a:t>c</a:t>
            </a:r>
            <a:r>
              <a:rPr lang="ru-RU" sz="2800" smtClean="0"/>
              <a:t>можем сопоставить только русский вариант перевода.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27744922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406" y="0"/>
            <a:ext cx="6720747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709472"/>
              </p:ext>
            </p:extLst>
          </p:nvPr>
        </p:nvGraphicFramePr>
        <p:xfrm>
          <a:off x="323528" y="5229200"/>
          <a:ext cx="8496944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7581"/>
                <a:gridCol w="4369363"/>
              </a:tblGrid>
              <a:tr h="122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15. Оцениваться должны и практические задачи, проекты, исследования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15. Assessment should include practical problems, projects and investigations. 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645333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ym typeface="Wingdings" panose="05000000000000000000" pitchFamily="2" charset="2"/>
              </a:rPr>
              <a:t> </a:t>
            </a:r>
            <a:r>
              <a:rPr lang="ru-RU" smtClean="0">
                <a:sym typeface="Wingdings" panose="05000000000000000000" pitchFamily="2" charset="2"/>
              </a:rPr>
              <a:t>«Оценка должна складываться с учётом результатов работы ученика над…»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9130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645333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ym typeface="Wingdings" panose="05000000000000000000" pitchFamily="2" charset="2"/>
              </a:rPr>
              <a:t> </a:t>
            </a:r>
            <a:r>
              <a:rPr lang="ru-RU" smtClean="0">
                <a:sym typeface="Wingdings" panose="05000000000000000000" pitchFamily="2" charset="2"/>
              </a:rPr>
              <a:t>«Ученики лучше всего учатся путём самостоятельного поиска решений задач»</a:t>
            </a:r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739073"/>
              </p:ext>
            </p:extLst>
          </p:nvPr>
        </p:nvGraphicFramePr>
        <p:xfrm>
          <a:off x="323528" y="5085184"/>
          <a:ext cx="8496944" cy="1156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7581"/>
                <a:gridCol w="4369363"/>
              </a:tblGrid>
              <a:tr h="771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6. Ученики учатся лучше всего тогда, когда самостоятельно находят решения заданий</a:t>
                      </a:r>
                      <a:endParaRPr lang="ru-RU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6. Students learn best by finding solutions to problems on their own. </a:t>
                      </a:r>
                      <a:endParaRPr lang="ru-RU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103" y="332656"/>
            <a:ext cx="5943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28427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8640"/>
            <a:ext cx="5943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014972"/>
              </p:ext>
            </p:extLst>
          </p:nvPr>
        </p:nvGraphicFramePr>
        <p:xfrm>
          <a:off x="251520" y="5157192"/>
          <a:ext cx="8640960" cy="1156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7540"/>
                <a:gridCol w="4443420"/>
              </a:tblGrid>
              <a:tr h="771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5. Роль учителя – способствовать исследовательской деятельности учеников</a:t>
                      </a:r>
                      <a:endParaRPr lang="ru-RU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>
                          <a:effectLst/>
                        </a:rPr>
                        <a:t>5. My role as a teacher is to facilitate students' own inquiry. </a:t>
                      </a:r>
                      <a:endParaRPr lang="ru-RU" sz="2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645333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ym typeface="Wingdings" panose="05000000000000000000" pitchFamily="2" charset="2"/>
              </a:rPr>
              <a:t> </a:t>
            </a:r>
            <a:r>
              <a:rPr lang="ru-RU" smtClean="0">
                <a:sym typeface="Wingdings" panose="05000000000000000000" pitchFamily="2" charset="2"/>
              </a:rPr>
              <a:t>«Моя задача как учителя – способствовать самостоятельной…»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0832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Выход за пределы КФА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Теперь мы можем работать с инвариантными оценками респондентов по латентным факторам как с единым массивом данных (экспорт </a:t>
            </a:r>
            <a:r>
              <a:rPr lang="en-US" smtClean="0"/>
              <a:t>factor scores / plausible values)</a:t>
            </a:r>
            <a:r>
              <a:rPr lang="ru-RU" smtClean="0"/>
              <a:t>.</a:t>
            </a:r>
          </a:p>
          <a:p>
            <a:r>
              <a:rPr lang="ru-RU" smtClean="0"/>
              <a:t>Стыковка с другими методами:</a:t>
            </a:r>
          </a:p>
          <a:p>
            <a:pPr lvl="1"/>
            <a:r>
              <a:rPr lang="ru-RU" smtClean="0"/>
              <a:t>например, методы классификации: анализ латентных профилей или кластерный анализ.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584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Типичные задачи КФА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Проверка гипотез о структуре связей переменных</a:t>
            </a:r>
          </a:p>
          <a:p>
            <a:r>
              <a:rPr lang="ru-RU" smtClean="0"/>
              <a:t>Исследование психометрической эквивалентности инструментов в различных группах респондентов:</a:t>
            </a:r>
          </a:p>
          <a:p>
            <a:pPr lvl="1"/>
            <a:r>
              <a:rPr lang="ru-RU" smtClean="0"/>
              <a:t>Версии опросника на разных языках;</a:t>
            </a:r>
          </a:p>
          <a:p>
            <a:pPr lvl="1"/>
            <a:r>
              <a:rPr lang="ru-RU" smtClean="0"/>
              <a:t>Представители разных социальных групп.</a:t>
            </a:r>
          </a:p>
        </p:txBody>
      </p:sp>
    </p:spTree>
    <p:extLst>
      <p:ext uri="{BB962C8B-B14F-4D97-AF65-F5344CB8AC3E}">
        <p14:creationId xmlns:p14="http://schemas.microsoft.com/office/powerpoint/2010/main" val="3775673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Типология учителей на общей выборке</a:t>
            </a:r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490662"/>
          </a:xfrm>
        </p:spPr>
        <p:txBody>
          <a:bodyPr>
            <a:noAutofit/>
          </a:bodyPr>
          <a:lstStyle/>
          <a:p>
            <a:r>
              <a:rPr lang="ru-RU" sz="1800" smtClean="0"/>
              <a:t>Анализ латентных профилей по факторным оценкам (</a:t>
            </a:r>
            <a:r>
              <a:rPr lang="en-US" sz="1800" smtClean="0"/>
              <a:t>plausible values</a:t>
            </a:r>
            <a:r>
              <a:rPr lang="ru-RU" sz="1800" smtClean="0"/>
              <a:t>)</a:t>
            </a:r>
            <a:r>
              <a:rPr lang="en-US" sz="1800" smtClean="0"/>
              <a:t> </a:t>
            </a:r>
            <a:r>
              <a:rPr lang="ru-RU" sz="1800" smtClean="0"/>
              <a:t>для 2 факторов </a:t>
            </a:r>
            <a:r>
              <a:rPr lang="en-US" sz="1800" smtClean="0">
                <a:sym typeface="Wingdings" panose="05000000000000000000" pitchFamily="2" charset="2"/>
              </a:rPr>
              <a:t></a:t>
            </a:r>
            <a:r>
              <a:rPr lang="ru-RU" sz="1800" smtClean="0"/>
              <a:t> 2 класса: </a:t>
            </a:r>
          </a:p>
          <a:p>
            <a:r>
              <a:rPr lang="ru-RU" sz="1800" smtClean="0"/>
              <a:t>	Традиционалисты (1, </a:t>
            </a:r>
            <a:r>
              <a:rPr lang="en-US" sz="1800" smtClean="0"/>
              <a:t>N=224) </a:t>
            </a:r>
            <a:br>
              <a:rPr lang="en-US" sz="1800" smtClean="0"/>
            </a:br>
            <a:r>
              <a:rPr lang="ru-RU" sz="1800" smtClean="0"/>
              <a:t>	Умеренные конструктивисты (</a:t>
            </a:r>
            <a:r>
              <a:rPr lang="en-US" sz="1800" smtClean="0"/>
              <a:t>3, N=837)</a:t>
            </a:r>
            <a:r>
              <a:rPr lang="ru-RU" sz="1800"/>
              <a:t/>
            </a:r>
            <a:br>
              <a:rPr lang="ru-RU" sz="1800"/>
            </a:br>
            <a:r>
              <a:rPr lang="ru-RU" sz="1800" smtClean="0"/>
              <a:t>	(но по странам нет различий)</a:t>
            </a:r>
            <a:endParaRPr lang="ru-RU" sz="180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975" y="404664"/>
            <a:ext cx="5943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1234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4208" y="240140"/>
            <a:ext cx="2490664" cy="1172636"/>
          </a:xfrm>
        </p:spPr>
        <p:txBody>
          <a:bodyPr>
            <a:normAutofit/>
          </a:bodyPr>
          <a:lstStyle/>
          <a:p>
            <a:pPr algn="ctr"/>
            <a:r>
              <a:rPr lang="ru-RU" smtClean="0"/>
              <a:t>Метод Уорда,</a:t>
            </a:r>
            <a:br>
              <a:rPr lang="ru-RU" smtClean="0"/>
            </a:br>
            <a:r>
              <a:rPr lang="ru-RU" smtClean="0"/>
              <a:t>квадр. Евкл. метрика</a:t>
            </a:r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5943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272440"/>
              </p:ext>
            </p:extLst>
          </p:nvPr>
        </p:nvGraphicFramePr>
        <p:xfrm>
          <a:off x="251520" y="5013176"/>
          <a:ext cx="864096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X2(4)=8,07, p=0,089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1.  Ярые традиционалисты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2. Эклектики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3. Умеренные</a:t>
                      </a:r>
                      <a:r>
                        <a:rPr lang="ru-RU" baseline="0" smtClean="0"/>
                        <a:t> конструктивисты</a:t>
                      </a:r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Россия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20,82%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33,14%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46,04%</a:t>
                      </a:r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Латвия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26,29%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27,32%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46,39%</a:t>
                      </a:r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Эстония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23,80%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24,70%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51,51%</a:t>
                      </a:r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2628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Рекомендации по разработке анкет для кросс-культурных исследований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68552"/>
          </a:xfrm>
        </p:spPr>
        <p:txBody>
          <a:bodyPr>
            <a:normAutofit/>
          </a:bodyPr>
          <a:lstStyle/>
          <a:p>
            <a:r>
              <a:rPr lang="ru-RU" sz="2400" smtClean="0"/>
              <a:t>Априорное определение измеряемых конструктов.</a:t>
            </a:r>
          </a:p>
          <a:p>
            <a:r>
              <a:rPr lang="ru-RU" sz="2400" smtClean="0"/>
              <a:t>Планирование количества и соотношения пунктов с разными содержаниями для идентификации каждого фактора (не менее 3 утверждений на фактор).</a:t>
            </a:r>
          </a:p>
          <a:p>
            <a:r>
              <a:rPr lang="ru-RU" sz="2400" smtClean="0"/>
              <a:t>Ясная формулировка утверждений, отсутствие сложной лексики и двойных мыслей в утверждениях.</a:t>
            </a:r>
          </a:p>
          <a:p>
            <a:r>
              <a:rPr lang="ru-RU" sz="2400" smtClean="0"/>
              <a:t>Двойной (прямой-обратный) перевод с ревизией комитетом экспертов-билингвов.</a:t>
            </a:r>
          </a:p>
          <a:p>
            <a:r>
              <a:rPr lang="ru-RU" sz="2400" smtClean="0"/>
              <a:t>Крайне желательно проводить пилотаж анкеты, чтобы убедиться, что ожидаемая факторная структура воспроизводится.</a:t>
            </a:r>
          </a:p>
          <a:p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5355727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smtClean="0"/>
              <a:t>Некоторые ограничения КФА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445224"/>
          </a:xfrm>
        </p:spPr>
        <p:txBody>
          <a:bodyPr>
            <a:normAutofit/>
          </a:bodyPr>
          <a:lstStyle/>
          <a:p>
            <a:r>
              <a:rPr lang="ru-RU" sz="2400" smtClean="0"/>
              <a:t>Достаточно жёсткая многомерная модель </a:t>
            </a:r>
            <a:r>
              <a:rPr lang="en-US" sz="2400" smtClean="0">
                <a:sym typeface="Wingdings" panose="05000000000000000000" pitchFamily="2" charset="2"/>
              </a:rPr>
              <a:t> </a:t>
            </a:r>
            <a:r>
              <a:rPr lang="ru-RU" sz="2400" smtClean="0">
                <a:sym typeface="Wingdings" panose="05000000000000000000" pitchFamily="2" charset="2"/>
              </a:rPr>
              <a:t>высокая точность результатов, но трудно обеспечить соответствие модели реальным данным:</a:t>
            </a:r>
          </a:p>
          <a:p>
            <a:pPr lvl="1"/>
            <a:r>
              <a:rPr lang="ru-RU" sz="2000" smtClean="0">
                <a:sym typeface="Wingdings" panose="05000000000000000000" pitchFamily="2" charset="2"/>
              </a:rPr>
              <a:t>можно использовать </a:t>
            </a:r>
            <a:r>
              <a:rPr lang="en-US" sz="2000" smtClean="0">
                <a:sym typeface="Wingdings" panose="05000000000000000000" pitchFamily="2" charset="2"/>
              </a:rPr>
              <a:t>BSEM: </a:t>
            </a:r>
            <a:r>
              <a:rPr lang="ru-RU" sz="2000" smtClean="0">
                <a:sym typeface="Wingdings" panose="05000000000000000000" pitchFamily="2" charset="2"/>
              </a:rPr>
              <a:t>КФА на основе Байесовских моделей</a:t>
            </a:r>
            <a:r>
              <a:rPr lang="en-US" sz="2000" smtClean="0">
                <a:sym typeface="Wingdings" panose="05000000000000000000" pitchFamily="2" charset="2"/>
              </a:rPr>
              <a:t> (distribution-free)</a:t>
            </a:r>
            <a:r>
              <a:rPr lang="ru-RU" sz="2000" smtClean="0">
                <a:sym typeface="Wingdings" panose="05000000000000000000" pitchFamily="2" charset="2"/>
              </a:rPr>
              <a:t>, </a:t>
            </a:r>
            <a:r>
              <a:rPr lang="en-US" sz="2000" smtClean="0">
                <a:sym typeface="Wingdings" panose="05000000000000000000" pitchFamily="2" charset="2"/>
              </a:rPr>
              <a:t>approximate measurement invariance.</a:t>
            </a:r>
            <a:endParaRPr lang="ru-RU" sz="2000" smtClean="0">
              <a:sym typeface="Wingdings" panose="05000000000000000000" pitchFamily="2" charset="2"/>
            </a:endParaRPr>
          </a:p>
          <a:p>
            <a:r>
              <a:rPr lang="ru-RU" sz="2400" smtClean="0">
                <a:sym typeface="Wingdings" panose="05000000000000000000" pitchFamily="2" charset="2"/>
              </a:rPr>
              <a:t>Идеальное соответствие показывают лишь короткие инструменты с высокой однородностью пунктов </a:t>
            </a:r>
            <a:r>
              <a:rPr lang="en-US" sz="2400" smtClean="0">
                <a:sym typeface="Wingdings" panose="05000000000000000000" pitchFamily="2" charset="2"/>
              </a:rPr>
              <a:t> </a:t>
            </a:r>
            <a:r>
              <a:rPr lang="ru-RU" sz="2400" smtClean="0">
                <a:sym typeface="Wingdings" panose="05000000000000000000" pitchFamily="2" charset="2"/>
              </a:rPr>
              <a:t>сужение репрезентации конструктов, ниже валидность.</a:t>
            </a:r>
          </a:p>
          <a:p>
            <a:r>
              <a:rPr lang="ru-RU" sz="2400" smtClean="0">
                <a:sym typeface="Wingdings" panose="05000000000000000000" pitchFamily="2" charset="2"/>
              </a:rPr>
              <a:t>Взаимозависимость параметров и их нестабильность на малых выборках </a:t>
            </a:r>
            <a:r>
              <a:rPr lang="en-US" sz="2400" smtClean="0">
                <a:sym typeface="Wingdings" panose="05000000000000000000" pitchFamily="2" charset="2"/>
              </a:rPr>
              <a:t> </a:t>
            </a:r>
            <a:r>
              <a:rPr lang="ru-RU" sz="2400" smtClean="0">
                <a:sym typeface="Wingdings" panose="05000000000000000000" pitchFamily="2" charset="2"/>
              </a:rPr>
              <a:t>желательны большие выборки, больше культурных групп.</a:t>
            </a:r>
          </a:p>
          <a:p>
            <a:r>
              <a:rPr lang="ru-RU" sz="2400" smtClean="0"/>
              <a:t>Трудоёмкость анализа, растущая с колич-вом параметров:</a:t>
            </a:r>
          </a:p>
          <a:p>
            <a:pPr lvl="1"/>
            <a:r>
              <a:rPr lang="ru-RU" sz="2000" smtClean="0"/>
              <a:t>эксплораторный подход </a:t>
            </a:r>
            <a:r>
              <a:rPr lang="en-US" sz="2000" smtClean="0"/>
              <a:t>(alignment approach) </a:t>
            </a:r>
            <a:r>
              <a:rPr lang="ru-RU" sz="2000" smtClean="0"/>
              <a:t>к выделению инвариантных параметров: </a:t>
            </a:r>
            <a:r>
              <a:rPr lang="en-US" sz="2000" smtClean="0"/>
              <a:t>Muthén &amp; Asparouhov, 2013, in press.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41021020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3168352"/>
          </a:xfrm>
        </p:spPr>
        <p:txBody>
          <a:bodyPr/>
          <a:lstStyle/>
          <a:p>
            <a:r>
              <a:rPr lang="ru-RU" smtClean="0"/>
              <a:t>Спасибо</a:t>
            </a:r>
            <a:r>
              <a:rPr lang="ru-RU" smtClean="0"/>
              <a:t>!</a:t>
            </a:r>
            <a:r>
              <a:rPr lang="en-US" smtClean="0"/>
              <a:t/>
            </a:r>
            <a:br>
              <a:rPr lang="en-US" smtClean="0"/>
            </a:br>
            <a:r>
              <a:rPr lang="en-US"/>
              <a:t/>
            </a:r>
            <a:br>
              <a:rPr lang="en-US"/>
            </a:br>
            <a:r>
              <a:rPr lang="en-US" sz="2400" smtClean="0">
                <a:hlinkClick r:id="rId2"/>
              </a:rPr>
              <a:t>evgeny.n.osin@gmail.com</a:t>
            </a:r>
            <a:r>
              <a:rPr lang="en-US" sz="2400" smtClean="0"/>
              <a:t>, </a:t>
            </a:r>
            <a:r>
              <a:rPr lang="en-US" sz="2400" smtClean="0">
                <a:hlinkClick r:id="rId3"/>
              </a:rPr>
              <a:t>e_kardanova@mail.ru</a:t>
            </a:r>
            <a:r>
              <a:rPr lang="en-US" sz="2400" smtClean="0"/>
              <a:t> 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19483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647096"/>
            <a:ext cx="5796136" cy="3166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Модель КФА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smtClean="0"/>
              <a:t>Как и в случае </a:t>
            </a:r>
            <a:r>
              <a:rPr lang="en-US" sz="2400" smtClean="0"/>
              <a:t>IRT, </a:t>
            </a:r>
            <a:r>
              <a:rPr lang="ru-RU" sz="2400" smtClean="0"/>
              <a:t>мы предполагаем наличие латентных факторов, которые стоят за дисперсией пунктов.</a:t>
            </a:r>
          </a:p>
          <a:p>
            <a:r>
              <a:rPr lang="ru-RU" sz="2400" smtClean="0"/>
              <a:t>Формулировка априорных гипотез – на основе теоретических предположений или результатов эксплораторных методов (факторный анализ и пр.)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811298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Красным цветом выделены оцениваемые (свободные) параметры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47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Модель КФА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16013"/>
            <a:ext cx="8229600" cy="4541987"/>
          </a:xfrm>
        </p:spPr>
        <p:txBody>
          <a:bodyPr>
            <a:normAutofit/>
          </a:bodyPr>
          <a:lstStyle/>
          <a:p>
            <a:r>
              <a:rPr lang="el-GR" sz="2400" smtClean="0"/>
              <a:t>Σ</a:t>
            </a:r>
            <a:r>
              <a:rPr lang="en-US" sz="2400" smtClean="0"/>
              <a:t> = </a:t>
            </a:r>
            <a:r>
              <a:rPr lang="ru-RU" sz="2400" smtClean="0"/>
              <a:t>матрица дисп.</a:t>
            </a:r>
            <a:r>
              <a:rPr lang="en-US" sz="2400" smtClean="0"/>
              <a:t>/</a:t>
            </a:r>
            <a:r>
              <a:rPr lang="ru-RU" sz="2400" smtClean="0"/>
              <a:t>ковариаций наблюдаемых переменных;</a:t>
            </a:r>
          </a:p>
          <a:p>
            <a:r>
              <a:rPr lang="ru-RU" sz="2400" smtClean="0"/>
              <a:t>Λ = матрица нагрузок наблюдаемых переменных на латентные факторы;</a:t>
            </a:r>
          </a:p>
          <a:p>
            <a:r>
              <a:rPr lang="ru-RU" sz="2400" smtClean="0"/>
              <a:t>Ψ = матрица дисперсий</a:t>
            </a:r>
            <a:r>
              <a:rPr lang="en-US" sz="2400" smtClean="0"/>
              <a:t>/</a:t>
            </a:r>
            <a:r>
              <a:rPr lang="ru-RU" sz="2400" smtClean="0"/>
              <a:t>ковариаций латентных факторов;</a:t>
            </a:r>
          </a:p>
          <a:p>
            <a:r>
              <a:rPr lang="ru-RU" sz="2400" smtClean="0"/>
              <a:t>Θ = матрица дисперсий</a:t>
            </a:r>
            <a:r>
              <a:rPr lang="en-US" sz="2400" smtClean="0"/>
              <a:t>/</a:t>
            </a:r>
            <a:r>
              <a:rPr lang="ru-RU" sz="2400" smtClean="0"/>
              <a:t>ковариаций остатков, или ошибок измерения наблюдаемых переменных (</a:t>
            </a:r>
            <a:r>
              <a:rPr lang="en-US" sz="2400" smtClean="0"/>
              <a:t>residuals)</a:t>
            </a:r>
            <a:r>
              <a:rPr lang="ru-RU" sz="2400" smtClean="0"/>
              <a:t>;</a:t>
            </a:r>
          </a:p>
          <a:p>
            <a:r>
              <a:rPr lang="ru-RU" sz="2400" smtClean="0"/>
              <a:t>μ = вектор средних наблюдаемых переменных;</a:t>
            </a:r>
          </a:p>
          <a:p>
            <a:r>
              <a:rPr lang="el-GR" sz="2400" smtClean="0"/>
              <a:t>ν</a:t>
            </a:r>
            <a:r>
              <a:rPr lang="ru-RU" sz="2400" smtClean="0"/>
              <a:t> = вектор остаточных средних (</a:t>
            </a:r>
            <a:r>
              <a:rPr lang="en-US" sz="2400" smtClean="0"/>
              <a:t>intercepts) </a:t>
            </a:r>
            <a:r>
              <a:rPr lang="ru-RU" sz="2400" smtClean="0"/>
              <a:t>наблюдаемых переменных;</a:t>
            </a:r>
          </a:p>
          <a:p>
            <a:r>
              <a:rPr lang="el-GR" sz="2400" smtClean="0"/>
              <a:t>α</a:t>
            </a:r>
            <a:r>
              <a:rPr lang="ru-RU" sz="2400" smtClean="0"/>
              <a:t> = вектор средних латентных факторов.</a:t>
            </a:r>
            <a:endParaRPr lang="ru-RU" sz="24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01" y="1637678"/>
            <a:ext cx="28289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37678"/>
            <a:ext cx="1790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92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Модель КФА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16013"/>
            <a:ext cx="8229600" cy="4541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smtClean="0"/>
              <a:t>Значения минимально необходимой части параметров фиксируются для идентификации модели:</a:t>
            </a:r>
          </a:p>
          <a:p>
            <a:r>
              <a:rPr lang="ru-RU" sz="2400" smtClean="0"/>
              <a:t>для идентификации шкалы латентного фактора – одна из нагрузок переменных на него либо его дисперсия;</a:t>
            </a:r>
          </a:p>
          <a:p>
            <a:r>
              <a:rPr lang="ru-RU" sz="2400" smtClean="0"/>
              <a:t>средние для латентных факторов фиксируются в одной группе (</a:t>
            </a:r>
            <a:r>
              <a:rPr lang="en-US" sz="2400" smtClean="0"/>
              <a:t>reference group).</a:t>
            </a:r>
            <a:endParaRPr lang="ru-RU" sz="2400"/>
          </a:p>
          <a:p>
            <a:pPr marL="0" indent="0">
              <a:buNone/>
            </a:pPr>
            <a:r>
              <a:rPr lang="ru-RU" sz="2400" smtClean="0"/>
              <a:t>Остальные параметры модели оцениваются: алгоритм минимизирует несоответствие между ожидаемой матрицей ковариаций (</a:t>
            </a:r>
            <a:r>
              <a:rPr lang="en-US" sz="2400" smtClean="0"/>
              <a:t>S</a:t>
            </a:r>
            <a:r>
              <a:rPr lang="ru-RU" sz="2400" smtClean="0"/>
              <a:t>)</a:t>
            </a:r>
            <a:r>
              <a:rPr lang="en-US" sz="2400" smtClean="0"/>
              <a:t> </a:t>
            </a:r>
            <a:r>
              <a:rPr lang="ru-RU" sz="2400" smtClean="0"/>
              <a:t>и воспроизведённой на основе параметров модели (</a:t>
            </a:r>
            <a:r>
              <a:rPr lang="el-GR" sz="2400" smtClean="0"/>
              <a:t>Σ</a:t>
            </a:r>
            <a:r>
              <a:rPr lang="ru-RU" sz="2400" smtClean="0"/>
              <a:t>).</a:t>
            </a:r>
          </a:p>
          <a:p>
            <a:pPr marL="0" indent="0">
              <a:buNone/>
            </a:pPr>
            <a:r>
              <a:rPr lang="ru-RU" sz="2400" smtClean="0"/>
              <a:t>Алгоритм далеко не всегда сходится.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01" y="1637678"/>
            <a:ext cx="28289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37678"/>
            <a:ext cx="1790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4705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Модель КФА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16013"/>
            <a:ext cx="8229600" cy="4425355"/>
          </a:xfrm>
        </p:spPr>
        <p:txBody>
          <a:bodyPr>
            <a:normAutofit/>
          </a:bodyPr>
          <a:lstStyle/>
          <a:p>
            <a:r>
              <a:rPr lang="ru-RU" sz="2400" smtClean="0"/>
              <a:t>2 типа анализа: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b="1" smtClean="0"/>
              <a:t>COVS (covariance structure</a:t>
            </a:r>
            <a:r>
              <a:rPr lang="ru-RU" sz="2400" b="1" smtClean="0"/>
              <a:t>) </a:t>
            </a:r>
            <a:r>
              <a:rPr lang="en-US" sz="2400" b="1" smtClean="0"/>
              <a:t>– </a:t>
            </a:r>
            <a:r>
              <a:rPr lang="ru-RU" sz="2400" b="1" smtClean="0"/>
              <a:t>только левое уравнение</a:t>
            </a:r>
            <a:r>
              <a:rPr lang="ru-RU" sz="2400" smtClean="0"/>
              <a:t>;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MACS</a:t>
            </a:r>
            <a:r>
              <a:rPr lang="ru-RU" sz="2400" smtClean="0"/>
              <a:t> (</a:t>
            </a:r>
            <a:r>
              <a:rPr lang="en-US" sz="2400" smtClean="0"/>
              <a:t>mean and covariance structure)</a:t>
            </a:r>
            <a:r>
              <a:rPr lang="ru-RU" sz="2400" smtClean="0"/>
              <a:t> – со средними.</a:t>
            </a:r>
          </a:p>
          <a:p>
            <a:r>
              <a:rPr lang="ru-RU" sz="2400" smtClean="0"/>
              <a:t>Показатель соответствия модели – статистика </a:t>
            </a:r>
            <a:r>
              <a:rPr lang="el-GR" sz="2400" smtClean="0"/>
              <a:t>χ</a:t>
            </a:r>
            <a:r>
              <a:rPr lang="ru-RU" sz="2400" baseline="30000" smtClean="0"/>
              <a:t>2</a:t>
            </a:r>
            <a:r>
              <a:rPr lang="ru-RU" sz="2400" smtClean="0"/>
              <a:t>, которая рассчитывается через сопоставление воспроизведённой матрицы ковариаций </a:t>
            </a:r>
            <a:r>
              <a:rPr lang="el-GR" sz="2400" smtClean="0"/>
              <a:t>Σ</a:t>
            </a:r>
            <a:r>
              <a:rPr lang="ru-RU" sz="2400" smtClean="0"/>
              <a:t> с ожидаемой </a:t>
            </a:r>
            <a:r>
              <a:rPr lang="en-US" sz="2400" smtClean="0"/>
              <a:t>S.</a:t>
            </a:r>
          </a:p>
          <a:p>
            <a:r>
              <a:rPr lang="ru-RU" sz="2400" smtClean="0"/>
              <a:t>Считаем</a:t>
            </a:r>
            <a:r>
              <a:rPr lang="en-US" sz="2400" smtClean="0"/>
              <a:t> </a:t>
            </a:r>
            <a:r>
              <a:rPr lang="ru-RU" sz="2400" smtClean="0"/>
              <a:t>различие в вероятностных функциях нашей модели (</a:t>
            </a:r>
            <a:r>
              <a:rPr lang="en-US" sz="2400" smtClean="0"/>
              <a:t>logL</a:t>
            </a:r>
            <a:r>
              <a:rPr lang="en-US" sz="2400" baseline="-25000" smtClean="0"/>
              <a:t>0</a:t>
            </a:r>
            <a:r>
              <a:rPr lang="ru-RU" sz="2400" smtClean="0"/>
              <a:t>) и насыщенной (</a:t>
            </a:r>
            <a:r>
              <a:rPr lang="en-US" sz="2400" smtClean="0"/>
              <a:t>logL</a:t>
            </a:r>
            <a:r>
              <a:rPr lang="en-US" sz="2400" baseline="-25000" smtClean="0"/>
              <a:t>1</a:t>
            </a:r>
            <a:r>
              <a:rPr lang="ru-RU" sz="2400" smtClean="0"/>
              <a:t>), для которой </a:t>
            </a:r>
            <a:r>
              <a:rPr lang="el-GR" sz="2400" smtClean="0"/>
              <a:t>Σ</a:t>
            </a:r>
            <a:r>
              <a:rPr lang="ru-RU" sz="2400" smtClean="0"/>
              <a:t> = </a:t>
            </a:r>
            <a:r>
              <a:rPr lang="en-US" sz="2400" smtClean="0"/>
              <a:t>S</a:t>
            </a:r>
            <a:r>
              <a:rPr lang="ru-RU" sz="2400" smtClean="0"/>
              <a:t>:</a:t>
            </a:r>
            <a:endParaRPr lang="ru-RU" sz="24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01" y="1637678"/>
            <a:ext cx="28289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37678"/>
            <a:ext cx="1790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535017"/>
            <a:ext cx="43624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781" y="5844579"/>
            <a:ext cx="31146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168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Модель КФА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16013"/>
            <a:ext cx="8229600" cy="4425355"/>
          </a:xfrm>
        </p:spPr>
        <p:txBody>
          <a:bodyPr>
            <a:normAutofit/>
          </a:bodyPr>
          <a:lstStyle/>
          <a:p>
            <a:r>
              <a:rPr lang="ru-RU" sz="2400" smtClean="0"/>
              <a:t>2 типа анализа: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COVS (covariance structure</a:t>
            </a:r>
            <a:r>
              <a:rPr lang="ru-RU" sz="2400" smtClean="0"/>
              <a:t>) </a:t>
            </a:r>
            <a:r>
              <a:rPr lang="en-US" sz="2400" smtClean="0"/>
              <a:t>– </a:t>
            </a:r>
            <a:r>
              <a:rPr lang="ru-RU" sz="2400" smtClean="0"/>
              <a:t>только левое уравнение;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b="1" smtClean="0"/>
              <a:t>MACS</a:t>
            </a:r>
            <a:r>
              <a:rPr lang="ru-RU" sz="2400" b="1" smtClean="0"/>
              <a:t> (</a:t>
            </a:r>
            <a:r>
              <a:rPr lang="en-US" sz="2400" b="1" smtClean="0"/>
              <a:t>mean and covariance structure)</a:t>
            </a:r>
            <a:r>
              <a:rPr lang="ru-RU" sz="2400" b="1" smtClean="0"/>
              <a:t> – со средними</a:t>
            </a:r>
            <a:r>
              <a:rPr lang="ru-RU" sz="2400" smtClean="0"/>
              <a:t>.</a:t>
            </a:r>
          </a:p>
          <a:p>
            <a:r>
              <a:rPr lang="ru-RU" sz="2400" smtClean="0"/>
              <a:t>В случае </a:t>
            </a:r>
            <a:r>
              <a:rPr lang="en-US" sz="2400" smtClean="0"/>
              <a:t>MACS </a:t>
            </a:r>
            <a:r>
              <a:rPr lang="ru-RU" sz="2400" smtClean="0"/>
              <a:t>в уравнении вероятностной функции прибавляется вектор </a:t>
            </a:r>
            <a:r>
              <a:rPr lang="en-US" sz="2400" smtClean="0"/>
              <a:t>m (</a:t>
            </a:r>
            <a:r>
              <a:rPr lang="ru-RU" sz="2400" smtClean="0"/>
              <a:t>ожидаемые средние):</a:t>
            </a:r>
            <a:endParaRPr lang="ru-RU" sz="24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01" y="1637678"/>
            <a:ext cx="28289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37678"/>
            <a:ext cx="1790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27956"/>
            <a:ext cx="70199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781" y="5844579"/>
            <a:ext cx="31146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8451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10255</TotalTime>
  <Words>2437</Words>
  <Application>Microsoft Office PowerPoint</Application>
  <PresentationFormat>Экран (4:3)</PresentationFormat>
  <Paragraphs>276</Paragraphs>
  <Slides>44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6" baseType="lpstr">
      <vt:lpstr>Тема Office</vt:lpstr>
      <vt:lpstr>Graph</vt:lpstr>
      <vt:lpstr>Возможности построения шкал и проведения кросс-культурных сравнений с помощью SEM и IRT</vt:lpstr>
      <vt:lpstr>План доклада</vt:lpstr>
      <vt:lpstr>Модель КФА и процедура мультигруппового КФА</vt:lpstr>
      <vt:lpstr>Типичные задачи КФА</vt:lpstr>
      <vt:lpstr>Модель КФА</vt:lpstr>
      <vt:lpstr>Модель КФА</vt:lpstr>
      <vt:lpstr>Модель КФА</vt:lpstr>
      <vt:lpstr>Модель КФА</vt:lpstr>
      <vt:lpstr>Модель КФА</vt:lpstr>
      <vt:lpstr>Показатели соответствия в КФА</vt:lpstr>
      <vt:lpstr>Индексы модификации в КФА</vt:lpstr>
      <vt:lpstr>Процедура мультигруппового КФА</vt:lpstr>
      <vt:lpstr>Неэквивалентность параметров (DIF)</vt:lpstr>
      <vt:lpstr>Презентация PowerPoint</vt:lpstr>
      <vt:lpstr>Неэквивалентность параметров (DIF)</vt:lpstr>
      <vt:lpstr>Некоторые проблемы частичной MI</vt:lpstr>
      <vt:lpstr>CFA vs IRT: в чём разница?</vt:lpstr>
      <vt:lpstr>CFA vs IRT (Brown, 2006)</vt:lpstr>
      <vt:lpstr>CFA vs IRT (Brown, 2006)</vt:lpstr>
      <vt:lpstr>Сходства мультигрупповых CFA и IRT  (Raju, Lafitte, Byrne, 2002)</vt:lpstr>
      <vt:lpstr>Различия мультигрупповых CFA и IRT  (Raju, Lafitte, Byrne, 2002)</vt:lpstr>
      <vt:lpstr>Пример с данными NorBA</vt:lpstr>
      <vt:lpstr>NorBA</vt:lpstr>
      <vt:lpstr>Часть D Анкеты: установки учителей</vt:lpstr>
      <vt:lpstr>Двухфакторная структура? (МГК)</vt:lpstr>
      <vt:lpstr>Теоретическая модель (Россия, станд. оценки параметров)</vt:lpstr>
      <vt:lpstr>Метод анализа</vt:lpstr>
      <vt:lpstr>Введённые свободные параметры (независимая разработка 3 моделей)</vt:lpstr>
      <vt:lpstr>Итоговые модели измерения</vt:lpstr>
      <vt:lpstr>Введённые свободные параметры (разработка мультигрупповой модели)</vt:lpstr>
      <vt:lpstr>Показатели латентных факторов</vt:lpstr>
      <vt:lpstr>А что будет, если просто сравнивать суммарные баллы?</vt:lpstr>
      <vt:lpstr>А что будет, если просто сравнивать суммарные баллы?</vt:lpstr>
      <vt:lpstr>А что будет, если просто сравнивать суммарные баллы?</vt:lpstr>
      <vt:lpstr>Найдём источник bias</vt:lpstr>
      <vt:lpstr>Презентация PowerPoint</vt:lpstr>
      <vt:lpstr>Презентация PowerPoint</vt:lpstr>
      <vt:lpstr>Презентация PowerPoint</vt:lpstr>
      <vt:lpstr>Выход за пределы КФА</vt:lpstr>
      <vt:lpstr>Типология учителей на общей выборке</vt:lpstr>
      <vt:lpstr>Метод Уорда, квадр. Евкл. метрика</vt:lpstr>
      <vt:lpstr>Рекомендации по разработке анкет для кросс-культурных исследований</vt:lpstr>
      <vt:lpstr>Некоторые ограничения КФА</vt:lpstr>
      <vt:lpstr>Спасибо!  evgeny.n.osin@gmail.com, e_kardanova@mail.ru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Evgeny Osin</dc:creator>
  <cp:lastModifiedBy>Editor</cp:lastModifiedBy>
  <cp:revision>673</cp:revision>
  <dcterms:created xsi:type="dcterms:W3CDTF">2012-12-05T09:27:34Z</dcterms:created>
  <dcterms:modified xsi:type="dcterms:W3CDTF">2013-11-29T12:05:16Z</dcterms:modified>
</cp:coreProperties>
</file>