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960" r:id="rId1"/>
  </p:sldMasterIdLst>
  <p:notesMasterIdLst>
    <p:notesMasterId r:id="rId21"/>
  </p:notesMasterIdLst>
  <p:handoutMasterIdLst>
    <p:handoutMasterId r:id="rId22"/>
  </p:handoutMasterIdLst>
  <p:sldIdLst>
    <p:sldId id="272" r:id="rId2"/>
    <p:sldId id="374" r:id="rId3"/>
    <p:sldId id="273" r:id="rId4"/>
    <p:sldId id="286" r:id="rId5"/>
    <p:sldId id="285" r:id="rId6"/>
    <p:sldId id="288" r:id="rId7"/>
    <p:sldId id="287" r:id="rId8"/>
    <p:sldId id="289" r:id="rId9"/>
    <p:sldId id="290" r:id="rId10"/>
    <p:sldId id="292" r:id="rId11"/>
    <p:sldId id="294" r:id="rId12"/>
    <p:sldId id="295" r:id="rId13"/>
    <p:sldId id="360" r:id="rId14"/>
    <p:sldId id="361" r:id="rId15"/>
    <p:sldId id="296" r:id="rId16"/>
    <p:sldId id="297" r:id="rId17"/>
    <p:sldId id="298" r:id="rId18"/>
    <p:sldId id="299" r:id="rId19"/>
    <p:sldId id="373" r:id="rId20"/>
  </p:sldIdLst>
  <p:sldSz cx="9144000" cy="6858000" type="screen4x3"/>
  <p:notesSz cx="6834188" cy="9979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43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6667" autoAdjust="0"/>
  </p:normalViewPr>
  <p:slideViewPr>
    <p:cSldViewPr snapToGrid="0" snapToObjects="1">
      <p:cViewPr>
        <p:scale>
          <a:sx n="75" d="100"/>
          <a:sy n="75" d="100"/>
        </p:scale>
        <p:origin x="-3396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5\umu\&#1057;&#1058;&#1059;&#1044;&#1045;&#1053;&#1058;&#1067;%20&#1054;&#1073;&#1097;&#1072;&#1103;%20&#1087;&#1072;&#1087;&#1082;&#1072;%20&#1054;&#1090;&#1076;&#1077;&#1083;&#1072;%20&#1082;&#1086;&#1086;&#1088;&#1076;&#1080;&#1085;&#1072;&#1094;&#1080;&#1080;%20&#1088;&#1072;&#1073;&#1086;&#1090;&#1099;%20&#1089;&#1086;%20&#1089;&#1090;&#1091;&#1076;&#1077;&#1085;&#1090;&#1072;&#1084;&#1080;\&#1054;&#1058;&#1063;&#1045;&#1058;&#1067;\&#1054;&#1058;&#1063;&#1045;&#1058;%20&#1059;&#1052;&#1056;%202012_2013\&#1050;&#1086;&#1085;&#1090;&#1080;&#1085;&#1075;&#1077;&#1085;&#1090;\15.10.2012&#1044;&#1080;&#1085;&#1072;&#1084;&#1080;&#1082;&#1072;%20&#1095;&#1080;&#1089;&#1083;&#1077;&#1085;&#1085;&#1086;&#1089;&#1090;&#108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40;&#1041;&#1054;&#1058;&#1040;\&#1054;&#1058;&#1063;&#1045;&#1058;%20&#1059;&#1052;&#1056;%202012_2013\&#1059;&#1089;&#1087;&#1077;&#1074;&#1072;&#1077;&#1084;&#1086;&#1089;&#1090;&#1100;\&#1054;&#1090;&#1095;&#1080;&#1089;&#1083;&#1077;&#1085;&#1085;&#1099;&#1077;_24.10.2013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40;&#1041;&#1054;&#1058;&#1040;\&#1054;&#1058;&#1063;&#1045;&#1058;%20&#1059;&#1052;&#1056;%202012_2013\&#1059;&#1089;&#1087;&#1077;&#1074;&#1072;&#1077;&#1084;&#1086;&#1089;&#1090;&#1100;\&#1054;&#1090;&#1095;&#1080;&#1089;&#1083;&#1077;&#1085;&#1085;&#1099;&#1077;_24.10.2013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5\umu\&#1057;&#1058;&#1059;&#1044;&#1045;&#1053;&#1058;&#1067;%20&#1054;&#1073;&#1097;&#1072;&#1103;%20&#1087;&#1072;&#1087;&#1082;&#1072;%20&#1054;&#1090;&#1076;&#1077;&#1083;&#1072;%20&#1082;&#1086;&#1086;&#1088;&#1076;&#1080;&#1085;&#1072;&#1094;&#1080;&#1080;%20&#1088;&#1072;&#1073;&#1086;&#1090;&#1099;%20&#1089;&#1086;%20&#1089;&#1090;&#1091;&#1076;&#1077;&#1085;&#1090;&#1072;&#1084;&#1080;\&#1054;&#1058;&#1063;&#1045;&#1058;&#1067;\&#1054;&#1058;&#1063;&#1045;&#1058;%20&#1059;&#1052;&#1056;%202012_2013\&#1059;&#1089;&#1087;&#1077;&#1074;&#1072;&#1077;&#1084;&#1086;&#1089;&#1090;&#1100;\&#1055;&#1077;&#1088;&#1077;&#1074;&#1086;&#1076;%20&#1085;&#1072;%20&#1048;&#1059;&#1055;\&#1054;&#1057;&#1048;&#1055;&#1054;&#1042;&#1040;%20&#1055;&#1088;&#1080;&#1083;&#1086;&#1078;&#1077;&#1085;&#1080;&#1077;%20&#1055;&#1077;&#1088;&#1077;&#1074;&#1086;&#1076;%20&#1085;&#1072;%20&#1048;&#1059;&#1055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5\UMU\1.&#1059;&#1052;&#1056;_&#1054;&#1058;&#1063;&#1045;&#1058;&#1067;\2012-2013\%23&#1048;&#1043;&#1053;&#1040;&#1058;&#1045;&#1053;&#1050;&#1054;\%23&#1055;&#1077;&#1088;&#1077;&#1074;&#1086;&#1076;%20&#1074;&#1085;&#1091;&#1090;&#1088;&#1080;\&#1057;&#1042;_&#1044;&#1048;&#1040;&#1043;&#1056;&#1040;&#1052;&#1052;&#1040;_&#1054;&#1073;&#1097;&#1072;&#1103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user:Desktop:&#1086;&#1090;&#1095;&#1077;&#1090;%202013:&#1055;&#1056;&#1080;&#1096;&#1083;&#1080;%20-%20&#1091;&#1096;&#1083;&#1080;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s5\UMU\1.&#1059;&#1052;&#1056;_&#1054;&#1058;&#1063;&#1045;&#1058;&#1067;\2012-2013\%23&#1048;&#1043;&#1053;&#1040;&#1058;&#1045;&#1053;&#1050;&#1054;\%23&#1055;&#1077;&#1088;&#1077;&#1074;&#1086;&#1076;%20&#1074;&#1085;&#1091;&#1090;&#1088;&#1080;\&#1048;&#1057;&#1042;_&#1089;&#1083;&#1072;&#1081;&#1076;%2058_18.11.2013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5\UMU\1.&#1059;&#1052;&#1056;_&#1054;&#1058;&#1063;&#1045;&#1058;&#1067;\2012-2013\&#1048;&#1043;&#1053;&#1040;&#1058;&#1045;&#1053;&#1050;&#1054;\Graduation%20rate\&#1044;&#1080;&#1072;&#1075;&#1088;_&#1084;&#1072;&#1075;_30.10.2013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5\UMU\1.&#1059;&#1052;&#1056;_&#1054;&#1058;&#1063;&#1045;&#1058;&#1067;\2012-2013\%23&#1048;&#1043;&#1053;&#1040;&#1058;&#1045;&#1053;&#1050;&#1054;\%23Graduation%20rate\&#1044;&#1080;&#1072;&#1075;&#1088;_&#1073;&#1072;&#1082;_28.10.2013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5\UMU\1.&#1059;&#1052;&#1056;_&#1054;&#1058;&#1063;&#1045;&#1058;&#1067;\2012-2013\%23&#1048;&#1043;&#1053;&#1040;&#1058;&#1045;&#1053;&#1050;&#1054;\%23Graduation%20rate\&#1044;&#1080;&#1072;&#1075;&#1088;_&#1073;&#1072;&#1082;_28.10.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5\umu\&#1057;&#1058;&#1059;&#1044;&#1045;&#1053;&#1058;&#1067;%20&#1054;&#1073;&#1097;&#1072;&#1103;%20&#1087;&#1072;&#1087;&#1082;&#1072;%20&#1054;&#1090;&#1076;&#1077;&#1083;&#1072;%20&#1082;&#1086;&#1086;&#1088;&#1076;&#1080;&#1085;&#1072;&#1094;&#1080;&#1080;%20&#1088;&#1072;&#1073;&#1086;&#1090;&#1099;%20&#1089;&#1086;%20&#1089;&#1090;&#1091;&#1076;&#1077;&#1085;&#1090;&#1072;&#1084;&#1080;\&#1054;&#1058;&#1063;&#1045;&#1058;&#1067;\&#1054;&#1058;&#1063;&#1045;&#1058;%20&#1059;&#1052;&#1056;%202012_2013\&#1050;&#1086;&#1085;&#1090;&#1080;&#1085;&#1075;&#1077;&#1085;&#1090;\15.10.2012&#1044;&#1080;&#1085;&#1072;&#1084;&#1080;&#1082;&#1072;%20&#1095;&#1080;&#1089;&#1083;&#1077;&#1085;&#1085;&#1086;&#1089;&#1090;&#1080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5\UMU\1.&#1059;&#1052;&#1056;_&#1054;&#1058;&#1063;&#1045;&#1058;&#1067;\2012-2013\%23&#1048;&#1043;&#1053;&#1040;&#1058;&#1045;&#1053;&#1050;&#1054;\%23Graduation%20rate\&#1044;&#1080;&#1072;&#1075;&#1088;_&#1084;&#1072;&#1075;_30.10.2013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5\UMU\1.&#1059;&#1052;&#1056;_&#1054;&#1058;&#1063;&#1045;&#1058;&#1067;\2012-2013\%23&#1048;&#1043;&#1053;&#1040;&#1058;&#1045;&#1053;&#1050;&#1054;\%23Graduation%20rate\&#1044;&#1080;&#1072;&#1075;&#1088;_&#1084;&#1072;&#1075;_30.10.2013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5\UMU\1.&#1059;&#1052;&#1056;_&#1054;&#1058;&#1063;&#1045;&#1058;&#1067;\2012-2013\%23&#1048;&#1043;&#1053;&#1040;&#1058;&#1045;&#1053;&#1050;&#1054;\%23Graduation%20rate\&#1044;&#1080;&#1072;&#1075;&#1088;_&#1084;&#1072;&#1075;_30.10.2013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korovko\AppData\Local\Microsoft\Windows\Temporary%20Internet%20Files\Content.Outlook\ZBH8HI31\&#1050;&#1086;&#1101;&#1092;%20&#1074;&#1099;&#1087;-3&#1075;&#1086;&#1076;&#1072;_&#1052;&#1072;&#1075;-2009_02%2012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korovko\AppData\Local\Microsoft\Windows\Temporary%20Internet%20Files\Content.Outlook\ZBH8HI31\&#1050;&#1086;&#1101;&#1092;%20&#1074;&#1099;&#1087;-3%20&#1075;&#1086;&#1076;&#1072;_&#1041;&#1072;&#1082;-2007_30%20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40;&#1041;&#1054;&#1058;&#1040;\&#1054;&#1058;&#1063;&#1045;&#1058;%20&#1059;&#1052;&#1056;%202012_2013\&#1059;&#1089;&#1087;&#1077;&#1074;&#1072;&#1077;&#1084;&#1086;&#1089;&#1090;&#1100;\&#1054;&#1090;&#1095;&#1080;&#1089;&#1083;&#1077;&#1085;&#1085;&#1099;&#1077;_24.10.2013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40;&#1041;&#1054;&#1058;&#1040;\&#1054;&#1058;&#1063;&#1045;&#1058;%20&#1059;&#1052;&#1056;%202012_2013\&#1059;&#1089;&#1087;&#1077;&#1074;&#1072;&#1077;&#1084;&#1086;&#1089;&#1090;&#1100;\&#1054;&#1090;&#1095;&#1080;&#1089;&#1083;&#1077;&#1085;&#1085;&#1099;&#1077;_24.10.2013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40;&#1041;&#1054;&#1058;&#1040;\&#1054;&#1058;&#1063;&#1045;&#1058;%20&#1059;&#1052;&#1056;%202012_2013\&#1059;&#1089;&#1087;&#1077;&#1074;&#1072;&#1077;&#1084;&#1086;&#1089;&#1090;&#1100;\&#1054;&#1090;&#1095;&#1080;&#1089;&#1083;&#1077;&#1085;&#1085;&#1099;&#1077;_24.10.2013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6;&#1040;&#1041;&#1054;&#1058;&#1040;\&#1054;&#1058;&#1063;&#1045;&#1058;%20&#1059;&#1052;&#1056;%202012_2013\&#1059;&#1089;&#1087;&#1077;&#1074;&#1072;&#1077;&#1084;&#1086;&#1089;&#1090;&#1100;\&#1054;&#1090;&#1095;&#1080;&#1089;&#1083;&#1077;&#1085;&#1085;&#1099;&#1077;_24.10.201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Динамика!$A$233</c:f>
              <c:strCache>
                <c:ptCount val="1"/>
                <c:pt idx="0">
                  <c:v>бюджет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multiLvlStrRef>
              <c:f>(Динамика!$C$231:$G$232,Динамика!$I$231:$M$232,Динамика!$O$231:$S$232,Динамика!$U$231:$Y$232)</c:f>
              <c:multiLvlStrCache>
                <c:ptCount val="20"/>
                <c:lvl>
                  <c:pt idx="0">
                    <c:v>2009-2010</c:v>
                  </c:pt>
                  <c:pt idx="1">
                    <c:v>2010-2011</c:v>
                  </c:pt>
                  <c:pt idx="2">
                    <c:v>2011-2012</c:v>
                  </c:pt>
                  <c:pt idx="3">
                    <c:v>2012-2013</c:v>
                  </c:pt>
                  <c:pt idx="4">
                    <c:v>2013-2014</c:v>
                  </c:pt>
                  <c:pt idx="5">
                    <c:v>2009-2010</c:v>
                  </c:pt>
                  <c:pt idx="6">
                    <c:v>2010-2011</c:v>
                  </c:pt>
                  <c:pt idx="7">
                    <c:v>2011-2012</c:v>
                  </c:pt>
                  <c:pt idx="8">
                    <c:v>2012-2013</c:v>
                  </c:pt>
                  <c:pt idx="9">
                    <c:v>2013-2014</c:v>
                  </c:pt>
                  <c:pt idx="10">
                    <c:v>2009-2010</c:v>
                  </c:pt>
                  <c:pt idx="11">
                    <c:v>2010-2011</c:v>
                  </c:pt>
                  <c:pt idx="12">
                    <c:v>2011-2012</c:v>
                  </c:pt>
                  <c:pt idx="13">
                    <c:v>2012-2013</c:v>
                  </c:pt>
                  <c:pt idx="14">
                    <c:v>2013-2014</c:v>
                  </c:pt>
                  <c:pt idx="15">
                    <c:v>2009-2010</c:v>
                  </c:pt>
                  <c:pt idx="16">
                    <c:v>2010-2011</c:v>
                  </c:pt>
                  <c:pt idx="17">
                    <c:v>2011-2012</c:v>
                  </c:pt>
                  <c:pt idx="18">
                    <c:v>2012-2013</c:v>
                  </c:pt>
                  <c:pt idx="19">
                    <c:v>2013-2014</c:v>
                  </c:pt>
                </c:lvl>
                <c:lvl>
                  <c:pt idx="0">
                    <c:v>Москва</c:v>
                  </c:pt>
                  <c:pt idx="5">
                    <c:v>Санкт-Петербург</c:v>
                  </c:pt>
                  <c:pt idx="10">
                    <c:v>Пермь</c:v>
                  </c:pt>
                  <c:pt idx="15">
                    <c:v>Нижний-Новгород</c:v>
                  </c:pt>
                </c:lvl>
              </c:multiLvlStrCache>
            </c:multiLvlStrRef>
          </c:cat>
          <c:val>
            <c:numRef>
              <c:f>(Динамика!$C$233:$G$233,Динамика!$I$233:$M$233,Динамика!$O$233:$S$233,Динамика!$U$233:$Y$233)</c:f>
              <c:numCache>
                <c:formatCode>General</c:formatCode>
                <c:ptCount val="20"/>
                <c:pt idx="0">
                  <c:v>65</c:v>
                </c:pt>
                <c:pt idx="1">
                  <c:v>60</c:v>
                </c:pt>
                <c:pt idx="2">
                  <c:v>64</c:v>
                </c:pt>
                <c:pt idx="3" formatCode="0">
                  <c:v>66.082930756843425</c:v>
                </c:pt>
                <c:pt idx="4" formatCode="0">
                  <c:v>66.61104931405265</c:v>
                </c:pt>
                <c:pt idx="5">
                  <c:v>80</c:v>
                </c:pt>
                <c:pt idx="6">
                  <c:v>86</c:v>
                </c:pt>
                <c:pt idx="7">
                  <c:v>89</c:v>
                </c:pt>
                <c:pt idx="8" formatCode="0">
                  <c:v>86.991869918699223</c:v>
                </c:pt>
                <c:pt idx="9" formatCode="0">
                  <c:v>85.872689938398352</c:v>
                </c:pt>
                <c:pt idx="10">
                  <c:v>67</c:v>
                </c:pt>
                <c:pt idx="11">
                  <c:v>72</c:v>
                </c:pt>
                <c:pt idx="12">
                  <c:v>80</c:v>
                </c:pt>
                <c:pt idx="13" formatCode="0">
                  <c:v>84.82999128160418</c:v>
                </c:pt>
                <c:pt idx="14" formatCode="0">
                  <c:v>82.273449920508739</c:v>
                </c:pt>
                <c:pt idx="15">
                  <c:v>62</c:v>
                </c:pt>
                <c:pt idx="16">
                  <c:v>67</c:v>
                </c:pt>
                <c:pt idx="17">
                  <c:v>71</c:v>
                </c:pt>
                <c:pt idx="18" formatCode="0">
                  <c:v>75.263398992212544</c:v>
                </c:pt>
                <c:pt idx="19" formatCode="0">
                  <c:v>76.833108412055395</c:v>
                </c:pt>
              </c:numCache>
            </c:numRef>
          </c:val>
        </c:ser>
        <c:ser>
          <c:idx val="1"/>
          <c:order val="1"/>
          <c:tx>
            <c:strRef>
              <c:f>Динамика!$A$234</c:f>
              <c:strCache>
                <c:ptCount val="1"/>
                <c:pt idx="0">
                  <c:v>коммерция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multiLvlStrRef>
              <c:f>(Динамика!$C$231:$G$232,Динамика!$I$231:$M$232,Динамика!$O$231:$S$232,Динамика!$U$231:$Y$232)</c:f>
              <c:multiLvlStrCache>
                <c:ptCount val="20"/>
                <c:lvl>
                  <c:pt idx="0">
                    <c:v>2009-2010</c:v>
                  </c:pt>
                  <c:pt idx="1">
                    <c:v>2010-2011</c:v>
                  </c:pt>
                  <c:pt idx="2">
                    <c:v>2011-2012</c:v>
                  </c:pt>
                  <c:pt idx="3">
                    <c:v>2012-2013</c:v>
                  </c:pt>
                  <c:pt idx="4">
                    <c:v>2013-2014</c:v>
                  </c:pt>
                  <c:pt idx="5">
                    <c:v>2009-2010</c:v>
                  </c:pt>
                  <c:pt idx="6">
                    <c:v>2010-2011</c:v>
                  </c:pt>
                  <c:pt idx="7">
                    <c:v>2011-2012</c:v>
                  </c:pt>
                  <c:pt idx="8">
                    <c:v>2012-2013</c:v>
                  </c:pt>
                  <c:pt idx="9">
                    <c:v>2013-2014</c:v>
                  </c:pt>
                  <c:pt idx="10">
                    <c:v>2009-2010</c:v>
                  </c:pt>
                  <c:pt idx="11">
                    <c:v>2010-2011</c:v>
                  </c:pt>
                  <c:pt idx="12">
                    <c:v>2011-2012</c:v>
                  </c:pt>
                  <c:pt idx="13">
                    <c:v>2012-2013</c:v>
                  </c:pt>
                  <c:pt idx="14">
                    <c:v>2013-2014</c:v>
                  </c:pt>
                  <c:pt idx="15">
                    <c:v>2009-2010</c:v>
                  </c:pt>
                  <c:pt idx="16">
                    <c:v>2010-2011</c:v>
                  </c:pt>
                  <c:pt idx="17">
                    <c:v>2011-2012</c:v>
                  </c:pt>
                  <c:pt idx="18">
                    <c:v>2012-2013</c:v>
                  </c:pt>
                  <c:pt idx="19">
                    <c:v>2013-2014</c:v>
                  </c:pt>
                </c:lvl>
                <c:lvl>
                  <c:pt idx="0">
                    <c:v>Москва</c:v>
                  </c:pt>
                  <c:pt idx="5">
                    <c:v>Санкт-Петербург</c:v>
                  </c:pt>
                  <c:pt idx="10">
                    <c:v>Пермь</c:v>
                  </c:pt>
                  <c:pt idx="15">
                    <c:v>Нижний-Новгород</c:v>
                  </c:pt>
                </c:lvl>
              </c:multiLvlStrCache>
            </c:multiLvlStrRef>
          </c:cat>
          <c:val>
            <c:numRef>
              <c:f>(Динамика!$C$234:$G$234,Динамика!$I$234:$M$234,Динамика!$O$234:$S$234,Динамика!$U$234:$Y$234)</c:f>
              <c:numCache>
                <c:formatCode>General</c:formatCode>
                <c:ptCount val="20"/>
                <c:pt idx="0">
                  <c:v>35</c:v>
                </c:pt>
                <c:pt idx="1">
                  <c:v>40</c:v>
                </c:pt>
                <c:pt idx="2">
                  <c:v>36</c:v>
                </c:pt>
                <c:pt idx="3" formatCode="0">
                  <c:v>33.917069243156064</c:v>
                </c:pt>
                <c:pt idx="4" formatCode="0">
                  <c:v>33.388950685947265</c:v>
                </c:pt>
                <c:pt idx="5">
                  <c:v>20</c:v>
                </c:pt>
                <c:pt idx="6">
                  <c:v>14</c:v>
                </c:pt>
                <c:pt idx="7">
                  <c:v>11</c:v>
                </c:pt>
                <c:pt idx="8" formatCode="0">
                  <c:v>13.008130081300802</c:v>
                </c:pt>
                <c:pt idx="9" formatCode="0">
                  <c:v>14.127310061601641</c:v>
                </c:pt>
                <c:pt idx="10">
                  <c:v>33</c:v>
                </c:pt>
                <c:pt idx="11">
                  <c:v>28</c:v>
                </c:pt>
                <c:pt idx="12">
                  <c:v>20</c:v>
                </c:pt>
                <c:pt idx="13" formatCode="0">
                  <c:v>15.170008718395819</c:v>
                </c:pt>
                <c:pt idx="14" formatCode="0">
                  <c:v>17.726550079491229</c:v>
                </c:pt>
                <c:pt idx="15">
                  <c:v>38</c:v>
                </c:pt>
                <c:pt idx="16">
                  <c:v>33</c:v>
                </c:pt>
                <c:pt idx="17">
                  <c:v>29</c:v>
                </c:pt>
                <c:pt idx="18" formatCode="0">
                  <c:v>24.736601007787449</c:v>
                </c:pt>
                <c:pt idx="19" formatCode="0">
                  <c:v>23.166891587944221</c:v>
                </c:pt>
              </c:numCache>
            </c:numRef>
          </c:val>
        </c:ser>
        <c:dLbls>
          <c:showVal val="1"/>
        </c:dLbls>
        <c:overlap val="100"/>
        <c:axId val="58068992"/>
        <c:axId val="58070528"/>
      </c:barChart>
      <c:catAx>
        <c:axId val="58068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8070528"/>
        <c:crosses val="autoZero"/>
        <c:auto val="1"/>
        <c:lblAlgn val="ctr"/>
        <c:lblOffset val="100"/>
      </c:catAx>
      <c:valAx>
        <c:axId val="5807052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8068992"/>
        <c:crosses val="autoZero"/>
        <c:crossBetween val="between"/>
        <c:majorUnit val="0.2"/>
      </c:valAx>
    </c:plotArea>
    <c:legend>
      <c:legendPos val="b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plotArea>
      <c:layout>
        <c:manualLayout>
          <c:layoutTarget val="inner"/>
          <c:xMode val="edge"/>
          <c:yMode val="edge"/>
          <c:x val="0.183388518742849"/>
          <c:y val="2.8056717519685012E-2"/>
          <c:w val="0.76385608048993903"/>
          <c:h val="0.91013882053805795"/>
        </c:manualLayout>
      </c:layout>
      <c:barChart>
        <c:barDir val="bar"/>
        <c:grouping val="stacked"/>
        <c:ser>
          <c:idx val="0"/>
          <c:order val="0"/>
          <c:tx>
            <c:v>1 курс</c:v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4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19"/>
              <c:delete val="1"/>
            </c:dLbl>
            <c:dLbl>
              <c:idx val="21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'1 сем 12_13 всего отчислены бак'!$A$3:$A$29</c:f>
              <c:strCache>
                <c:ptCount val="27"/>
                <c:pt idx="0">
                  <c:v>МИЭФ</c:v>
                </c:pt>
                <c:pt idx="1">
                  <c:v>БИ</c:v>
                </c:pt>
                <c:pt idx="2">
                  <c:v>ПМ</c:v>
                </c:pt>
                <c:pt idx="3">
                  <c:v>ПИ</c:v>
                </c:pt>
                <c:pt idx="4">
                  <c:v>ГМУ</c:v>
                </c:pt>
                <c:pt idx="5">
                  <c:v>История</c:v>
                </c:pt>
                <c:pt idx="6">
                  <c:v>Логистика</c:v>
                </c:pt>
                <c:pt idx="7">
                  <c:v>Математика</c:v>
                </c:pt>
                <c:pt idx="8">
                  <c:v>Медиакомм.</c:v>
                </c:pt>
                <c:pt idx="9">
                  <c:v>Менеджмент</c:v>
                </c:pt>
                <c:pt idx="10">
                  <c:v>МЭиМП</c:v>
                </c:pt>
                <c:pt idx="11">
                  <c:v>Право</c:v>
                </c:pt>
                <c:pt idx="12">
                  <c:v>ПП</c:v>
                </c:pt>
                <c:pt idx="13">
                  <c:v>ОИК</c:v>
                </c:pt>
                <c:pt idx="14">
                  <c:v>Психология</c:v>
                </c:pt>
                <c:pt idx="15">
                  <c:v>Социология</c:v>
                </c:pt>
                <c:pt idx="16">
                  <c:v>Филология</c:v>
                </c:pt>
                <c:pt idx="17">
                  <c:v>Философия</c:v>
                </c:pt>
                <c:pt idx="18">
                  <c:v>Востоковедение</c:v>
                </c:pt>
                <c:pt idx="19">
                  <c:v>Культурология</c:v>
                </c:pt>
                <c:pt idx="20">
                  <c:v>Экономика</c:v>
                </c:pt>
                <c:pt idx="21">
                  <c:v>ВШЭ-РЭШ</c:v>
                </c:pt>
                <c:pt idx="22">
                  <c:v>Отд. Статистики</c:v>
                </c:pt>
                <c:pt idx="23">
                  <c:v>МИЭМ Дизайн</c:v>
                </c:pt>
                <c:pt idx="24">
                  <c:v>МИЭМ ФИТиВТ</c:v>
                </c:pt>
                <c:pt idx="25">
                  <c:v>МИЭМ ФПМиК</c:v>
                </c:pt>
                <c:pt idx="26">
                  <c:v>МИЭМ ФЭТ</c:v>
                </c:pt>
              </c:strCache>
            </c:strRef>
          </c:cat>
          <c:val>
            <c:numRef>
              <c:f>'1 сем 12_13 всего отчислены бак'!$E$3:$E$29</c:f>
              <c:numCache>
                <c:formatCode>General</c:formatCode>
                <c:ptCount val="27"/>
                <c:pt idx="0">
                  <c:v>2</c:v>
                </c:pt>
                <c:pt idx="1">
                  <c:v>5</c:v>
                </c:pt>
                <c:pt idx="2">
                  <c:v>12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2</c:v>
                </c:pt>
                <c:pt idx="10">
                  <c:v>10</c:v>
                </c:pt>
                <c:pt idx="11">
                  <c:v>2</c:v>
                </c:pt>
                <c:pt idx="12">
                  <c:v>4</c:v>
                </c:pt>
                <c:pt idx="13">
                  <c:v>2</c:v>
                </c:pt>
                <c:pt idx="14">
                  <c:v>1</c:v>
                </c:pt>
                <c:pt idx="15">
                  <c:v>4</c:v>
                </c:pt>
                <c:pt idx="16">
                  <c:v>5</c:v>
                </c:pt>
                <c:pt idx="17">
                  <c:v>13</c:v>
                </c:pt>
                <c:pt idx="18">
                  <c:v>8</c:v>
                </c:pt>
                <c:pt idx="19">
                  <c:v>0</c:v>
                </c:pt>
                <c:pt idx="20">
                  <c:v>18</c:v>
                </c:pt>
                <c:pt idx="21">
                  <c:v>0</c:v>
                </c:pt>
                <c:pt idx="22">
                  <c:v>3</c:v>
                </c:pt>
                <c:pt idx="23">
                  <c:v>3</c:v>
                </c:pt>
                <c:pt idx="24">
                  <c:v>13</c:v>
                </c:pt>
                <c:pt idx="25">
                  <c:v>6</c:v>
                </c:pt>
                <c:pt idx="26">
                  <c:v>18</c:v>
                </c:pt>
              </c:numCache>
            </c:numRef>
          </c:val>
        </c:ser>
        <c:ser>
          <c:idx val="1"/>
          <c:order val="1"/>
          <c:tx>
            <c:v>2 курс</c:v>
          </c:tx>
          <c:spPr>
            <a:gradFill rotWithShape="0">
              <a:gsLst>
                <a:gs pos="0">
                  <a:srgbClr val="FF9A99"/>
                </a:gs>
                <a:gs pos="100000">
                  <a:srgbClr val="D1403C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0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0"/>
                  <c:y val="-1.4998125234346809E-3"/>
                </c:manualLayout>
              </c:layout>
              <c:showVal val="1"/>
            </c:dLbl>
            <c:dLbl>
              <c:idx val="12"/>
              <c:delete val="1"/>
            </c:dLbl>
            <c:dLbl>
              <c:idx val="17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'1 сем 12_13 всего отчислены бак'!$A$3:$A$29</c:f>
              <c:strCache>
                <c:ptCount val="27"/>
                <c:pt idx="0">
                  <c:v>МИЭФ</c:v>
                </c:pt>
                <c:pt idx="1">
                  <c:v>БИ</c:v>
                </c:pt>
                <c:pt idx="2">
                  <c:v>ПМ</c:v>
                </c:pt>
                <c:pt idx="3">
                  <c:v>ПИ</c:v>
                </c:pt>
                <c:pt idx="4">
                  <c:v>ГМУ</c:v>
                </c:pt>
                <c:pt idx="5">
                  <c:v>История</c:v>
                </c:pt>
                <c:pt idx="6">
                  <c:v>Логистика</c:v>
                </c:pt>
                <c:pt idx="7">
                  <c:v>Математика</c:v>
                </c:pt>
                <c:pt idx="8">
                  <c:v>Медиакомм.</c:v>
                </c:pt>
                <c:pt idx="9">
                  <c:v>Менеджмент</c:v>
                </c:pt>
                <c:pt idx="10">
                  <c:v>МЭиМП</c:v>
                </c:pt>
                <c:pt idx="11">
                  <c:v>Право</c:v>
                </c:pt>
                <c:pt idx="12">
                  <c:v>ПП</c:v>
                </c:pt>
                <c:pt idx="13">
                  <c:v>ОИК</c:v>
                </c:pt>
                <c:pt idx="14">
                  <c:v>Психология</c:v>
                </c:pt>
                <c:pt idx="15">
                  <c:v>Социология</c:v>
                </c:pt>
                <c:pt idx="16">
                  <c:v>Филология</c:v>
                </c:pt>
                <c:pt idx="17">
                  <c:v>Философия</c:v>
                </c:pt>
                <c:pt idx="18">
                  <c:v>Востоковедение</c:v>
                </c:pt>
                <c:pt idx="19">
                  <c:v>Культурология</c:v>
                </c:pt>
                <c:pt idx="20">
                  <c:v>Экономика</c:v>
                </c:pt>
                <c:pt idx="21">
                  <c:v>ВШЭ-РЭШ</c:v>
                </c:pt>
                <c:pt idx="22">
                  <c:v>Отд. Статистики</c:v>
                </c:pt>
                <c:pt idx="23">
                  <c:v>МИЭМ Дизайн</c:v>
                </c:pt>
                <c:pt idx="24">
                  <c:v>МИЭМ ФИТиВТ</c:v>
                </c:pt>
                <c:pt idx="25">
                  <c:v>МИЭМ ФПМиК</c:v>
                </c:pt>
                <c:pt idx="26">
                  <c:v>МИЭМ ФЭТ</c:v>
                </c:pt>
              </c:strCache>
            </c:strRef>
          </c:cat>
          <c:val>
            <c:numRef>
              <c:f>'1 сем 12_13 всего отчислены бак'!$J$3:$J$29</c:f>
              <c:numCache>
                <c:formatCode>General</c:formatCode>
                <c:ptCount val="2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6</c:v>
                </c:pt>
                <c:pt idx="10">
                  <c:v>7</c:v>
                </c:pt>
                <c:pt idx="11">
                  <c:v>4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  <c:pt idx="19">
                  <c:v>3</c:v>
                </c:pt>
                <c:pt idx="20">
                  <c:v>3</c:v>
                </c:pt>
                <c:pt idx="21">
                  <c:v>1</c:v>
                </c:pt>
                <c:pt idx="22">
                  <c:v>3</c:v>
                </c:pt>
                <c:pt idx="23">
                  <c:v>1</c:v>
                </c:pt>
                <c:pt idx="24">
                  <c:v>8</c:v>
                </c:pt>
                <c:pt idx="25">
                  <c:v>2</c:v>
                </c:pt>
                <c:pt idx="26">
                  <c:v>5</c:v>
                </c:pt>
              </c:numCache>
            </c:numRef>
          </c:val>
        </c:ser>
        <c:ser>
          <c:idx val="2"/>
          <c:order val="2"/>
          <c:tx>
            <c:v>3 курс</c:v>
          </c:tx>
          <c:spPr>
            <a:gradFill rotWithShape="0">
              <a:gsLst>
                <a:gs pos="0">
                  <a:srgbClr val="DCFFA0"/>
                </a:gs>
                <a:gs pos="100000">
                  <a:srgbClr val="A0CA4A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6"/>
              <c:layout>
                <c:manualLayout>
                  <c:x val="0"/>
                  <c:y val="0"/>
                </c:manualLayout>
              </c:layout>
              <c:showVal val="1"/>
            </c:dLbl>
            <c:dLbl>
              <c:idx val="7"/>
              <c:delete val="1"/>
            </c:dLbl>
            <c:dLbl>
              <c:idx val="12"/>
              <c:delete val="1"/>
            </c:dLbl>
            <c:dLbl>
              <c:idx val="16"/>
              <c:delete val="1"/>
            </c:dLbl>
            <c:dLbl>
              <c:idx val="19"/>
              <c:delete val="1"/>
            </c:dLbl>
            <c:dLbl>
              <c:idx val="21"/>
              <c:delete val="1"/>
            </c:dLbl>
            <c:dLbl>
              <c:idx val="23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'1 сем 12_13 всего отчислены бак'!$A$3:$A$29</c:f>
              <c:strCache>
                <c:ptCount val="27"/>
                <c:pt idx="0">
                  <c:v>МИЭФ</c:v>
                </c:pt>
                <c:pt idx="1">
                  <c:v>БИ</c:v>
                </c:pt>
                <c:pt idx="2">
                  <c:v>ПМ</c:v>
                </c:pt>
                <c:pt idx="3">
                  <c:v>ПИ</c:v>
                </c:pt>
                <c:pt idx="4">
                  <c:v>ГМУ</c:v>
                </c:pt>
                <c:pt idx="5">
                  <c:v>История</c:v>
                </c:pt>
                <c:pt idx="6">
                  <c:v>Логистика</c:v>
                </c:pt>
                <c:pt idx="7">
                  <c:v>Математика</c:v>
                </c:pt>
                <c:pt idx="8">
                  <c:v>Медиакомм.</c:v>
                </c:pt>
                <c:pt idx="9">
                  <c:v>Менеджмент</c:v>
                </c:pt>
                <c:pt idx="10">
                  <c:v>МЭиМП</c:v>
                </c:pt>
                <c:pt idx="11">
                  <c:v>Право</c:v>
                </c:pt>
                <c:pt idx="12">
                  <c:v>ПП</c:v>
                </c:pt>
                <c:pt idx="13">
                  <c:v>ОИК</c:v>
                </c:pt>
                <c:pt idx="14">
                  <c:v>Психология</c:v>
                </c:pt>
                <c:pt idx="15">
                  <c:v>Социология</c:v>
                </c:pt>
                <c:pt idx="16">
                  <c:v>Филология</c:v>
                </c:pt>
                <c:pt idx="17">
                  <c:v>Философия</c:v>
                </c:pt>
                <c:pt idx="18">
                  <c:v>Востоковедение</c:v>
                </c:pt>
                <c:pt idx="19">
                  <c:v>Культурология</c:v>
                </c:pt>
                <c:pt idx="20">
                  <c:v>Экономика</c:v>
                </c:pt>
                <c:pt idx="21">
                  <c:v>ВШЭ-РЭШ</c:v>
                </c:pt>
                <c:pt idx="22">
                  <c:v>Отд. Статистики</c:v>
                </c:pt>
                <c:pt idx="23">
                  <c:v>МИЭМ Дизайн</c:v>
                </c:pt>
                <c:pt idx="24">
                  <c:v>МИЭМ ФИТиВТ</c:v>
                </c:pt>
                <c:pt idx="25">
                  <c:v>МИЭМ ФПМиК</c:v>
                </c:pt>
                <c:pt idx="26">
                  <c:v>МИЭМ ФЭТ</c:v>
                </c:pt>
              </c:strCache>
            </c:strRef>
          </c:cat>
          <c:val>
            <c:numRef>
              <c:f>'1 сем 12_13 всего отчислены бак'!$O$3:$O$29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9</c:v>
                </c:pt>
                <c:pt idx="11">
                  <c:v>7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2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4</c:v>
                </c:pt>
                <c:pt idx="25">
                  <c:v>2</c:v>
                </c:pt>
                <c:pt idx="26">
                  <c:v>6</c:v>
                </c:pt>
              </c:numCache>
            </c:numRef>
          </c:val>
        </c:ser>
        <c:ser>
          <c:idx val="3"/>
          <c:order val="3"/>
          <c:tx>
            <c:v>4 курс</c:v>
          </c:tx>
          <c:spPr>
            <a:gradFill rotWithShape="0">
              <a:gsLst>
                <a:gs pos="0">
                  <a:srgbClr val="C8B0ED"/>
                </a:gs>
                <a:gs pos="100000">
                  <a:srgbClr val="7F5BAB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0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10"/>
              <c:delete val="1"/>
            </c:dLbl>
            <c:dLbl>
              <c:idx val="13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layout>
                <c:manualLayout>
                  <c:x val="0"/>
                  <c:y val="2.9996250468691211E-3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'1 сем 12_13 всего отчислены бак'!$A$3:$A$29</c:f>
              <c:strCache>
                <c:ptCount val="27"/>
                <c:pt idx="0">
                  <c:v>МИЭФ</c:v>
                </c:pt>
                <c:pt idx="1">
                  <c:v>БИ</c:v>
                </c:pt>
                <c:pt idx="2">
                  <c:v>ПМ</c:v>
                </c:pt>
                <c:pt idx="3">
                  <c:v>ПИ</c:v>
                </c:pt>
                <c:pt idx="4">
                  <c:v>ГМУ</c:v>
                </c:pt>
                <c:pt idx="5">
                  <c:v>История</c:v>
                </c:pt>
                <c:pt idx="6">
                  <c:v>Логистика</c:v>
                </c:pt>
                <c:pt idx="7">
                  <c:v>Математика</c:v>
                </c:pt>
                <c:pt idx="8">
                  <c:v>Медиакомм.</c:v>
                </c:pt>
                <c:pt idx="9">
                  <c:v>Менеджмент</c:v>
                </c:pt>
                <c:pt idx="10">
                  <c:v>МЭиМП</c:v>
                </c:pt>
                <c:pt idx="11">
                  <c:v>Право</c:v>
                </c:pt>
                <c:pt idx="12">
                  <c:v>ПП</c:v>
                </c:pt>
                <c:pt idx="13">
                  <c:v>ОИК</c:v>
                </c:pt>
                <c:pt idx="14">
                  <c:v>Психология</c:v>
                </c:pt>
                <c:pt idx="15">
                  <c:v>Социология</c:v>
                </c:pt>
                <c:pt idx="16">
                  <c:v>Филология</c:v>
                </c:pt>
                <c:pt idx="17">
                  <c:v>Философия</c:v>
                </c:pt>
                <c:pt idx="18">
                  <c:v>Востоковедение</c:v>
                </c:pt>
                <c:pt idx="19">
                  <c:v>Культурология</c:v>
                </c:pt>
                <c:pt idx="20">
                  <c:v>Экономика</c:v>
                </c:pt>
                <c:pt idx="21">
                  <c:v>ВШЭ-РЭШ</c:v>
                </c:pt>
                <c:pt idx="22">
                  <c:v>Отд. Статистики</c:v>
                </c:pt>
                <c:pt idx="23">
                  <c:v>МИЭМ Дизайн</c:v>
                </c:pt>
                <c:pt idx="24">
                  <c:v>МИЭМ ФИТиВТ</c:v>
                </c:pt>
                <c:pt idx="25">
                  <c:v>МИЭМ ФПМиК</c:v>
                </c:pt>
                <c:pt idx="26">
                  <c:v>МИЭМ ФЭТ</c:v>
                </c:pt>
              </c:strCache>
            </c:strRef>
          </c:cat>
          <c:val>
            <c:numRef>
              <c:f>'1 сем 12_13 всего отчислены бак'!$T$3:$T$29</c:f>
              <c:numCache>
                <c:formatCode>General</c:formatCode>
                <c:ptCount val="27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0</c:v>
                </c:pt>
                <c:pt idx="11">
                  <c:v>6</c:v>
                </c:pt>
                <c:pt idx="12">
                  <c:v>1</c:v>
                </c:pt>
                <c:pt idx="13">
                  <c:v>0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2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3</c:v>
                </c:pt>
                <c:pt idx="25">
                  <c:v>2</c:v>
                </c:pt>
                <c:pt idx="26">
                  <c:v>7</c:v>
                </c:pt>
              </c:numCache>
            </c:numRef>
          </c:val>
        </c:ser>
        <c:dLbls/>
        <c:gapWidth val="75"/>
        <c:overlap val="100"/>
        <c:axId val="66124416"/>
        <c:axId val="66179456"/>
      </c:barChart>
      <c:catAx>
        <c:axId val="66124416"/>
        <c:scaling>
          <c:orientation val="minMax"/>
        </c:scaling>
        <c:axPos val="l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6179456"/>
        <c:crosses val="autoZero"/>
        <c:auto val="1"/>
        <c:lblAlgn val="ctr"/>
        <c:lblOffset val="100"/>
      </c:catAx>
      <c:valAx>
        <c:axId val="66179456"/>
        <c:scaling>
          <c:orientation val="minMax"/>
          <c:max val="35"/>
          <c:min val="0"/>
        </c:scaling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61244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4758343721819576"/>
          <c:y val="0.15786654409644418"/>
          <c:w val="0.25060696447206621"/>
          <c:h val="0.45271623536978223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57189718341236"/>
          <c:y val="3.181902081928973E-2"/>
          <c:w val="0.67924134087414645"/>
          <c:h val="0.86265407987668641"/>
        </c:manualLayout>
      </c:layout>
      <c:barChart>
        <c:barDir val="bar"/>
        <c:grouping val="stacked"/>
        <c:ser>
          <c:idx val="0"/>
          <c:order val="0"/>
          <c:tx>
            <c:v>1 курс</c:v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1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5"/>
              <c:delete val="1"/>
            </c:dLbl>
            <c:dLbl>
              <c:idx val="19"/>
              <c:delete val="1"/>
            </c:dLbl>
            <c:showVal val="1"/>
          </c:dLbls>
          <c:cat>
            <c:strRef>
              <c:f>('2 сем 12-13_бакалавры'!$A$3,'2 сем 12-13_бакалавры'!$A$9:$A$34)</c:f>
              <c:strCache>
                <c:ptCount val="27"/>
                <c:pt idx="0">
                  <c:v>МИЭФ</c:v>
                </c:pt>
                <c:pt idx="1">
                  <c:v>БИ</c:v>
                </c:pt>
                <c:pt idx="2">
                  <c:v>ПМ</c:v>
                </c:pt>
                <c:pt idx="3">
                  <c:v>ПИ</c:v>
                </c:pt>
                <c:pt idx="4">
                  <c:v>ГМУ</c:v>
                </c:pt>
                <c:pt idx="5">
                  <c:v>История</c:v>
                </c:pt>
                <c:pt idx="6">
                  <c:v>Логистика</c:v>
                </c:pt>
                <c:pt idx="7">
                  <c:v>Математика</c:v>
                </c:pt>
                <c:pt idx="8">
                  <c:v>Медиакомм.</c:v>
                </c:pt>
                <c:pt idx="9">
                  <c:v>Менеджмент</c:v>
                </c:pt>
                <c:pt idx="10">
                  <c:v>МЭиМП</c:v>
                </c:pt>
                <c:pt idx="11">
                  <c:v>Право</c:v>
                </c:pt>
                <c:pt idx="12">
                  <c:v>ПП</c:v>
                </c:pt>
                <c:pt idx="13">
                  <c:v>ОИК</c:v>
                </c:pt>
                <c:pt idx="14">
                  <c:v>Психология</c:v>
                </c:pt>
                <c:pt idx="15">
                  <c:v>Социология</c:v>
                </c:pt>
                <c:pt idx="16">
                  <c:v>Филология</c:v>
                </c:pt>
                <c:pt idx="17">
                  <c:v>Философия</c:v>
                </c:pt>
                <c:pt idx="18">
                  <c:v>Востоковедение</c:v>
                </c:pt>
                <c:pt idx="19">
                  <c:v>Культурология</c:v>
                </c:pt>
                <c:pt idx="20">
                  <c:v>Экономика</c:v>
                </c:pt>
                <c:pt idx="21">
                  <c:v>ВШЭ-РЭШ</c:v>
                </c:pt>
                <c:pt idx="22">
                  <c:v>Отд. статистики</c:v>
                </c:pt>
                <c:pt idx="23">
                  <c:v>МИЭМ Дизайн</c:v>
                </c:pt>
                <c:pt idx="24">
                  <c:v>МИЭМ ФИТиВТ</c:v>
                </c:pt>
                <c:pt idx="25">
                  <c:v>МИЭМ ФПМиК</c:v>
                </c:pt>
                <c:pt idx="26">
                  <c:v>МИЭМ ФЭТ</c:v>
                </c:pt>
              </c:strCache>
            </c:strRef>
          </c:cat>
          <c:val>
            <c:numRef>
              <c:f>('2 сем 12-13_бакалавры'!$G$3,'2 сем 12-13_бакалавры'!$G$9:$G$34)</c:f>
              <c:numCache>
                <c:formatCode>General</c:formatCode>
                <c:ptCount val="27"/>
                <c:pt idx="0">
                  <c:v>4</c:v>
                </c:pt>
                <c:pt idx="1">
                  <c:v>0</c:v>
                </c:pt>
                <c:pt idx="2">
                  <c:v>9</c:v>
                </c:pt>
                <c:pt idx="3">
                  <c:v>8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5</c:v>
                </c:pt>
                <c:pt idx="10">
                  <c:v>6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2</c:v>
                </c:pt>
                <c:pt idx="15">
                  <c:v>0</c:v>
                </c:pt>
                <c:pt idx="16">
                  <c:v>5</c:v>
                </c:pt>
                <c:pt idx="17">
                  <c:v>2</c:v>
                </c:pt>
                <c:pt idx="18">
                  <c:v>6</c:v>
                </c:pt>
                <c:pt idx="19">
                  <c:v>0</c:v>
                </c:pt>
                <c:pt idx="20">
                  <c:v>7</c:v>
                </c:pt>
                <c:pt idx="21">
                  <c:v>0</c:v>
                </c:pt>
                <c:pt idx="22">
                  <c:v>4</c:v>
                </c:pt>
                <c:pt idx="23">
                  <c:v>3</c:v>
                </c:pt>
                <c:pt idx="24">
                  <c:v>7</c:v>
                </c:pt>
                <c:pt idx="25">
                  <c:v>8</c:v>
                </c:pt>
                <c:pt idx="26">
                  <c:v>1</c:v>
                </c:pt>
              </c:numCache>
            </c:numRef>
          </c:val>
        </c:ser>
        <c:ser>
          <c:idx val="6"/>
          <c:order val="1"/>
          <c:tx>
            <c:v>2 курс</c:v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4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11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showVal val="1"/>
          </c:dLbls>
          <c:cat>
            <c:strRef>
              <c:f>('2 сем 12-13_бакалавры'!$A$3,'2 сем 12-13_бакалавры'!$A$9:$A$34)</c:f>
              <c:strCache>
                <c:ptCount val="27"/>
                <c:pt idx="0">
                  <c:v>МИЭФ</c:v>
                </c:pt>
                <c:pt idx="1">
                  <c:v>БИ</c:v>
                </c:pt>
                <c:pt idx="2">
                  <c:v>ПМ</c:v>
                </c:pt>
                <c:pt idx="3">
                  <c:v>ПИ</c:v>
                </c:pt>
                <c:pt idx="4">
                  <c:v>ГМУ</c:v>
                </c:pt>
                <c:pt idx="5">
                  <c:v>История</c:v>
                </c:pt>
                <c:pt idx="6">
                  <c:v>Логистика</c:v>
                </c:pt>
                <c:pt idx="7">
                  <c:v>Математика</c:v>
                </c:pt>
                <c:pt idx="8">
                  <c:v>Медиакомм.</c:v>
                </c:pt>
                <c:pt idx="9">
                  <c:v>Менеджмент</c:v>
                </c:pt>
                <c:pt idx="10">
                  <c:v>МЭиМП</c:v>
                </c:pt>
                <c:pt idx="11">
                  <c:v>Право</c:v>
                </c:pt>
                <c:pt idx="12">
                  <c:v>ПП</c:v>
                </c:pt>
                <c:pt idx="13">
                  <c:v>ОИК</c:v>
                </c:pt>
                <c:pt idx="14">
                  <c:v>Психология</c:v>
                </c:pt>
                <c:pt idx="15">
                  <c:v>Социология</c:v>
                </c:pt>
                <c:pt idx="16">
                  <c:v>Филология</c:v>
                </c:pt>
                <c:pt idx="17">
                  <c:v>Философия</c:v>
                </c:pt>
                <c:pt idx="18">
                  <c:v>Востоковедение</c:v>
                </c:pt>
                <c:pt idx="19">
                  <c:v>Культурология</c:v>
                </c:pt>
                <c:pt idx="20">
                  <c:v>Экономика</c:v>
                </c:pt>
                <c:pt idx="21">
                  <c:v>ВШЭ-РЭШ</c:v>
                </c:pt>
                <c:pt idx="22">
                  <c:v>Отд. статистики</c:v>
                </c:pt>
                <c:pt idx="23">
                  <c:v>МИЭМ Дизайн</c:v>
                </c:pt>
                <c:pt idx="24">
                  <c:v>МИЭМ ФИТиВТ</c:v>
                </c:pt>
                <c:pt idx="25">
                  <c:v>МИЭМ ФПМиК</c:v>
                </c:pt>
                <c:pt idx="26">
                  <c:v>МИЭМ ФЭТ</c:v>
                </c:pt>
              </c:strCache>
            </c:strRef>
          </c:cat>
          <c:val>
            <c:numRef>
              <c:f>('2 сем 12-13_бакалавры'!$P$3,'2 сем 12-13_бакалавры'!$P$9:$P$34)</c:f>
              <c:numCache>
                <c:formatCode>General</c:formatCode>
                <c:ptCount val="27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5</c:v>
                </c:pt>
                <c:pt idx="9">
                  <c:v>3</c:v>
                </c:pt>
                <c:pt idx="10">
                  <c:v>5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3</c:v>
                </c:pt>
                <c:pt idx="19">
                  <c:v>2</c:v>
                </c:pt>
                <c:pt idx="20">
                  <c:v>2</c:v>
                </c:pt>
                <c:pt idx="21">
                  <c:v>0</c:v>
                </c:pt>
                <c:pt idx="22">
                  <c:v>0</c:v>
                </c:pt>
                <c:pt idx="23">
                  <c:v>3</c:v>
                </c:pt>
                <c:pt idx="24">
                  <c:v>10</c:v>
                </c:pt>
                <c:pt idx="25">
                  <c:v>11</c:v>
                </c:pt>
                <c:pt idx="26">
                  <c:v>6</c:v>
                </c:pt>
              </c:numCache>
            </c:numRef>
          </c:val>
        </c:ser>
        <c:ser>
          <c:idx val="7"/>
          <c:order val="2"/>
          <c:tx>
            <c:v>3 курс</c:v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3"/>
              <c:delete val="1"/>
            </c:dLbl>
            <c:dLbl>
              <c:idx val="5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6"/>
              <c:delete val="1"/>
            </c:dLbl>
            <c:dLbl>
              <c:idx val="21"/>
              <c:delete val="1"/>
            </c:dLbl>
            <c:dLbl>
              <c:idx val="23"/>
              <c:delete val="1"/>
            </c:dLbl>
            <c:showVal val="1"/>
          </c:dLbls>
          <c:cat>
            <c:strRef>
              <c:f>('2 сем 12-13_бакалавры'!$A$3,'2 сем 12-13_бакалавры'!$A$9:$A$34)</c:f>
              <c:strCache>
                <c:ptCount val="27"/>
                <c:pt idx="0">
                  <c:v>МИЭФ</c:v>
                </c:pt>
                <c:pt idx="1">
                  <c:v>БИ</c:v>
                </c:pt>
                <c:pt idx="2">
                  <c:v>ПМ</c:v>
                </c:pt>
                <c:pt idx="3">
                  <c:v>ПИ</c:v>
                </c:pt>
                <c:pt idx="4">
                  <c:v>ГМУ</c:v>
                </c:pt>
                <c:pt idx="5">
                  <c:v>История</c:v>
                </c:pt>
                <c:pt idx="6">
                  <c:v>Логистика</c:v>
                </c:pt>
                <c:pt idx="7">
                  <c:v>Математика</c:v>
                </c:pt>
                <c:pt idx="8">
                  <c:v>Медиакомм.</c:v>
                </c:pt>
                <c:pt idx="9">
                  <c:v>Менеджмент</c:v>
                </c:pt>
                <c:pt idx="10">
                  <c:v>МЭиМП</c:v>
                </c:pt>
                <c:pt idx="11">
                  <c:v>Право</c:v>
                </c:pt>
                <c:pt idx="12">
                  <c:v>ПП</c:v>
                </c:pt>
                <c:pt idx="13">
                  <c:v>ОИК</c:v>
                </c:pt>
                <c:pt idx="14">
                  <c:v>Психология</c:v>
                </c:pt>
                <c:pt idx="15">
                  <c:v>Социология</c:v>
                </c:pt>
                <c:pt idx="16">
                  <c:v>Филология</c:v>
                </c:pt>
                <c:pt idx="17">
                  <c:v>Философия</c:v>
                </c:pt>
                <c:pt idx="18">
                  <c:v>Востоковедение</c:v>
                </c:pt>
                <c:pt idx="19">
                  <c:v>Культурология</c:v>
                </c:pt>
                <c:pt idx="20">
                  <c:v>Экономика</c:v>
                </c:pt>
                <c:pt idx="21">
                  <c:v>ВШЭ-РЭШ</c:v>
                </c:pt>
                <c:pt idx="22">
                  <c:v>Отд. статистики</c:v>
                </c:pt>
                <c:pt idx="23">
                  <c:v>МИЭМ Дизайн</c:v>
                </c:pt>
                <c:pt idx="24">
                  <c:v>МИЭМ ФИТиВТ</c:v>
                </c:pt>
                <c:pt idx="25">
                  <c:v>МИЭМ ФПМиК</c:v>
                </c:pt>
                <c:pt idx="26">
                  <c:v>МИЭМ ФЭТ</c:v>
                </c:pt>
              </c:strCache>
            </c:strRef>
          </c:cat>
          <c:val>
            <c:numRef>
              <c:f>('2 сем 12-13_бакалавры'!$Y$3,'2 сем 12-13_бакалавры'!$Y$9:$Y$34)</c:f>
              <c:numCache>
                <c:formatCode>General</c:formatCode>
                <c:ptCount val="27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4</c:v>
                </c:pt>
                <c:pt idx="10">
                  <c:v>3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3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0</c:v>
                </c:pt>
                <c:pt idx="22">
                  <c:v>3</c:v>
                </c:pt>
                <c:pt idx="23">
                  <c:v>0</c:v>
                </c:pt>
                <c:pt idx="24">
                  <c:v>7</c:v>
                </c:pt>
                <c:pt idx="25">
                  <c:v>5</c:v>
                </c:pt>
                <c:pt idx="26">
                  <c:v>8</c:v>
                </c:pt>
              </c:numCache>
            </c:numRef>
          </c:val>
        </c:ser>
        <c:ser>
          <c:idx val="8"/>
          <c:order val="3"/>
          <c:tx>
            <c:v>4 курс</c:v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16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6"/>
              <c:delete val="1"/>
            </c:dLbl>
            <c:showVal val="1"/>
          </c:dLbls>
          <c:cat>
            <c:strRef>
              <c:f>('2 сем 12-13_бакалавры'!$A$3,'2 сем 12-13_бакалавры'!$A$9:$A$34)</c:f>
              <c:strCache>
                <c:ptCount val="27"/>
                <c:pt idx="0">
                  <c:v>МИЭФ</c:v>
                </c:pt>
                <c:pt idx="1">
                  <c:v>БИ</c:v>
                </c:pt>
                <c:pt idx="2">
                  <c:v>ПМ</c:v>
                </c:pt>
                <c:pt idx="3">
                  <c:v>ПИ</c:v>
                </c:pt>
                <c:pt idx="4">
                  <c:v>ГМУ</c:v>
                </c:pt>
                <c:pt idx="5">
                  <c:v>История</c:v>
                </c:pt>
                <c:pt idx="6">
                  <c:v>Логистика</c:v>
                </c:pt>
                <c:pt idx="7">
                  <c:v>Математика</c:v>
                </c:pt>
                <c:pt idx="8">
                  <c:v>Медиакомм.</c:v>
                </c:pt>
                <c:pt idx="9">
                  <c:v>Менеджмент</c:v>
                </c:pt>
                <c:pt idx="10">
                  <c:v>МЭиМП</c:v>
                </c:pt>
                <c:pt idx="11">
                  <c:v>Право</c:v>
                </c:pt>
                <c:pt idx="12">
                  <c:v>ПП</c:v>
                </c:pt>
                <c:pt idx="13">
                  <c:v>ОИК</c:v>
                </c:pt>
                <c:pt idx="14">
                  <c:v>Психология</c:v>
                </c:pt>
                <c:pt idx="15">
                  <c:v>Социология</c:v>
                </c:pt>
                <c:pt idx="16">
                  <c:v>Филология</c:v>
                </c:pt>
                <c:pt idx="17">
                  <c:v>Философия</c:v>
                </c:pt>
                <c:pt idx="18">
                  <c:v>Востоковедение</c:v>
                </c:pt>
                <c:pt idx="19">
                  <c:v>Культурология</c:v>
                </c:pt>
                <c:pt idx="20">
                  <c:v>Экономика</c:v>
                </c:pt>
                <c:pt idx="21">
                  <c:v>ВШЭ-РЭШ</c:v>
                </c:pt>
                <c:pt idx="22">
                  <c:v>Отд. статистики</c:v>
                </c:pt>
                <c:pt idx="23">
                  <c:v>МИЭМ Дизайн</c:v>
                </c:pt>
                <c:pt idx="24">
                  <c:v>МИЭМ ФИТиВТ</c:v>
                </c:pt>
                <c:pt idx="25">
                  <c:v>МИЭМ ФПМиК</c:v>
                </c:pt>
                <c:pt idx="26">
                  <c:v>МИЭМ ФЭТ</c:v>
                </c:pt>
              </c:strCache>
            </c:strRef>
          </c:cat>
          <c:val>
            <c:numRef>
              <c:f>('2 сем 12-13_бакалавры'!$AH$3,'2 сем 12-13_бакалавры'!$AH$9:$AH$34)</c:f>
              <c:numCache>
                <c:formatCode>General</c:formatCode>
                <c:ptCount val="2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9</c:v>
                </c:pt>
                <c:pt idx="25">
                  <c:v>1</c:v>
                </c:pt>
                <c:pt idx="26">
                  <c:v>0</c:v>
                </c:pt>
              </c:numCache>
            </c:numRef>
          </c:val>
        </c:ser>
        <c:ser>
          <c:idx val="9"/>
          <c:order val="4"/>
          <c:tx>
            <c:v>5 курс</c:v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2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5"/>
              <c:delete val="1"/>
            </c:dLbl>
            <c:showVal val="1"/>
          </c:dLbls>
          <c:cat>
            <c:strRef>
              <c:f>('2 сем 12-13_бакалавры'!$A$3,'2 сем 12-13_бакалавры'!$A$9:$A$34)</c:f>
              <c:strCache>
                <c:ptCount val="27"/>
                <c:pt idx="0">
                  <c:v>МИЭФ</c:v>
                </c:pt>
                <c:pt idx="1">
                  <c:v>БИ</c:v>
                </c:pt>
                <c:pt idx="2">
                  <c:v>ПМ</c:v>
                </c:pt>
                <c:pt idx="3">
                  <c:v>ПИ</c:v>
                </c:pt>
                <c:pt idx="4">
                  <c:v>ГМУ</c:v>
                </c:pt>
                <c:pt idx="5">
                  <c:v>История</c:v>
                </c:pt>
                <c:pt idx="6">
                  <c:v>Логистика</c:v>
                </c:pt>
                <c:pt idx="7">
                  <c:v>Математика</c:v>
                </c:pt>
                <c:pt idx="8">
                  <c:v>Медиакомм.</c:v>
                </c:pt>
                <c:pt idx="9">
                  <c:v>Менеджмент</c:v>
                </c:pt>
                <c:pt idx="10">
                  <c:v>МЭиМП</c:v>
                </c:pt>
                <c:pt idx="11">
                  <c:v>Право</c:v>
                </c:pt>
                <c:pt idx="12">
                  <c:v>ПП</c:v>
                </c:pt>
                <c:pt idx="13">
                  <c:v>ОИК</c:v>
                </c:pt>
                <c:pt idx="14">
                  <c:v>Психология</c:v>
                </c:pt>
                <c:pt idx="15">
                  <c:v>Социология</c:v>
                </c:pt>
                <c:pt idx="16">
                  <c:v>Филология</c:v>
                </c:pt>
                <c:pt idx="17">
                  <c:v>Философия</c:v>
                </c:pt>
                <c:pt idx="18">
                  <c:v>Востоковедение</c:v>
                </c:pt>
                <c:pt idx="19">
                  <c:v>Культурология</c:v>
                </c:pt>
                <c:pt idx="20">
                  <c:v>Экономика</c:v>
                </c:pt>
                <c:pt idx="21">
                  <c:v>ВШЭ-РЭШ</c:v>
                </c:pt>
                <c:pt idx="22">
                  <c:v>Отд. статистики</c:v>
                </c:pt>
                <c:pt idx="23">
                  <c:v>МИЭМ Дизайн</c:v>
                </c:pt>
                <c:pt idx="24">
                  <c:v>МИЭМ ФИТиВТ</c:v>
                </c:pt>
                <c:pt idx="25">
                  <c:v>МИЭМ ФПМиК</c:v>
                </c:pt>
                <c:pt idx="26">
                  <c:v>МИЭМ ФЭТ</c:v>
                </c:pt>
              </c:strCache>
            </c:strRef>
          </c:cat>
          <c:val>
            <c:numRef>
              <c:f>('2 сем 12-13_бакалавры'!$AQ$3,'2 сем 12-13_бакалавры'!$AQ$9:$AQ$34)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2</c:v>
                </c:pt>
                <c:pt idx="25">
                  <c:v>0</c:v>
                </c:pt>
                <c:pt idx="26">
                  <c:v>5</c:v>
                </c:pt>
              </c:numCache>
            </c:numRef>
          </c:val>
        </c:ser>
        <c:dLbls/>
        <c:gapWidth val="72"/>
        <c:overlap val="100"/>
        <c:axId val="65943040"/>
        <c:axId val="65944576"/>
      </c:barChart>
      <c:catAx>
        <c:axId val="65943040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5944576"/>
        <c:crosses val="autoZero"/>
        <c:auto val="1"/>
        <c:lblAlgn val="ctr"/>
        <c:lblOffset val="100"/>
      </c:catAx>
      <c:valAx>
        <c:axId val="65944576"/>
        <c:scaling>
          <c:orientation val="minMax"/>
          <c:max val="35"/>
          <c:min val="0"/>
        </c:scaling>
        <c:axPos val="b"/>
        <c:majorGridlines/>
        <c:numFmt formatCode="General" sourceLinked="1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5943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10644298889842"/>
          <c:y val="0.30310321164103199"/>
          <c:w val="0.16797408110870801"/>
          <c:h val="0.27547862230511921"/>
        </c:manualLayout>
      </c:layout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endParaRPr lang="ru-RU" sz="1200" b="1" i="0" baseline="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40328108292019099"/>
          <c:y val="3.6955175524934429E-2"/>
          <c:w val="0.55534910566734697"/>
          <c:h val="0.83614685859580073"/>
        </c:manualLayout>
      </c:layout>
      <c:barChart>
        <c:barDir val="bar"/>
        <c:grouping val="stacked"/>
        <c:ser>
          <c:idx val="0"/>
          <c:order val="0"/>
          <c:tx>
            <c:v>1 курс</c:v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delete val="1"/>
            </c:dLbl>
            <c:dLbl>
              <c:idx val="5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showVal val="1"/>
          </c:dLbls>
          <c:cat>
            <c:strRef>
              <c:f>'Переход по курсам'!$A$5:$A$31</c:f>
              <c:strCache>
                <c:ptCount val="27"/>
                <c:pt idx="0">
                  <c:v>МИЭФ</c:v>
                </c:pt>
                <c:pt idx="1">
                  <c:v>БИ</c:v>
                </c:pt>
                <c:pt idx="2">
                  <c:v>Отд. ПМ </c:v>
                </c:pt>
                <c:pt idx="3">
                  <c:v>Отд. ПИ</c:v>
                </c:pt>
                <c:pt idx="4">
                  <c:v>ГиМУ</c:v>
                </c:pt>
                <c:pt idx="5">
                  <c:v>Истории</c:v>
                </c:pt>
                <c:pt idx="6">
                  <c:v>Логистики</c:v>
                </c:pt>
                <c:pt idx="7">
                  <c:v>Математики</c:v>
                </c:pt>
                <c:pt idx="8">
                  <c:v>Медиаком-ций</c:v>
                </c:pt>
                <c:pt idx="9">
                  <c:v>Менеджмента</c:v>
                </c:pt>
                <c:pt idx="10">
                  <c:v>МЭиМП</c:v>
                </c:pt>
                <c:pt idx="11">
                  <c:v>Права</c:v>
                </c:pt>
                <c:pt idx="12">
                  <c:v>ПП</c:v>
                </c:pt>
                <c:pt idx="13">
                  <c:v>ОИК</c:v>
                </c:pt>
                <c:pt idx="14">
                  <c:v>Психологии</c:v>
                </c:pt>
                <c:pt idx="15">
                  <c:v>Социологии</c:v>
                </c:pt>
                <c:pt idx="16">
                  <c:v>Филологии</c:v>
                </c:pt>
                <c:pt idx="17">
                  <c:v>Философии</c:v>
                </c:pt>
                <c:pt idx="18">
                  <c:v>Отд. востоковедения</c:v>
                </c:pt>
                <c:pt idx="19">
                  <c:v>Отд. культурологии</c:v>
                </c:pt>
                <c:pt idx="20">
                  <c:v>Экономики</c:v>
                </c:pt>
                <c:pt idx="21">
                  <c:v>Отд. "Совм.бак-риат ВШЭ и РЭШ"</c:v>
                </c:pt>
                <c:pt idx="22">
                  <c:v>ОСАДиД </c:v>
                </c:pt>
                <c:pt idx="23">
                  <c:v>МИЭМ Отд. дизайна</c:v>
                </c:pt>
                <c:pt idx="24">
                  <c:v>МИЭМ ФИТиВТ</c:v>
                </c:pt>
                <c:pt idx="25">
                  <c:v>МИЭМ ФПМиК</c:v>
                </c:pt>
                <c:pt idx="26">
                  <c:v>МИЭМ ФЭТ</c:v>
                </c:pt>
              </c:strCache>
            </c:strRef>
          </c:cat>
          <c:val>
            <c:numRef>
              <c:f>'Переход по курсам'!$R$5:$R$31</c:f>
              <c:numCache>
                <c:formatCode>General</c:formatCode>
                <c:ptCount val="2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4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ser>
          <c:idx val="1"/>
          <c:order val="1"/>
          <c:tx>
            <c:v>2 курс</c:v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11"/>
              <c:delete val="1"/>
            </c:dLbl>
            <c:dLbl>
              <c:idx val="14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9"/>
              <c:delete val="1"/>
            </c:dLbl>
            <c:dLbl>
              <c:idx val="21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6"/>
              <c:delete val="1"/>
            </c:dLbl>
            <c:showVal val="1"/>
          </c:dLbls>
          <c:cat>
            <c:strRef>
              <c:f>'Переход по курсам'!$A$5:$A$31</c:f>
              <c:strCache>
                <c:ptCount val="27"/>
                <c:pt idx="0">
                  <c:v>МИЭФ</c:v>
                </c:pt>
                <c:pt idx="1">
                  <c:v>БИ</c:v>
                </c:pt>
                <c:pt idx="2">
                  <c:v>Отд. ПМ </c:v>
                </c:pt>
                <c:pt idx="3">
                  <c:v>Отд. ПИ</c:v>
                </c:pt>
                <c:pt idx="4">
                  <c:v>ГиМУ</c:v>
                </c:pt>
                <c:pt idx="5">
                  <c:v>Истории</c:v>
                </c:pt>
                <c:pt idx="6">
                  <c:v>Логистики</c:v>
                </c:pt>
                <c:pt idx="7">
                  <c:v>Математики</c:v>
                </c:pt>
                <c:pt idx="8">
                  <c:v>Медиаком-ций</c:v>
                </c:pt>
                <c:pt idx="9">
                  <c:v>Менеджмента</c:v>
                </c:pt>
                <c:pt idx="10">
                  <c:v>МЭиМП</c:v>
                </c:pt>
                <c:pt idx="11">
                  <c:v>Права</c:v>
                </c:pt>
                <c:pt idx="12">
                  <c:v>ПП</c:v>
                </c:pt>
                <c:pt idx="13">
                  <c:v>ОИК</c:v>
                </c:pt>
                <c:pt idx="14">
                  <c:v>Психологии</c:v>
                </c:pt>
                <c:pt idx="15">
                  <c:v>Социологии</c:v>
                </c:pt>
                <c:pt idx="16">
                  <c:v>Филологии</c:v>
                </c:pt>
                <c:pt idx="17">
                  <c:v>Философии</c:v>
                </c:pt>
                <c:pt idx="18">
                  <c:v>Отд. востоковедения</c:v>
                </c:pt>
                <c:pt idx="19">
                  <c:v>Отд. культурологии</c:v>
                </c:pt>
                <c:pt idx="20">
                  <c:v>Экономики</c:v>
                </c:pt>
                <c:pt idx="21">
                  <c:v>Отд. "Совм.бак-риат ВШЭ и РЭШ"</c:v>
                </c:pt>
                <c:pt idx="22">
                  <c:v>ОСАДиД </c:v>
                </c:pt>
                <c:pt idx="23">
                  <c:v>МИЭМ Отд. дизайна</c:v>
                </c:pt>
                <c:pt idx="24">
                  <c:v>МИЭМ ФИТиВТ</c:v>
                </c:pt>
                <c:pt idx="25">
                  <c:v>МИЭМ ФПМиК</c:v>
                </c:pt>
                <c:pt idx="26">
                  <c:v>МИЭМ ФЭТ</c:v>
                </c:pt>
              </c:strCache>
            </c:strRef>
          </c:cat>
          <c:val>
            <c:numRef>
              <c:f>'Переход по курсам'!$S$5:$S$31</c:f>
              <c:numCache>
                <c:formatCode>General</c:formatCode>
                <c:ptCount val="27"/>
                <c:pt idx="0">
                  <c:v>0</c:v>
                </c:pt>
                <c:pt idx="1">
                  <c:v>10</c:v>
                </c:pt>
                <c:pt idx="2">
                  <c:v>2</c:v>
                </c:pt>
                <c:pt idx="3">
                  <c:v>2</c:v>
                </c:pt>
                <c:pt idx="4">
                  <c:v>16</c:v>
                </c:pt>
                <c:pt idx="5">
                  <c:v>0</c:v>
                </c:pt>
                <c:pt idx="6">
                  <c:v>7</c:v>
                </c:pt>
                <c:pt idx="7">
                  <c:v>0</c:v>
                </c:pt>
                <c:pt idx="8">
                  <c:v>6</c:v>
                </c:pt>
                <c:pt idx="9">
                  <c:v>30</c:v>
                </c:pt>
                <c:pt idx="10">
                  <c:v>1</c:v>
                </c:pt>
                <c:pt idx="11">
                  <c:v>0</c:v>
                </c:pt>
                <c:pt idx="12">
                  <c:v>4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11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</c:numCache>
            </c:numRef>
          </c:val>
        </c:ser>
        <c:ser>
          <c:idx val="2"/>
          <c:order val="2"/>
          <c:tx>
            <c:v>3 курс</c:v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2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1"/>
              <c:delete val="1"/>
            </c:dLbl>
            <c:dLbl>
              <c:idx val="23"/>
              <c:delete val="1"/>
            </c:dLbl>
            <c:dLbl>
              <c:idx val="26"/>
              <c:delete val="1"/>
            </c:dLbl>
            <c:showVal val="1"/>
          </c:dLbls>
          <c:cat>
            <c:strRef>
              <c:f>'Переход по курсам'!$A$5:$A$31</c:f>
              <c:strCache>
                <c:ptCount val="27"/>
                <c:pt idx="0">
                  <c:v>МИЭФ</c:v>
                </c:pt>
                <c:pt idx="1">
                  <c:v>БИ</c:v>
                </c:pt>
                <c:pt idx="2">
                  <c:v>Отд. ПМ </c:v>
                </c:pt>
                <c:pt idx="3">
                  <c:v>Отд. ПИ</c:v>
                </c:pt>
                <c:pt idx="4">
                  <c:v>ГиМУ</c:v>
                </c:pt>
                <c:pt idx="5">
                  <c:v>Истории</c:v>
                </c:pt>
                <c:pt idx="6">
                  <c:v>Логистики</c:v>
                </c:pt>
                <c:pt idx="7">
                  <c:v>Математики</c:v>
                </c:pt>
                <c:pt idx="8">
                  <c:v>Медиаком-ций</c:v>
                </c:pt>
                <c:pt idx="9">
                  <c:v>Менеджмента</c:v>
                </c:pt>
                <c:pt idx="10">
                  <c:v>МЭиМП</c:v>
                </c:pt>
                <c:pt idx="11">
                  <c:v>Права</c:v>
                </c:pt>
                <c:pt idx="12">
                  <c:v>ПП</c:v>
                </c:pt>
                <c:pt idx="13">
                  <c:v>ОИК</c:v>
                </c:pt>
                <c:pt idx="14">
                  <c:v>Психологии</c:v>
                </c:pt>
                <c:pt idx="15">
                  <c:v>Социологии</c:v>
                </c:pt>
                <c:pt idx="16">
                  <c:v>Филологии</c:v>
                </c:pt>
                <c:pt idx="17">
                  <c:v>Философии</c:v>
                </c:pt>
                <c:pt idx="18">
                  <c:v>Отд. востоковедения</c:v>
                </c:pt>
                <c:pt idx="19">
                  <c:v>Отд. культурологии</c:v>
                </c:pt>
                <c:pt idx="20">
                  <c:v>Экономики</c:v>
                </c:pt>
                <c:pt idx="21">
                  <c:v>Отд. "Совм.бак-риат ВШЭ и РЭШ"</c:v>
                </c:pt>
                <c:pt idx="22">
                  <c:v>ОСАДиД </c:v>
                </c:pt>
                <c:pt idx="23">
                  <c:v>МИЭМ Отд. дизайна</c:v>
                </c:pt>
                <c:pt idx="24">
                  <c:v>МИЭМ ФИТиВТ</c:v>
                </c:pt>
                <c:pt idx="25">
                  <c:v>МИЭМ ФПМиК</c:v>
                </c:pt>
                <c:pt idx="26">
                  <c:v>МИЭМ ФЭТ</c:v>
                </c:pt>
              </c:strCache>
            </c:strRef>
          </c:cat>
          <c:val>
            <c:numRef>
              <c:f>'Переход по курсам'!$T$5:$T$31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0</c:v>
                </c:pt>
                <c:pt idx="8">
                  <c:v>0</c:v>
                </c:pt>
                <c:pt idx="9">
                  <c:v>6</c:v>
                </c:pt>
                <c:pt idx="10">
                  <c:v>7</c:v>
                </c:pt>
                <c:pt idx="11">
                  <c:v>4</c:v>
                </c:pt>
                <c:pt idx="12">
                  <c:v>2</c:v>
                </c:pt>
                <c:pt idx="13">
                  <c:v>3</c:v>
                </c:pt>
                <c:pt idx="14">
                  <c:v>1</c:v>
                </c:pt>
                <c:pt idx="15">
                  <c:v>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16</c:v>
                </c:pt>
                <c:pt idx="21">
                  <c:v>0</c:v>
                </c:pt>
                <c:pt idx="22">
                  <c:v>9</c:v>
                </c:pt>
                <c:pt idx="23">
                  <c:v>0</c:v>
                </c:pt>
                <c:pt idx="24">
                  <c:v>7</c:v>
                </c:pt>
                <c:pt idx="25">
                  <c:v>3</c:v>
                </c:pt>
                <c:pt idx="26">
                  <c:v>0</c:v>
                </c:pt>
              </c:numCache>
            </c:numRef>
          </c:val>
        </c:ser>
        <c:ser>
          <c:idx val="3"/>
          <c:order val="3"/>
          <c:tx>
            <c:v>4 курс</c:v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16"/>
              <c:delete val="1"/>
            </c:dLbl>
            <c:dLbl>
              <c:idx val="19"/>
              <c:delete val="1"/>
            </c:dLbl>
            <c:dLbl>
              <c:idx val="21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showVal val="1"/>
          </c:dLbls>
          <c:cat>
            <c:strRef>
              <c:f>'Переход по курсам'!$A$5:$A$31</c:f>
              <c:strCache>
                <c:ptCount val="27"/>
                <c:pt idx="0">
                  <c:v>МИЭФ</c:v>
                </c:pt>
                <c:pt idx="1">
                  <c:v>БИ</c:v>
                </c:pt>
                <c:pt idx="2">
                  <c:v>Отд. ПМ </c:v>
                </c:pt>
                <c:pt idx="3">
                  <c:v>Отд. ПИ</c:v>
                </c:pt>
                <c:pt idx="4">
                  <c:v>ГиМУ</c:v>
                </c:pt>
                <c:pt idx="5">
                  <c:v>Истории</c:v>
                </c:pt>
                <c:pt idx="6">
                  <c:v>Логистики</c:v>
                </c:pt>
                <c:pt idx="7">
                  <c:v>Математики</c:v>
                </c:pt>
                <c:pt idx="8">
                  <c:v>Медиаком-ций</c:v>
                </c:pt>
                <c:pt idx="9">
                  <c:v>Менеджмента</c:v>
                </c:pt>
                <c:pt idx="10">
                  <c:v>МЭиМП</c:v>
                </c:pt>
                <c:pt idx="11">
                  <c:v>Права</c:v>
                </c:pt>
                <c:pt idx="12">
                  <c:v>ПП</c:v>
                </c:pt>
                <c:pt idx="13">
                  <c:v>ОИК</c:v>
                </c:pt>
                <c:pt idx="14">
                  <c:v>Психологии</c:v>
                </c:pt>
                <c:pt idx="15">
                  <c:v>Социологии</c:v>
                </c:pt>
                <c:pt idx="16">
                  <c:v>Филологии</c:v>
                </c:pt>
                <c:pt idx="17">
                  <c:v>Философии</c:v>
                </c:pt>
                <c:pt idx="18">
                  <c:v>Отд. востоковедения</c:v>
                </c:pt>
                <c:pt idx="19">
                  <c:v>Отд. культурологии</c:v>
                </c:pt>
                <c:pt idx="20">
                  <c:v>Экономики</c:v>
                </c:pt>
                <c:pt idx="21">
                  <c:v>Отд. "Совм.бак-риат ВШЭ и РЭШ"</c:v>
                </c:pt>
                <c:pt idx="22">
                  <c:v>ОСАДиД </c:v>
                </c:pt>
                <c:pt idx="23">
                  <c:v>МИЭМ Отд. дизайна</c:v>
                </c:pt>
                <c:pt idx="24">
                  <c:v>МИЭМ ФИТиВТ</c:v>
                </c:pt>
                <c:pt idx="25">
                  <c:v>МИЭМ ФПМиК</c:v>
                </c:pt>
                <c:pt idx="26">
                  <c:v>МИЭМ ФЭТ</c:v>
                </c:pt>
              </c:strCache>
            </c:strRef>
          </c:cat>
          <c:val>
            <c:numRef>
              <c:f>'Переход по курсам'!$U$5:$U$31</c:f>
              <c:numCache>
                <c:formatCode>General</c:formatCode>
                <c:ptCount val="27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8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10</c:v>
                </c:pt>
                <c:pt idx="10">
                  <c:v>6</c:v>
                </c:pt>
                <c:pt idx="11">
                  <c:v>2</c:v>
                </c:pt>
                <c:pt idx="12">
                  <c:v>11</c:v>
                </c:pt>
                <c:pt idx="13">
                  <c:v>1</c:v>
                </c:pt>
                <c:pt idx="14">
                  <c:v>6</c:v>
                </c:pt>
                <c:pt idx="15">
                  <c:v>8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8</c:v>
                </c:pt>
                <c:pt idx="21">
                  <c:v>0</c:v>
                </c:pt>
                <c:pt idx="22">
                  <c:v>7</c:v>
                </c:pt>
                <c:pt idx="23">
                  <c:v>1</c:v>
                </c:pt>
                <c:pt idx="24">
                  <c:v>10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ser>
          <c:idx val="4"/>
          <c:order val="4"/>
          <c:tx>
            <c:v>5 курс</c:v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2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showVal val="1"/>
          </c:dLbls>
          <c:cat>
            <c:strRef>
              <c:f>'Переход по курсам'!$A$5:$A$31</c:f>
              <c:strCache>
                <c:ptCount val="27"/>
                <c:pt idx="0">
                  <c:v>МИЭФ</c:v>
                </c:pt>
                <c:pt idx="1">
                  <c:v>БИ</c:v>
                </c:pt>
                <c:pt idx="2">
                  <c:v>Отд. ПМ </c:v>
                </c:pt>
                <c:pt idx="3">
                  <c:v>Отд. ПИ</c:v>
                </c:pt>
                <c:pt idx="4">
                  <c:v>ГиМУ</c:v>
                </c:pt>
                <c:pt idx="5">
                  <c:v>Истории</c:v>
                </c:pt>
                <c:pt idx="6">
                  <c:v>Логистики</c:v>
                </c:pt>
                <c:pt idx="7">
                  <c:v>Математики</c:v>
                </c:pt>
                <c:pt idx="8">
                  <c:v>Медиаком-ций</c:v>
                </c:pt>
                <c:pt idx="9">
                  <c:v>Менеджмента</c:v>
                </c:pt>
                <c:pt idx="10">
                  <c:v>МЭиМП</c:v>
                </c:pt>
                <c:pt idx="11">
                  <c:v>Права</c:v>
                </c:pt>
                <c:pt idx="12">
                  <c:v>ПП</c:v>
                </c:pt>
                <c:pt idx="13">
                  <c:v>ОИК</c:v>
                </c:pt>
                <c:pt idx="14">
                  <c:v>Психологии</c:v>
                </c:pt>
                <c:pt idx="15">
                  <c:v>Социологии</c:v>
                </c:pt>
                <c:pt idx="16">
                  <c:v>Филологии</c:v>
                </c:pt>
                <c:pt idx="17">
                  <c:v>Философии</c:v>
                </c:pt>
                <c:pt idx="18">
                  <c:v>Отд. востоковедения</c:v>
                </c:pt>
                <c:pt idx="19">
                  <c:v>Отд. культурологии</c:v>
                </c:pt>
                <c:pt idx="20">
                  <c:v>Экономики</c:v>
                </c:pt>
                <c:pt idx="21">
                  <c:v>Отд. "Совм.бак-риат ВШЭ и РЭШ"</c:v>
                </c:pt>
                <c:pt idx="22">
                  <c:v>ОСАДиД </c:v>
                </c:pt>
                <c:pt idx="23">
                  <c:v>МИЭМ Отд. дизайна</c:v>
                </c:pt>
                <c:pt idx="24">
                  <c:v>МИЭМ ФИТиВТ</c:v>
                </c:pt>
                <c:pt idx="25">
                  <c:v>МИЭМ ФПМиК</c:v>
                </c:pt>
                <c:pt idx="26">
                  <c:v>МИЭМ ФЭТ</c:v>
                </c:pt>
              </c:strCache>
            </c:strRef>
          </c:cat>
          <c:val>
            <c:numRef>
              <c:f>'Переход по курсам'!$V$5:$V$31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6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4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dLbls/>
        <c:gapWidth val="41"/>
        <c:overlap val="100"/>
        <c:axId val="66629632"/>
        <c:axId val="66631168"/>
      </c:barChart>
      <c:catAx>
        <c:axId val="66629632"/>
        <c:scaling>
          <c:orientation val="minMax"/>
        </c:scaling>
        <c:axPos val="l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66631168"/>
        <c:crosses val="autoZero"/>
        <c:auto val="1"/>
        <c:lblAlgn val="ctr"/>
        <c:lblOffset val="100"/>
      </c:catAx>
      <c:valAx>
        <c:axId val="66631168"/>
        <c:scaling>
          <c:orientation val="minMax"/>
          <c:max val="60"/>
        </c:scaling>
        <c:axPos val="b"/>
        <c:majorGridlines/>
        <c:numFmt formatCode="General" sourceLinked="1"/>
        <c:tickLblPos val="nextTo"/>
        <c:crossAx val="666296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/>
      <c:barChart>
        <c:barDir val="bar"/>
        <c:grouping val="clustered"/>
        <c:ser>
          <c:idx val="0"/>
          <c:order val="0"/>
          <c:dLbls>
            <c:showVal val="1"/>
          </c:dLbls>
          <c:cat>
            <c:strRef>
              <c:f>Лист1!$A$6:$A$10</c:f>
              <c:strCache>
                <c:ptCount val="5"/>
                <c:pt idx="0">
                  <c:v>Москва</c:v>
                </c:pt>
                <c:pt idx="1">
                  <c:v>МИЭМ</c:v>
                </c:pt>
                <c:pt idx="2">
                  <c:v>Н-Новгород</c:v>
                </c:pt>
                <c:pt idx="3">
                  <c:v>Пермь</c:v>
                </c:pt>
                <c:pt idx="4">
                  <c:v>С-Петербург</c:v>
                </c:pt>
              </c:strCache>
            </c:strRef>
          </c:cat>
          <c:val>
            <c:numRef>
              <c:f>Лист1!$B$6:$B$10</c:f>
              <c:numCache>
                <c:formatCode>General</c:formatCode>
                <c:ptCount val="5"/>
                <c:pt idx="0" formatCode="0">
                  <c:v>136</c:v>
                </c:pt>
                <c:pt idx="1">
                  <c:v>67</c:v>
                </c:pt>
                <c:pt idx="2">
                  <c:v>7</c:v>
                </c:pt>
                <c:pt idx="3">
                  <c:v>11</c:v>
                </c:pt>
                <c:pt idx="4">
                  <c:v>18</c:v>
                </c:pt>
              </c:numCache>
            </c:numRef>
          </c:val>
        </c:ser>
        <c:dLbls/>
        <c:axId val="66691456"/>
        <c:axId val="66692992"/>
      </c:barChart>
      <c:catAx>
        <c:axId val="66691456"/>
        <c:scaling>
          <c:orientation val="minMax"/>
        </c:scaling>
        <c:axPos val="l"/>
        <c:tickLblPos val="nextTo"/>
        <c:crossAx val="66692992"/>
        <c:crosses val="autoZero"/>
        <c:auto val="1"/>
        <c:lblAlgn val="ctr"/>
        <c:lblOffset val="100"/>
      </c:catAx>
      <c:valAx>
        <c:axId val="66692992"/>
        <c:scaling>
          <c:orientation val="minMax"/>
        </c:scaling>
        <c:axPos val="b"/>
        <c:majorGridlines/>
        <c:numFmt formatCode="0" sourceLinked="1"/>
        <c:tickLblPos val="nextTo"/>
        <c:crossAx val="666914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 sz="1200"/>
            </a:pPr>
            <a:r>
              <a:rPr lang="ru-RU" sz="1200" b="0" i="1" dirty="0" smtClean="0"/>
              <a:t>(</a:t>
            </a:r>
            <a:r>
              <a:rPr lang="ru-RU" sz="1200" b="0" i="1" dirty="0"/>
              <a:t>зеленая полоса - приобрели студентов;</a:t>
            </a:r>
            <a:r>
              <a:rPr lang="ru-RU" sz="1200" b="0" i="1" baseline="0" dirty="0"/>
              <a:t> желтая полоса - потеряли студентов</a:t>
            </a:r>
            <a:r>
              <a:rPr lang="ru-RU" sz="1200" b="0" i="1" dirty="0"/>
              <a:t>)</a:t>
            </a:r>
          </a:p>
        </c:rich>
      </c:tx>
      <c:layout>
        <c:manualLayout>
          <c:xMode val="edge"/>
          <c:yMode val="edge"/>
          <c:x val="0.11046551472732601"/>
          <c:y val="0"/>
        </c:manualLayout>
      </c:layout>
    </c:title>
    <c:plotArea>
      <c:layout>
        <c:manualLayout>
          <c:layoutTarget val="inner"/>
          <c:xMode val="edge"/>
          <c:yMode val="edge"/>
          <c:x val="7.655692680087893E-2"/>
          <c:y val="6.5354330708661409E-2"/>
          <c:w val="0.914910938304067"/>
          <c:h val="0.54405429790026161"/>
        </c:manualLayout>
      </c:layout>
      <c:lineChart>
        <c:grouping val="standard"/>
        <c:ser>
          <c:idx val="0"/>
          <c:order val="0"/>
          <c:tx>
            <c:strRef>
              <c:f>'ПРИШЛИ-УШЛИ'!$B$1</c:f>
              <c:strCache>
                <c:ptCount val="1"/>
                <c:pt idx="0">
                  <c:v>ПРИШЛИ</c:v>
                </c:pt>
              </c:strCache>
            </c:strRef>
          </c:tx>
          <c:cat>
            <c:strRef>
              <c:f>'ПРИШЛИ-УШЛИ'!$A$2:$A$31</c:f>
              <c:strCache>
                <c:ptCount val="30"/>
                <c:pt idx="0">
                  <c:v>Информационных технологий и вычислительной техники</c:v>
                </c:pt>
                <c:pt idx="1">
                  <c:v>Менеджмента</c:v>
                </c:pt>
                <c:pt idx="2">
                  <c:v>Государственного и муниципального управления</c:v>
                </c:pt>
                <c:pt idx="3">
                  <c:v>Мировой экономики и мировой политики</c:v>
                </c:pt>
                <c:pt idx="4">
                  <c:v>Прикладной политологии</c:v>
                </c:pt>
                <c:pt idx="5">
                  <c:v>Бизнес-информатики</c:v>
                </c:pt>
                <c:pt idx="6">
                  <c:v>Логистики</c:v>
                </c:pt>
                <c:pt idx="7">
                  <c:v>Экономики</c:v>
                </c:pt>
                <c:pt idx="8">
                  <c:v>Социологии</c:v>
                </c:pt>
                <c:pt idx="9">
                  <c:v>Статистики,анализа данных и демографии</c:v>
                </c:pt>
                <c:pt idx="10">
                  <c:v>Философии</c:v>
                </c:pt>
                <c:pt idx="11">
                  <c:v>Истории</c:v>
                </c:pt>
                <c:pt idx="12">
                  <c:v>Культурологии</c:v>
                </c:pt>
                <c:pt idx="13">
                  <c:v>Медиакоммуникаций</c:v>
                </c:pt>
                <c:pt idx="14">
                  <c:v>Интегрированных коммуникаций</c:v>
                </c:pt>
                <c:pt idx="15">
                  <c:v>Прикладной математики и информатики</c:v>
                </c:pt>
                <c:pt idx="16">
                  <c:v>Международный институт экономики и финансов</c:v>
                </c:pt>
                <c:pt idx="17">
                  <c:v>Дизайна</c:v>
                </c:pt>
                <c:pt idx="18">
                  <c:v>Математики</c:v>
                </c:pt>
                <c:pt idx="19">
                  <c:v>Права</c:v>
                </c:pt>
                <c:pt idx="20">
                  <c:v>Прикладной математики и кибернетики</c:v>
                </c:pt>
                <c:pt idx="21">
                  <c:v>Психологии</c:v>
                </c:pt>
                <c:pt idx="22">
                  <c:v>Востоковедения</c:v>
                </c:pt>
                <c:pt idx="23">
                  <c:v>Институт образования</c:v>
                </c:pt>
                <c:pt idx="24">
                  <c:v>Программной инженерии</c:v>
                </c:pt>
                <c:pt idx="25">
                  <c:v>Публичной политики</c:v>
                </c:pt>
                <c:pt idx="26">
                  <c:v>"Совместный бакалавриат ВШЭ и РЭШ"</c:v>
                </c:pt>
                <c:pt idx="27">
                  <c:v>Высшая школа урбанистики</c:v>
                </c:pt>
                <c:pt idx="28">
                  <c:v>Филологии</c:v>
                </c:pt>
                <c:pt idx="29">
                  <c:v>Электроники и телекоммуникаций</c:v>
                </c:pt>
              </c:strCache>
            </c:strRef>
          </c:cat>
          <c:val>
            <c:numRef>
              <c:f>'ПРИШЛИ-УШЛИ'!$B$2:$B$31</c:f>
              <c:numCache>
                <c:formatCode>General</c:formatCode>
                <c:ptCount val="30"/>
                <c:pt idx="0">
                  <c:v>65</c:v>
                </c:pt>
                <c:pt idx="1">
                  <c:v>20</c:v>
                </c:pt>
                <c:pt idx="2">
                  <c:v>19</c:v>
                </c:pt>
                <c:pt idx="3">
                  <c:v>9</c:v>
                </c:pt>
                <c:pt idx="4">
                  <c:v>9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4</c:v>
                </c:pt>
                <c:pt idx="15">
                  <c:v>4</c:v>
                </c:pt>
                <c:pt idx="16">
                  <c:v>3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</c:ser>
        <c:ser>
          <c:idx val="1"/>
          <c:order val="1"/>
          <c:tx>
            <c:strRef>
              <c:f>'ПРИШЛИ-УШЛИ'!$C$1</c:f>
              <c:strCache>
                <c:ptCount val="1"/>
                <c:pt idx="0">
                  <c:v>УШЛИ</c:v>
                </c:pt>
              </c:strCache>
            </c:strRef>
          </c:tx>
          <c:cat>
            <c:strRef>
              <c:f>'ПРИШЛИ-УШЛИ'!$A$2:$A$31</c:f>
              <c:strCache>
                <c:ptCount val="30"/>
                <c:pt idx="0">
                  <c:v>Информационных технологий и вычислительной техники</c:v>
                </c:pt>
                <c:pt idx="1">
                  <c:v>Менеджмента</c:v>
                </c:pt>
                <c:pt idx="2">
                  <c:v>Государственного и муниципального управления</c:v>
                </c:pt>
                <c:pt idx="3">
                  <c:v>Мировой экономики и мировой политики</c:v>
                </c:pt>
                <c:pt idx="4">
                  <c:v>Прикладной политологии</c:v>
                </c:pt>
                <c:pt idx="5">
                  <c:v>Бизнес-информатики</c:v>
                </c:pt>
                <c:pt idx="6">
                  <c:v>Логистики</c:v>
                </c:pt>
                <c:pt idx="7">
                  <c:v>Экономики</c:v>
                </c:pt>
                <c:pt idx="8">
                  <c:v>Социологии</c:v>
                </c:pt>
                <c:pt idx="9">
                  <c:v>Статистики,анализа данных и демографии</c:v>
                </c:pt>
                <c:pt idx="10">
                  <c:v>Философии</c:v>
                </c:pt>
                <c:pt idx="11">
                  <c:v>Истории</c:v>
                </c:pt>
                <c:pt idx="12">
                  <c:v>Культурологии</c:v>
                </c:pt>
                <c:pt idx="13">
                  <c:v>Медиакоммуникаций</c:v>
                </c:pt>
                <c:pt idx="14">
                  <c:v>Интегрированных коммуникаций</c:v>
                </c:pt>
                <c:pt idx="15">
                  <c:v>Прикладной математики и информатики</c:v>
                </c:pt>
                <c:pt idx="16">
                  <c:v>Международный институт экономики и финансов</c:v>
                </c:pt>
                <c:pt idx="17">
                  <c:v>Дизайна</c:v>
                </c:pt>
                <c:pt idx="18">
                  <c:v>Математики</c:v>
                </c:pt>
                <c:pt idx="19">
                  <c:v>Права</c:v>
                </c:pt>
                <c:pt idx="20">
                  <c:v>Прикладной математики и кибернетики</c:v>
                </c:pt>
                <c:pt idx="21">
                  <c:v>Психологии</c:v>
                </c:pt>
                <c:pt idx="22">
                  <c:v>Востоковедения</c:v>
                </c:pt>
                <c:pt idx="23">
                  <c:v>Институт образования</c:v>
                </c:pt>
                <c:pt idx="24">
                  <c:v>Программной инженерии</c:v>
                </c:pt>
                <c:pt idx="25">
                  <c:v>Публичной политики</c:v>
                </c:pt>
                <c:pt idx="26">
                  <c:v>"Совместный бакалавриат ВШЭ и РЭШ"</c:v>
                </c:pt>
                <c:pt idx="27">
                  <c:v>Высшая школа урбанистики</c:v>
                </c:pt>
                <c:pt idx="28">
                  <c:v>Филологии</c:v>
                </c:pt>
                <c:pt idx="29">
                  <c:v>Электроники и телекоммуникаций</c:v>
                </c:pt>
              </c:strCache>
            </c:strRef>
          </c:cat>
          <c:val>
            <c:numRef>
              <c:f>'ПРИШЛИ-УШЛИ'!$C$2:$C$31</c:f>
              <c:numCache>
                <c:formatCode>General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18</c:v>
                </c:pt>
                <c:pt idx="4">
                  <c:v>7</c:v>
                </c:pt>
                <c:pt idx="5">
                  <c:v>5</c:v>
                </c:pt>
                <c:pt idx="6">
                  <c:v>2</c:v>
                </c:pt>
                <c:pt idx="7">
                  <c:v>26</c:v>
                </c:pt>
                <c:pt idx="8">
                  <c:v>8</c:v>
                </c:pt>
                <c:pt idx="9">
                  <c:v>5</c:v>
                </c:pt>
                <c:pt idx="10">
                  <c:v>5</c:v>
                </c:pt>
                <c:pt idx="11">
                  <c:v>4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6</c:v>
                </c:pt>
                <c:pt idx="16">
                  <c:v>16</c:v>
                </c:pt>
                <c:pt idx="17">
                  <c:v>0</c:v>
                </c:pt>
                <c:pt idx="18">
                  <c:v>7</c:v>
                </c:pt>
                <c:pt idx="19">
                  <c:v>2</c:v>
                </c:pt>
                <c:pt idx="20">
                  <c:v>1</c:v>
                </c:pt>
                <c:pt idx="21">
                  <c:v>0</c:v>
                </c:pt>
                <c:pt idx="22">
                  <c:v>3</c:v>
                </c:pt>
                <c:pt idx="23">
                  <c:v>1</c:v>
                </c:pt>
                <c:pt idx="24">
                  <c:v>9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6</c:v>
                </c:pt>
                <c:pt idx="29">
                  <c:v>64</c:v>
                </c:pt>
              </c:numCache>
            </c:numRef>
          </c:val>
        </c:ser>
        <c:dLbls/>
        <c:hiLowLines/>
        <c:upDownBars>
          <c:gapWidth val="150"/>
          <c:upBars>
            <c:spPr>
              <a:solidFill>
                <a:srgbClr val="FFFF00"/>
              </a:solidFill>
            </c:spPr>
          </c:upBars>
          <c:downBars>
            <c:spPr>
              <a:solidFill>
                <a:srgbClr val="008000"/>
              </a:solidFill>
            </c:spPr>
          </c:downBars>
        </c:upDownBars>
        <c:marker val="1"/>
        <c:axId val="66802432"/>
        <c:axId val="66803968"/>
      </c:lineChart>
      <c:catAx>
        <c:axId val="66802432"/>
        <c:scaling>
          <c:orientation val="minMax"/>
        </c:scaling>
        <c:axPos val="b"/>
        <c:majorGridlines/>
        <c:tickLblPos val="nextTo"/>
        <c:txPr>
          <a:bodyPr rot="-5400000" vert="horz" anchor="ctr" anchorCtr="0"/>
          <a:lstStyle/>
          <a:p>
            <a:pPr>
              <a:defRPr sz="1400"/>
            </a:pPr>
            <a:endParaRPr lang="ru-RU"/>
          </a:p>
        </c:txPr>
        <c:crossAx val="66803968"/>
        <c:crosses val="autoZero"/>
        <c:auto val="1"/>
        <c:lblAlgn val="ctr"/>
        <c:lblOffset val="100"/>
      </c:catAx>
      <c:valAx>
        <c:axId val="668039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число студентов</a:t>
                </a:r>
              </a:p>
            </c:rich>
          </c:tx>
          <c:layout/>
        </c:title>
        <c:numFmt formatCode="General" sourceLinked="1"/>
        <c:majorTickMark val="cross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6802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665370754209298"/>
          <c:y val="0.17178227145569899"/>
          <c:w val="0.45844188986484752"/>
          <c:h val="4.8004187337854387E-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Лист1!$B$26</c:f>
              <c:strCache>
                <c:ptCount val="1"/>
                <c:pt idx="0">
                  <c:v>Москва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Лист1!$A$27:$A$29</c:f>
              <c:strCache>
                <c:ptCount val="3"/>
                <c:pt idx="0">
                  <c:v>2012-2013</c:v>
                </c:pt>
                <c:pt idx="1">
                  <c:v>2011-2012</c:v>
                </c:pt>
                <c:pt idx="2">
                  <c:v>2010-2011</c:v>
                </c:pt>
              </c:strCache>
            </c:strRef>
          </c:cat>
          <c:val>
            <c:numRef>
              <c:f>Лист1!$B$27:$B$29</c:f>
              <c:numCache>
                <c:formatCode>General</c:formatCode>
                <c:ptCount val="3"/>
                <c:pt idx="0">
                  <c:v>203</c:v>
                </c:pt>
                <c:pt idx="1">
                  <c:v>214</c:v>
                </c:pt>
                <c:pt idx="2">
                  <c:v>223</c:v>
                </c:pt>
              </c:numCache>
            </c:numRef>
          </c:val>
        </c:ser>
        <c:ser>
          <c:idx val="1"/>
          <c:order val="1"/>
          <c:tx>
            <c:strRef>
              <c:f>Лист1!$C$26</c:f>
              <c:strCache>
                <c:ptCount val="1"/>
                <c:pt idx="0">
                  <c:v>Н-Новгород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Лист1!$A$27:$A$29</c:f>
              <c:strCache>
                <c:ptCount val="3"/>
                <c:pt idx="0">
                  <c:v>2012-2013</c:v>
                </c:pt>
                <c:pt idx="1">
                  <c:v>2011-2012</c:v>
                </c:pt>
                <c:pt idx="2">
                  <c:v>2010-2011</c:v>
                </c:pt>
              </c:strCache>
            </c:strRef>
          </c:cat>
          <c:val>
            <c:numRef>
              <c:f>Лист1!$C$27:$C$29</c:f>
              <c:numCache>
                <c:formatCode>General</c:formatCode>
                <c:ptCount val="3"/>
                <c:pt idx="0">
                  <c:v>7</c:v>
                </c:pt>
                <c:pt idx="1">
                  <c:v>12</c:v>
                </c:pt>
                <c:pt idx="2">
                  <c:v>25</c:v>
                </c:pt>
              </c:numCache>
            </c:numRef>
          </c:val>
        </c:ser>
        <c:ser>
          <c:idx val="2"/>
          <c:order val="2"/>
          <c:tx>
            <c:strRef>
              <c:f>Лист1!$D$26</c:f>
              <c:strCache>
                <c:ptCount val="1"/>
                <c:pt idx="0">
                  <c:v>Пермь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Лист1!$A$27:$A$29</c:f>
              <c:strCache>
                <c:ptCount val="3"/>
                <c:pt idx="0">
                  <c:v>2012-2013</c:v>
                </c:pt>
                <c:pt idx="1">
                  <c:v>2011-2012</c:v>
                </c:pt>
                <c:pt idx="2">
                  <c:v>2010-2011</c:v>
                </c:pt>
              </c:strCache>
            </c:strRef>
          </c:cat>
          <c:val>
            <c:numRef>
              <c:f>Лист1!$D$27:$D$29</c:f>
              <c:numCache>
                <c:formatCode>General</c:formatCode>
                <c:ptCount val="3"/>
                <c:pt idx="0">
                  <c:v>11</c:v>
                </c:pt>
                <c:pt idx="1">
                  <c:v>8</c:v>
                </c:pt>
                <c:pt idx="2">
                  <c:v>10</c:v>
                </c:pt>
              </c:numCache>
            </c:numRef>
          </c:val>
        </c:ser>
        <c:ser>
          <c:idx val="3"/>
          <c:order val="3"/>
          <c:tx>
            <c:strRef>
              <c:f>Лист1!$E$26</c:f>
              <c:strCache>
                <c:ptCount val="1"/>
                <c:pt idx="0">
                  <c:v>С-Петербург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Лист1!$A$27:$A$29</c:f>
              <c:strCache>
                <c:ptCount val="3"/>
                <c:pt idx="0">
                  <c:v>2012-2013</c:v>
                </c:pt>
                <c:pt idx="1">
                  <c:v>2011-2012</c:v>
                </c:pt>
                <c:pt idx="2">
                  <c:v>2010-2011</c:v>
                </c:pt>
              </c:strCache>
            </c:strRef>
          </c:cat>
          <c:val>
            <c:numRef>
              <c:f>Лист1!$E$27:$E$29</c:f>
              <c:numCache>
                <c:formatCode>General</c:formatCode>
                <c:ptCount val="3"/>
                <c:pt idx="0">
                  <c:v>18</c:v>
                </c:pt>
                <c:pt idx="1">
                  <c:v>11</c:v>
                </c:pt>
                <c:pt idx="2">
                  <c:v>18</c:v>
                </c:pt>
              </c:numCache>
            </c:numRef>
          </c:val>
        </c:ser>
        <c:dLbls/>
        <c:overlap val="100"/>
        <c:serLines>
          <c:spPr>
            <a:ln w="19050">
              <a:solidFill>
                <a:srgbClr val="FF0000"/>
              </a:solidFill>
              <a:headEnd type="stealth"/>
              <a:tailEnd type="none"/>
            </a:ln>
          </c:spPr>
        </c:serLines>
        <c:axId val="67459328"/>
        <c:axId val="67477504"/>
      </c:barChart>
      <c:catAx>
        <c:axId val="67459328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67477504"/>
        <c:crosses val="autoZero"/>
        <c:auto val="1"/>
        <c:lblAlgn val="ctr"/>
        <c:lblOffset val="100"/>
      </c:catAx>
      <c:valAx>
        <c:axId val="6747750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74593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Лист1!$A$9</c:f>
              <c:strCache>
                <c:ptCount val="1"/>
                <c:pt idx="0">
                  <c:v>ушло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Val val="1"/>
          </c:dLbls>
          <c:cat>
            <c:numRef>
              <c:f>Лист1!$B$8:$C$8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Лист1!$B$9:$C$9</c:f>
              <c:numCache>
                <c:formatCode>General</c:formatCode>
                <c:ptCount val="2"/>
                <c:pt idx="0">
                  <c:v>1282</c:v>
                </c:pt>
                <c:pt idx="1">
                  <c:v>1563</c:v>
                </c:pt>
              </c:numCache>
            </c:numRef>
          </c:val>
        </c:ser>
        <c:ser>
          <c:idx val="1"/>
          <c:order val="1"/>
          <c:tx>
            <c:strRef>
              <c:f>Лист1!$A$10</c:f>
              <c:strCache>
                <c:ptCount val="1"/>
                <c:pt idx="0">
                  <c:v>пришло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Val val="1"/>
          </c:dLbls>
          <c:cat>
            <c:numRef>
              <c:f>Лист1!$B$8:$C$8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Лист1!$B$10:$C$10</c:f>
              <c:numCache>
                <c:formatCode>General</c:formatCode>
                <c:ptCount val="2"/>
                <c:pt idx="0">
                  <c:v>438</c:v>
                </c:pt>
                <c:pt idx="1">
                  <c:v>431</c:v>
                </c:pt>
              </c:numCache>
            </c:numRef>
          </c:val>
        </c:ser>
        <c:dLbls>
          <c:showVal val="1"/>
        </c:dLbls>
        <c:upDownBars>
          <c:gapWidth val="150"/>
          <c:upBars/>
          <c:downBars>
            <c:spPr>
              <a:pattFill prst="zigZag">
                <a:fgClr>
                  <a:schemeClr val="accent1"/>
                </a:fgClr>
                <a:bgClr>
                  <a:schemeClr val="bg1"/>
                </a:bgClr>
              </a:pattFill>
              <a:ln cmpd="dbl">
                <a:prstDash val="sysDot"/>
              </a:ln>
            </c:spPr>
          </c:downBars>
        </c:upDownBars>
        <c:marker val="1"/>
        <c:axId val="77310592"/>
        <c:axId val="77324672"/>
      </c:lineChart>
      <c:catAx>
        <c:axId val="77310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7324672"/>
        <c:crosses val="autoZero"/>
        <c:auto val="1"/>
        <c:lblAlgn val="ctr"/>
        <c:lblOffset val="100"/>
      </c:catAx>
      <c:valAx>
        <c:axId val="773246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731059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externalData r:id="rId2"/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>
        <c:manualLayout>
          <c:layoutTarget val="inner"/>
          <c:xMode val="edge"/>
          <c:yMode val="edge"/>
          <c:x val="0.26990383860123479"/>
          <c:y val="4.4934968040800903E-2"/>
          <c:w val="0.66123049043076543"/>
          <c:h val="0.88966812846848942"/>
        </c:manualLayout>
      </c:layout>
      <c:barChart>
        <c:barDir val="bar"/>
        <c:grouping val="clustered"/>
        <c:ser>
          <c:idx val="0"/>
          <c:order val="0"/>
          <c:tx>
            <c:strRef>
              <c:f>Москва!$D$1</c:f>
              <c:strCache>
                <c:ptCount val="1"/>
                <c:pt idx="0">
                  <c:v>% выпускников, завершивших обучение в нормативный срок.</c:v>
                </c:pt>
              </c:strCache>
            </c:strRef>
          </c:tx>
          <c:spPr>
            <a:solidFill>
              <a:srgbClr val="007AAD"/>
            </a:solidFill>
          </c:spPr>
          <c:dLbls>
            <c:showVal val="1"/>
          </c:dLbls>
          <c:cat>
            <c:strRef>
              <c:f>Москва!$C$2:$C$24</c:f>
              <c:strCache>
                <c:ptCount val="23"/>
                <c:pt idx="0">
                  <c:v>Экономика (МИЭФ)</c:v>
                </c:pt>
                <c:pt idx="1">
                  <c:v>Психология (ИО)</c:v>
                </c:pt>
                <c:pt idx="2">
                  <c:v>Политология (КПП)</c:v>
                </c:pt>
                <c:pt idx="3">
                  <c:v>Менеджмент (ФЛ)</c:v>
                </c:pt>
                <c:pt idx="4">
                  <c:v>Экономика (ФЭ)</c:v>
                </c:pt>
                <c:pt idx="5">
                  <c:v>Экономика (ОСДИИ)</c:v>
                </c:pt>
                <c:pt idx="6">
                  <c:v>Политология (ФПП)</c:v>
                </c:pt>
                <c:pt idx="7">
                  <c:v>Прогр.инж. (ОПИ)</c:v>
                </c:pt>
                <c:pt idx="8">
                  <c:v>Экономика (ФМЭиМП)</c:v>
                </c:pt>
                <c:pt idx="9">
                  <c:v>ГМУ (ФГиМУ)</c:v>
                </c:pt>
                <c:pt idx="10">
                  <c:v>Культурология (ОК)</c:v>
                </c:pt>
                <c:pt idx="11">
                  <c:v>ГМУ (ВШУ)</c:v>
                </c:pt>
                <c:pt idx="12">
                  <c:v>Менеджмент (ФМ)</c:v>
                </c:pt>
                <c:pt idx="13">
                  <c:v>Юриспруденция (ФП)</c:v>
                </c:pt>
                <c:pt idx="14">
                  <c:v>Математика (ФМ)</c:v>
                </c:pt>
                <c:pt idx="15">
                  <c:v>Журналистика (ФМ)</c:v>
                </c:pt>
                <c:pt idx="16">
                  <c:v>История (ФИ)</c:v>
                </c:pt>
                <c:pt idx="17">
                  <c:v>Социология (ФС)</c:v>
                </c:pt>
                <c:pt idx="18">
                  <c:v>Бизнес-информатика (ФБИ)</c:v>
                </c:pt>
                <c:pt idx="19">
                  <c:v>Межд.отн.(ММЭиМП)</c:v>
                </c:pt>
                <c:pt idx="20">
                  <c:v>Психология (ФПС)</c:v>
                </c:pt>
                <c:pt idx="21">
                  <c:v>Философия (ФФ)</c:v>
                </c:pt>
                <c:pt idx="22">
                  <c:v>Прикл.мат-ка и информ.(ОПМмИ)</c:v>
                </c:pt>
              </c:strCache>
            </c:strRef>
          </c:cat>
          <c:val>
            <c:numRef>
              <c:f>Москва!$D$2:$D$24</c:f>
              <c:numCache>
                <c:formatCode>0.00</c:formatCode>
                <c:ptCount val="23"/>
                <c:pt idx="0">
                  <c:v>50</c:v>
                </c:pt>
                <c:pt idx="1">
                  <c:v>50</c:v>
                </c:pt>
                <c:pt idx="2">
                  <c:v>52</c:v>
                </c:pt>
                <c:pt idx="3">
                  <c:v>55.172413793103452</c:v>
                </c:pt>
                <c:pt idx="4">
                  <c:v>55.882352941176549</c:v>
                </c:pt>
                <c:pt idx="5">
                  <c:v>56.25</c:v>
                </c:pt>
                <c:pt idx="6">
                  <c:v>57.142857142857153</c:v>
                </c:pt>
                <c:pt idx="7">
                  <c:v>58.333333333333343</c:v>
                </c:pt>
                <c:pt idx="8">
                  <c:v>61.111111111111107</c:v>
                </c:pt>
                <c:pt idx="9">
                  <c:v>62.068965517241345</c:v>
                </c:pt>
                <c:pt idx="10">
                  <c:v>64.705882352940733</c:v>
                </c:pt>
                <c:pt idx="11">
                  <c:v>65.384615384615557</c:v>
                </c:pt>
                <c:pt idx="12">
                  <c:v>66.046511627907179</c:v>
                </c:pt>
                <c:pt idx="13">
                  <c:v>66.176470588235148</c:v>
                </c:pt>
                <c:pt idx="14">
                  <c:v>66.666666666666643</c:v>
                </c:pt>
                <c:pt idx="15">
                  <c:v>72.58064516129032</c:v>
                </c:pt>
                <c:pt idx="16">
                  <c:v>73.333333333333087</c:v>
                </c:pt>
                <c:pt idx="17">
                  <c:v>75</c:v>
                </c:pt>
                <c:pt idx="18">
                  <c:v>77.165354330708354</c:v>
                </c:pt>
                <c:pt idx="19">
                  <c:v>78.260869565217732</c:v>
                </c:pt>
                <c:pt idx="20">
                  <c:v>78.947368421052857</c:v>
                </c:pt>
                <c:pt idx="21">
                  <c:v>82.352941176470026</c:v>
                </c:pt>
                <c:pt idx="22">
                  <c:v>90</c:v>
                </c:pt>
              </c:numCache>
            </c:numRef>
          </c:val>
        </c:ser>
        <c:dLbls/>
        <c:axId val="77385728"/>
        <c:axId val="77387264"/>
      </c:barChart>
      <c:catAx>
        <c:axId val="77385728"/>
        <c:scaling>
          <c:orientation val="minMax"/>
        </c:scaling>
        <c:axPos val="l"/>
        <c:tickLblPos val="nextTo"/>
        <c:crossAx val="77387264"/>
        <c:crosses val="autoZero"/>
        <c:auto val="1"/>
        <c:lblAlgn val="ctr"/>
        <c:lblOffset val="100"/>
      </c:catAx>
      <c:valAx>
        <c:axId val="77387264"/>
        <c:scaling>
          <c:orientation val="minMax"/>
        </c:scaling>
        <c:axPos val="b"/>
        <c:majorGridlines/>
        <c:numFmt formatCode="0.00" sourceLinked="1"/>
        <c:tickLblPos val="nextTo"/>
        <c:crossAx val="77385728"/>
        <c:crosses val="autoZero"/>
        <c:crossBetween val="between"/>
      </c:valAx>
    </c:plotArea>
    <c:plotVisOnly val="1"/>
    <c:dispBlanksAs val="gap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>
        <c:manualLayout>
          <c:layoutTarget val="inner"/>
          <c:xMode val="edge"/>
          <c:yMode val="edge"/>
          <c:x val="0.408587283732392"/>
          <c:y val="3.8822024615770855E-2"/>
          <c:w val="0.51868859412883972"/>
          <c:h val="0.89672911718912984"/>
        </c:manualLayout>
      </c:layout>
      <c:barChart>
        <c:barDir val="bar"/>
        <c:grouping val="clustered"/>
        <c:ser>
          <c:idx val="0"/>
          <c:order val="0"/>
          <c:tx>
            <c:strRef>
              <c:f>Диаграмма_бак!$B$1</c:f>
              <c:strCache>
                <c:ptCount val="1"/>
                <c:pt idx="0">
                  <c:v>% выпускников, завершивших обучение в нормативный срок.</c:v>
                </c:pt>
              </c:strCache>
            </c:strRef>
          </c:tx>
          <c:dLbls>
            <c:showVal val="1"/>
          </c:dLbls>
          <c:cat>
            <c:strRef>
              <c:f>Диаграмма_бак!$A$2:$A$18</c:f>
              <c:strCache>
                <c:ptCount val="17"/>
                <c:pt idx="0">
                  <c:v>Прикл.мат-ка и инф. (ОПМиИ)</c:v>
                </c:pt>
                <c:pt idx="1">
                  <c:v>Бизнес-информатика (ОПИ)</c:v>
                </c:pt>
                <c:pt idx="2">
                  <c:v>Менеджмент (ФГМУ)</c:v>
                </c:pt>
                <c:pt idx="3">
                  <c:v>Экономика (МИЭФ)</c:v>
                </c:pt>
                <c:pt idx="4">
                  <c:v>Экономика (ФЭ)</c:v>
                </c:pt>
                <c:pt idx="5">
                  <c:v>Экономика (ОСД)</c:v>
                </c:pt>
                <c:pt idx="6">
                  <c:v>Межд.отн. (ФМЭИМП)</c:v>
                </c:pt>
                <c:pt idx="7">
                  <c:v>Математика (ФМ)</c:v>
                </c:pt>
                <c:pt idx="8">
                  <c:v>Экономика (ФМЭИМП)</c:v>
                </c:pt>
                <c:pt idx="9">
                  <c:v>Бизнес-информатика (ФБИ)</c:v>
                </c:pt>
                <c:pt idx="10">
                  <c:v>Психология (ФПС)</c:v>
                </c:pt>
                <c:pt idx="11">
                  <c:v>Социология (ФС)</c:v>
                </c:pt>
                <c:pt idx="12">
                  <c:v>Политология (ФПП)</c:v>
                </c:pt>
                <c:pt idx="13">
                  <c:v>Философия (ФФ)</c:v>
                </c:pt>
                <c:pt idx="14">
                  <c:v>Менеджмент (ФМ)</c:v>
                </c:pt>
                <c:pt idx="15">
                  <c:v>Менеджмент (ФЛ)</c:v>
                </c:pt>
                <c:pt idx="16">
                  <c:v>Журналистика (ОДиПЖ)</c:v>
                </c:pt>
              </c:strCache>
            </c:strRef>
          </c:cat>
          <c:val>
            <c:numRef>
              <c:f>Диаграмма_бак!$B$2:$B$18</c:f>
              <c:numCache>
                <c:formatCode>0.00</c:formatCode>
                <c:ptCount val="17"/>
                <c:pt idx="0">
                  <c:v>31.03448275862069</c:v>
                </c:pt>
                <c:pt idx="1">
                  <c:v>42.5</c:v>
                </c:pt>
                <c:pt idx="2">
                  <c:v>53.913043478260775</c:v>
                </c:pt>
                <c:pt idx="3">
                  <c:v>57.74647887323944</c:v>
                </c:pt>
                <c:pt idx="4">
                  <c:v>59.294871794871867</c:v>
                </c:pt>
                <c:pt idx="5">
                  <c:v>59.322033898305136</c:v>
                </c:pt>
                <c:pt idx="6">
                  <c:v>60.256410256410255</c:v>
                </c:pt>
                <c:pt idx="7">
                  <c:v>62.85714285714279</c:v>
                </c:pt>
                <c:pt idx="8">
                  <c:v>63.255813953488371</c:v>
                </c:pt>
                <c:pt idx="9">
                  <c:v>63.513513513513495</c:v>
                </c:pt>
                <c:pt idx="10">
                  <c:v>64.197530864197532</c:v>
                </c:pt>
                <c:pt idx="11">
                  <c:v>64.545454545454518</c:v>
                </c:pt>
                <c:pt idx="12">
                  <c:v>65.116279069767558</c:v>
                </c:pt>
                <c:pt idx="13">
                  <c:v>65.555555555555458</c:v>
                </c:pt>
                <c:pt idx="14">
                  <c:v>67.379679144385008</c:v>
                </c:pt>
                <c:pt idx="15">
                  <c:v>67.592592592592425</c:v>
                </c:pt>
                <c:pt idx="16">
                  <c:v>67.857142857142819</c:v>
                </c:pt>
              </c:numCache>
            </c:numRef>
          </c:val>
        </c:ser>
        <c:dLbls/>
        <c:axId val="66728320"/>
        <c:axId val="66729856"/>
      </c:barChart>
      <c:catAx>
        <c:axId val="66728320"/>
        <c:scaling>
          <c:orientation val="minMax"/>
        </c:scaling>
        <c:axPos val="l"/>
        <c:tickLblPos val="nextTo"/>
        <c:crossAx val="66729856"/>
        <c:crosses val="autoZero"/>
        <c:auto val="1"/>
        <c:lblAlgn val="ctr"/>
        <c:lblOffset val="100"/>
      </c:catAx>
      <c:valAx>
        <c:axId val="66729856"/>
        <c:scaling>
          <c:orientation val="minMax"/>
          <c:max val="100"/>
        </c:scaling>
        <c:axPos val="b"/>
        <c:majorGridlines/>
        <c:numFmt formatCode="0.00" sourceLinked="1"/>
        <c:tickLblPos val="nextTo"/>
        <c:crossAx val="66728320"/>
        <c:crosses val="autoZero"/>
        <c:crossBetween val="between"/>
      </c:valAx>
    </c:plotArea>
    <c:plotVisOnly val="1"/>
    <c:dispBlanksAs val="gap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Диаграмма_сравн!$B$2</c:f>
              <c:strCache>
                <c:ptCount val="1"/>
                <c:pt idx="0">
                  <c:v>Выпуск 2013 года</c:v>
                </c:pt>
              </c:strCache>
            </c:strRef>
          </c:tx>
          <c:dLbls>
            <c:showVal val="1"/>
          </c:dLbls>
          <c:cat>
            <c:strRef>
              <c:f>Диаграмма_сравн!$A$3:$A$19</c:f>
              <c:strCache>
                <c:ptCount val="16"/>
                <c:pt idx="0">
                  <c:v>Философия (ФФ)</c:v>
                </c:pt>
                <c:pt idx="1">
                  <c:v>Прикл.мат-ка и инф. (ОПМиИ)</c:v>
                </c:pt>
                <c:pt idx="2">
                  <c:v>Бизнес-информатика (ОПИ)</c:v>
                </c:pt>
                <c:pt idx="3">
                  <c:v>Менеджмент (ФГМУ)</c:v>
                </c:pt>
                <c:pt idx="4">
                  <c:v>Экономика (МИЭФ)</c:v>
                </c:pt>
                <c:pt idx="5">
                  <c:v>Экономика (ФЭ)</c:v>
                </c:pt>
                <c:pt idx="6">
                  <c:v>Экономика (ОСД)</c:v>
                </c:pt>
                <c:pt idx="7">
                  <c:v>Математика (ФМ)</c:v>
                </c:pt>
                <c:pt idx="8">
                  <c:v>Экономика (ФМЭИМП)</c:v>
                </c:pt>
                <c:pt idx="9">
                  <c:v>Бизнес-информатика (ФБИ)</c:v>
                </c:pt>
                <c:pt idx="10">
                  <c:v>Психология (ФПС)</c:v>
                </c:pt>
                <c:pt idx="11">
                  <c:v>Социология (ФС)</c:v>
                </c:pt>
                <c:pt idx="12">
                  <c:v>Политология (ФПП)</c:v>
                </c:pt>
                <c:pt idx="13">
                  <c:v>Менеджмент (ФМ)</c:v>
                </c:pt>
                <c:pt idx="14">
                  <c:v>Менеджмент (ФЛ)</c:v>
                </c:pt>
                <c:pt idx="15">
                  <c:v>Журналистика (ОДиПЖ)</c:v>
                </c:pt>
              </c:strCache>
            </c:strRef>
          </c:cat>
          <c:val>
            <c:numRef>
              <c:f>Диаграмма_сравн!$B$3:$B$19</c:f>
              <c:numCache>
                <c:formatCode>0.00</c:formatCode>
                <c:ptCount val="16"/>
                <c:pt idx="0">
                  <c:v>65.555555555555543</c:v>
                </c:pt>
                <c:pt idx="1">
                  <c:v>31.03448275862069</c:v>
                </c:pt>
                <c:pt idx="2">
                  <c:v>42.5</c:v>
                </c:pt>
                <c:pt idx="3">
                  <c:v>53.913043478260853</c:v>
                </c:pt>
                <c:pt idx="4">
                  <c:v>57.74647887323944</c:v>
                </c:pt>
                <c:pt idx="5">
                  <c:v>59.29487179487181</c:v>
                </c:pt>
                <c:pt idx="6">
                  <c:v>59.322033898305087</c:v>
                </c:pt>
                <c:pt idx="7">
                  <c:v>62.857142857142847</c:v>
                </c:pt>
                <c:pt idx="8">
                  <c:v>63.255813953488371</c:v>
                </c:pt>
                <c:pt idx="9">
                  <c:v>63.513513513513502</c:v>
                </c:pt>
                <c:pt idx="10">
                  <c:v>64.197530864197532</c:v>
                </c:pt>
                <c:pt idx="11">
                  <c:v>64.545454545454533</c:v>
                </c:pt>
                <c:pt idx="12">
                  <c:v>65.116279069767458</c:v>
                </c:pt>
                <c:pt idx="13">
                  <c:v>67.379679144385008</c:v>
                </c:pt>
                <c:pt idx="14">
                  <c:v>67.592592592592567</c:v>
                </c:pt>
                <c:pt idx="15">
                  <c:v>67.857142857142847</c:v>
                </c:pt>
              </c:numCache>
            </c:numRef>
          </c:val>
        </c:ser>
        <c:ser>
          <c:idx val="1"/>
          <c:order val="1"/>
          <c:tx>
            <c:strRef>
              <c:f>Диаграмма_сравн!$C$2</c:f>
              <c:strCache>
                <c:ptCount val="1"/>
                <c:pt idx="0">
                  <c:v>Выпуск 2012 года</c:v>
                </c:pt>
              </c:strCache>
            </c:strRef>
          </c:tx>
          <c:dLbls>
            <c:dLblPos val="ctr"/>
            <c:showVal val="1"/>
          </c:dLbls>
          <c:cat>
            <c:strRef>
              <c:f>Диаграмма_сравн!$A$3:$A$19</c:f>
              <c:strCache>
                <c:ptCount val="16"/>
                <c:pt idx="0">
                  <c:v>Философия (ФФ)</c:v>
                </c:pt>
                <c:pt idx="1">
                  <c:v>Прикл.мат-ка и инф. (ОПМиИ)</c:v>
                </c:pt>
                <c:pt idx="2">
                  <c:v>Бизнес-информатика (ОПИ)</c:v>
                </c:pt>
                <c:pt idx="3">
                  <c:v>Менеджмент (ФГМУ)</c:v>
                </c:pt>
                <c:pt idx="4">
                  <c:v>Экономика (МИЭФ)</c:v>
                </c:pt>
                <c:pt idx="5">
                  <c:v>Экономика (ФЭ)</c:v>
                </c:pt>
                <c:pt idx="6">
                  <c:v>Экономика (ОСД)</c:v>
                </c:pt>
                <c:pt idx="7">
                  <c:v>Математика (ФМ)</c:v>
                </c:pt>
                <c:pt idx="8">
                  <c:v>Экономика (ФМЭИМП)</c:v>
                </c:pt>
                <c:pt idx="9">
                  <c:v>Бизнес-информатика (ФБИ)</c:v>
                </c:pt>
                <c:pt idx="10">
                  <c:v>Психология (ФПС)</c:v>
                </c:pt>
                <c:pt idx="11">
                  <c:v>Социология (ФС)</c:v>
                </c:pt>
                <c:pt idx="12">
                  <c:v>Политология (ФПП)</c:v>
                </c:pt>
                <c:pt idx="13">
                  <c:v>Менеджмент (ФМ)</c:v>
                </c:pt>
                <c:pt idx="14">
                  <c:v>Менеджмент (ФЛ)</c:v>
                </c:pt>
                <c:pt idx="15">
                  <c:v>Журналистика (ОДиПЖ)</c:v>
                </c:pt>
              </c:strCache>
            </c:strRef>
          </c:cat>
          <c:val>
            <c:numRef>
              <c:f>Диаграмма_сравн!$C$3:$C$19</c:f>
              <c:numCache>
                <c:formatCode>General</c:formatCode>
                <c:ptCount val="16"/>
                <c:pt idx="0">
                  <c:v>49</c:v>
                </c:pt>
                <c:pt idx="1">
                  <c:v>59.1</c:v>
                </c:pt>
                <c:pt idx="2">
                  <c:v>51.8</c:v>
                </c:pt>
                <c:pt idx="4">
                  <c:v>54</c:v>
                </c:pt>
                <c:pt idx="5">
                  <c:v>56.9</c:v>
                </c:pt>
                <c:pt idx="6">
                  <c:v>50</c:v>
                </c:pt>
                <c:pt idx="7">
                  <c:v>62.160000000000004</c:v>
                </c:pt>
                <c:pt idx="8">
                  <c:v>54.720000000000006</c:v>
                </c:pt>
                <c:pt idx="9">
                  <c:v>73.5</c:v>
                </c:pt>
                <c:pt idx="10">
                  <c:v>69.900000000000006</c:v>
                </c:pt>
                <c:pt idx="11">
                  <c:v>62.7</c:v>
                </c:pt>
                <c:pt idx="12">
                  <c:v>50.5</c:v>
                </c:pt>
                <c:pt idx="13">
                  <c:v>73.3</c:v>
                </c:pt>
                <c:pt idx="15">
                  <c:v>74.099999999999994</c:v>
                </c:pt>
              </c:numCache>
            </c:numRef>
          </c:val>
        </c:ser>
        <c:ser>
          <c:idx val="2"/>
          <c:order val="2"/>
          <c:tx>
            <c:strRef>
              <c:f>Диаграмма_сравн!$D$2</c:f>
              <c:strCache>
                <c:ptCount val="1"/>
                <c:pt idx="0">
                  <c:v>Выпуск 2011 года</c:v>
                </c:pt>
              </c:strCache>
            </c:strRef>
          </c:tx>
          <c:dLbls>
            <c:dLblPos val="inBase"/>
            <c:showVal val="1"/>
          </c:dLbls>
          <c:cat>
            <c:strRef>
              <c:f>Диаграмма_сравн!$A$3:$A$19</c:f>
              <c:strCache>
                <c:ptCount val="16"/>
                <c:pt idx="0">
                  <c:v>Философия (ФФ)</c:v>
                </c:pt>
                <c:pt idx="1">
                  <c:v>Прикл.мат-ка и инф. (ОПМиИ)</c:v>
                </c:pt>
                <c:pt idx="2">
                  <c:v>Бизнес-информатика (ОПИ)</c:v>
                </c:pt>
                <c:pt idx="3">
                  <c:v>Менеджмент (ФГМУ)</c:v>
                </c:pt>
                <c:pt idx="4">
                  <c:v>Экономика (МИЭФ)</c:v>
                </c:pt>
                <c:pt idx="5">
                  <c:v>Экономика (ФЭ)</c:v>
                </c:pt>
                <c:pt idx="6">
                  <c:v>Экономика (ОСД)</c:v>
                </c:pt>
                <c:pt idx="7">
                  <c:v>Математика (ФМ)</c:v>
                </c:pt>
                <c:pt idx="8">
                  <c:v>Экономика (ФМЭИМП)</c:v>
                </c:pt>
                <c:pt idx="9">
                  <c:v>Бизнес-информатика (ФБИ)</c:v>
                </c:pt>
                <c:pt idx="10">
                  <c:v>Психология (ФПС)</c:v>
                </c:pt>
                <c:pt idx="11">
                  <c:v>Социология (ФС)</c:v>
                </c:pt>
                <c:pt idx="12">
                  <c:v>Политология (ФПП)</c:v>
                </c:pt>
                <c:pt idx="13">
                  <c:v>Менеджмент (ФМ)</c:v>
                </c:pt>
                <c:pt idx="14">
                  <c:v>Менеджмент (ФЛ)</c:v>
                </c:pt>
                <c:pt idx="15">
                  <c:v>Журналистика (ОДиПЖ)</c:v>
                </c:pt>
              </c:strCache>
            </c:strRef>
          </c:cat>
          <c:val>
            <c:numRef>
              <c:f>Диаграмма_сравн!$D$3:$D$19</c:f>
              <c:numCache>
                <c:formatCode>General</c:formatCode>
                <c:ptCount val="16"/>
                <c:pt idx="0">
                  <c:v>39.4</c:v>
                </c:pt>
                <c:pt idx="1">
                  <c:v>49.1</c:v>
                </c:pt>
                <c:pt idx="2">
                  <c:v>56.1</c:v>
                </c:pt>
                <c:pt idx="4">
                  <c:v>47.5</c:v>
                </c:pt>
                <c:pt idx="5">
                  <c:v>50.2</c:v>
                </c:pt>
                <c:pt idx="9">
                  <c:v>75</c:v>
                </c:pt>
                <c:pt idx="10">
                  <c:v>60.3</c:v>
                </c:pt>
                <c:pt idx="11">
                  <c:v>60.5</c:v>
                </c:pt>
                <c:pt idx="12">
                  <c:v>61.7</c:v>
                </c:pt>
                <c:pt idx="13">
                  <c:v>63.9</c:v>
                </c:pt>
                <c:pt idx="15">
                  <c:v>68.599999999999994</c:v>
                </c:pt>
              </c:numCache>
            </c:numRef>
          </c:val>
        </c:ser>
        <c:dLbls/>
        <c:axId val="77406208"/>
        <c:axId val="77407744"/>
      </c:barChart>
      <c:catAx>
        <c:axId val="77406208"/>
        <c:scaling>
          <c:orientation val="minMax"/>
        </c:scaling>
        <c:axPos val="l"/>
        <c:tickLblPos val="nextTo"/>
        <c:crossAx val="77407744"/>
        <c:crosses val="autoZero"/>
        <c:auto val="1"/>
        <c:lblAlgn val="ctr"/>
        <c:lblOffset val="100"/>
      </c:catAx>
      <c:valAx>
        <c:axId val="77407744"/>
        <c:scaling>
          <c:orientation val="minMax"/>
        </c:scaling>
        <c:axPos val="b"/>
        <c:majorGridlines/>
        <c:numFmt formatCode="0.00" sourceLinked="1"/>
        <c:tickLblPos val="nextTo"/>
        <c:crossAx val="7740620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7535150454149372E-2"/>
          <c:y val="1.5625E-2"/>
          <c:w val="0.87754308681886595"/>
          <c:h val="0.56404240485564261"/>
        </c:manualLayout>
      </c:layout>
      <c:barChart>
        <c:barDir val="col"/>
        <c:grouping val="percentStacked"/>
        <c:ser>
          <c:idx val="0"/>
          <c:order val="0"/>
          <c:tx>
            <c:strRef>
              <c:f>Динамика!$A$299</c:f>
              <c:strCache>
                <c:ptCount val="1"/>
                <c:pt idx="0">
                  <c:v>бюджет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multiLvlStrRef>
              <c:f>Динамика!$B$297:$M$298</c:f>
              <c:multiLvlStrCache>
                <c:ptCount val="12"/>
                <c:lvl>
                  <c:pt idx="0">
                    <c:v>специалисты</c:v>
                  </c:pt>
                  <c:pt idx="1">
                    <c:v>бакалавры</c:v>
                  </c:pt>
                  <c:pt idx="2">
                    <c:v>магистры</c:v>
                  </c:pt>
                  <c:pt idx="3">
                    <c:v>специалисты</c:v>
                  </c:pt>
                  <c:pt idx="4">
                    <c:v>бакалавры</c:v>
                  </c:pt>
                  <c:pt idx="5">
                    <c:v>магистры</c:v>
                  </c:pt>
                  <c:pt idx="6">
                    <c:v>специалисты</c:v>
                  </c:pt>
                  <c:pt idx="7">
                    <c:v>бакалавры</c:v>
                  </c:pt>
                  <c:pt idx="8">
                    <c:v>магистры</c:v>
                  </c:pt>
                  <c:pt idx="9">
                    <c:v>специалисты</c:v>
                  </c:pt>
                  <c:pt idx="10">
                    <c:v>бакалавры</c:v>
                  </c:pt>
                  <c:pt idx="11">
                    <c:v>магистры</c:v>
                  </c:pt>
                </c:lvl>
                <c:lvl>
                  <c:pt idx="0">
                    <c:v>Москва</c:v>
                  </c:pt>
                  <c:pt idx="3">
                    <c:v>НН</c:v>
                  </c:pt>
                  <c:pt idx="6">
                    <c:v>Пермь</c:v>
                  </c:pt>
                  <c:pt idx="9">
                    <c:v>СПб</c:v>
                  </c:pt>
                </c:lvl>
              </c:multiLvlStrCache>
            </c:multiLvlStrRef>
          </c:cat>
          <c:val>
            <c:numRef>
              <c:f>Динамика!$B$299:$M$299</c:f>
              <c:numCache>
                <c:formatCode>0</c:formatCode>
                <c:ptCount val="12"/>
                <c:pt idx="0">
                  <c:v>66.920473773265655</c:v>
                </c:pt>
                <c:pt idx="1">
                  <c:v>61.864480683700869</c:v>
                </c:pt>
                <c:pt idx="2">
                  <c:v>81.913388055476688</c:v>
                </c:pt>
                <c:pt idx="3">
                  <c:v>56.637168141592923</c:v>
                </c:pt>
                <c:pt idx="4">
                  <c:v>74.045346062052289</c:v>
                </c:pt>
                <c:pt idx="5">
                  <c:v>92.857142857142748</c:v>
                </c:pt>
                <c:pt idx="6" formatCode="General">
                  <c:v>0</c:v>
                </c:pt>
                <c:pt idx="7">
                  <c:v>82.053654024051809</c:v>
                </c:pt>
                <c:pt idx="8">
                  <c:v>83.615819209039543</c:v>
                </c:pt>
                <c:pt idx="9">
                  <c:v>69.277108433734597</c:v>
                </c:pt>
                <c:pt idx="10">
                  <c:v>85.583290881304137</c:v>
                </c:pt>
                <c:pt idx="11">
                  <c:v>96.732026143790748</c:v>
                </c:pt>
              </c:numCache>
            </c:numRef>
          </c:val>
        </c:ser>
        <c:ser>
          <c:idx val="1"/>
          <c:order val="1"/>
          <c:tx>
            <c:strRef>
              <c:f>Динамика!$A$300</c:f>
              <c:strCache>
                <c:ptCount val="1"/>
                <c:pt idx="0">
                  <c:v>коммерция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multiLvlStrRef>
              <c:f>Динамика!$B$297:$M$298</c:f>
              <c:multiLvlStrCache>
                <c:ptCount val="12"/>
                <c:lvl>
                  <c:pt idx="0">
                    <c:v>специалисты</c:v>
                  </c:pt>
                  <c:pt idx="1">
                    <c:v>бакалавры</c:v>
                  </c:pt>
                  <c:pt idx="2">
                    <c:v>магистры</c:v>
                  </c:pt>
                  <c:pt idx="3">
                    <c:v>специалисты</c:v>
                  </c:pt>
                  <c:pt idx="4">
                    <c:v>бакалавры</c:v>
                  </c:pt>
                  <c:pt idx="5">
                    <c:v>магистры</c:v>
                  </c:pt>
                  <c:pt idx="6">
                    <c:v>специалисты</c:v>
                  </c:pt>
                  <c:pt idx="7">
                    <c:v>бакалавры</c:v>
                  </c:pt>
                  <c:pt idx="8">
                    <c:v>магистры</c:v>
                  </c:pt>
                  <c:pt idx="9">
                    <c:v>специалисты</c:v>
                  </c:pt>
                  <c:pt idx="10">
                    <c:v>бакалавры</c:v>
                  </c:pt>
                  <c:pt idx="11">
                    <c:v>магистры</c:v>
                  </c:pt>
                </c:lvl>
                <c:lvl>
                  <c:pt idx="0">
                    <c:v>Москва</c:v>
                  </c:pt>
                  <c:pt idx="3">
                    <c:v>НН</c:v>
                  </c:pt>
                  <c:pt idx="6">
                    <c:v>Пермь</c:v>
                  </c:pt>
                  <c:pt idx="9">
                    <c:v>СПб</c:v>
                  </c:pt>
                </c:lvl>
              </c:multiLvlStrCache>
            </c:multiLvlStrRef>
          </c:cat>
          <c:val>
            <c:numRef>
              <c:f>Динамика!$B$300:$M$300</c:f>
              <c:numCache>
                <c:formatCode>0</c:formatCode>
                <c:ptCount val="12"/>
                <c:pt idx="0">
                  <c:v>33.079526226734352</c:v>
                </c:pt>
                <c:pt idx="1">
                  <c:v>38.135519316299039</c:v>
                </c:pt>
                <c:pt idx="2">
                  <c:v>18.086611944522925</c:v>
                </c:pt>
                <c:pt idx="3">
                  <c:v>43.362831858407077</c:v>
                </c:pt>
                <c:pt idx="4">
                  <c:v>25.954653937947487</c:v>
                </c:pt>
                <c:pt idx="5">
                  <c:v>7.1428571428571406</c:v>
                </c:pt>
                <c:pt idx="6" formatCode="General">
                  <c:v>0</c:v>
                </c:pt>
                <c:pt idx="7">
                  <c:v>17.946345975948155</c:v>
                </c:pt>
                <c:pt idx="8">
                  <c:v>16.38418079096045</c:v>
                </c:pt>
                <c:pt idx="9">
                  <c:v>30.722891566265059</c:v>
                </c:pt>
                <c:pt idx="10">
                  <c:v>14.41670911869587</c:v>
                </c:pt>
                <c:pt idx="11">
                  <c:v>3.2679738562091569</c:v>
                </c:pt>
              </c:numCache>
            </c:numRef>
          </c:val>
        </c:ser>
        <c:dLbls>
          <c:showVal val="1"/>
        </c:dLbls>
        <c:overlap val="100"/>
        <c:axId val="58083968"/>
        <c:axId val="58102144"/>
      </c:barChart>
      <c:catAx>
        <c:axId val="580839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8102144"/>
        <c:crosses val="autoZero"/>
        <c:auto val="1"/>
        <c:lblAlgn val="ctr"/>
        <c:lblOffset val="100"/>
      </c:catAx>
      <c:valAx>
        <c:axId val="5810214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8083968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28904904248080099"/>
          <c:y val="0.892047039041995"/>
          <c:w val="0.42190194823898902"/>
          <c:h val="5.9361056430446285E-2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plotArea>
      <c:layout>
        <c:manualLayout>
          <c:layoutTarget val="inner"/>
          <c:xMode val="edge"/>
          <c:yMode val="edge"/>
          <c:x val="0.29982955317836341"/>
          <c:y val="4.5502173556430464E-2"/>
          <c:w val="0.50209949450763103"/>
          <c:h val="0.90227997867454079"/>
        </c:manualLayout>
      </c:layout>
      <c:barChart>
        <c:barDir val="bar"/>
        <c:grouping val="clustered"/>
        <c:ser>
          <c:idx val="0"/>
          <c:order val="0"/>
          <c:tx>
            <c:strRef>
              <c:f>Диагр_Сравнение!$B$2</c:f>
              <c:strCache>
                <c:ptCount val="1"/>
                <c:pt idx="0">
                  <c:v>Выпуск 2013 года</c:v>
                </c:pt>
              </c:strCache>
            </c:strRef>
          </c:tx>
          <c:dLbls>
            <c:showVal val="1"/>
          </c:dLbls>
          <c:cat>
            <c:strRef>
              <c:f>Диагр_Сравнение!$A$3:$A$25</c:f>
              <c:strCache>
                <c:ptCount val="23"/>
                <c:pt idx="0">
                  <c:v>Экономика (МИЭФ)</c:v>
                </c:pt>
                <c:pt idx="1">
                  <c:v>Психология (ИО)</c:v>
                </c:pt>
                <c:pt idx="2">
                  <c:v>Политология (КПП)</c:v>
                </c:pt>
                <c:pt idx="3">
                  <c:v>Менеджмент (ФЛ)</c:v>
                </c:pt>
                <c:pt idx="4">
                  <c:v>Экономика (ФЭ)</c:v>
                </c:pt>
                <c:pt idx="5">
                  <c:v>Экономика (ОСДИИ)</c:v>
                </c:pt>
                <c:pt idx="6">
                  <c:v>Политология (ФПП)</c:v>
                </c:pt>
                <c:pt idx="7">
                  <c:v>Прогр.инж. (ОПИ)</c:v>
                </c:pt>
                <c:pt idx="8">
                  <c:v>Экономика (ФМЭиМП)</c:v>
                </c:pt>
                <c:pt idx="9">
                  <c:v>ГМУ (ФГиМУ)</c:v>
                </c:pt>
                <c:pt idx="10">
                  <c:v>Культурология (ОК)</c:v>
                </c:pt>
                <c:pt idx="11">
                  <c:v>ГМУ (ВШУ)</c:v>
                </c:pt>
                <c:pt idx="12">
                  <c:v>Менеджмент (ФМ)</c:v>
                </c:pt>
                <c:pt idx="13">
                  <c:v>Юриспруденция (ФП)</c:v>
                </c:pt>
                <c:pt idx="14">
                  <c:v>Математика (ФМ)</c:v>
                </c:pt>
                <c:pt idx="15">
                  <c:v>Журналистика (ФМ)</c:v>
                </c:pt>
                <c:pt idx="16">
                  <c:v>История (ФИ)</c:v>
                </c:pt>
                <c:pt idx="17">
                  <c:v>Социология (ФС)</c:v>
                </c:pt>
                <c:pt idx="18">
                  <c:v>Бизнес-информатика (ФБИ)</c:v>
                </c:pt>
                <c:pt idx="19">
                  <c:v>Межд.отн.(ММЭиМП)</c:v>
                </c:pt>
                <c:pt idx="20">
                  <c:v>Психология (ФПС)</c:v>
                </c:pt>
                <c:pt idx="21">
                  <c:v>Философия (ФФ)</c:v>
                </c:pt>
                <c:pt idx="22">
                  <c:v>Прикл.мат-ка и информ.(ОПМмИ)</c:v>
                </c:pt>
              </c:strCache>
            </c:strRef>
          </c:cat>
          <c:val>
            <c:numRef>
              <c:f>Диагр_Сравнение!$B$3:$B$25</c:f>
              <c:numCache>
                <c:formatCode>0.00</c:formatCode>
                <c:ptCount val="23"/>
                <c:pt idx="0">
                  <c:v>50</c:v>
                </c:pt>
                <c:pt idx="1">
                  <c:v>50</c:v>
                </c:pt>
                <c:pt idx="2">
                  <c:v>52</c:v>
                </c:pt>
                <c:pt idx="3">
                  <c:v>55.172413793103452</c:v>
                </c:pt>
                <c:pt idx="4">
                  <c:v>55.882352941176478</c:v>
                </c:pt>
                <c:pt idx="5">
                  <c:v>56.25</c:v>
                </c:pt>
                <c:pt idx="6">
                  <c:v>57.142857142857139</c:v>
                </c:pt>
                <c:pt idx="7">
                  <c:v>58.333333333333336</c:v>
                </c:pt>
                <c:pt idx="8">
                  <c:v>61.111111111111114</c:v>
                </c:pt>
                <c:pt idx="9">
                  <c:v>62.068965517241374</c:v>
                </c:pt>
                <c:pt idx="10">
                  <c:v>64.705882352941146</c:v>
                </c:pt>
                <c:pt idx="11">
                  <c:v>65.384615384615401</c:v>
                </c:pt>
                <c:pt idx="12">
                  <c:v>66.046511627906995</c:v>
                </c:pt>
                <c:pt idx="13">
                  <c:v>66.176470588235276</c:v>
                </c:pt>
                <c:pt idx="14">
                  <c:v>66.666666666666657</c:v>
                </c:pt>
                <c:pt idx="15">
                  <c:v>72.58064516129032</c:v>
                </c:pt>
                <c:pt idx="16">
                  <c:v>73.333333333333314</c:v>
                </c:pt>
                <c:pt idx="17">
                  <c:v>75</c:v>
                </c:pt>
                <c:pt idx="18">
                  <c:v>77.165354330708638</c:v>
                </c:pt>
                <c:pt idx="19">
                  <c:v>78.260869565217419</c:v>
                </c:pt>
                <c:pt idx="20">
                  <c:v>78.947368421052644</c:v>
                </c:pt>
                <c:pt idx="21">
                  <c:v>82.352941176470551</c:v>
                </c:pt>
                <c:pt idx="22">
                  <c:v>90</c:v>
                </c:pt>
              </c:numCache>
            </c:numRef>
          </c:val>
        </c:ser>
        <c:ser>
          <c:idx val="1"/>
          <c:order val="1"/>
          <c:tx>
            <c:strRef>
              <c:f>Диагр_Сравнение!$C$2</c:f>
              <c:strCache>
                <c:ptCount val="1"/>
                <c:pt idx="0">
                  <c:v>Выпуск 2012 года</c:v>
                </c:pt>
              </c:strCache>
            </c:strRef>
          </c:tx>
          <c:dLbls>
            <c:dLblPos val="ctr"/>
            <c:showVal val="1"/>
          </c:dLbls>
          <c:cat>
            <c:strRef>
              <c:f>Диагр_Сравнение!$A$3:$A$25</c:f>
              <c:strCache>
                <c:ptCount val="23"/>
                <c:pt idx="0">
                  <c:v>Экономика (МИЭФ)</c:v>
                </c:pt>
                <c:pt idx="1">
                  <c:v>Психология (ИО)</c:v>
                </c:pt>
                <c:pt idx="2">
                  <c:v>Политология (КПП)</c:v>
                </c:pt>
                <c:pt idx="3">
                  <c:v>Менеджмент (ФЛ)</c:v>
                </c:pt>
                <c:pt idx="4">
                  <c:v>Экономика (ФЭ)</c:v>
                </c:pt>
                <c:pt idx="5">
                  <c:v>Экономика (ОСДИИ)</c:v>
                </c:pt>
                <c:pt idx="6">
                  <c:v>Политология (ФПП)</c:v>
                </c:pt>
                <c:pt idx="7">
                  <c:v>Прогр.инж. (ОПИ)</c:v>
                </c:pt>
                <c:pt idx="8">
                  <c:v>Экономика (ФМЭиМП)</c:v>
                </c:pt>
                <c:pt idx="9">
                  <c:v>ГМУ (ФГиМУ)</c:v>
                </c:pt>
                <c:pt idx="10">
                  <c:v>Культурология (ОК)</c:v>
                </c:pt>
                <c:pt idx="11">
                  <c:v>ГМУ (ВШУ)</c:v>
                </c:pt>
                <c:pt idx="12">
                  <c:v>Менеджмент (ФМ)</c:v>
                </c:pt>
                <c:pt idx="13">
                  <c:v>Юриспруденция (ФП)</c:v>
                </c:pt>
                <c:pt idx="14">
                  <c:v>Математика (ФМ)</c:v>
                </c:pt>
                <c:pt idx="15">
                  <c:v>Журналистика (ФМ)</c:v>
                </c:pt>
                <c:pt idx="16">
                  <c:v>История (ФИ)</c:v>
                </c:pt>
                <c:pt idx="17">
                  <c:v>Социология (ФС)</c:v>
                </c:pt>
                <c:pt idx="18">
                  <c:v>Бизнес-информатика (ФБИ)</c:v>
                </c:pt>
                <c:pt idx="19">
                  <c:v>Межд.отн.(ММЭиМП)</c:v>
                </c:pt>
                <c:pt idx="20">
                  <c:v>Психология (ФПС)</c:v>
                </c:pt>
                <c:pt idx="21">
                  <c:v>Философия (ФФ)</c:v>
                </c:pt>
                <c:pt idx="22">
                  <c:v>Прикл.мат-ка и информ.(ОПМмИ)</c:v>
                </c:pt>
              </c:strCache>
            </c:strRef>
          </c:cat>
          <c:val>
            <c:numRef>
              <c:f>Диагр_Сравнение!$C$3:$C$25</c:f>
              <c:numCache>
                <c:formatCode>0.00</c:formatCode>
                <c:ptCount val="23"/>
                <c:pt idx="0">
                  <c:v>73</c:v>
                </c:pt>
                <c:pt idx="1">
                  <c:v>65</c:v>
                </c:pt>
                <c:pt idx="2">
                  <c:v>45</c:v>
                </c:pt>
                <c:pt idx="3">
                  <c:v>52</c:v>
                </c:pt>
                <c:pt idx="4">
                  <c:v>63</c:v>
                </c:pt>
                <c:pt idx="5">
                  <c:v>24</c:v>
                </c:pt>
                <c:pt idx="6">
                  <c:v>45</c:v>
                </c:pt>
                <c:pt idx="7">
                  <c:v>60</c:v>
                </c:pt>
                <c:pt idx="8">
                  <c:v>69</c:v>
                </c:pt>
                <c:pt idx="9">
                  <c:v>72</c:v>
                </c:pt>
                <c:pt idx="12">
                  <c:v>65</c:v>
                </c:pt>
                <c:pt idx="13">
                  <c:v>72</c:v>
                </c:pt>
                <c:pt idx="14">
                  <c:v>43</c:v>
                </c:pt>
                <c:pt idx="17">
                  <c:v>69</c:v>
                </c:pt>
                <c:pt idx="18">
                  <c:v>79</c:v>
                </c:pt>
                <c:pt idx="20">
                  <c:v>74</c:v>
                </c:pt>
                <c:pt idx="21">
                  <c:v>48</c:v>
                </c:pt>
                <c:pt idx="22">
                  <c:v>72</c:v>
                </c:pt>
              </c:numCache>
            </c:numRef>
          </c:val>
        </c:ser>
        <c:ser>
          <c:idx val="2"/>
          <c:order val="2"/>
          <c:tx>
            <c:strRef>
              <c:f>Диагр_Сравнение!$D$2</c:f>
              <c:strCache>
                <c:ptCount val="1"/>
                <c:pt idx="0">
                  <c:v>Выпуск 2011 года</c:v>
                </c:pt>
              </c:strCache>
            </c:strRef>
          </c:tx>
          <c:dLbls>
            <c:dLblPos val="inBase"/>
            <c:showVal val="1"/>
          </c:dLbls>
          <c:cat>
            <c:strRef>
              <c:f>Диагр_Сравнение!$A$3:$A$25</c:f>
              <c:strCache>
                <c:ptCount val="23"/>
                <c:pt idx="0">
                  <c:v>Экономика (МИЭФ)</c:v>
                </c:pt>
                <c:pt idx="1">
                  <c:v>Психология (ИО)</c:v>
                </c:pt>
                <c:pt idx="2">
                  <c:v>Политология (КПП)</c:v>
                </c:pt>
                <c:pt idx="3">
                  <c:v>Менеджмент (ФЛ)</c:v>
                </c:pt>
                <c:pt idx="4">
                  <c:v>Экономика (ФЭ)</c:v>
                </c:pt>
                <c:pt idx="5">
                  <c:v>Экономика (ОСДИИ)</c:v>
                </c:pt>
                <c:pt idx="6">
                  <c:v>Политология (ФПП)</c:v>
                </c:pt>
                <c:pt idx="7">
                  <c:v>Прогр.инж. (ОПИ)</c:v>
                </c:pt>
                <c:pt idx="8">
                  <c:v>Экономика (ФМЭиМП)</c:v>
                </c:pt>
                <c:pt idx="9">
                  <c:v>ГМУ (ФГиМУ)</c:v>
                </c:pt>
                <c:pt idx="10">
                  <c:v>Культурология (ОК)</c:v>
                </c:pt>
                <c:pt idx="11">
                  <c:v>ГМУ (ВШУ)</c:v>
                </c:pt>
                <c:pt idx="12">
                  <c:v>Менеджмент (ФМ)</c:v>
                </c:pt>
                <c:pt idx="13">
                  <c:v>Юриспруденция (ФП)</c:v>
                </c:pt>
                <c:pt idx="14">
                  <c:v>Математика (ФМ)</c:v>
                </c:pt>
                <c:pt idx="15">
                  <c:v>Журналистика (ФМ)</c:v>
                </c:pt>
                <c:pt idx="16">
                  <c:v>История (ФИ)</c:v>
                </c:pt>
                <c:pt idx="17">
                  <c:v>Социология (ФС)</c:v>
                </c:pt>
                <c:pt idx="18">
                  <c:v>Бизнес-информатика (ФБИ)</c:v>
                </c:pt>
                <c:pt idx="19">
                  <c:v>Межд.отн.(ММЭиМП)</c:v>
                </c:pt>
                <c:pt idx="20">
                  <c:v>Психология (ФПС)</c:v>
                </c:pt>
                <c:pt idx="21">
                  <c:v>Философия (ФФ)</c:v>
                </c:pt>
                <c:pt idx="22">
                  <c:v>Прикл.мат-ка и информ.(ОПМмИ)</c:v>
                </c:pt>
              </c:strCache>
            </c:strRef>
          </c:cat>
          <c:val>
            <c:numRef>
              <c:f>Диагр_Сравнение!$D$3:$D$25</c:f>
              <c:numCache>
                <c:formatCode>General</c:formatCode>
                <c:ptCount val="23"/>
                <c:pt idx="0" formatCode="0.00">
                  <c:v>56</c:v>
                </c:pt>
                <c:pt idx="2" formatCode="0.00">
                  <c:v>74</c:v>
                </c:pt>
                <c:pt idx="3" formatCode="0.00">
                  <c:v>13</c:v>
                </c:pt>
                <c:pt idx="4" formatCode="0.00">
                  <c:v>70</c:v>
                </c:pt>
                <c:pt idx="5" formatCode="0.00">
                  <c:v>68</c:v>
                </c:pt>
                <c:pt idx="6" formatCode="0.00">
                  <c:v>74</c:v>
                </c:pt>
                <c:pt idx="7" formatCode="0.00">
                  <c:v>51</c:v>
                </c:pt>
                <c:pt idx="8" formatCode="0.00">
                  <c:v>71</c:v>
                </c:pt>
                <c:pt idx="9" formatCode="0.00">
                  <c:v>63</c:v>
                </c:pt>
                <c:pt idx="12" formatCode="0.00">
                  <c:v>72</c:v>
                </c:pt>
                <c:pt idx="13" formatCode="0.00">
                  <c:v>36</c:v>
                </c:pt>
                <c:pt idx="14" formatCode="0.00">
                  <c:v>79</c:v>
                </c:pt>
                <c:pt idx="17" formatCode="0.00">
                  <c:v>58</c:v>
                </c:pt>
                <c:pt idx="18" formatCode="0.00">
                  <c:v>88</c:v>
                </c:pt>
                <c:pt idx="20" formatCode="0.00">
                  <c:v>76</c:v>
                </c:pt>
                <c:pt idx="21" formatCode="0.00">
                  <c:v>72</c:v>
                </c:pt>
                <c:pt idx="22" formatCode="0.00">
                  <c:v>81</c:v>
                </c:pt>
              </c:numCache>
            </c:numRef>
          </c:val>
        </c:ser>
        <c:dLbls/>
        <c:axId val="77731328"/>
        <c:axId val="77732864"/>
      </c:barChart>
      <c:catAx>
        <c:axId val="77731328"/>
        <c:scaling>
          <c:orientation val="minMax"/>
        </c:scaling>
        <c:axPos val="l"/>
        <c:tickLblPos val="nextTo"/>
        <c:crossAx val="77732864"/>
        <c:crosses val="autoZero"/>
        <c:auto val="1"/>
        <c:lblAlgn val="ctr"/>
        <c:lblOffset val="100"/>
      </c:catAx>
      <c:valAx>
        <c:axId val="77732864"/>
        <c:scaling>
          <c:orientation val="minMax"/>
        </c:scaling>
        <c:axPos val="b"/>
        <c:majorGridlines/>
        <c:numFmt formatCode="0.00" sourceLinked="1"/>
        <c:tickLblPos val="nextTo"/>
        <c:crossAx val="7773132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'Динамика Маг+бак'!$A$4</c:f>
              <c:strCache>
                <c:ptCount val="1"/>
                <c:pt idx="0">
                  <c:v>Бакалавриат</c:v>
                </c:pt>
              </c:strCache>
            </c:strRef>
          </c:tx>
          <c:dLbls>
            <c:showVal val="1"/>
          </c:dLbls>
          <c:cat>
            <c:strRef>
              <c:f>'Динамика Маг+бак'!$B$3:$D$3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</c:strCache>
            </c:strRef>
          </c:cat>
          <c:val>
            <c:numRef>
              <c:f>'Динамика Маг+бак'!$B$4:$D$4</c:f>
              <c:numCache>
                <c:formatCode>0.00%</c:formatCode>
                <c:ptCount val="3"/>
                <c:pt idx="0">
                  <c:v>0.57500000000000051</c:v>
                </c:pt>
                <c:pt idx="1">
                  <c:v>0.60100000000000053</c:v>
                </c:pt>
                <c:pt idx="2">
                  <c:v>0.60397479398933651</c:v>
                </c:pt>
              </c:numCache>
            </c:numRef>
          </c:val>
        </c:ser>
        <c:ser>
          <c:idx val="1"/>
          <c:order val="1"/>
          <c:tx>
            <c:strRef>
              <c:f>'Динамика Маг+бак'!$A$5</c:f>
              <c:strCache>
                <c:ptCount val="1"/>
                <c:pt idx="0">
                  <c:v>Магистратура</c:v>
                </c:pt>
              </c:strCache>
            </c:strRef>
          </c:tx>
          <c:dLbls>
            <c:showVal val="1"/>
          </c:dLbls>
          <c:cat>
            <c:strRef>
              <c:f>'Динамика Маг+бак'!$B$3:$D$3</c:f>
              <c:strCache>
                <c:ptCount val="3"/>
                <c:pt idx="0">
                  <c:v>2011 год</c:v>
                </c:pt>
                <c:pt idx="1">
                  <c:v>2012 год</c:v>
                </c:pt>
                <c:pt idx="2">
                  <c:v>2013 год</c:v>
                </c:pt>
              </c:strCache>
            </c:strRef>
          </c:cat>
          <c:val>
            <c:numRef>
              <c:f>'Динамика Маг+бак'!$B$5:$D$5</c:f>
              <c:numCache>
                <c:formatCode>0.00%</c:formatCode>
                <c:ptCount val="3"/>
                <c:pt idx="0">
                  <c:v>0.70000000000000051</c:v>
                </c:pt>
                <c:pt idx="1">
                  <c:v>0.63000000000000056</c:v>
                </c:pt>
                <c:pt idx="2">
                  <c:v>0.65618986529826862</c:v>
                </c:pt>
              </c:numCache>
            </c:numRef>
          </c:val>
        </c:ser>
        <c:dLbls/>
        <c:axId val="77782016"/>
        <c:axId val="77787904"/>
      </c:barChart>
      <c:catAx>
        <c:axId val="77782016"/>
        <c:scaling>
          <c:orientation val="minMax"/>
        </c:scaling>
        <c:axPos val="b"/>
        <c:tickLblPos val="nextTo"/>
        <c:crossAx val="77787904"/>
        <c:crosses val="autoZero"/>
        <c:auto val="1"/>
        <c:lblAlgn val="ctr"/>
        <c:lblOffset val="100"/>
      </c:catAx>
      <c:valAx>
        <c:axId val="77787904"/>
        <c:scaling>
          <c:orientation val="minMax"/>
          <c:max val="1"/>
        </c:scaling>
        <c:axPos val="l"/>
        <c:majorGridlines/>
        <c:numFmt formatCode="0.00%" sourceLinked="1"/>
        <c:tickLblPos val="nextTo"/>
        <c:crossAx val="7778201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Судьба!$G$21</c:f>
              <c:strCache>
                <c:ptCount val="1"/>
                <c:pt idx="0">
                  <c:v>Бакалавры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7,63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15,61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12,32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48,59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14,32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1,53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Судьба!$F$22:$F$26</c:f>
              <c:strCache>
                <c:ptCount val="5"/>
                <c:pt idx="0">
                  <c:v>Получили диплом в срок на другом факультете</c:v>
                </c:pt>
                <c:pt idx="1">
                  <c:v>Еще учатся</c:v>
                </c:pt>
                <c:pt idx="2">
                  <c:v>Перешли на другой факультет</c:v>
                </c:pt>
                <c:pt idx="3">
                  <c:v>Отчислены из университета</c:v>
                </c:pt>
                <c:pt idx="4">
                  <c:v>Перевелись в другой вуз</c:v>
                </c:pt>
              </c:strCache>
            </c:strRef>
          </c:cat>
          <c:val>
            <c:numRef>
              <c:f>Судьба!$G$22:$G$26</c:f>
              <c:numCache>
                <c:formatCode>0.00</c:formatCode>
                <c:ptCount val="5"/>
                <c:pt idx="0">
                  <c:v>5.8394160583941614</c:v>
                </c:pt>
                <c:pt idx="1">
                  <c:v>16.180048661800491</c:v>
                </c:pt>
                <c:pt idx="2">
                  <c:v>12.773722627737227</c:v>
                </c:pt>
                <c:pt idx="3">
                  <c:v>50.364963503649562</c:v>
                </c:pt>
                <c:pt idx="4">
                  <c:v>14.841849148418493</c:v>
                </c:pt>
              </c:numCache>
            </c:numRef>
          </c:val>
        </c:ser>
        <c:ser>
          <c:idx val="1"/>
          <c:order val="1"/>
          <c:tx>
            <c:strRef>
              <c:f>Судьба!$H$21</c:f>
              <c:strCache>
                <c:ptCount val="1"/>
                <c:pt idx="0">
                  <c:v>Магистры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4,46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62,08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0,37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0,00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Судьба!$F$22:$F$26</c:f>
              <c:strCache>
                <c:ptCount val="5"/>
                <c:pt idx="0">
                  <c:v>Получили диплом в срок на другом факультете</c:v>
                </c:pt>
                <c:pt idx="1">
                  <c:v>Еще учатся</c:v>
                </c:pt>
                <c:pt idx="2">
                  <c:v>Перешли на другой факультет</c:v>
                </c:pt>
                <c:pt idx="3">
                  <c:v>Отчислены из университета</c:v>
                </c:pt>
                <c:pt idx="4">
                  <c:v>Перевелись в другой вуз</c:v>
                </c:pt>
              </c:strCache>
            </c:strRef>
          </c:cat>
          <c:val>
            <c:numRef>
              <c:f>Судьба!$H$22:$H$26</c:f>
              <c:numCache>
                <c:formatCode>0.00</c:formatCode>
                <c:ptCount val="5"/>
                <c:pt idx="0">
                  <c:v>5.3903345724907004</c:v>
                </c:pt>
                <c:pt idx="1">
                  <c:v>27.695167286245336</c:v>
                </c:pt>
                <c:pt idx="2">
                  <c:v>4.4609665427509295</c:v>
                </c:pt>
                <c:pt idx="3">
                  <c:v>62.081784386617038</c:v>
                </c:pt>
                <c:pt idx="4">
                  <c:v>0.37174721189591081</c:v>
                </c:pt>
              </c:numCache>
            </c:numRef>
          </c:val>
        </c:ser>
        <c:dLbls/>
        <c:axId val="77834880"/>
        <c:axId val="77857152"/>
      </c:barChart>
      <c:catAx>
        <c:axId val="7783488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7857152"/>
        <c:crosses val="autoZero"/>
        <c:auto val="1"/>
        <c:lblAlgn val="ctr"/>
        <c:lblOffset val="100"/>
      </c:catAx>
      <c:valAx>
        <c:axId val="77857152"/>
        <c:scaling>
          <c:orientation val="minMax"/>
          <c:max val="100"/>
          <c:min val="0"/>
        </c:scaling>
        <c:axPos val="b"/>
        <c:majorGridlines/>
        <c:numFmt formatCode="0.00" sourceLinked="1"/>
        <c:tickLblPos val="nextTo"/>
        <c:crossAx val="77834880"/>
        <c:crosses val="autoZero"/>
        <c:crossBetween val="between"/>
      </c:valAx>
    </c:plotArea>
    <c:plotVisOnly val="1"/>
    <c:dispBlanksAs val="gap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'Сравнение за три года'!$C$2</c:f>
              <c:strCache>
                <c:ptCount val="1"/>
                <c:pt idx="0">
                  <c:v>2011  (норм.срок)</c:v>
                </c:pt>
              </c:strCache>
            </c:strRef>
          </c:tx>
          <c:dLbls>
            <c:showVal val="1"/>
          </c:dLbls>
          <c:cat>
            <c:strRef>
              <c:f>'Сравнение за три года'!$B$3:$B$17</c:f>
              <c:strCache>
                <c:ptCount val="15"/>
                <c:pt idx="0">
                  <c:v>Экономика (МИЭФ)</c:v>
                </c:pt>
                <c:pt idx="1">
                  <c:v>Журналистика (ОДПЖ)</c:v>
                </c:pt>
                <c:pt idx="2">
                  <c:v>Прикл.матем.и информ. (ОПМИ)</c:v>
                </c:pt>
                <c:pt idx="3">
                  <c:v>Бизнес-информатика (ОПИ)</c:v>
                </c:pt>
                <c:pt idx="4">
                  <c:v>Бизнес-информатика (ФБИ)</c:v>
                </c:pt>
                <c:pt idx="5">
                  <c:v>Менеджмент (ФГМУ)</c:v>
                </c:pt>
                <c:pt idx="6">
                  <c:v>Менеджмент (ФМ)</c:v>
                </c:pt>
                <c:pt idx="7">
                  <c:v>Международные отношения (МЭиМП)</c:v>
                </c:pt>
                <c:pt idx="8">
                  <c:v>Экономика (ФМЭиМП)</c:v>
                </c:pt>
                <c:pt idx="9">
                  <c:v>Юриспруденция (ФП)</c:v>
                </c:pt>
                <c:pt idx="10">
                  <c:v>Политология (ФПП)</c:v>
                </c:pt>
                <c:pt idx="11">
                  <c:v>Психология (ФП)</c:v>
                </c:pt>
                <c:pt idx="12">
                  <c:v>Социология</c:v>
                </c:pt>
                <c:pt idx="13">
                  <c:v>Философия</c:v>
                </c:pt>
                <c:pt idx="14">
                  <c:v>Экономика</c:v>
                </c:pt>
              </c:strCache>
            </c:strRef>
          </c:cat>
          <c:val>
            <c:numRef>
              <c:f>'Сравнение за три года'!$C$3:$C$17</c:f>
              <c:numCache>
                <c:formatCode>0.00</c:formatCode>
                <c:ptCount val="15"/>
                <c:pt idx="0">
                  <c:v>56.25</c:v>
                </c:pt>
                <c:pt idx="1">
                  <c:v>81.081081081081081</c:v>
                </c:pt>
                <c:pt idx="2">
                  <c:v>51.351351351351333</c:v>
                </c:pt>
                <c:pt idx="3">
                  <c:v>68</c:v>
                </c:pt>
                <c:pt idx="4">
                  <c:v>87.704918032786836</c:v>
                </c:pt>
                <c:pt idx="5">
                  <c:v>62.962962962962962</c:v>
                </c:pt>
                <c:pt idx="6">
                  <c:v>79.227053140096615</c:v>
                </c:pt>
                <c:pt idx="7">
                  <c:v>75.862068965517267</c:v>
                </c:pt>
                <c:pt idx="8">
                  <c:v>70.212765957446777</c:v>
                </c:pt>
                <c:pt idx="9">
                  <c:v>71.153846153846104</c:v>
                </c:pt>
                <c:pt idx="10">
                  <c:v>35.820895522388057</c:v>
                </c:pt>
                <c:pt idx="11">
                  <c:v>73.75</c:v>
                </c:pt>
                <c:pt idx="12">
                  <c:v>75.510204081632708</c:v>
                </c:pt>
                <c:pt idx="13">
                  <c:v>57.894736842105289</c:v>
                </c:pt>
                <c:pt idx="14">
                  <c:v>71.686746987951764</c:v>
                </c:pt>
              </c:numCache>
            </c:numRef>
          </c:val>
        </c:ser>
        <c:ser>
          <c:idx val="1"/>
          <c:order val="1"/>
          <c:tx>
            <c:strRef>
              <c:f>'Сравнение за три года'!$D$2</c:f>
              <c:strCache>
                <c:ptCount val="1"/>
                <c:pt idx="0">
                  <c:v>2012 (норм+1)</c:v>
                </c:pt>
              </c:strCache>
            </c:strRef>
          </c:tx>
          <c:dLbls>
            <c:dLblPos val="ctr"/>
            <c:showVal val="1"/>
          </c:dLbls>
          <c:cat>
            <c:strRef>
              <c:f>'Сравнение за три года'!$B$3:$B$17</c:f>
              <c:strCache>
                <c:ptCount val="15"/>
                <c:pt idx="0">
                  <c:v>Экономика (МИЭФ)</c:v>
                </c:pt>
                <c:pt idx="1">
                  <c:v>Журналистика (ОДПЖ)</c:v>
                </c:pt>
                <c:pt idx="2">
                  <c:v>Прикл.матем.и информ. (ОПМИ)</c:v>
                </c:pt>
                <c:pt idx="3">
                  <c:v>Бизнес-информатика (ОПИ)</c:v>
                </c:pt>
                <c:pt idx="4">
                  <c:v>Бизнес-информатика (ФБИ)</c:v>
                </c:pt>
                <c:pt idx="5">
                  <c:v>Менеджмент (ФГМУ)</c:v>
                </c:pt>
                <c:pt idx="6">
                  <c:v>Менеджмент (ФМ)</c:v>
                </c:pt>
                <c:pt idx="7">
                  <c:v>Международные отношения (МЭиМП)</c:v>
                </c:pt>
                <c:pt idx="8">
                  <c:v>Экономика (ФМЭиМП)</c:v>
                </c:pt>
                <c:pt idx="9">
                  <c:v>Юриспруденция (ФП)</c:v>
                </c:pt>
                <c:pt idx="10">
                  <c:v>Политология (ФПП)</c:v>
                </c:pt>
                <c:pt idx="11">
                  <c:v>Психология (ФП)</c:v>
                </c:pt>
                <c:pt idx="12">
                  <c:v>Социология</c:v>
                </c:pt>
                <c:pt idx="13">
                  <c:v>Философия</c:v>
                </c:pt>
                <c:pt idx="14">
                  <c:v>Экономика</c:v>
                </c:pt>
              </c:strCache>
            </c:strRef>
          </c:cat>
          <c:val>
            <c:numRef>
              <c:f>'Сравнение за три года'!$D$3:$D$17</c:f>
              <c:numCache>
                <c:formatCode>0.00</c:formatCode>
                <c:ptCount val="15"/>
                <c:pt idx="0">
                  <c:v>56.25</c:v>
                </c:pt>
                <c:pt idx="1">
                  <c:v>81.081081081081081</c:v>
                </c:pt>
                <c:pt idx="2">
                  <c:v>59.459459459459438</c:v>
                </c:pt>
                <c:pt idx="3">
                  <c:v>68</c:v>
                </c:pt>
                <c:pt idx="4">
                  <c:v>89.344262295081961</c:v>
                </c:pt>
                <c:pt idx="5">
                  <c:v>66.666666666666657</c:v>
                </c:pt>
                <c:pt idx="6">
                  <c:v>84.057971014492708</c:v>
                </c:pt>
                <c:pt idx="7">
                  <c:v>79.310344827586164</c:v>
                </c:pt>
                <c:pt idx="8">
                  <c:v>74.468085106382958</c:v>
                </c:pt>
                <c:pt idx="9">
                  <c:v>73.076923076923052</c:v>
                </c:pt>
                <c:pt idx="10">
                  <c:v>38.805970149253731</c:v>
                </c:pt>
                <c:pt idx="11">
                  <c:v>75</c:v>
                </c:pt>
                <c:pt idx="12">
                  <c:v>77.551020408163296</c:v>
                </c:pt>
                <c:pt idx="13">
                  <c:v>68.421052631578945</c:v>
                </c:pt>
                <c:pt idx="14">
                  <c:v>73.795180722891558</c:v>
                </c:pt>
              </c:numCache>
            </c:numRef>
          </c:val>
        </c:ser>
        <c:ser>
          <c:idx val="2"/>
          <c:order val="2"/>
          <c:tx>
            <c:strRef>
              <c:f>'Сравнение за три года'!$E$2</c:f>
              <c:strCache>
                <c:ptCount val="1"/>
                <c:pt idx="0">
                  <c:v>2013 (норм+2)</c:v>
                </c:pt>
              </c:strCache>
            </c:strRef>
          </c:tx>
          <c:dLbls>
            <c:showVal val="1"/>
          </c:dLbls>
          <c:cat>
            <c:strRef>
              <c:f>'Сравнение за три года'!$B$3:$B$17</c:f>
              <c:strCache>
                <c:ptCount val="15"/>
                <c:pt idx="0">
                  <c:v>Экономика (МИЭФ)</c:v>
                </c:pt>
                <c:pt idx="1">
                  <c:v>Журналистика (ОДПЖ)</c:v>
                </c:pt>
                <c:pt idx="2">
                  <c:v>Прикл.матем.и информ. (ОПМИ)</c:v>
                </c:pt>
                <c:pt idx="3">
                  <c:v>Бизнес-информатика (ОПИ)</c:v>
                </c:pt>
                <c:pt idx="4">
                  <c:v>Бизнес-информатика (ФБИ)</c:v>
                </c:pt>
                <c:pt idx="5">
                  <c:v>Менеджмент (ФГМУ)</c:v>
                </c:pt>
                <c:pt idx="6">
                  <c:v>Менеджмент (ФМ)</c:v>
                </c:pt>
                <c:pt idx="7">
                  <c:v>Международные отношения (МЭиМП)</c:v>
                </c:pt>
                <c:pt idx="8">
                  <c:v>Экономика (ФМЭиМП)</c:v>
                </c:pt>
                <c:pt idx="9">
                  <c:v>Юриспруденция (ФП)</c:v>
                </c:pt>
                <c:pt idx="10">
                  <c:v>Политология (ФПП)</c:v>
                </c:pt>
                <c:pt idx="11">
                  <c:v>Психология (ФП)</c:v>
                </c:pt>
                <c:pt idx="12">
                  <c:v>Социология</c:v>
                </c:pt>
                <c:pt idx="13">
                  <c:v>Философия</c:v>
                </c:pt>
                <c:pt idx="14">
                  <c:v>Экономика</c:v>
                </c:pt>
              </c:strCache>
            </c:strRef>
          </c:cat>
          <c:val>
            <c:numRef>
              <c:f>'Сравнение за три года'!$E$3:$E$17</c:f>
              <c:numCache>
                <c:formatCode>0.00</c:formatCode>
                <c:ptCount val="15"/>
                <c:pt idx="0">
                  <c:v>56.25</c:v>
                </c:pt>
                <c:pt idx="1">
                  <c:v>81.081081081081081</c:v>
                </c:pt>
                <c:pt idx="2">
                  <c:v>59.459459459459438</c:v>
                </c:pt>
                <c:pt idx="3">
                  <c:v>68</c:v>
                </c:pt>
                <c:pt idx="4">
                  <c:v>89.344262295081961</c:v>
                </c:pt>
                <c:pt idx="5">
                  <c:v>66.666666666666657</c:v>
                </c:pt>
                <c:pt idx="6">
                  <c:v>85.024154589372017</c:v>
                </c:pt>
                <c:pt idx="7">
                  <c:v>79.310344827586164</c:v>
                </c:pt>
                <c:pt idx="8">
                  <c:v>80.851063829787222</c:v>
                </c:pt>
                <c:pt idx="9">
                  <c:v>73.076923076923052</c:v>
                </c:pt>
                <c:pt idx="10">
                  <c:v>38.805970149253731</c:v>
                </c:pt>
                <c:pt idx="11">
                  <c:v>78.75</c:v>
                </c:pt>
                <c:pt idx="12">
                  <c:v>78.571428571428541</c:v>
                </c:pt>
                <c:pt idx="13">
                  <c:v>68.421052631578945</c:v>
                </c:pt>
                <c:pt idx="14">
                  <c:v>75.903614457831324</c:v>
                </c:pt>
              </c:numCache>
            </c:numRef>
          </c:val>
        </c:ser>
        <c:dLbls/>
        <c:axId val="77903744"/>
        <c:axId val="77905280"/>
      </c:barChart>
      <c:catAx>
        <c:axId val="77903744"/>
        <c:scaling>
          <c:orientation val="minMax"/>
        </c:scaling>
        <c:axPos val="l"/>
        <c:tickLblPos val="nextTo"/>
        <c:crossAx val="77905280"/>
        <c:crosses val="autoZero"/>
        <c:auto val="1"/>
        <c:lblAlgn val="ctr"/>
        <c:lblOffset val="100"/>
      </c:catAx>
      <c:valAx>
        <c:axId val="77905280"/>
        <c:scaling>
          <c:orientation val="minMax"/>
        </c:scaling>
        <c:axPos val="b"/>
        <c:majorGridlines/>
        <c:numFmt formatCode="0.00" sourceLinked="1"/>
        <c:tickLblPos val="nextTo"/>
        <c:crossAx val="77903744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74997422197225339"/>
          <c:y val="0.30865527216542527"/>
          <c:w val="0.25002577802774667"/>
          <c:h val="0.16187611722314008"/>
        </c:manualLayout>
      </c:layout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'Сравнение за три года'!$C$2</c:f>
              <c:strCache>
                <c:ptCount val="1"/>
                <c:pt idx="0">
                  <c:v>2011   (норм.срок)</c:v>
                </c:pt>
              </c:strCache>
            </c:strRef>
          </c:tx>
          <c:dLbls>
            <c:showVal val="1"/>
          </c:dLbls>
          <c:cat>
            <c:strRef>
              <c:f>'Сравнение за три года'!$B$3:$B$13</c:f>
              <c:strCache>
                <c:ptCount val="11"/>
                <c:pt idx="0">
                  <c:v>Экономика (МИЭФ)</c:v>
                </c:pt>
                <c:pt idx="1">
                  <c:v>Журналистика (ОДиПЖ)</c:v>
                </c:pt>
                <c:pt idx="2">
                  <c:v>Прикл.мат-ика и информ. (ОПМиИ)</c:v>
                </c:pt>
                <c:pt idx="3">
                  <c:v>Бизнес-информатика (ОПИ)</c:v>
                </c:pt>
                <c:pt idx="4">
                  <c:v>Бизнес-информатика (ФБИ)</c:v>
                </c:pt>
                <c:pt idx="5">
                  <c:v>Менеджмент (ФМ)</c:v>
                </c:pt>
                <c:pt idx="6">
                  <c:v>Политология (ФПП)</c:v>
                </c:pt>
                <c:pt idx="7">
                  <c:v>Психология (ФП)</c:v>
                </c:pt>
                <c:pt idx="8">
                  <c:v>Социология (ФС)</c:v>
                </c:pt>
                <c:pt idx="9">
                  <c:v>Философия (ФФ)</c:v>
                </c:pt>
                <c:pt idx="10">
                  <c:v>Экономика (ФЭ)</c:v>
                </c:pt>
              </c:strCache>
            </c:strRef>
          </c:cat>
          <c:val>
            <c:numRef>
              <c:f>'Сравнение за три года'!$C$3:$C$13</c:f>
              <c:numCache>
                <c:formatCode>0.00</c:formatCode>
                <c:ptCount val="11"/>
                <c:pt idx="0">
                  <c:v>47.787610619469028</c:v>
                </c:pt>
                <c:pt idx="1">
                  <c:v>68.656716417910417</c:v>
                </c:pt>
                <c:pt idx="2">
                  <c:v>50.877192982456151</c:v>
                </c:pt>
                <c:pt idx="3">
                  <c:v>66.037735849056588</c:v>
                </c:pt>
                <c:pt idx="4">
                  <c:v>74.809160305343525</c:v>
                </c:pt>
                <c:pt idx="5">
                  <c:v>65.178571428571374</c:v>
                </c:pt>
                <c:pt idx="6">
                  <c:v>59.574468085106353</c:v>
                </c:pt>
                <c:pt idx="7">
                  <c:v>61.111111111111114</c:v>
                </c:pt>
                <c:pt idx="8">
                  <c:v>62.121212121212125</c:v>
                </c:pt>
                <c:pt idx="9">
                  <c:v>43.243243243243228</c:v>
                </c:pt>
                <c:pt idx="10">
                  <c:v>52.145214521452147</c:v>
                </c:pt>
              </c:numCache>
            </c:numRef>
          </c:val>
        </c:ser>
        <c:ser>
          <c:idx val="1"/>
          <c:order val="1"/>
          <c:tx>
            <c:strRef>
              <c:f>'Сравнение за три года'!$D$2</c:f>
              <c:strCache>
                <c:ptCount val="1"/>
                <c:pt idx="0">
                  <c:v>2012 (норм+1)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'Сравнение за три года'!$B$3:$B$13</c:f>
              <c:strCache>
                <c:ptCount val="11"/>
                <c:pt idx="0">
                  <c:v>Экономика (МИЭФ)</c:v>
                </c:pt>
                <c:pt idx="1">
                  <c:v>Журналистика (ОДиПЖ)</c:v>
                </c:pt>
                <c:pt idx="2">
                  <c:v>Прикл.мат-ика и информ. (ОПМиИ)</c:v>
                </c:pt>
                <c:pt idx="3">
                  <c:v>Бизнес-информатика (ОПИ)</c:v>
                </c:pt>
                <c:pt idx="4">
                  <c:v>Бизнес-информатика (ФБИ)</c:v>
                </c:pt>
                <c:pt idx="5">
                  <c:v>Менеджмент (ФМ)</c:v>
                </c:pt>
                <c:pt idx="6">
                  <c:v>Политология (ФПП)</c:v>
                </c:pt>
                <c:pt idx="7">
                  <c:v>Психология (ФП)</c:v>
                </c:pt>
                <c:pt idx="8">
                  <c:v>Социология (ФС)</c:v>
                </c:pt>
                <c:pt idx="9">
                  <c:v>Философия (ФФ)</c:v>
                </c:pt>
                <c:pt idx="10">
                  <c:v>Экономика (ФЭ)</c:v>
                </c:pt>
              </c:strCache>
            </c:strRef>
          </c:cat>
          <c:val>
            <c:numRef>
              <c:f>'Сравнение за три года'!$D$3:$D$13</c:f>
              <c:numCache>
                <c:formatCode>0.00</c:formatCode>
                <c:ptCount val="11"/>
                <c:pt idx="0">
                  <c:v>63.716814159292007</c:v>
                </c:pt>
                <c:pt idx="1">
                  <c:v>68.656716417910417</c:v>
                </c:pt>
                <c:pt idx="2">
                  <c:v>59.649122807017541</c:v>
                </c:pt>
                <c:pt idx="3">
                  <c:v>73.58490566037743</c:v>
                </c:pt>
                <c:pt idx="4">
                  <c:v>80.152671755725137</c:v>
                </c:pt>
                <c:pt idx="5">
                  <c:v>74.553571428571402</c:v>
                </c:pt>
                <c:pt idx="6">
                  <c:v>67.021276595744681</c:v>
                </c:pt>
                <c:pt idx="7">
                  <c:v>66.666666666666657</c:v>
                </c:pt>
                <c:pt idx="8">
                  <c:v>73.484848484848513</c:v>
                </c:pt>
                <c:pt idx="9">
                  <c:v>51.351351351351333</c:v>
                </c:pt>
                <c:pt idx="10">
                  <c:v>58.085808580858092</c:v>
                </c:pt>
              </c:numCache>
            </c:numRef>
          </c:val>
        </c:ser>
        <c:ser>
          <c:idx val="2"/>
          <c:order val="2"/>
          <c:tx>
            <c:strRef>
              <c:f>'Сравнение за три года'!$E$2</c:f>
              <c:strCache>
                <c:ptCount val="1"/>
                <c:pt idx="0">
                  <c:v>2013 (норм+2)</c:v>
                </c:pt>
              </c:strCache>
            </c:strRef>
          </c:tx>
          <c:dLbls>
            <c:showVal val="1"/>
          </c:dLbls>
          <c:cat>
            <c:strRef>
              <c:f>'Сравнение за три года'!$B$3:$B$13</c:f>
              <c:strCache>
                <c:ptCount val="11"/>
                <c:pt idx="0">
                  <c:v>Экономика (МИЭФ)</c:v>
                </c:pt>
                <c:pt idx="1">
                  <c:v>Журналистика (ОДиПЖ)</c:v>
                </c:pt>
                <c:pt idx="2">
                  <c:v>Прикл.мат-ика и информ. (ОПМиИ)</c:v>
                </c:pt>
                <c:pt idx="3">
                  <c:v>Бизнес-информатика (ОПИ)</c:v>
                </c:pt>
                <c:pt idx="4">
                  <c:v>Бизнес-информатика (ФБИ)</c:v>
                </c:pt>
                <c:pt idx="5">
                  <c:v>Менеджмент (ФМ)</c:v>
                </c:pt>
                <c:pt idx="6">
                  <c:v>Политология (ФПП)</c:v>
                </c:pt>
                <c:pt idx="7">
                  <c:v>Психология (ФП)</c:v>
                </c:pt>
                <c:pt idx="8">
                  <c:v>Социология (ФС)</c:v>
                </c:pt>
                <c:pt idx="9">
                  <c:v>Философия (ФФ)</c:v>
                </c:pt>
                <c:pt idx="10">
                  <c:v>Экономика (ФЭ)</c:v>
                </c:pt>
              </c:strCache>
            </c:strRef>
          </c:cat>
          <c:val>
            <c:numRef>
              <c:f>'Сравнение за три года'!$E$3:$E$13</c:f>
              <c:numCache>
                <c:formatCode>0.00</c:formatCode>
                <c:ptCount val="11"/>
                <c:pt idx="0">
                  <c:v>67.25663716814158</c:v>
                </c:pt>
                <c:pt idx="1">
                  <c:v>68.656716417910417</c:v>
                </c:pt>
                <c:pt idx="2">
                  <c:v>59.649122807017541</c:v>
                </c:pt>
                <c:pt idx="3">
                  <c:v>73.58490566037743</c:v>
                </c:pt>
                <c:pt idx="4">
                  <c:v>80.152671755725137</c:v>
                </c:pt>
                <c:pt idx="5">
                  <c:v>76.785714285714292</c:v>
                </c:pt>
                <c:pt idx="6">
                  <c:v>68.085106382978708</c:v>
                </c:pt>
                <c:pt idx="7">
                  <c:v>68.055555555555529</c:v>
                </c:pt>
                <c:pt idx="8">
                  <c:v>74.242424242424249</c:v>
                </c:pt>
                <c:pt idx="9">
                  <c:v>51.351351351351333</c:v>
                </c:pt>
                <c:pt idx="10">
                  <c:v>59.735973597359759</c:v>
                </c:pt>
              </c:numCache>
            </c:numRef>
          </c:val>
        </c:ser>
        <c:dLbls/>
        <c:axId val="78022144"/>
        <c:axId val="78023680"/>
      </c:barChart>
      <c:catAx>
        <c:axId val="78022144"/>
        <c:scaling>
          <c:orientation val="minMax"/>
        </c:scaling>
        <c:axPos val="l"/>
        <c:tickLblPos val="nextTo"/>
        <c:crossAx val="78023680"/>
        <c:crosses val="autoZero"/>
        <c:auto val="1"/>
        <c:lblAlgn val="ctr"/>
        <c:lblOffset val="100"/>
      </c:catAx>
      <c:valAx>
        <c:axId val="78023680"/>
        <c:scaling>
          <c:orientation val="minMax"/>
        </c:scaling>
        <c:axPos val="b"/>
        <c:majorGridlines/>
        <c:numFmt formatCode="0.00" sourceLinked="1"/>
        <c:tickLblPos val="nextTo"/>
        <c:crossAx val="78022144"/>
        <c:crosses val="autoZero"/>
        <c:crossBetween val="between"/>
        <c:majorUnit val="25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3"/>
  <c:chart>
    <c:title>
      <c:tx>
        <c:rich>
          <a:bodyPr/>
          <a:lstStyle/>
          <a:p>
            <a:pPr>
              <a:defRPr sz="1200"/>
            </a:pPr>
            <a:endParaRPr lang="ru-RU" sz="12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multiLvlStrRef>
              <c:f>'отчисл по филиалам'!$A$3:$B$10</c:f>
              <c:multiLvlStrCache>
                <c:ptCount val="8"/>
                <c:lvl>
                  <c:pt idx="0">
                    <c:v>бакалавриат</c:v>
                  </c:pt>
                  <c:pt idx="1">
                    <c:v>магистратура</c:v>
                  </c:pt>
                  <c:pt idx="2">
                    <c:v>бакалавриат</c:v>
                  </c:pt>
                  <c:pt idx="3">
                    <c:v>магистратура</c:v>
                  </c:pt>
                  <c:pt idx="4">
                    <c:v>бакалавриат</c:v>
                  </c:pt>
                  <c:pt idx="5">
                    <c:v>магистратура</c:v>
                  </c:pt>
                  <c:pt idx="6">
                    <c:v>бакалавриат</c:v>
                  </c:pt>
                  <c:pt idx="7">
                    <c:v>магистратура</c:v>
                  </c:pt>
                </c:lvl>
                <c:lvl>
                  <c:pt idx="0">
                    <c:v>Москва</c:v>
                  </c:pt>
                  <c:pt idx="2">
                    <c:v>СПб</c:v>
                  </c:pt>
                  <c:pt idx="4">
                    <c:v>НН</c:v>
                  </c:pt>
                  <c:pt idx="6">
                    <c:v>Пермь</c:v>
                  </c:pt>
                </c:lvl>
              </c:multiLvlStrCache>
            </c:multiLvlStrRef>
          </c:cat>
          <c:val>
            <c:numRef>
              <c:f>'отчисл по филиалам'!$E$3:$E$10</c:f>
              <c:numCache>
                <c:formatCode>0%</c:formatCode>
                <c:ptCount val="8"/>
                <c:pt idx="0">
                  <c:v>9.9502045171617093E-2</c:v>
                </c:pt>
                <c:pt idx="1">
                  <c:v>0.15252490553074499</c:v>
                </c:pt>
                <c:pt idx="2">
                  <c:v>0.13850931677018599</c:v>
                </c:pt>
                <c:pt idx="3">
                  <c:v>0.21076233183856519</c:v>
                </c:pt>
                <c:pt idx="4">
                  <c:v>6.1619718309859059E-2</c:v>
                </c:pt>
                <c:pt idx="5">
                  <c:v>7.80346820809249E-2</c:v>
                </c:pt>
                <c:pt idx="6">
                  <c:v>6.8508287292817702E-2</c:v>
                </c:pt>
                <c:pt idx="7">
                  <c:v>0.17877094972067001</c:v>
                </c:pt>
              </c:numCache>
            </c:numRef>
          </c:val>
        </c:ser>
        <c:dLbls/>
        <c:axId val="99512320"/>
        <c:axId val="99513856"/>
      </c:barChart>
      <c:catAx>
        <c:axId val="995123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9513856"/>
        <c:crosses val="autoZero"/>
        <c:auto val="1"/>
        <c:lblAlgn val="ctr"/>
        <c:lblOffset val="100"/>
      </c:catAx>
      <c:valAx>
        <c:axId val="9951385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9512320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Отчисленные из </a:t>
            </a:r>
            <a:r>
              <a:rPr lang="ru-RU" sz="1600" dirty="0" err="1" smtClean="0"/>
              <a:t>бакалавриата</a:t>
            </a:r>
            <a:endParaRPr lang="ru-RU" sz="1600" dirty="0" smtClean="0"/>
          </a:p>
          <a:p>
            <a:pPr>
              <a:defRPr sz="1600"/>
            </a:pPr>
            <a:r>
              <a:rPr lang="ru-RU" sz="1600" dirty="0" smtClean="0"/>
              <a:t> </a:t>
            </a:r>
            <a:r>
              <a:rPr lang="ru-RU" sz="1600" dirty="0"/>
              <a:t>в целом по </a:t>
            </a:r>
            <a:endParaRPr lang="ru-RU" sz="1600" dirty="0" smtClean="0"/>
          </a:p>
          <a:p>
            <a:pPr>
              <a:defRPr sz="1600"/>
            </a:pPr>
            <a:r>
              <a:rPr lang="ru-RU" sz="1600" dirty="0" smtClean="0"/>
              <a:t>НИУ </a:t>
            </a:r>
            <a:r>
              <a:rPr lang="ru-RU" sz="1600" dirty="0"/>
              <a:t>ВШЭ</a:t>
            </a:r>
          </a:p>
        </c:rich>
      </c:tx>
      <c:layout>
        <c:manualLayout>
          <c:xMode val="edge"/>
          <c:yMode val="edge"/>
          <c:x val="5.5070122622806429E-4"/>
          <c:y val="7.5916745265522806E-2"/>
        </c:manualLayout>
      </c:layout>
    </c:title>
    <c:plotArea>
      <c:layout/>
      <c:doughnutChart>
        <c:varyColors val="1"/>
        <c:ser>
          <c:idx val="2"/>
          <c:order val="0"/>
          <c:spPr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explosion val="25"/>
          <c:dPt>
            <c:idx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Percent val="1"/>
          </c:dLbls>
          <c:cat>
            <c:strRef>
              <c:f>'отчисл по филиалам'!$W$2:$Z$2</c:f>
              <c:strCache>
                <c:ptCount val="4"/>
                <c:pt idx="0">
                  <c:v>бюджетных за академическую неуспеваемость</c:v>
                </c:pt>
                <c:pt idx="1">
                  <c:v>коммерческих за академическую неуспеваемость</c:v>
                </c:pt>
                <c:pt idx="2">
                  <c:v>бюджетных по другим причинам</c:v>
                </c:pt>
                <c:pt idx="3">
                  <c:v>коммерческих по другим причинам</c:v>
                </c:pt>
              </c:strCache>
            </c:strRef>
          </c:cat>
          <c:val>
            <c:numRef>
              <c:f>'отчисл по филиалам'!$W$11:$Z$11</c:f>
              <c:numCache>
                <c:formatCode>General</c:formatCode>
                <c:ptCount val="4"/>
                <c:pt idx="0">
                  <c:v>309</c:v>
                </c:pt>
                <c:pt idx="1">
                  <c:v>397</c:v>
                </c:pt>
                <c:pt idx="2">
                  <c:v>368</c:v>
                </c:pt>
                <c:pt idx="3">
                  <c:v>435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325295749070695"/>
          <c:y val="0.20389730853535812"/>
          <c:w val="0.37962546562738436"/>
          <c:h val="0.71359128496034796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Отчисленные из магистратуры в целом по НИУ</a:t>
            </a:r>
            <a:r>
              <a:rPr lang="ru-RU" sz="1600" baseline="0"/>
              <a:t> ВШЭ</a:t>
            </a:r>
            <a:endParaRPr lang="ru-RU" sz="1600"/>
          </a:p>
        </c:rich>
      </c:tx>
      <c:layout/>
    </c:title>
    <c:plotArea>
      <c:layout>
        <c:manualLayout>
          <c:layoutTarget val="inner"/>
          <c:xMode val="edge"/>
          <c:yMode val="edge"/>
          <c:x val="3.78634599231421E-2"/>
          <c:y val="0.21433111709544311"/>
          <c:w val="0.89142452170752928"/>
          <c:h val="0.598347337725878"/>
        </c:manualLayout>
      </c:layout>
      <c:doughnutChart>
        <c:varyColors val="1"/>
        <c:ser>
          <c:idx val="0"/>
          <c:order val="0"/>
          <c:spPr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explosion val="26"/>
          <c:dPt>
            <c:idx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Percent val="1"/>
          </c:dLbls>
          <c:cat>
            <c:strRef>
              <c:f>'отчисл по филиалам'!$W$2:$Z$2</c:f>
              <c:strCache>
                <c:ptCount val="4"/>
                <c:pt idx="0">
                  <c:v>бюджетных за академическую неуспеваемость</c:v>
                </c:pt>
                <c:pt idx="1">
                  <c:v>коммерческих за академическую неуспеваемость</c:v>
                </c:pt>
                <c:pt idx="2">
                  <c:v>бюджетных по другим причинам</c:v>
                </c:pt>
                <c:pt idx="3">
                  <c:v>коммерческих по другим причинам</c:v>
                </c:pt>
              </c:strCache>
            </c:strRef>
          </c:cat>
          <c:val>
            <c:numRef>
              <c:f>'отчисл по филиалам'!$W$12:$Z$12</c:f>
              <c:numCache>
                <c:formatCode>General</c:formatCode>
                <c:ptCount val="4"/>
                <c:pt idx="0">
                  <c:v>221</c:v>
                </c:pt>
                <c:pt idx="1">
                  <c:v>33</c:v>
                </c:pt>
                <c:pt idx="2">
                  <c:v>253</c:v>
                </c:pt>
                <c:pt idx="3">
                  <c:v>43</c:v>
                </c:pt>
              </c:numCache>
            </c:numRef>
          </c:val>
        </c:ser>
        <c:dLbls/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/>
            </a:pPr>
            <a:endParaRPr lang="ru-RU" sz="12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34479978464230399"/>
          <c:y val="7.6411352889505998E-2"/>
          <c:w val="0.61935897435897558"/>
          <c:h val="0.50522325912964461"/>
        </c:manualLayout>
      </c:layout>
      <c:barChart>
        <c:barDir val="bar"/>
        <c:grouping val="stacked"/>
        <c:ser>
          <c:idx val="0"/>
          <c:order val="0"/>
          <c:tx>
            <c:v>бюджетных за академическую неуспеваемость</c:v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multiLvlStrRef>
              <c:f>'отчисл по филиалам'!$A$3:$B$12</c:f>
              <c:multiLvlStrCache>
                <c:ptCount val="10"/>
                <c:lvl>
                  <c:pt idx="0">
                    <c:v>бакалавриат</c:v>
                  </c:pt>
                  <c:pt idx="1">
                    <c:v>магистратура</c:v>
                  </c:pt>
                  <c:pt idx="2">
                    <c:v>бакалавриат</c:v>
                  </c:pt>
                  <c:pt idx="3">
                    <c:v>магистратура</c:v>
                  </c:pt>
                  <c:pt idx="4">
                    <c:v>бакалавриат</c:v>
                  </c:pt>
                  <c:pt idx="5">
                    <c:v>магистратура</c:v>
                  </c:pt>
                  <c:pt idx="6">
                    <c:v>бакалавриат</c:v>
                  </c:pt>
                  <c:pt idx="7">
                    <c:v>магистратура</c:v>
                  </c:pt>
                  <c:pt idx="8">
                    <c:v>бакалавриат</c:v>
                  </c:pt>
                  <c:pt idx="9">
                    <c:v>магистратура</c:v>
                  </c:pt>
                </c:lvl>
                <c:lvl>
                  <c:pt idx="0">
                    <c:v>Москва</c:v>
                  </c:pt>
                  <c:pt idx="2">
                    <c:v>СПб</c:v>
                  </c:pt>
                  <c:pt idx="4">
                    <c:v>НН</c:v>
                  </c:pt>
                  <c:pt idx="6">
                    <c:v>Пермь</c:v>
                  </c:pt>
                  <c:pt idx="8">
                    <c:v>Всего</c:v>
                  </c:pt>
                </c:lvl>
              </c:multiLvlStrCache>
            </c:multiLvlStrRef>
          </c:cat>
          <c:val>
            <c:numRef>
              <c:f>'отчисл по филиалам'!$W$3:$W$12</c:f>
              <c:numCache>
                <c:formatCode>General</c:formatCode>
                <c:ptCount val="10"/>
                <c:pt idx="0">
                  <c:v>213</c:v>
                </c:pt>
                <c:pt idx="1">
                  <c:v>185</c:v>
                </c:pt>
                <c:pt idx="2">
                  <c:v>46</c:v>
                </c:pt>
                <c:pt idx="3">
                  <c:v>16</c:v>
                </c:pt>
                <c:pt idx="4">
                  <c:v>28</c:v>
                </c:pt>
                <c:pt idx="5">
                  <c:v>15</c:v>
                </c:pt>
                <c:pt idx="6">
                  <c:v>22</c:v>
                </c:pt>
                <c:pt idx="7">
                  <c:v>5</c:v>
                </c:pt>
                <c:pt idx="8">
                  <c:v>309</c:v>
                </c:pt>
                <c:pt idx="9">
                  <c:v>221</c:v>
                </c:pt>
              </c:numCache>
            </c:numRef>
          </c:val>
        </c:ser>
        <c:ser>
          <c:idx val="1"/>
          <c:order val="1"/>
          <c:tx>
            <c:v>коммерческих за академическую неуспеваемость</c:v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multiLvlStrRef>
              <c:f>'отчисл по филиалам'!$A$3:$B$12</c:f>
              <c:multiLvlStrCache>
                <c:ptCount val="10"/>
                <c:lvl>
                  <c:pt idx="0">
                    <c:v>бакалавриат</c:v>
                  </c:pt>
                  <c:pt idx="1">
                    <c:v>магистратура</c:v>
                  </c:pt>
                  <c:pt idx="2">
                    <c:v>бакалавриат</c:v>
                  </c:pt>
                  <c:pt idx="3">
                    <c:v>магистратура</c:v>
                  </c:pt>
                  <c:pt idx="4">
                    <c:v>бакалавриат</c:v>
                  </c:pt>
                  <c:pt idx="5">
                    <c:v>магистратура</c:v>
                  </c:pt>
                  <c:pt idx="6">
                    <c:v>бакалавриат</c:v>
                  </c:pt>
                  <c:pt idx="7">
                    <c:v>магистратура</c:v>
                  </c:pt>
                  <c:pt idx="8">
                    <c:v>бакалавриат</c:v>
                  </c:pt>
                  <c:pt idx="9">
                    <c:v>магистратура</c:v>
                  </c:pt>
                </c:lvl>
                <c:lvl>
                  <c:pt idx="0">
                    <c:v>Москва</c:v>
                  </c:pt>
                  <c:pt idx="2">
                    <c:v>СПб</c:v>
                  </c:pt>
                  <c:pt idx="4">
                    <c:v>НН</c:v>
                  </c:pt>
                  <c:pt idx="6">
                    <c:v>Пермь</c:v>
                  </c:pt>
                  <c:pt idx="8">
                    <c:v>Всего</c:v>
                  </c:pt>
                </c:lvl>
              </c:multiLvlStrCache>
            </c:multiLvlStrRef>
          </c:cat>
          <c:val>
            <c:numRef>
              <c:f>'отчисл по филиалам'!$X$3:$X$12</c:f>
              <c:numCache>
                <c:formatCode>General</c:formatCode>
                <c:ptCount val="10"/>
                <c:pt idx="0">
                  <c:v>318</c:v>
                </c:pt>
                <c:pt idx="1">
                  <c:v>31</c:v>
                </c:pt>
                <c:pt idx="2">
                  <c:v>31</c:v>
                </c:pt>
                <c:pt idx="3">
                  <c:v>0</c:v>
                </c:pt>
                <c:pt idx="4">
                  <c:v>32</c:v>
                </c:pt>
                <c:pt idx="5">
                  <c:v>0</c:v>
                </c:pt>
                <c:pt idx="6">
                  <c:v>16</c:v>
                </c:pt>
                <c:pt idx="7">
                  <c:v>2</c:v>
                </c:pt>
                <c:pt idx="8">
                  <c:v>397</c:v>
                </c:pt>
                <c:pt idx="9">
                  <c:v>33</c:v>
                </c:pt>
              </c:numCache>
            </c:numRef>
          </c:val>
        </c:ser>
        <c:ser>
          <c:idx val="2"/>
          <c:order val="2"/>
          <c:tx>
            <c:v>бюджетных по другим причинам</c:v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multiLvlStrRef>
              <c:f>'отчисл по филиалам'!$A$3:$B$12</c:f>
              <c:multiLvlStrCache>
                <c:ptCount val="10"/>
                <c:lvl>
                  <c:pt idx="0">
                    <c:v>бакалавриат</c:v>
                  </c:pt>
                  <c:pt idx="1">
                    <c:v>магистратура</c:v>
                  </c:pt>
                  <c:pt idx="2">
                    <c:v>бакалавриат</c:v>
                  </c:pt>
                  <c:pt idx="3">
                    <c:v>магистратура</c:v>
                  </c:pt>
                  <c:pt idx="4">
                    <c:v>бакалавриат</c:v>
                  </c:pt>
                  <c:pt idx="5">
                    <c:v>магистратура</c:v>
                  </c:pt>
                  <c:pt idx="6">
                    <c:v>бакалавриат</c:v>
                  </c:pt>
                  <c:pt idx="7">
                    <c:v>магистратура</c:v>
                  </c:pt>
                  <c:pt idx="8">
                    <c:v>бакалавриат</c:v>
                  </c:pt>
                  <c:pt idx="9">
                    <c:v>магистратура</c:v>
                  </c:pt>
                </c:lvl>
                <c:lvl>
                  <c:pt idx="0">
                    <c:v>Москва</c:v>
                  </c:pt>
                  <c:pt idx="2">
                    <c:v>СПб</c:v>
                  </c:pt>
                  <c:pt idx="4">
                    <c:v>НН</c:v>
                  </c:pt>
                  <c:pt idx="6">
                    <c:v>Пермь</c:v>
                  </c:pt>
                  <c:pt idx="8">
                    <c:v>Всего</c:v>
                  </c:pt>
                </c:lvl>
              </c:multiLvlStrCache>
            </c:multiLvlStrRef>
          </c:cat>
          <c:val>
            <c:numRef>
              <c:f>'отчисл по филиалам'!$Y$3:$Y$12</c:f>
              <c:numCache>
                <c:formatCode>General</c:formatCode>
                <c:ptCount val="10"/>
                <c:pt idx="0">
                  <c:v>224</c:v>
                </c:pt>
                <c:pt idx="1">
                  <c:v>189</c:v>
                </c:pt>
                <c:pt idx="2">
                  <c:v>104</c:v>
                </c:pt>
                <c:pt idx="3">
                  <c:v>31</c:v>
                </c:pt>
                <c:pt idx="4">
                  <c:v>27</c:v>
                </c:pt>
                <c:pt idx="5">
                  <c:v>12</c:v>
                </c:pt>
                <c:pt idx="6">
                  <c:v>13</c:v>
                </c:pt>
                <c:pt idx="7">
                  <c:v>21</c:v>
                </c:pt>
                <c:pt idx="8">
                  <c:v>368</c:v>
                </c:pt>
                <c:pt idx="9">
                  <c:v>253</c:v>
                </c:pt>
              </c:numCache>
            </c:numRef>
          </c:val>
        </c:ser>
        <c:ser>
          <c:idx val="3"/>
          <c:order val="3"/>
          <c:tx>
            <c:v>коммерческих по другим причинам</c:v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multiLvlStrRef>
              <c:f>'отчисл по филиалам'!$A$3:$B$12</c:f>
              <c:multiLvlStrCache>
                <c:ptCount val="10"/>
                <c:lvl>
                  <c:pt idx="0">
                    <c:v>бакалавриат</c:v>
                  </c:pt>
                  <c:pt idx="1">
                    <c:v>магистратура</c:v>
                  </c:pt>
                  <c:pt idx="2">
                    <c:v>бакалавриат</c:v>
                  </c:pt>
                  <c:pt idx="3">
                    <c:v>магистратура</c:v>
                  </c:pt>
                  <c:pt idx="4">
                    <c:v>бакалавриат</c:v>
                  </c:pt>
                  <c:pt idx="5">
                    <c:v>магистратура</c:v>
                  </c:pt>
                  <c:pt idx="6">
                    <c:v>бакалавриат</c:v>
                  </c:pt>
                  <c:pt idx="7">
                    <c:v>магистратура</c:v>
                  </c:pt>
                  <c:pt idx="8">
                    <c:v>бакалавриат</c:v>
                  </c:pt>
                  <c:pt idx="9">
                    <c:v>магистратура</c:v>
                  </c:pt>
                </c:lvl>
                <c:lvl>
                  <c:pt idx="0">
                    <c:v>Москва</c:v>
                  </c:pt>
                  <c:pt idx="2">
                    <c:v>СПб</c:v>
                  </c:pt>
                  <c:pt idx="4">
                    <c:v>НН</c:v>
                  </c:pt>
                  <c:pt idx="6">
                    <c:v>Пермь</c:v>
                  </c:pt>
                  <c:pt idx="8">
                    <c:v>Всего</c:v>
                  </c:pt>
                </c:lvl>
              </c:multiLvlStrCache>
            </c:multiLvlStrRef>
          </c:cat>
          <c:val>
            <c:numRef>
              <c:f>'отчисл по филиалам'!$Z$3:$Z$12</c:f>
              <c:numCache>
                <c:formatCode>General</c:formatCode>
                <c:ptCount val="10"/>
                <c:pt idx="0">
                  <c:v>364</c:v>
                </c:pt>
                <c:pt idx="1">
                  <c:v>39</c:v>
                </c:pt>
                <c:pt idx="2">
                  <c:v>42</c:v>
                </c:pt>
                <c:pt idx="3">
                  <c:v>0</c:v>
                </c:pt>
                <c:pt idx="4">
                  <c:v>18</c:v>
                </c:pt>
                <c:pt idx="5">
                  <c:v>0</c:v>
                </c:pt>
                <c:pt idx="6">
                  <c:v>11</c:v>
                </c:pt>
                <c:pt idx="7">
                  <c:v>4</c:v>
                </c:pt>
                <c:pt idx="8">
                  <c:v>435</c:v>
                </c:pt>
                <c:pt idx="9">
                  <c:v>43</c:v>
                </c:pt>
              </c:numCache>
            </c:numRef>
          </c:val>
        </c:ser>
        <c:dLbls/>
        <c:gapWidth val="95"/>
        <c:overlap val="100"/>
        <c:axId val="106432000"/>
        <c:axId val="98041856"/>
      </c:barChart>
      <c:catAx>
        <c:axId val="10643200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8041856"/>
        <c:crosses val="autoZero"/>
        <c:auto val="1"/>
        <c:lblAlgn val="ctr"/>
        <c:lblOffset val="100"/>
      </c:catAx>
      <c:valAx>
        <c:axId val="98041856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64320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/>
            </a:pPr>
            <a:endParaRPr lang="ru-RU" sz="12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4591596189365211"/>
          <c:y val="2.7083333333333334E-2"/>
          <c:w val="0.73961492660639672"/>
          <c:h val="0.90690985892388576"/>
        </c:manualLayout>
      </c:layout>
      <c:barChart>
        <c:barDir val="bar"/>
        <c:grouping val="clustered"/>
        <c:ser>
          <c:idx val="0"/>
          <c:order val="0"/>
          <c:tx>
            <c:v>1 курс</c:v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multiLvlStrRef>
              <c:f>'отчисл по филиалам'!$A$3:$B$10</c:f>
              <c:multiLvlStrCache>
                <c:ptCount val="8"/>
                <c:lvl>
                  <c:pt idx="0">
                    <c:v>бакалавриат</c:v>
                  </c:pt>
                  <c:pt idx="1">
                    <c:v>магистратура</c:v>
                  </c:pt>
                  <c:pt idx="2">
                    <c:v>бакалавриат</c:v>
                  </c:pt>
                  <c:pt idx="3">
                    <c:v>магистратура</c:v>
                  </c:pt>
                  <c:pt idx="4">
                    <c:v>бакалавриат</c:v>
                  </c:pt>
                  <c:pt idx="5">
                    <c:v>магистратура</c:v>
                  </c:pt>
                  <c:pt idx="6">
                    <c:v>бакалавриат</c:v>
                  </c:pt>
                  <c:pt idx="7">
                    <c:v>магистратура</c:v>
                  </c:pt>
                </c:lvl>
                <c:lvl>
                  <c:pt idx="0">
                    <c:v>Москва</c:v>
                  </c:pt>
                  <c:pt idx="2">
                    <c:v>СПб</c:v>
                  </c:pt>
                  <c:pt idx="4">
                    <c:v>НН</c:v>
                  </c:pt>
                  <c:pt idx="6">
                    <c:v>Пермь</c:v>
                  </c:pt>
                </c:lvl>
              </c:multiLvlStrCache>
            </c:multiLvlStrRef>
          </c:cat>
          <c:val>
            <c:numRef>
              <c:f>'отчисл по филиалам'!$H$3:$H$10</c:f>
              <c:numCache>
                <c:formatCode>0%</c:formatCode>
                <c:ptCount val="8"/>
                <c:pt idx="0">
                  <c:v>0.135318873421819</c:v>
                </c:pt>
                <c:pt idx="1">
                  <c:v>0.16720257234726699</c:v>
                </c:pt>
                <c:pt idx="2">
                  <c:v>0.26012793176972321</c:v>
                </c:pt>
                <c:pt idx="3">
                  <c:v>0.26618705035971202</c:v>
                </c:pt>
                <c:pt idx="4">
                  <c:v>0.124087591240876</c:v>
                </c:pt>
                <c:pt idx="5">
                  <c:v>8.4745762711864722E-2</c:v>
                </c:pt>
                <c:pt idx="6">
                  <c:v>0.14285714285714318</c:v>
                </c:pt>
                <c:pt idx="7">
                  <c:v>0.22826086956521699</c:v>
                </c:pt>
              </c:numCache>
            </c:numRef>
          </c:val>
        </c:ser>
        <c:ser>
          <c:idx val="1"/>
          <c:order val="1"/>
          <c:tx>
            <c:v>2 курс</c:v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multiLvlStrRef>
              <c:f>'отчисл по филиалам'!$A$3:$B$10</c:f>
              <c:multiLvlStrCache>
                <c:ptCount val="8"/>
                <c:lvl>
                  <c:pt idx="0">
                    <c:v>бакалавриат</c:v>
                  </c:pt>
                  <c:pt idx="1">
                    <c:v>магистратура</c:v>
                  </c:pt>
                  <c:pt idx="2">
                    <c:v>бакалавриат</c:v>
                  </c:pt>
                  <c:pt idx="3">
                    <c:v>магистратура</c:v>
                  </c:pt>
                  <c:pt idx="4">
                    <c:v>бакалавриат</c:v>
                  </c:pt>
                  <c:pt idx="5">
                    <c:v>магистратура</c:v>
                  </c:pt>
                  <c:pt idx="6">
                    <c:v>бакалавриат</c:v>
                  </c:pt>
                  <c:pt idx="7">
                    <c:v>магистратура</c:v>
                  </c:pt>
                </c:lvl>
                <c:lvl>
                  <c:pt idx="0">
                    <c:v>Москва</c:v>
                  </c:pt>
                  <c:pt idx="2">
                    <c:v>СПб</c:v>
                  </c:pt>
                  <c:pt idx="4">
                    <c:v>НН</c:v>
                  </c:pt>
                  <c:pt idx="6">
                    <c:v>Пермь</c:v>
                  </c:pt>
                </c:lvl>
              </c:multiLvlStrCache>
            </c:multiLvlStrRef>
          </c:cat>
          <c:val>
            <c:numRef>
              <c:f>'отчисл по филиалам'!$K$3:$K$10</c:f>
              <c:numCache>
                <c:formatCode>0%</c:formatCode>
                <c:ptCount val="8"/>
                <c:pt idx="0">
                  <c:v>0.10735826296743102</c:v>
                </c:pt>
                <c:pt idx="1">
                  <c:v>0.13569321533923301</c:v>
                </c:pt>
                <c:pt idx="2">
                  <c:v>0.10930232558139499</c:v>
                </c:pt>
                <c:pt idx="3">
                  <c:v>0.11904761904761905</c:v>
                </c:pt>
                <c:pt idx="4">
                  <c:v>5.8823529411764698E-2</c:v>
                </c:pt>
                <c:pt idx="5">
                  <c:v>7.1005917159763413E-2</c:v>
                </c:pt>
                <c:pt idx="6">
                  <c:v>2.6548672566371723E-2</c:v>
                </c:pt>
                <c:pt idx="7">
                  <c:v>0.12643678160919511</c:v>
                </c:pt>
              </c:numCache>
            </c:numRef>
          </c:val>
        </c:ser>
        <c:ser>
          <c:idx val="2"/>
          <c:order val="2"/>
          <c:tx>
            <c:v>3 курс</c:v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multiLvlStrRef>
              <c:f>'отчисл по филиалам'!$A$3:$B$10</c:f>
              <c:multiLvlStrCache>
                <c:ptCount val="8"/>
                <c:lvl>
                  <c:pt idx="0">
                    <c:v>бакалавриат</c:v>
                  </c:pt>
                  <c:pt idx="1">
                    <c:v>магистратура</c:v>
                  </c:pt>
                  <c:pt idx="2">
                    <c:v>бакалавриат</c:v>
                  </c:pt>
                  <c:pt idx="3">
                    <c:v>магистратура</c:v>
                  </c:pt>
                  <c:pt idx="4">
                    <c:v>бакалавриат</c:v>
                  </c:pt>
                  <c:pt idx="5">
                    <c:v>магистратура</c:v>
                  </c:pt>
                  <c:pt idx="6">
                    <c:v>бакалавриат</c:v>
                  </c:pt>
                  <c:pt idx="7">
                    <c:v>магистратура</c:v>
                  </c:pt>
                </c:lvl>
                <c:lvl>
                  <c:pt idx="0">
                    <c:v>Москва</c:v>
                  </c:pt>
                  <c:pt idx="2">
                    <c:v>СПб</c:v>
                  </c:pt>
                  <c:pt idx="4">
                    <c:v>НН</c:v>
                  </c:pt>
                  <c:pt idx="6">
                    <c:v>Пермь</c:v>
                  </c:pt>
                </c:lvl>
              </c:multiLvlStrCache>
            </c:multiLvlStrRef>
          </c:cat>
          <c:val>
            <c:numRef>
              <c:f>'отчисл по филиалам'!$N$3:$N$10</c:f>
              <c:numCache>
                <c:formatCode>General</c:formatCode>
                <c:ptCount val="8"/>
                <c:pt idx="0" formatCode="0%">
                  <c:v>7.79796189632255E-2</c:v>
                </c:pt>
                <c:pt idx="2" formatCode="0%">
                  <c:v>3.7783375314861541E-2</c:v>
                </c:pt>
                <c:pt idx="4" formatCode="0%">
                  <c:v>4.2553191489361722E-2</c:v>
                </c:pt>
                <c:pt idx="6" formatCode="0%">
                  <c:v>4.3269230769230796E-2</c:v>
                </c:pt>
              </c:numCache>
            </c:numRef>
          </c:val>
        </c:ser>
        <c:ser>
          <c:idx val="3"/>
          <c:order val="3"/>
          <c:tx>
            <c:v>4 курс</c:v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multiLvlStrRef>
              <c:f>'отчисл по филиалам'!$A$3:$B$10</c:f>
              <c:multiLvlStrCache>
                <c:ptCount val="8"/>
                <c:lvl>
                  <c:pt idx="0">
                    <c:v>бакалавриат</c:v>
                  </c:pt>
                  <c:pt idx="1">
                    <c:v>магистратура</c:v>
                  </c:pt>
                  <c:pt idx="2">
                    <c:v>бакалавриат</c:v>
                  </c:pt>
                  <c:pt idx="3">
                    <c:v>магистратура</c:v>
                  </c:pt>
                  <c:pt idx="4">
                    <c:v>бакалавриат</c:v>
                  </c:pt>
                  <c:pt idx="5">
                    <c:v>магистратура</c:v>
                  </c:pt>
                  <c:pt idx="6">
                    <c:v>бакалавриат</c:v>
                  </c:pt>
                  <c:pt idx="7">
                    <c:v>магистратура</c:v>
                  </c:pt>
                </c:lvl>
                <c:lvl>
                  <c:pt idx="0">
                    <c:v>Москва</c:v>
                  </c:pt>
                  <c:pt idx="2">
                    <c:v>СПб</c:v>
                  </c:pt>
                  <c:pt idx="4">
                    <c:v>НН</c:v>
                  </c:pt>
                  <c:pt idx="6">
                    <c:v>Пермь</c:v>
                  </c:pt>
                </c:lvl>
              </c:multiLvlStrCache>
            </c:multiLvlStrRef>
          </c:cat>
          <c:val>
            <c:numRef>
              <c:f>'отчисл по филиалам'!$Q$3:$Q$10</c:f>
              <c:numCache>
                <c:formatCode>General</c:formatCode>
                <c:ptCount val="8"/>
                <c:pt idx="0" formatCode="0%">
                  <c:v>8.2916666666666708E-2</c:v>
                </c:pt>
                <c:pt idx="2" formatCode="0%">
                  <c:v>9.7276264591439704E-2</c:v>
                </c:pt>
                <c:pt idx="4" formatCode="0%">
                  <c:v>2.158273381294961E-2</c:v>
                </c:pt>
                <c:pt idx="6" formatCode="0%">
                  <c:v>3.6649214659685951E-2</c:v>
                </c:pt>
              </c:numCache>
            </c:numRef>
          </c:val>
        </c:ser>
        <c:ser>
          <c:idx val="4"/>
          <c:order val="4"/>
          <c:tx>
            <c:v>5 курс</c:v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multiLvlStrRef>
              <c:f>'отчисл по филиалам'!$A$3:$B$10</c:f>
              <c:multiLvlStrCache>
                <c:ptCount val="8"/>
                <c:lvl>
                  <c:pt idx="0">
                    <c:v>бакалавриат</c:v>
                  </c:pt>
                  <c:pt idx="1">
                    <c:v>магистратура</c:v>
                  </c:pt>
                  <c:pt idx="2">
                    <c:v>бакалавриат</c:v>
                  </c:pt>
                  <c:pt idx="3">
                    <c:v>магистратура</c:v>
                  </c:pt>
                  <c:pt idx="4">
                    <c:v>бакалавриат</c:v>
                  </c:pt>
                  <c:pt idx="5">
                    <c:v>магистратура</c:v>
                  </c:pt>
                  <c:pt idx="6">
                    <c:v>бакалавриат</c:v>
                  </c:pt>
                  <c:pt idx="7">
                    <c:v>магистратура</c:v>
                  </c:pt>
                </c:lvl>
                <c:lvl>
                  <c:pt idx="0">
                    <c:v>Москва</c:v>
                  </c:pt>
                  <c:pt idx="2">
                    <c:v>СПб</c:v>
                  </c:pt>
                  <c:pt idx="4">
                    <c:v>НН</c:v>
                  </c:pt>
                  <c:pt idx="6">
                    <c:v>Пермь</c:v>
                  </c:pt>
                </c:lvl>
              </c:multiLvlStrCache>
            </c:multiLvlStrRef>
          </c:cat>
          <c:val>
            <c:numRef>
              <c:f>'отчисл по филиалам'!$T$3:$T$10</c:f>
              <c:numCache>
                <c:formatCode>General</c:formatCode>
                <c:ptCount val="8"/>
                <c:pt idx="0" formatCode="0%">
                  <c:v>6.3034188034188018E-2</c:v>
                </c:pt>
                <c:pt idx="2" formatCode="0%">
                  <c:v>0.17073170731707299</c:v>
                </c:pt>
                <c:pt idx="4" formatCode="0%">
                  <c:v>4.1237113402061876E-2</c:v>
                </c:pt>
              </c:numCache>
            </c:numRef>
          </c:val>
        </c:ser>
        <c:dLbls/>
        <c:gapWidth val="108"/>
        <c:axId val="65899904"/>
        <c:axId val="65905792"/>
      </c:barChart>
      <c:catAx>
        <c:axId val="6589990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5905792"/>
        <c:crosses val="autoZero"/>
        <c:auto val="1"/>
        <c:lblAlgn val="ctr"/>
        <c:lblOffset val="100"/>
      </c:catAx>
      <c:valAx>
        <c:axId val="65905792"/>
        <c:scaling>
          <c:orientation val="minMax"/>
        </c:scaling>
        <c:axPos val="b"/>
        <c:majorGridlines/>
        <c:numFmt formatCode="0%" sourceLinked="1"/>
        <c:tickLblPos val="nextTo"/>
        <c:crossAx val="65899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03006221444546"/>
          <c:y val="0.10774893372703399"/>
          <c:w val="0.10427857976086299"/>
          <c:h val="0.35585629921259837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autoTitleDeleted val="1"/>
    <c:plotArea>
      <c:layout>
        <c:manualLayout>
          <c:layoutTarget val="inner"/>
          <c:xMode val="edge"/>
          <c:yMode val="edge"/>
          <c:x val="0.17157098242466501"/>
          <c:y val="3.9069032679976828E-2"/>
          <c:w val="0.8048951792418364"/>
          <c:h val="0.89553406382931255"/>
        </c:manualLayout>
      </c:layout>
      <c:barChart>
        <c:barDir val="bar"/>
        <c:grouping val="clustered"/>
        <c:ser>
          <c:idx val="9"/>
          <c:order val="0"/>
          <c:tx>
            <c:v>1 курс</c:v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('2 сем 12-13_бакалавры'!$A$3,'2 сем 12-13_бакалавры'!$A$9:$A$34)</c:f>
              <c:strCache>
                <c:ptCount val="27"/>
                <c:pt idx="0">
                  <c:v>МИЭФ</c:v>
                </c:pt>
                <c:pt idx="1">
                  <c:v>БИ</c:v>
                </c:pt>
                <c:pt idx="2">
                  <c:v>ПМ</c:v>
                </c:pt>
                <c:pt idx="3">
                  <c:v>ПИ</c:v>
                </c:pt>
                <c:pt idx="4">
                  <c:v>ГМУ</c:v>
                </c:pt>
                <c:pt idx="5">
                  <c:v>История</c:v>
                </c:pt>
                <c:pt idx="6">
                  <c:v>Логистика</c:v>
                </c:pt>
                <c:pt idx="7">
                  <c:v>Математика</c:v>
                </c:pt>
                <c:pt idx="8">
                  <c:v>Медиакомм.</c:v>
                </c:pt>
                <c:pt idx="9">
                  <c:v>Менеджмент</c:v>
                </c:pt>
                <c:pt idx="10">
                  <c:v>МЭиМП</c:v>
                </c:pt>
                <c:pt idx="11">
                  <c:v>Право</c:v>
                </c:pt>
                <c:pt idx="12">
                  <c:v>ПП</c:v>
                </c:pt>
                <c:pt idx="13">
                  <c:v>ОИК</c:v>
                </c:pt>
                <c:pt idx="14">
                  <c:v>Психология</c:v>
                </c:pt>
                <c:pt idx="15">
                  <c:v>Социология</c:v>
                </c:pt>
                <c:pt idx="16">
                  <c:v>Филология</c:v>
                </c:pt>
                <c:pt idx="17">
                  <c:v>Философия</c:v>
                </c:pt>
                <c:pt idx="18">
                  <c:v>Востоковедение</c:v>
                </c:pt>
                <c:pt idx="19">
                  <c:v>Культурология</c:v>
                </c:pt>
                <c:pt idx="20">
                  <c:v>Экономика</c:v>
                </c:pt>
                <c:pt idx="21">
                  <c:v>ВШЭ-РЭШ</c:v>
                </c:pt>
                <c:pt idx="22">
                  <c:v>Отд. статистики</c:v>
                </c:pt>
                <c:pt idx="23">
                  <c:v>МИЭМ Дизайн</c:v>
                </c:pt>
                <c:pt idx="24">
                  <c:v>МИЭМ ФИТиВТ</c:v>
                </c:pt>
                <c:pt idx="25">
                  <c:v>МИЭМ ФПМиК</c:v>
                </c:pt>
                <c:pt idx="26">
                  <c:v>МИЭМ ФЭТ</c:v>
                </c:pt>
              </c:strCache>
            </c:strRef>
          </c:cat>
          <c:val>
            <c:numRef>
              <c:f>('2 сем 12-13_бакалавры'!$D$3,'2 сем 12-13_бакалавры'!$D$9:$D$34)</c:f>
              <c:numCache>
                <c:formatCode>0.00</c:formatCode>
                <c:ptCount val="27"/>
                <c:pt idx="0">
                  <c:v>10.83333333333333</c:v>
                </c:pt>
                <c:pt idx="1">
                  <c:v>3.1746031746031727</c:v>
                </c:pt>
                <c:pt idx="2">
                  <c:v>15.463917525773207</c:v>
                </c:pt>
                <c:pt idx="3">
                  <c:v>12.087912087912088</c:v>
                </c:pt>
                <c:pt idx="4">
                  <c:v>5.2631578947368416</c:v>
                </c:pt>
                <c:pt idx="5">
                  <c:v>12.28070175438596</c:v>
                </c:pt>
                <c:pt idx="6">
                  <c:v>5.1546391752577305</c:v>
                </c:pt>
                <c:pt idx="7">
                  <c:v>16.981132075471532</c:v>
                </c:pt>
                <c:pt idx="8">
                  <c:v>4.3859649122806976</c:v>
                </c:pt>
                <c:pt idx="9">
                  <c:v>6.6265060240963747</c:v>
                </c:pt>
                <c:pt idx="10">
                  <c:v>3.7037037037037042</c:v>
                </c:pt>
                <c:pt idx="11">
                  <c:v>0.77519379844961345</c:v>
                </c:pt>
                <c:pt idx="12">
                  <c:v>3.191489361702128</c:v>
                </c:pt>
                <c:pt idx="13">
                  <c:v>3.2258064516129052</c:v>
                </c:pt>
                <c:pt idx="14">
                  <c:v>4.918032786885246</c:v>
                </c:pt>
                <c:pt idx="15">
                  <c:v>1.6949152542372881</c:v>
                </c:pt>
                <c:pt idx="16">
                  <c:v>8.1632653061224492</c:v>
                </c:pt>
                <c:pt idx="17">
                  <c:v>8.7719298245613988</c:v>
                </c:pt>
                <c:pt idx="18">
                  <c:v>8.0808080808080813</c:v>
                </c:pt>
                <c:pt idx="19">
                  <c:v>8.6956521739130448</c:v>
                </c:pt>
                <c:pt idx="20">
                  <c:v>4.8689138576778657</c:v>
                </c:pt>
                <c:pt idx="21">
                  <c:v>5.0847457627118704</c:v>
                </c:pt>
                <c:pt idx="22">
                  <c:v>10.447761194029848</c:v>
                </c:pt>
                <c:pt idx="23">
                  <c:v>4.4776119402985071</c:v>
                </c:pt>
                <c:pt idx="24">
                  <c:v>7.079646017699126</c:v>
                </c:pt>
                <c:pt idx="25">
                  <c:v>12.195121951219511</c:v>
                </c:pt>
                <c:pt idx="26">
                  <c:v>6.8181818181817944</c:v>
                </c:pt>
              </c:numCache>
            </c:numRef>
          </c:val>
        </c:ser>
        <c:ser>
          <c:idx val="4"/>
          <c:order val="1"/>
          <c:tx>
            <c:v>2 курс</c:v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('2 сем 12-13_бакалавры'!$A$3,'2 сем 12-13_бакалавры'!$A$9:$A$34)</c:f>
              <c:strCache>
                <c:ptCount val="27"/>
                <c:pt idx="0">
                  <c:v>МИЭФ</c:v>
                </c:pt>
                <c:pt idx="1">
                  <c:v>БИ</c:v>
                </c:pt>
                <c:pt idx="2">
                  <c:v>ПМ</c:v>
                </c:pt>
                <c:pt idx="3">
                  <c:v>ПИ</c:v>
                </c:pt>
                <c:pt idx="4">
                  <c:v>ГМУ</c:v>
                </c:pt>
                <c:pt idx="5">
                  <c:v>История</c:v>
                </c:pt>
                <c:pt idx="6">
                  <c:v>Логистика</c:v>
                </c:pt>
                <c:pt idx="7">
                  <c:v>Математика</c:v>
                </c:pt>
                <c:pt idx="8">
                  <c:v>Медиакомм.</c:v>
                </c:pt>
                <c:pt idx="9">
                  <c:v>Менеджмент</c:v>
                </c:pt>
                <c:pt idx="10">
                  <c:v>МЭиМП</c:v>
                </c:pt>
                <c:pt idx="11">
                  <c:v>Право</c:v>
                </c:pt>
                <c:pt idx="12">
                  <c:v>ПП</c:v>
                </c:pt>
                <c:pt idx="13">
                  <c:v>ОИК</c:v>
                </c:pt>
                <c:pt idx="14">
                  <c:v>Психология</c:v>
                </c:pt>
                <c:pt idx="15">
                  <c:v>Социология</c:v>
                </c:pt>
                <c:pt idx="16">
                  <c:v>Филология</c:v>
                </c:pt>
                <c:pt idx="17">
                  <c:v>Философия</c:v>
                </c:pt>
                <c:pt idx="18">
                  <c:v>Востоковедение</c:v>
                </c:pt>
                <c:pt idx="19">
                  <c:v>Культурология</c:v>
                </c:pt>
                <c:pt idx="20">
                  <c:v>Экономика</c:v>
                </c:pt>
                <c:pt idx="21">
                  <c:v>ВШЭ-РЭШ</c:v>
                </c:pt>
                <c:pt idx="22">
                  <c:v>Отд. статистики</c:v>
                </c:pt>
                <c:pt idx="23">
                  <c:v>МИЭМ Дизайн</c:v>
                </c:pt>
                <c:pt idx="24">
                  <c:v>МИЭМ ФИТиВТ</c:v>
                </c:pt>
                <c:pt idx="25">
                  <c:v>МИЭМ ФПМиК</c:v>
                </c:pt>
                <c:pt idx="26">
                  <c:v>МИЭМ ФЭТ</c:v>
                </c:pt>
              </c:strCache>
            </c:strRef>
          </c:cat>
          <c:val>
            <c:numRef>
              <c:f>('2 сем 12-13_бакалавры'!$M$3,'2 сем 12-13_бакалавры'!$M$9:$M$34)</c:f>
              <c:numCache>
                <c:formatCode>0.00</c:formatCode>
                <c:ptCount val="27"/>
                <c:pt idx="0">
                  <c:v>4.2944785276073416</c:v>
                </c:pt>
                <c:pt idx="1">
                  <c:v>3.3707865168539342</c:v>
                </c:pt>
                <c:pt idx="2">
                  <c:v>5</c:v>
                </c:pt>
                <c:pt idx="3">
                  <c:v>23.684210526315788</c:v>
                </c:pt>
                <c:pt idx="4">
                  <c:v>2.8571428571428572</c:v>
                </c:pt>
                <c:pt idx="5">
                  <c:v>3.7735849056603832</c:v>
                </c:pt>
                <c:pt idx="6">
                  <c:v>1.0204081632653061</c:v>
                </c:pt>
                <c:pt idx="7">
                  <c:v>0</c:v>
                </c:pt>
                <c:pt idx="8">
                  <c:v>9.3333333333333357</c:v>
                </c:pt>
                <c:pt idx="9">
                  <c:v>4.5751633986928271</c:v>
                </c:pt>
                <c:pt idx="10">
                  <c:v>6.5868263473053865</c:v>
                </c:pt>
                <c:pt idx="11">
                  <c:v>2.1164021164021127</c:v>
                </c:pt>
                <c:pt idx="12">
                  <c:v>7.7669902912621414</c:v>
                </c:pt>
                <c:pt idx="13">
                  <c:v>4.2735042735042725</c:v>
                </c:pt>
                <c:pt idx="14">
                  <c:v>2.5641025641025652</c:v>
                </c:pt>
                <c:pt idx="15">
                  <c:v>2.0833333333333379</c:v>
                </c:pt>
                <c:pt idx="16">
                  <c:v>3.0612244897959182</c:v>
                </c:pt>
                <c:pt idx="17">
                  <c:v>34.482758620689658</c:v>
                </c:pt>
                <c:pt idx="18">
                  <c:v>8</c:v>
                </c:pt>
                <c:pt idx="19">
                  <c:v>13.33333333333333</c:v>
                </c:pt>
                <c:pt idx="20">
                  <c:v>3.9772727272727271</c:v>
                </c:pt>
                <c:pt idx="21">
                  <c:v>0</c:v>
                </c:pt>
                <c:pt idx="22">
                  <c:v>1.4285714285714299</c:v>
                </c:pt>
                <c:pt idx="23">
                  <c:v>10.638297872340418</c:v>
                </c:pt>
                <c:pt idx="24">
                  <c:v>11.235955056179771</c:v>
                </c:pt>
                <c:pt idx="25">
                  <c:v>17.977528089887628</c:v>
                </c:pt>
                <c:pt idx="26">
                  <c:v>15.38461538461538</c:v>
                </c:pt>
              </c:numCache>
            </c:numRef>
          </c:val>
        </c:ser>
        <c:ser>
          <c:idx val="5"/>
          <c:order val="2"/>
          <c:tx>
            <c:v>3 курс</c:v>
          </c:tx>
          <c:spPr>
            <a:gradFill rotWithShape="1">
              <a:gsLst>
                <a:gs pos="0">
                  <a:schemeClr val="accent6">
                    <a:tint val="100000"/>
                    <a:shade val="100000"/>
                    <a:satMod val="13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('2 сем 12-13_бакалавры'!$A$3,'2 сем 12-13_бакалавры'!$A$9:$A$34)</c:f>
              <c:strCache>
                <c:ptCount val="27"/>
                <c:pt idx="0">
                  <c:v>МИЭФ</c:v>
                </c:pt>
                <c:pt idx="1">
                  <c:v>БИ</c:v>
                </c:pt>
                <c:pt idx="2">
                  <c:v>ПМ</c:v>
                </c:pt>
                <c:pt idx="3">
                  <c:v>ПИ</c:v>
                </c:pt>
                <c:pt idx="4">
                  <c:v>ГМУ</c:v>
                </c:pt>
                <c:pt idx="5">
                  <c:v>История</c:v>
                </c:pt>
                <c:pt idx="6">
                  <c:v>Логистика</c:v>
                </c:pt>
                <c:pt idx="7">
                  <c:v>Математика</c:v>
                </c:pt>
                <c:pt idx="8">
                  <c:v>Медиакомм.</c:v>
                </c:pt>
                <c:pt idx="9">
                  <c:v>Менеджмент</c:v>
                </c:pt>
                <c:pt idx="10">
                  <c:v>МЭиМП</c:v>
                </c:pt>
                <c:pt idx="11">
                  <c:v>Право</c:v>
                </c:pt>
                <c:pt idx="12">
                  <c:v>ПП</c:v>
                </c:pt>
                <c:pt idx="13">
                  <c:v>ОИК</c:v>
                </c:pt>
                <c:pt idx="14">
                  <c:v>Психология</c:v>
                </c:pt>
                <c:pt idx="15">
                  <c:v>Социология</c:v>
                </c:pt>
                <c:pt idx="16">
                  <c:v>Филология</c:v>
                </c:pt>
                <c:pt idx="17">
                  <c:v>Философия</c:v>
                </c:pt>
                <c:pt idx="18">
                  <c:v>Востоковедение</c:v>
                </c:pt>
                <c:pt idx="19">
                  <c:v>Культурология</c:v>
                </c:pt>
                <c:pt idx="20">
                  <c:v>Экономика</c:v>
                </c:pt>
                <c:pt idx="21">
                  <c:v>ВШЭ-РЭШ</c:v>
                </c:pt>
                <c:pt idx="22">
                  <c:v>Отд. статистики</c:v>
                </c:pt>
                <c:pt idx="23">
                  <c:v>МИЭМ Дизайн</c:v>
                </c:pt>
                <c:pt idx="24">
                  <c:v>МИЭМ ФИТиВТ</c:v>
                </c:pt>
                <c:pt idx="25">
                  <c:v>МИЭМ ФПМиК</c:v>
                </c:pt>
                <c:pt idx="26">
                  <c:v>МИЭМ ФЭТ</c:v>
                </c:pt>
              </c:strCache>
            </c:strRef>
          </c:cat>
          <c:val>
            <c:numRef>
              <c:f>('2 сем 12-13_бакалавры'!$V$3,'2 сем 12-13_бакалавры'!$V$9:$V$34)</c:f>
              <c:numCache>
                <c:formatCode>0.00</c:formatCode>
                <c:ptCount val="27"/>
                <c:pt idx="0">
                  <c:v>5.6737588652482271</c:v>
                </c:pt>
                <c:pt idx="1">
                  <c:v>4.2857142857142874</c:v>
                </c:pt>
                <c:pt idx="2">
                  <c:v>4.6511627906976862</c:v>
                </c:pt>
                <c:pt idx="3">
                  <c:v>0</c:v>
                </c:pt>
                <c:pt idx="4">
                  <c:v>1.6949152542372881</c:v>
                </c:pt>
                <c:pt idx="5">
                  <c:v>0</c:v>
                </c:pt>
                <c:pt idx="6">
                  <c:v>2.1739130434782608</c:v>
                </c:pt>
                <c:pt idx="7">
                  <c:v>6.4516129032258114</c:v>
                </c:pt>
                <c:pt idx="8">
                  <c:v>2.6315789473684208</c:v>
                </c:pt>
                <c:pt idx="9">
                  <c:v>4.3715846994535497</c:v>
                </c:pt>
                <c:pt idx="10">
                  <c:v>4.8128342245988991</c:v>
                </c:pt>
                <c:pt idx="11">
                  <c:v>0.50505050505050497</c:v>
                </c:pt>
                <c:pt idx="12">
                  <c:v>0</c:v>
                </c:pt>
                <c:pt idx="13">
                  <c:v>2.0833333333333379</c:v>
                </c:pt>
                <c:pt idx="14">
                  <c:v>1.2345679012345681</c:v>
                </c:pt>
                <c:pt idx="15">
                  <c:v>2.150537634408602</c:v>
                </c:pt>
                <c:pt idx="16">
                  <c:v>0</c:v>
                </c:pt>
                <c:pt idx="17">
                  <c:v>9.0909090909091006</c:v>
                </c:pt>
                <c:pt idx="18">
                  <c:v>0.85470085470085544</c:v>
                </c:pt>
                <c:pt idx="19">
                  <c:v>5.8823529411764666</c:v>
                </c:pt>
                <c:pt idx="20">
                  <c:v>0.91743119266055095</c:v>
                </c:pt>
                <c:pt idx="21">
                  <c:v>0</c:v>
                </c:pt>
                <c:pt idx="22">
                  <c:v>8.8888888888888928</c:v>
                </c:pt>
                <c:pt idx="23">
                  <c:v>0</c:v>
                </c:pt>
                <c:pt idx="24">
                  <c:v>7.0175438596491215</c:v>
                </c:pt>
                <c:pt idx="25">
                  <c:v>14.893617021276604</c:v>
                </c:pt>
                <c:pt idx="26">
                  <c:v>12.987012987012999</c:v>
                </c:pt>
              </c:numCache>
            </c:numRef>
          </c:val>
        </c:ser>
        <c:ser>
          <c:idx val="6"/>
          <c:order val="3"/>
          <c:tx>
            <c:v>4 курс</c:v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('2 сем 12-13_бакалавры'!$A$3,'2 сем 12-13_бакалавры'!$A$9:$A$34)</c:f>
              <c:strCache>
                <c:ptCount val="27"/>
                <c:pt idx="0">
                  <c:v>МИЭФ</c:v>
                </c:pt>
                <c:pt idx="1">
                  <c:v>БИ</c:v>
                </c:pt>
                <c:pt idx="2">
                  <c:v>ПМ</c:v>
                </c:pt>
                <c:pt idx="3">
                  <c:v>ПИ</c:v>
                </c:pt>
                <c:pt idx="4">
                  <c:v>ГМУ</c:v>
                </c:pt>
                <c:pt idx="5">
                  <c:v>История</c:v>
                </c:pt>
                <c:pt idx="6">
                  <c:v>Логистика</c:v>
                </c:pt>
                <c:pt idx="7">
                  <c:v>Математика</c:v>
                </c:pt>
                <c:pt idx="8">
                  <c:v>Медиакомм.</c:v>
                </c:pt>
                <c:pt idx="9">
                  <c:v>Менеджмент</c:v>
                </c:pt>
                <c:pt idx="10">
                  <c:v>МЭиМП</c:v>
                </c:pt>
                <c:pt idx="11">
                  <c:v>Право</c:v>
                </c:pt>
                <c:pt idx="12">
                  <c:v>ПП</c:v>
                </c:pt>
                <c:pt idx="13">
                  <c:v>ОИК</c:v>
                </c:pt>
                <c:pt idx="14">
                  <c:v>Психология</c:v>
                </c:pt>
                <c:pt idx="15">
                  <c:v>Социология</c:v>
                </c:pt>
                <c:pt idx="16">
                  <c:v>Филология</c:v>
                </c:pt>
                <c:pt idx="17">
                  <c:v>Философия</c:v>
                </c:pt>
                <c:pt idx="18">
                  <c:v>Востоковедение</c:v>
                </c:pt>
                <c:pt idx="19">
                  <c:v>Культурология</c:v>
                </c:pt>
                <c:pt idx="20">
                  <c:v>Экономика</c:v>
                </c:pt>
                <c:pt idx="21">
                  <c:v>ВШЭ-РЭШ</c:v>
                </c:pt>
                <c:pt idx="22">
                  <c:v>Отд. статистики</c:v>
                </c:pt>
                <c:pt idx="23">
                  <c:v>МИЭМ Дизайн</c:v>
                </c:pt>
                <c:pt idx="24">
                  <c:v>МИЭМ ФИТиВТ</c:v>
                </c:pt>
                <c:pt idx="25">
                  <c:v>МИЭМ ФПМиК</c:v>
                </c:pt>
                <c:pt idx="26">
                  <c:v>МИЭМ ФЭТ</c:v>
                </c:pt>
              </c:strCache>
            </c:strRef>
          </c:cat>
          <c:val>
            <c:numRef>
              <c:f>('2 сем 12-13_бакалавры'!$AE$3,'2 сем 12-13_бакалавры'!$AE$9:$AE$34)</c:f>
              <c:numCache>
                <c:formatCode>0.00</c:formatCode>
                <c:ptCount val="27"/>
                <c:pt idx="0" formatCode="General">
                  <c:v>7.079646017699126</c:v>
                </c:pt>
                <c:pt idx="1">
                  <c:v>3.6809815950920299</c:v>
                </c:pt>
                <c:pt idx="2">
                  <c:v>9.8039215686274517</c:v>
                </c:pt>
                <c:pt idx="3">
                  <c:v>13.33333333333333</c:v>
                </c:pt>
                <c:pt idx="4">
                  <c:v>14.01869158878505</c:v>
                </c:pt>
                <c:pt idx="5">
                  <c:v>0</c:v>
                </c:pt>
                <c:pt idx="6">
                  <c:v>16.494845360824741</c:v>
                </c:pt>
                <c:pt idx="7">
                  <c:v>2.9411764705882337</c:v>
                </c:pt>
                <c:pt idx="8">
                  <c:v>2.5</c:v>
                </c:pt>
                <c:pt idx="9">
                  <c:v>9.170305676855893</c:v>
                </c:pt>
                <c:pt idx="10">
                  <c:v>7.2649572649572356</c:v>
                </c:pt>
                <c:pt idx="11">
                  <c:v>2.5252525252525237</c:v>
                </c:pt>
                <c:pt idx="12">
                  <c:v>6.4935064935064926</c:v>
                </c:pt>
                <c:pt idx="13">
                  <c:v>1.8518518518518521</c:v>
                </c:pt>
                <c:pt idx="14">
                  <c:v>3.896103896103881</c:v>
                </c:pt>
                <c:pt idx="15">
                  <c:v>11.76470588235294</c:v>
                </c:pt>
                <c:pt idx="16">
                  <c:v>0</c:v>
                </c:pt>
                <c:pt idx="17">
                  <c:v>12.90322580645161</c:v>
                </c:pt>
                <c:pt idx="18">
                  <c:v>0</c:v>
                </c:pt>
                <c:pt idx="19">
                  <c:v>2.6315789473684208</c:v>
                </c:pt>
                <c:pt idx="20">
                  <c:v>3.0188679245282861</c:v>
                </c:pt>
                <c:pt idx="21">
                  <c:v>0</c:v>
                </c:pt>
                <c:pt idx="22">
                  <c:v>2.1739130434782608</c:v>
                </c:pt>
                <c:pt idx="23">
                  <c:v>2.6315789473684208</c:v>
                </c:pt>
                <c:pt idx="24">
                  <c:v>6.8493150684931496</c:v>
                </c:pt>
                <c:pt idx="25">
                  <c:v>1.3698630136986298</c:v>
                </c:pt>
                <c:pt idx="26">
                  <c:v>1.136363636363636</c:v>
                </c:pt>
              </c:numCache>
            </c:numRef>
          </c:val>
        </c:ser>
        <c:ser>
          <c:idx val="7"/>
          <c:order val="4"/>
          <c:tx>
            <c:v>5 курс</c:v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('2 сем 12-13_бакалавры'!$A$3,'2 сем 12-13_бакалавры'!$A$9:$A$34)</c:f>
              <c:strCache>
                <c:ptCount val="27"/>
                <c:pt idx="0">
                  <c:v>МИЭФ</c:v>
                </c:pt>
                <c:pt idx="1">
                  <c:v>БИ</c:v>
                </c:pt>
                <c:pt idx="2">
                  <c:v>ПМ</c:v>
                </c:pt>
                <c:pt idx="3">
                  <c:v>ПИ</c:v>
                </c:pt>
                <c:pt idx="4">
                  <c:v>ГМУ</c:v>
                </c:pt>
                <c:pt idx="5">
                  <c:v>История</c:v>
                </c:pt>
                <c:pt idx="6">
                  <c:v>Логистика</c:v>
                </c:pt>
                <c:pt idx="7">
                  <c:v>Математика</c:v>
                </c:pt>
                <c:pt idx="8">
                  <c:v>Медиакомм.</c:v>
                </c:pt>
                <c:pt idx="9">
                  <c:v>Менеджмент</c:v>
                </c:pt>
                <c:pt idx="10">
                  <c:v>МЭиМП</c:v>
                </c:pt>
                <c:pt idx="11">
                  <c:v>Право</c:v>
                </c:pt>
                <c:pt idx="12">
                  <c:v>ПП</c:v>
                </c:pt>
                <c:pt idx="13">
                  <c:v>ОИК</c:v>
                </c:pt>
                <c:pt idx="14">
                  <c:v>Психология</c:v>
                </c:pt>
                <c:pt idx="15">
                  <c:v>Социология</c:v>
                </c:pt>
                <c:pt idx="16">
                  <c:v>Филология</c:v>
                </c:pt>
                <c:pt idx="17">
                  <c:v>Философия</c:v>
                </c:pt>
                <c:pt idx="18">
                  <c:v>Востоковедение</c:v>
                </c:pt>
                <c:pt idx="19">
                  <c:v>Культурология</c:v>
                </c:pt>
                <c:pt idx="20">
                  <c:v>Экономика</c:v>
                </c:pt>
                <c:pt idx="21">
                  <c:v>ВШЭ-РЭШ</c:v>
                </c:pt>
                <c:pt idx="22">
                  <c:v>Отд. статистики</c:v>
                </c:pt>
                <c:pt idx="23">
                  <c:v>МИЭМ Дизайн</c:v>
                </c:pt>
                <c:pt idx="24">
                  <c:v>МИЭМ ФИТиВТ</c:v>
                </c:pt>
                <c:pt idx="25">
                  <c:v>МИЭМ ФПМиК</c:v>
                </c:pt>
                <c:pt idx="26">
                  <c:v>МИЭМ ФЭТ</c:v>
                </c:pt>
              </c:strCache>
            </c:strRef>
          </c:cat>
          <c:val>
            <c:numRef>
              <c:f>('2 сем 12-13_бакалавры'!$AN$3,'2 сем 12-13_бакалавры'!$AN$9:$AN$34)</c:f>
              <c:numCache>
                <c:formatCode>General</c:formatCode>
                <c:ptCount val="27"/>
                <c:pt idx="4" formatCode="0.00">
                  <c:v>0</c:v>
                </c:pt>
                <c:pt idx="10">
                  <c:v>2.2222222222222232</c:v>
                </c:pt>
                <c:pt idx="11" formatCode="0.00">
                  <c:v>10.48951048951049</c:v>
                </c:pt>
                <c:pt idx="13">
                  <c:v>4.1666666666666661</c:v>
                </c:pt>
              </c:numCache>
            </c:numRef>
          </c:val>
        </c:ser>
        <c:dLbls/>
        <c:gapWidth val="50"/>
        <c:overlap val="5"/>
        <c:axId val="65845888"/>
        <c:axId val="65855872"/>
      </c:barChart>
      <c:catAx>
        <c:axId val="65845888"/>
        <c:scaling>
          <c:orientation val="minMax"/>
        </c:scaling>
        <c:axPos val="l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5855872"/>
        <c:crosses val="autoZero"/>
        <c:auto val="1"/>
        <c:lblAlgn val="ctr"/>
        <c:lblOffset val="100"/>
      </c:catAx>
      <c:valAx>
        <c:axId val="65855872"/>
        <c:scaling>
          <c:orientation val="minMax"/>
          <c:max val="40"/>
        </c:scaling>
        <c:axPos val="b"/>
        <c:majorGridlines/>
        <c:numFmt formatCode="0" sourceLinked="0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5845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634305612810275"/>
          <c:y val="0.36632116998698744"/>
          <c:w val="0.15850773999634318"/>
          <c:h val="0.2668558181555422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550537085642125"/>
          <c:y val="2.27684137139108E-2"/>
          <c:w val="0.73629228638086941"/>
          <c:h val="0.92424561187664001"/>
        </c:manualLayout>
      </c:layout>
      <c:barChart>
        <c:barDir val="bar"/>
        <c:grouping val="clustered"/>
        <c:ser>
          <c:idx val="0"/>
          <c:order val="0"/>
          <c:tx>
            <c:v>1 курс</c:v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('1 сем 12_13'!$B$4,'1 сем 12_13'!$B$10:$B$35)</c:f>
              <c:strCache>
                <c:ptCount val="27"/>
                <c:pt idx="0">
                  <c:v>МИЭФ</c:v>
                </c:pt>
                <c:pt idx="1">
                  <c:v>БИ</c:v>
                </c:pt>
                <c:pt idx="2">
                  <c:v>ПМ</c:v>
                </c:pt>
                <c:pt idx="3">
                  <c:v>ПИ</c:v>
                </c:pt>
                <c:pt idx="4">
                  <c:v>ГМУ</c:v>
                </c:pt>
                <c:pt idx="5">
                  <c:v>История</c:v>
                </c:pt>
                <c:pt idx="6">
                  <c:v>Логистика</c:v>
                </c:pt>
                <c:pt idx="7">
                  <c:v>Математика</c:v>
                </c:pt>
                <c:pt idx="8">
                  <c:v>Медиакомм.</c:v>
                </c:pt>
                <c:pt idx="9">
                  <c:v>Менеджмент</c:v>
                </c:pt>
                <c:pt idx="10">
                  <c:v>МЭиМП</c:v>
                </c:pt>
                <c:pt idx="11">
                  <c:v>Право</c:v>
                </c:pt>
                <c:pt idx="12">
                  <c:v>ПП</c:v>
                </c:pt>
                <c:pt idx="13">
                  <c:v>ОИК</c:v>
                </c:pt>
                <c:pt idx="14">
                  <c:v>Психология</c:v>
                </c:pt>
                <c:pt idx="15">
                  <c:v>Социология</c:v>
                </c:pt>
                <c:pt idx="16">
                  <c:v>Филология</c:v>
                </c:pt>
                <c:pt idx="17">
                  <c:v>Философия</c:v>
                </c:pt>
                <c:pt idx="18">
                  <c:v>Востоковедение</c:v>
                </c:pt>
                <c:pt idx="19">
                  <c:v>Культурология</c:v>
                </c:pt>
                <c:pt idx="20">
                  <c:v>Экономика</c:v>
                </c:pt>
                <c:pt idx="21">
                  <c:v>ВШЭ-РЭШ</c:v>
                </c:pt>
                <c:pt idx="22">
                  <c:v>Отд. Статистики</c:v>
                </c:pt>
                <c:pt idx="23">
                  <c:v>МИЭМ Дизайн</c:v>
                </c:pt>
                <c:pt idx="24">
                  <c:v>МИЭМ ФИТиВТ</c:v>
                </c:pt>
                <c:pt idx="25">
                  <c:v>МИЭМ ФПМиК</c:v>
                </c:pt>
                <c:pt idx="26">
                  <c:v>МИЭМ ФЭТ</c:v>
                </c:pt>
              </c:strCache>
            </c:strRef>
          </c:cat>
          <c:val>
            <c:numRef>
              <c:f>('1 сем 12_13'!$E$4,'1 сем 12_13'!$E$10:$E$35)</c:f>
              <c:numCache>
                <c:formatCode>0.00</c:formatCode>
                <c:ptCount val="27"/>
                <c:pt idx="0">
                  <c:v>2.419354838709677</c:v>
                </c:pt>
                <c:pt idx="1">
                  <c:v>13.888888888888921</c:v>
                </c:pt>
                <c:pt idx="2">
                  <c:v>20</c:v>
                </c:pt>
                <c:pt idx="3">
                  <c:v>2.9126213592232939</c:v>
                </c:pt>
                <c:pt idx="4">
                  <c:v>2.8846153846153837</c:v>
                </c:pt>
                <c:pt idx="5">
                  <c:v>3.4482758620689649</c:v>
                </c:pt>
                <c:pt idx="6">
                  <c:v>0</c:v>
                </c:pt>
                <c:pt idx="7">
                  <c:v>1.7857142857142814</c:v>
                </c:pt>
                <c:pt idx="8">
                  <c:v>3.8095238095238044</c:v>
                </c:pt>
                <c:pt idx="9">
                  <c:v>1.290322580645161</c:v>
                </c:pt>
                <c:pt idx="10">
                  <c:v>5.1660516605165885</c:v>
                </c:pt>
                <c:pt idx="11">
                  <c:v>2.3529411764705799</c:v>
                </c:pt>
                <c:pt idx="12">
                  <c:v>9.8039215686274517</c:v>
                </c:pt>
                <c:pt idx="13">
                  <c:v>3.2608695652173978</c:v>
                </c:pt>
                <c:pt idx="14">
                  <c:v>1.7857142857142814</c:v>
                </c:pt>
                <c:pt idx="15">
                  <c:v>3.9682539682539679</c:v>
                </c:pt>
                <c:pt idx="16">
                  <c:v>12.068965517241384</c:v>
                </c:pt>
                <c:pt idx="17">
                  <c:v>25.757575757575761</c:v>
                </c:pt>
                <c:pt idx="18">
                  <c:v>7.7669902912621414</c:v>
                </c:pt>
                <c:pt idx="19">
                  <c:v>8.5106382978723527</c:v>
                </c:pt>
                <c:pt idx="20">
                  <c:v>8.7591240875912408</c:v>
                </c:pt>
                <c:pt idx="21">
                  <c:v>0</c:v>
                </c:pt>
                <c:pt idx="22">
                  <c:v>4.7619047619047619</c:v>
                </c:pt>
                <c:pt idx="23">
                  <c:v>4.4117647058823781</c:v>
                </c:pt>
                <c:pt idx="24">
                  <c:v>13.46153846153846</c:v>
                </c:pt>
                <c:pt idx="25">
                  <c:v>6.8181818181817944</c:v>
                </c:pt>
                <c:pt idx="26">
                  <c:v>40.384615384615294</c:v>
                </c:pt>
              </c:numCache>
            </c:numRef>
          </c:val>
        </c:ser>
        <c:ser>
          <c:idx val="6"/>
          <c:order val="1"/>
          <c:tx>
            <c:v>2 курс</c:v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('1 сем 12_13'!$B$4,'1 сем 12_13'!$B$10:$B$35)</c:f>
              <c:strCache>
                <c:ptCount val="27"/>
                <c:pt idx="0">
                  <c:v>МИЭФ</c:v>
                </c:pt>
                <c:pt idx="1">
                  <c:v>БИ</c:v>
                </c:pt>
                <c:pt idx="2">
                  <c:v>ПМ</c:v>
                </c:pt>
                <c:pt idx="3">
                  <c:v>ПИ</c:v>
                </c:pt>
                <c:pt idx="4">
                  <c:v>ГМУ</c:v>
                </c:pt>
                <c:pt idx="5">
                  <c:v>История</c:v>
                </c:pt>
                <c:pt idx="6">
                  <c:v>Логистика</c:v>
                </c:pt>
                <c:pt idx="7">
                  <c:v>Математика</c:v>
                </c:pt>
                <c:pt idx="8">
                  <c:v>Медиакомм.</c:v>
                </c:pt>
                <c:pt idx="9">
                  <c:v>Менеджмент</c:v>
                </c:pt>
                <c:pt idx="10">
                  <c:v>МЭиМП</c:v>
                </c:pt>
                <c:pt idx="11">
                  <c:v>Право</c:v>
                </c:pt>
                <c:pt idx="12">
                  <c:v>ПП</c:v>
                </c:pt>
                <c:pt idx="13">
                  <c:v>ОИК</c:v>
                </c:pt>
                <c:pt idx="14">
                  <c:v>Психология</c:v>
                </c:pt>
                <c:pt idx="15">
                  <c:v>Социология</c:v>
                </c:pt>
                <c:pt idx="16">
                  <c:v>Филология</c:v>
                </c:pt>
                <c:pt idx="17">
                  <c:v>Философия</c:v>
                </c:pt>
                <c:pt idx="18">
                  <c:v>Востоковедение</c:v>
                </c:pt>
                <c:pt idx="19">
                  <c:v>Культурология</c:v>
                </c:pt>
                <c:pt idx="20">
                  <c:v>Экономика</c:v>
                </c:pt>
                <c:pt idx="21">
                  <c:v>ВШЭ-РЭШ</c:v>
                </c:pt>
                <c:pt idx="22">
                  <c:v>Отд. Статистики</c:v>
                </c:pt>
                <c:pt idx="23">
                  <c:v>МИЭМ Дизайн</c:v>
                </c:pt>
                <c:pt idx="24">
                  <c:v>МИЭМ ФИТиВТ</c:v>
                </c:pt>
                <c:pt idx="25">
                  <c:v>МИЭМ ФПМиК</c:v>
                </c:pt>
                <c:pt idx="26">
                  <c:v>МИЭМ ФЭТ</c:v>
                </c:pt>
              </c:strCache>
            </c:strRef>
          </c:cat>
          <c:val>
            <c:numRef>
              <c:f>('1 сем 12_13'!$N$4,'1 сем 12_13'!$N$10:$N$35)</c:f>
              <c:numCache>
                <c:formatCode>0.00</c:formatCode>
                <c:ptCount val="27"/>
                <c:pt idx="0" formatCode="General">
                  <c:v>1.8181818181818181</c:v>
                </c:pt>
                <c:pt idx="1">
                  <c:v>2.3529411764705799</c:v>
                </c:pt>
                <c:pt idx="2">
                  <c:v>12.5</c:v>
                </c:pt>
                <c:pt idx="3">
                  <c:v>9.3023255813953494</c:v>
                </c:pt>
                <c:pt idx="4">
                  <c:v>2.8571428571428572</c:v>
                </c:pt>
                <c:pt idx="5">
                  <c:v>1.8518518518518521</c:v>
                </c:pt>
                <c:pt idx="6">
                  <c:v>3.125</c:v>
                </c:pt>
                <c:pt idx="7">
                  <c:v>6.25</c:v>
                </c:pt>
                <c:pt idx="8">
                  <c:v>3.6144578313253009</c:v>
                </c:pt>
                <c:pt idx="9">
                  <c:v>4.9689440993788816</c:v>
                </c:pt>
                <c:pt idx="10">
                  <c:v>4.1666666666666661</c:v>
                </c:pt>
                <c:pt idx="11">
                  <c:v>3.517587939698493</c:v>
                </c:pt>
                <c:pt idx="12">
                  <c:v>0</c:v>
                </c:pt>
                <c:pt idx="13">
                  <c:v>3.3057851239669387</c:v>
                </c:pt>
                <c:pt idx="14">
                  <c:v>1.31578947368421</c:v>
                </c:pt>
                <c:pt idx="15">
                  <c:v>2.64900662251656</c:v>
                </c:pt>
                <c:pt idx="16">
                  <c:v>5.6603773584905657</c:v>
                </c:pt>
                <c:pt idx="17">
                  <c:v>0</c:v>
                </c:pt>
                <c:pt idx="18">
                  <c:v>6.0975609756097446</c:v>
                </c:pt>
                <c:pt idx="19">
                  <c:v>7.6923076923076916</c:v>
                </c:pt>
                <c:pt idx="20">
                  <c:v>5.4347826086956506</c:v>
                </c:pt>
                <c:pt idx="21">
                  <c:v>1.6949152542372881</c:v>
                </c:pt>
                <c:pt idx="22">
                  <c:v>8.2191780821917142</c:v>
                </c:pt>
                <c:pt idx="23">
                  <c:v>2.1276595744680837</c:v>
                </c:pt>
                <c:pt idx="24">
                  <c:v>16.483516483516457</c:v>
                </c:pt>
                <c:pt idx="25">
                  <c:v>5.6179775280898578</c:v>
                </c:pt>
                <c:pt idx="26">
                  <c:v>10.666666666666707</c:v>
                </c:pt>
              </c:numCache>
            </c:numRef>
          </c:val>
        </c:ser>
        <c:ser>
          <c:idx val="7"/>
          <c:order val="2"/>
          <c:tx>
            <c:v>3 курс</c:v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('1 сем 12_13'!$B$4,'1 сем 12_13'!$B$10:$B$35)</c:f>
              <c:strCache>
                <c:ptCount val="27"/>
                <c:pt idx="0">
                  <c:v>МИЭФ</c:v>
                </c:pt>
                <c:pt idx="1">
                  <c:v>БИ</c:v>
                </c:pt>
                <c:pt idx="2">
                  <c:v>ПМ</c:v>
                </c:pt>
                <c:pt idx="3">
                  <c:v>ПИ</c:v>
                </c:pt>
                <c:pt idx="4">
                  <c:v>ГМУ</c:v>
                </c:pt>
                <c:pt idx="5">
                  <c:v>История</c:v>
                </c:pt>
                <c:pt idx="6">
                  <c:v>Логистика</c:v>
                </c:pt>
                <c:pt idx="7">
                  <c:v>Математика</c:v>
                </c:pt>
                <c:pt idx="8">
                  <c:v>Медиакомм.</c:v>
                </c:pt>
                <c:pt idx="9">
                  <c:v>Менеджмент</c:v>
                </c:pt>
                <c:pt idx="10">
                  <c:v>МЭиМП</c:v>
                </c:pt>
                <c:pt idx="11">
                  <c:v>Право</c:v>
                </c:pt>
                <c:pt idx="12">
                  <c:v>ПП</c:v>
                </c:pt>
                <c:pt idx="13">
                  <c:v>ОИК</c:v>
                </c:pt>
                <c:pt idx="14">
                  <c:v>Психология</c:v>
                </c:pt>
                <c:pt idx="15">
                  <c:v>Социология</c:v>
                </c:pt>
                <c:pt idx="16">
                  <c:v>Филология</c:v>
                </c:pt>
                <c:pt idx="17">
                  <c:v>Философия</c:v>
                </c:pt>
                <c:pt idx="18">
                  <c:v>Востоковедение</c:v>
                </c:pt>
                <c:pt idx="19">
                  <c:v>Культурология</c:v>
                </c:pt>
                <c:pt idx="20">
                  <c:v>Экономика</c:v>
                </c:pt>
                <c:pt idx="21">
                  <c:v>ВШЭ-РЭШ</c:v>
                </c:pt>
                <c:pt idx="22">
                  <c:v>Отд. Статистики</c:v>
                </c:pt>
                <c:pt idx="23">
                  <c:v>МИЭМ Дизайн</c:v>
                </c:pt>
                <c:pt idx="24">
                  <c:v>МИЭМ ФИТиВТ</c:v>
                </c:pt>
                <c:pt idx="25">
                  <c:v>МИЭМ ФПМиК</c:v>
                </c:pt>
                <c:pt idx="26">
                  <c:v>МИЭМ ФЭТ</c:v>
                </c:pt>
              </c:strCache>
            </c:strRef>
          </c:cat>
          <c:val>
            <c:numRef>
              <c:f>('1 сем 12_13'!$W$4,'1 сем 12_13'!$W$10:$W$35)</c:f>
              <c:numCache>
                <c:formatCode>General</c:formatCode>
                <c:ptCount val="27"/>
                <c:pt idx="0" formatCode="0.00">
                  <c:v>0.76923076923076861</c:v>
                </c:pt>
                <c:pt idx="1">
                  <c:v>0</c:v>
                </c:pt>
                <c:pt idx="2" formatCode="0.00">
                  <c:v>3.7037037037037042</c:v>
                </c:pt>
                <c:pt idx="3" formatCode="0.00">
                  <c:v>8.1632653061224492</c:v>
                </c:pt>
                <c:pt idx="4" formatCode="0.00">
                  <c:v>0.82644628099173556</c:v>
                </c:pt>
                <c:pt idx="5" formatCode="0.00">
                  <c:v>2.7027027027027066</c:v>
                </c:pt>
                <c:pt idx="6" formatCode="0.00">
                  <c:v>2.1052631578947372</c:v>
                </c:pt>
                <c:pt idx="7" formatCode="0.00">
                  <c:v>0</c:v>
                </c:pt>
                <c:pt idx="8" formatCode="0.00">
                  <c:v>5</c:v>
                </c:pt>
                <c:pt idx="9" formatCode="0.00">
                  <c:v>1.0582010582010579</c:v>
                </c:pt>
                <c:pt idx="10" formatCode="0.00">
                  <c:v>6.3106796116504853</c:v>
                </c:pt>
                <c:pt idx="11" formatCode="0.00">
                  <c:v>5.392156862745062</c:v>
                </c:pt>
                <c:pt idx="12" formatCode="0.00">
                  <c:v>2.9411764705882337</c:v>
                </c:pt>
                <c:pt idx="13" formatCode="0.00">
                  <c:v>6.666666666666667</c:v>
                </c:pt>
                <c:pt idx="14" formatCode="0.00">
                  <c:v>2.3809523809523809</c:v>
                </c:pt>
                <c:pt idx="15" formatCode="0.00">
                  <c:v>5.7142857142857046</c:v>
                </c:pt>
                <c:pt idx="17" formatCode="0.00">
                  <c:v>12.5</c:v>
                </c:pt>
                <c:pt idx="18" formatCode="0.00">
                  <c:v>1.6666666666666681</c:v>
                </c:pt>
                <c:pt idx="19" formatCode="0.00">
                  <c:v>0</c:v>
                </c:pt>
                <c:pt idx="20" formatCode="0.00">
                  <c:v>1.3636363636363631</c:v>
                </c:pt>
                <c:pt idx="22" formatCode="0.00">
                  <c:v>2</c:v>
                </c:pt>
                <c:pt idx="23" formatCode="0.00">
                  <c:v>0</c:v>
                </c:pt>
                <c:pt idx="24" formatCode="0.00">
                  <c:v>17.39130434782609</c:v>
                </c:pt>
                <c:pt idx="25" formatCode="0.00">
                  <c:v>15.789473684210494</c:v>
                </c:pt>
                <c:pt idx="26" formatCode="0.00">
                  <c:v>7.831325301204842</c:v>
                </c:pt>
              </c:numCache>
            </c:numRef>
          </c:val>
        </c:ser>
        <c:ser>
          <c:idx val="8"/>
          <c:order val="3"/>
          <c:tx>
            <c:v>4 курс</c:v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('1 сем 12_13'!$B$4,'1 сем 12_13'!$B$10:$B$35)</c:f>
              <c:strCache>
                <c:ptCount val="27"/>
                <c:pt idx="0">
                  <c:v>МИЭФ</c:v>
                </c:pt>
                <c:pt idx="1">
                  <c:v>БИ</c:v>
                </c:pt>
                <c:pt idx="2">
                  <c:v>ПМ</c:v>
                </c:pt>
                <c:pt idx="3">
                  <c:v>ПИ</c:v>
                </c:pt>
                <c:pt idx="4">
                  <c:v>ГМУ</c:v>
                </c:pt>
                <c:pt idx="5">
                  <c:v>История</c:v>
                </c:pt>
                <c:pt idx="6">
                  <c:v>Логистика</c:v>
                </c:pt>
                <c:pt idx="7">
                  <c:v>Математика</c:v>
                </c:pt>
                <c:pt idx="8">
                  <c:v>Медиакомм.</c:v>
                </c:pt>
                <c:pt idx="9">
                  <c:v>Менеджмент</c:v>
                </c:pt>
                <c:pt idx="10">
                  <c:v>МЭиМП</c:v>
                </c:pt>
                <c:pt idx="11">
                  <c:v>Право</c:v>
                </c:pt>
                <c:pt idx="12">
                  <c:v>ПП</c:v>
                </c:pt>
                <c:pt idx="13">
                  <c:v>ОИК</c:v>
                </c:pt>
                <c:pt idx="14">
                  <c:v>Психология</c:v>
                </c:pt>
                <c:pt idx="15">
                  <c:v>Социология</c:v>
                </c:pt>
                <c:pt idx="16">
                  <c:v>Филология</c:v>
                </c:pt>
                <c:pt idx="17">
                  <c:v>Философия</c:v>
                </c:pt>
                <c:pt idx="18">
                  <c:v>Востоковедение</c:v>
                </c:pt>
                <c:pt idx="19">
                  <c:v>Культурология</c:v>
                </c:pt>
                <c:pt idx="20">
                  <c:v>Экономика</c:v>
                </c:pt>
                <c:pt idx="21">
                  <c:v>ВШЭ-РЭШ</c:v>
                </c:pt>
                <c:pt idx="22">
                  <c:v>Отд. Статистики</c:v>
                </c:pt>
                <c:pt idx="23">
                  <c:v>МИЭМ Дизайн</c:v>
                </c:pt>
                <c:pt idx="24">
                  <c:v>МИЭМ ФИТиВТ</c:v>
                </c:pt>
                <c:pt idx="25">
                  <c:v>МИЭМ ФПМиК</c:v>
                </c:pt>
                <c:pt idx="26">
                  <c:v>МИЭМ ФЭТ</c:v>
                </c:pt>
              </c:strCache>
            </c:strRef>
          </c:cat>
          <c:val>
            <c:numRef>
              <c:f>('1 сем 12_13'!$AF$4,'1 сем 12_13'!$AF$10:$AF$35)</c:f>
              <c:numCache>
                <c:formatCode>0.00</c:formatCode>
                <c:ptCount val="27"/>
                <c:pt idx="0">
                  <c:v>0.81967213114754101</c:v>
                </c:pt>
                <c:pt idx="1">
                  <c:v>1.212121212121209</c:v>
                </c:pt>
                <c:pt idx="2">
                  <c:v>5.7692307692307701</c:v>
                </c:pt>
                <c:pt idx="3">
                  <c:v>0</c:v>
                </c:pt>
                <c:pt idx="4">
                  <c:v>0.90909090909090851</c:v>
                </c:pt>
                <c:pt idx="6">
                  <c:v>1.0204081632653061</c:v>
                </c:pt>
                <c:pt idx="7">
                  <c:v>0</c:v>
                </c:pt>
                <c:pt idx="8">
                  <c:v>0</c:v>
                </c:pt>
                <c:pt idx="9">
                  <c:v>2.2522522522522532</c:v>
                </c:pt>
                <c:pt idx="10">
                  <c:v>0.82987551867220044</c:v>
                </c:pt>
                <c:pt idx="11">
                  <c:v>3.4313725490196068</c:v>
                </c:pt>
                <c:pt idx="12">
                  <c:v>2.5316455696202405</c:v>
                </c:pt>
                <c:pt idx="13">
                  <c:v>0</c:v>
                </c:pt>
                <c:pt idx="14">
                  <c:v>2.6315789473684208</c:v>
                </c:pt>
                <c:pt idx="15">
                  <c:v>0.94339622641509546</c:v>
                </c:pt>
                <c:pt idx="17">
                  <c:v>3.0303030303030267</c:v>
                </c:pt>
                <c:pt idx="19" formatCode="General">
                  <c:v>0</c:v>
                </c:pt>
                <c:pt idx="20">
                  <c:v>1.8656716417910451</c:v>
                </c:pt>
                <c:pt idx="22" formatCode="General">
                  <c:v>0</c:v>
                </c:pt>
                <c:pt idx="23">
                  <c:v>2.7027027027027066</c:v>
                </c:pt>
                <c:pt idx="24">
                  <c:v>5.479452054794546</c:v>
                </c:pt>
                <c:pt idx="25">
                  <c:v>2.7397260273972601</c:v>
                </c:pt>
                <c:pt idx="26">
                  <c:v>5.2631578947368416</c:v>
                </c:pt>
              </c:numCache>
            </c:numRef>
          </c:val>
        </c:ser>
        <c:ser>
          <c:idx val="9"/>
          <c:order val="4"/>
          <c:tx>
            <c:v>5 курс</c:v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cat>
            <c:strRef>
              <c:f>('1 сем 12_13'!$B$4,'1 сем 12_13'!$B$10:$B$35)</c:f>
              <c:strCache>
                <c:ptCount val="27"/>
                <c:pt idx="0">
                  <c:v>МИЭФ</c:v>
                </c:pt>
                <c:pt idx="1">
                  <c:v>БИ</c:v>
                </c:pt>
                <c:pt idx="2">
                  <c:v>ПМ</c:v>
                </c:pt>
                <c:pt idx="3">
                  <c:v>ПИ</c:v>
                </c:pt>
                <c:pt idx="4">
                  <c:v>ГМУ</c:v>
                </c:pt>
                <c:pt idx="5">
                  <c:v>История</c:v>
                </c:pt>
                <c:pt idx="6">
                  <c:v>Логистика</c:v>
                </c:pt>
                <c:pt idx="7">
                  <c:v>Математика</c:v>
                </c:pt>
                <c:pt idx="8">
                  <c:v>Медиакомм.</c:v>
                </c:pt>
                <c:pt idx="9">
                  <c:v>Менеджмент</c:v>
                </c:pt>
                <c:pt idx="10">
                  <c:v>МЭиМП</c:v>
                </c:pt>
                <c:pt idx="11">
                  <c:v>Право</c:v>
                </c:pt>
                <c:pt idx="12">
                  <c:v>ПП</c:v>
                </c:pt>
                <c:pt idx="13">
                  <c:v>ОИК</c:v>
                </c:pt>
                <c:pt idx="14">
                  <c:v>Психология</c:v>
                </c:pt>
                <c:pt idx="15">
                  <c:v>Социология</c:v>
                </c:pt>
                <c:pt idx="16">
                  <c:v>Филология</c:v>
                </c:pt>
                <c:pt idx="17">
                  <c:v>Философия</c:v>
                </c:pt>
                <c:pt idx="18">
                  <c:v>Востоковедение</c:v>
                </c:pt>
                <c:pt idx="19">
                  <c:v>Культурология</c:v>
                </c:pt>
                <c:pt idx="20">
                  <c:v>Экономика</c:v>
                </c:pt>
                <c:pt idx="21">
                  <c:v>ВШЭ-РЭШ</c:v>
                </c:pt>
                <c:pt idx="22">
                  <c:v>Отд. Статистики</c:v>
                </c:pt>
                <c:pt idx="23">
                  <c:v>МИЭМ Дизайн</c:v>
                </c:pt>
                <c:pt idx="24">
                  <c:v>МИЭМ ФИТиВТ</c:v>
                </c:pt>
                <c:pt idx="25">
                  <c:v>МИЭМ ФПМиК</c:v>
                </c:pt>
                <c:pt idx="26">
                  <c:v>МИЭМ ФЭТ</c:v>
                </c:pt>
              </c:strCache>
            </c:strRef>
          </c:cat>
          <c:val>
            <c:numRef>
              <c:f>('1 сем 12_13'!$AO$4,'1 сем 12_13'!$AO$10:$AO$35)</c:f>
              <c:numCache>
                <c:formatCode>General</c:formatCode>
                <c:ptCount val="27"/>
                <c:pt idx="4">
                  <c:v>0</c:v>
                </c:pt>
                <c:pt idx="6" formatCode="0.00">
                  <c:v>2.0833333333333379</c:v>
                </c:pt>
                <c:pt idx="10">
                  <c:v>0</c:v>
                </c:pt>
                <c:pt idx="11" formatCode="0.00">
                  <c:v>1.438848920863312</c:v>
                </c:pt>
                <c:pt idx="13">
                  <c:v>0</c:v>
                </c:pt>
                <c:pt idx="20">
                  <c:v>0</c:v>
                </c:pt>
                <c:pt idx="23">
                  <c:v>0</c:v>
                </c:pt>
                <c:pt idx="24">
                  <c:v>1.25</c:v>
                </c:pt>
                <c:pt idx="25">
                  <c:v>5.6338028169013956</c:v>
                </c:pt>
                <c:pt idx="26">
                  <c:v>0.52083333333333404</c:v>
                </c:pt>
              </c:numCache>
            </c:numRef>
          </c:val>
        </c:ser>
        <c:dLbls/>
        <c:gapWidth val="0"/>
        <c:overlap val="-6"/>
        <c:axId val="66044672"/>
        <c:axId val="66046208"/>
      </c:barChart>
      <c:catAx>
        <c:axId val="66044672"/>
        <c:scaling>
          <c:orientation val="minMax"/>
        </c:scaling>
        <c:axPos val="l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66046208"/>
        <c:crosses val="autoZero"/>
        <c:auto val="1"/>
        <c:lblAlgn val="ctr"/>
        <c:lblOffset val="100"/>
      </c:catAx>
      <c:valAx>
        <c:axId val="66046208"/>
        <c:scaling>
          <c:orientation val="minMax"/>
          <c:max val="40"/>
        </c:scaling>
        <c:axPos val="b"/>
        <c:majorGridlines/>
        <c:numFmt formatCode="0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60446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0.74933</cdr:x>
      <cdr:y>0.32446</cdr:y>
    </cdr:from>
    <cdr:to>
      <cdr:x>0.74933</cdr:x>
      <cdr:y>0.32446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6166720" y="1468510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0.23625</cdr:x>
      <cdr:y>0.44624</cdr:y>
    </cdr:from>
    <cdr:to>
      <cdr:x>0.33075</cdr:x>
      <cdr:y>0.55124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1224136"/>
          <a:ext cx="432048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844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0.55124</cdr:x>
      <cdr:y>0.34125</cdr:y>
    </cdr:from>
    <cdr:to>
      <cdr:x>0.66149</cdr:x>
      <cdr:y>0.44624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20280" y="936104"/>
          <a:ext cx="504056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1132</a:t>
          </a:r>
          <a:endParaRPr lang="ru-RU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04EF0-4F3D-A840-8328-EF54D027E468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7B214-CD83-6546-8C86-FD02104CE3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6022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48504-B254-CE44-BB27-3E33204DD11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E6174-F7A9-F049-B314-6DC78B1C73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3320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BD72-A98D-4365-BAA3-868153C99042}" type="datetime2">
              <a:rPr lang="ru-RU" smtClean="0"/>
              <a:pPr/>
              <a:t>вторник, 3 декабря 2013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D00C-E07B-455D-BFEB-F9DA87C85CA4}" type="datetime2">
              <a:rPr lang="ru-RU" smtClean="0"/>
              <a:pPr/>
              <a:t>вторник, 3 декабря 2013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F573-C351-4B56-A54A-49862096419F}" type="datetime2">
              <a:rPr lang="ru-RU" smtClean="0"/>
              <a:pPr/>
              <a:t>вторник, 3 декабря 2013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6B54-0DBC-4E67-BDEF-9050B8FB3DCD}" type="datetime2">
              <a:rPr lang="ru-RU" smtClean="0"/>
              <a:pPr/>
              <a:t>вторник, 3 декабря 2013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5AC26-4ED4-4381-AC4E-0B6DEC191632}" type="datetime2">
              <a:rPr lang="ru-RU" smtClean="0"/>
              <a:pPr/>
              <a:t>вторник, 3 декабря 2013 г.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008D-6A99-49B5-BA12-9E92F1DC31F9}" type="datetime2">
              <a:rPr lang="ru-RU" smtClean="0"/>
              <a:pPr/>
              <a:t>вторник, 3 декабря 2013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668D-C862-4121-AF01-40B4734FF5AD}" type="datetime2">
              <a:rPr lang="ru-RU" smtClean="0"/>
              <a:pPr/>
              <a:t>вторник, 3 декабря 2013 г.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55C8F-B044-4BBA-898B-76E9CF893E5D}" type="datetime2">
              <a:rPr lang="ru-RU" smtClean="0"/>
              <a:pPr/>
              <a:t>вторник, 3 декабря 2013 г.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BD7BB-B3B5-4B1E-91F5-198148B317DC}" type="datetime2">
              <a:rPr lang="ru-RU" smtClean="0"/>
              <a:pPr/>
              <a:t>вторник, 3 декабря 2013 г.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AEF56-5BD6-4280-9C18-6CF90CBE37E9}" type="datetime2">
              <a:rPr lang="ru-RU" smtClean="0"/>
              <a:pPr/>
              <a:t>вторник, 3 декабря 2013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A406-C9D9-4913-97A4-F27B0054CABE}" type="datetime2">
              <a:rPr lang="ru-RU" smtClean="0"/>
              <a:pPr/>
              <a:t>вторник, 3 декабря 2013 г.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D627F57-CB6D-4281-9E69-5ECDB59FA2D0}" type="datetime2">
              <a:rPr lang="ru-RU" smtClean="0"/>
              <a:pPr/>
              <a:t>вторник, 3 декабря 2013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ysClr val="windowText" lastClr="000000"/>
                </a:solidFill>
              </a:rPr>
              <a:t>Изменение структуры </a:t>
            </a:r>
            <a:r>
              <a:rPr lang="ru-RU" sz="2400" b="1" dirty="0">
                <a:solidFill>
                  <a:sysClr val="windowText" lastClr="000000"/>
                </a:solidFill>
              </a:rPr>
              <a:t>контингента  НИУ ВШЭ по признаку "бюджет-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коммерция» за пять </a:t>
            </a:r>
            <a:r>
              <a:rPr lang="ru-RU" sz="2400" b="1" dirty="0">
                <a:solidFill>
                  <a:sysClr val="windowText" lastClr="000000"/>
                </a:solidFill>
              </a:rPr>
              <a:t>лет (Москва и филиалы</a:t>
            </a:r>
            <a:r>
              <a:rPr lang="ru-RU" sz="2400" b="1" dirty="0" smtClean="0">
                <a:solidFill>
                  <a:sysClr val="windowText" lastClr="000000"/>
                </a:solidFill>
              </a:rPr>
              <a:t>)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56112019"/>
              </p:ext>
            </p:extLst>
          </p:nvPr>
        </p:nvGraphicFramePr>
        <p:xfrm>
          <a:off x="300081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095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/>
              <a:t>Студенты, обучающиеся на ИУП с повторным изучением ряда дисциплин, в </a:t>
            </a:r>
            <a:r>
              <a:rPr lang="ru-RU" sz="2700" b="1" dirty="0" err="1"/>
              <a:t>бакалавриате</a:t>
            </a:r>
            <a:r>
              <a:rPr lang="ru-RU" sz="2700" b="1" dirty="0"/>
              <a:t>/</a:t>
            </a:r>
            <a:r>
              <a:rPr lang="ru-RU" sz="2700" b="1" dirty="0" err="1"/>
              <a:t>специалитете</a:t>
            </a:r>
            <a:r>
              <a:rPr lang="ru-RU" sz="2700" b="1" dirty="0"/>
              <a:t> Москвы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1378938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147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Сравнение количества студентов, </a:t>
            </a:r>
            <a:r>
              <a:rPr lang="ru-RU" sz="2800" dirty="0" smtClean="0"/>
              <a:t>переведенных </a:t>
            </a:r>
            <a:r>
              <a:rPr lang="ru-RU" sz="2800" dirty="0"/>
              <a:t>внутри НИУ ВШЭ  по </a:t>
            </a:r>
            <a:r>
              <a:rPr lang="ru-RU" sz="2800" dirty="0" smtClean="0"/>
              <a:t>кампусам в </a:t>
            </a:r>
            <a:r>
              <a:rPr lang="ru-RU" sz="2800" dirty="0"/>
              <a:t>2012-2013 учебном году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615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Соотношение пришедших и ушедших с факультета студентов в 2012/13 учебном году, очная форма, Москва </a:t>
            </a:r>
            <a:endParaRPr lang="ru-RU" sz="3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706088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2907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Переводы студентов внутри НИУ ВШЭ за три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0823260"/>
              </p:ext>
            </p:extLst>
          </p:nvPr>
        </p:nvGraphicFramePr>
        <p:xfrm>
          <a:off x="467544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19872" y="6165304"/>
            <a:ext cx="2134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Количество студентов</a:t>
            </a:r>
            <a:endParaRPr lang="ru-RU" sz="12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6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535021"/>
            <a:ext cx="8229600" cy="7647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Соотношение ушедших и пришедших в НИУ ВШЭ (Москва) в динамике за два года</a:t>
            </a:r>
            <a:endParaRPr lang="ru-RU" sz="2400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Отчет об учебно-методической деятельности НИУ ВШЭ, 2012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903640" y="1971167"/>
            <a:ext cx="3240360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	Чистые потери в 2012-2013 </a:t>
            </a:r>
            <a:r>
              <a:rPr lang="ru-RU" sz="1600" b="1" dirty="0" err="1" smtClean="0"/>
              <a:t>уч.г</a:t>
            </a:r>
            <a:r>
              <a:rPr lang="ru-RU" sz="1600" b="1" dirty="0" smtClean="0"/>
              <a:t>. </a:t>
            </a:r>
            <a:r>
              <a:rPr lang="ru-RU" sz="1600" dirty="0" smtClean="0"/>
              <a:t>–1132 студента, что составляет </a:t>
            </a:r>
            <a:r>
              <a:rPr lang="ru-RU" sz="1600" b="1" dirty="0" smtClean="0"/>
              <a:t>7,7%</a:t>
            </a:r>
            <a:r>
              <a:rPr lang="ru-RU" sz="1600" dirty="0" smtClean="0"/>
              <a:t> от общего контингента студентов на начало года </a:t>
            </a:r>
            <a:r>
              <a:rPr lang="ru-RU" sz="1600" i="1" dirty="0" smtClean="0"/>
              <a:t>(в прошлом году чистые потери составили 7%)</a:t>
            </a:r>
          </a:p>
          <a:p>
            <a:pPr>
              <a:buNone/>
            </a:pPr>
            <a:endParaRPr lang="ru-RU" sz="1600" dirty="0" smtClean="0"/>
          </a:p>
          <a:p>
            <a:endParaRPr lang="ru-RU" dirty="0"/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775837256"/>
              </p:ext>
            </p:extLst>
          </p:nvPr>
        </p:nvGraphicFramePr>
        <p:xfrm>
          <a:off x="272375" y="1461548"/>
          <a:ext cx="5616627" cy="2482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"/>
                <a:gridCol w="599108"/>
                <a:gridCol w="733728"/>
                <a:gridCol w="719846"/>
                <a:gridCol w="867965"/>
                <a:gridCol w="599108"/>
                <a:gridCol w="599108"/>
                <a:gridCol w="748881"/>
              </a:tblGrid>
              <a:tr h="30218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2011-2012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2012-2013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030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Ушло </a:t>
                      </a:r>
                    </a:p>
                    <a:p>
                      <a:pPr algn="ctr"/>
                      <a:r>
                        <a:rPr lang="ru-RU" sz="1100" b="1" dirty="0" smtClean="0"/>
                        <a:t>(всего)</a:t>
                      </a:r>
                      <a:endParaRPr lang="ru-RU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Пришло (всего)</a:t>
                      </a:r>
                    </a:p>
                    <a:p>
                      <a:pPr algn="ctr"/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Ушло </a:t>
                      </a:r>
                    </a:p>
                    <a:p>
                      <a:pPr algn="ctr"/>
                      <a:r>
                        <a:rPr lang="ru-RU" sz="1100" b="1" dirty="0" smtClean="0"/>
                        <a:t>(всего)</a:t>
                      </a:r>
                      <a:endParaRPr lang="ru-RU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Пришло (всего)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572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1282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438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1563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431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24096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Отчислено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Переведено в другие вузы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Восстановлено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Переведены в НИУ ВШЭ из других вузов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Отчислено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Переведено в другие вузы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Восстановлено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Переведены в НИУ ВШЭ из других вузов</a:t>
                      </a:r>
                    </a:p>
                  </a:txBody>
                  <a:tcPr/>
                </a:tc>
              </a:tr>
              <a:tr h="31527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1102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381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6640473"/>
              </p:ext>
            </p:extLst>
          </p:nvPr>
        </p:nvGraphicFramePr>
        <p:xfrm>
          <a:off x="4381012" y="38464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2681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err="1"/>
              <a:t>G</a:t>
            </a:r>
            <a:r>
              <a:rPr lang="ru-RU" sz="2400" b="1" dirty="0" err="1" smtClean="0"/>
              <a:t>raduation</a:t>
            </a:r>
            <a:r>
              <a:rPr lang="ru-RU" sz="2400" b="1" dirty="0" smtClean="0"/>
              <a:t> </a:t>
            </a:r>
            <a:r>
              <a:rPr lang="ru-RU" sz="2400" b="1" dirty="0" err="1"/>
              <a:t>rate</a:t>
            </a:r>
            <a:r>
              <a:rPr lang="ru-RU" sz="2400" b="1" dirty="0"/>
              <a:t> </a:t>
            </a:r>
            <a:r>
              <a:rPr lang="en-US" sz="2400" b="1" dirty="0" smtClean="0"/>
              <a:t>(</a:t>
            </a:r>
            <a:r>
              <a:rPr lang="ru-RU" sz="2400" b="1" dirty="0" smtClean="0"/>
              <a:t>коэффициент выживаемости</a:t>
            </a:r>
            <a:r>
              <a:rPr lang="en-US" sz="2400" b="1" dirty="0" smtClean="0"/>
              <a:t>)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Бакалавры: отчет </a:t>
            </a:r>
            <a:r>
              <a:rPr lang="ru-RU" b="1" dirty="0"/>
              <a:t>о наборе 2009 года и выпуске 2013 года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Магистры: отчет о наборе 2011 и выпуске 2013 года</a:t>
            </a:r>
            <a:endParaRPr lang="ru-RU" b="1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911042345"/>
              </p:ext>
            </p:extLst>
          </p:nvPr>
        </p:nvGraphicFramePr>
        <p:xfrm>
          <a:off x="4754563" y="2438400"/>
          <a:ext cx="3932237" cy="418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356509445"/>
              </p:ext>
            </p:extLst>
          </p:nvPr>
        </p:nvGraphicFramePr>
        <p:xfrm>
          <a:off x="262647" y="2438400"/>
          <a:ext cx="393223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6978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/>
              <a:t>Динамика коэффициента "выживаемости" выпускников </a:t>
            </a:r>
            <a:r>
              <a:rPr lang="ru-RU" sz="2400" b="1" dirty="0" err="1"/>
              <a:t>бакалавриата</a:t>
            </a:r>
            <a:r>
              <a:rPr lang="ru-RU" sz="2400" b="1" dirty="0"/>
              <a:t> за три года </a:t>
            </a:r>
            <a:r>
              <a:rPr lang="ru-RU" sz="2400" b="1" dirty="0" smtClean="0"/>
              <a:t>(</a:t>
            </a:r>
            <a:r>
              <a:rPr lang="ru-RU" sz="2400" b="1" dirty="0"/>
              <a:t>по направлениям </a:t>
            </a:r>
            <a:r>
              <a:rPr lang="ru-RU" sz="2400" b="1" dirty="0" smtClean="0"/>
              <a:t>подготовки)</a:t>
            </a:r>
            <a:endParaRPr lang="ru-RU" sz="24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679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/>
              <a:t>Динамика коэффициента "выживаемости" выпускников магистратуры за три </a:t>
            </a:r>
            <a:r>
              <a:rPr lang="ru-RU" sz="2800" dirty="0" smtClean="0"/>
              <a:t>года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171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/>
              <a:t>Коэффициент «выживаемости» по </a:t>
            </a:r>
            <a:r>
              <a:rPr lang="ru-RU" sz="2800" dirty="0"/>
              <a:t>уровням </a:t>
            </a:r>
            <a:r>
              <a:rPr lang="ru-RU" sz="2800" dirty="0" smtClean="0"/>
              <a:t>подготовки в целом по НИУ ВШЭ</a:t>
            </a: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Динамика за три года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54880" y="1676399"/>
            <a:ext cx="3931920" cy="879425"/>
          </a:xfrm>
        </p:spPr>
        <p:txBody>
          <a:bodyPr>
            <a:noAutofit/>
          </a:bodyPr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/>
              <a:t>«Статус» </a:t>
            </a:r>
            <a:r>
              <a:rPr lang="ru-RU" sz="1600" dirty="0"/>
              <a:t>студентов, поступавших с выпускниками 2013, но не завершивших обучение в нормативный </a:t>
            </a:r>
            <a:r>
              <a:rPr lang="ru-RU" sz="1600" dirty="0" smtClean="0"/>
              <a:t>срок</a:t>
            </a:r>
            <a:endParaRPr lang="ru-RU" sz="1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118800104"/>
              </p:ext>
            </p:extLst>
          </p:nvPr>
        </p:nvGraphicFramePr>
        <p:xfrm>
          <a:off x="457200" y="2438400"/>
          <a:ext cx="393223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4133232669"/>
              </p:ext>
            </p:extLst>
          </p:nvPr>
        </p:nvGraphicFramePr>
        <p:xfrm>
          <a:off x="4754563" y="2438400"/>
          <a:ext cx="3932237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120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Сравнение значения коэффициента выпуска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магистры </a:t>
            </a:r>
            <a:r>
              <a:rPr lang="ru-RU" dirty="0"/>
              <a:t>2009 год </a:t>
            </a:r>
            <a:r>
              <a:rPr lang="ru-RU" dirty="0" smtClean="0"/>
              <a:t>набора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бакалавры </a:t>
            </a:r>
            <a:r>
              <a:rPr lang="ru-RU" dirty="0"/>
              <a:t>2007 год набора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397306770"/>
              </p:ext>
            </p:extLst>
          </p:nvPr>
        </p:nvGraphicFramePr>
        <p:xfrm>
          <a:off x="528320" y="2133600"/>
          <a:ext cx="4693920" cy="42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256644776"/>
              </p:ext>
            </p:extLst>
          </p:nvPr>
        </p:nvGraphicFramePr>
        <p:xfrm>
          <a:off x="4754563" y="2133600"/>
          <a:ext cx="3932237" cy="42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7670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Отчисления и выживаемость студентов НИУ ВШЭ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 материалам ежегодного отчета по учебно-методической работе за 2012/13 учебный год</a:t>
            </a:r>
          </a:p>
          <a:p>
            <a:endParaRPr lang="ru-RU" dirty="0"/>
          </a:p>
          <a:p>
            <a:r>
              <a:rPr lang="ru-RU" dirty="0" smtClean="0"/>
              <a:t>БУДЕТ РАССМОТРЕН НА УЧЕНОМ СОВЕТЕ  6.12.13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4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ysClr val="windowText" lastClr="000000"/>
                </a:solidFill>
              </a:rPr>
              <a:t>Распределение бюджетных и коммерческих студентов по уровням образования и кампусам в 2012/13 учебном году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4683196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844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Доля </a:t>
            </a:r>
            <a:r>
              <a:rPr lang="ru-RU" sz="2800" dirty="0"/>
              <a:t>отчисленных студентов по уровням образования в целом по НИУ </a:t>
            </a:r>
            <a:r>
              <a:rPr lang="ru-RU" sz="2800" dirty="0" smtClean="0"/>
              <a:t>ВШЭ по итогам 2012/13 учебного года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202632364"/>
              </p:ext>
            </p:extLst>
          </p:nvPr>
        </p:nvGraphicFramePr>
        <p:xfrm>
          <a:off x="457200" y="1673225"/>
          <a:ext cx="4038600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Всего </a:t>
            </a:r>
            <a:r>
              <a:rPr lang="ru-RU" dirty="0" smtClean="0"/>
              <a:t>из </a:t>
            </a:r>
            <a:r>
              <a:rPr lang="ru-RU" dirty="0"/>
              <a:t>НИУ ВШЭ было отчислено </a:t>
            </a:r>
            <a:r>
              <a:rPr lang="ru-RU" b="1" dirty="0"/>
              <a:t>2059  </a:t>
            </a:r>
            <a:r>
              <a:rPr lang="ru-RU" dirty="0"/>
              <a:t>студентов, что составляет </a:t>
            </a:r>
            <a:r>
              <a:rPr lang="ru-RU" b="1" dirty="0"/>
              <a:t>10,8%</a:t>
            </a:r>
            <a:r>
              <a:rPr lang="ru-RU" dirty="0"/>
              <a:t>  от общего числа </a:t>
            </a:r>
            <a:r>
              <a:rPr lang="ru-RU" dirty="0" smtClean="0"/>
              <a:t>студентов  </a:t>
            </a:r>
          </a:p>
          <a:p>
            <a:pPr lvl="1"/>
            <a:r>
              <a:rPr lang="ru-RU" dirty="0" smtClean="0"/>
              <a:t>бакалавров- 1509</a:t>
            </a:r>
            <a:r>
              <a:rPr lang="ru-RU" dirty="0"/>
              <a:t>, </a:t>
            </a:r>
            <a:endParaRPr lang="ru-RU" dirty="0" smtClean="0"/>
          </a:p>
          <a:p>
            <a:pPr lvl="1"/>
            <a:r>
              <a:rPr lang="ru-RU" dirty="0" smtClean="0"/>
              <a:t>магистров– 550 </a:t>
            </a:r>
          </a:p>
          <a:p>
            <a:r>
              <a:rPr lang="ru-RU" dirty="0" smtClean="0"/>
              <a:t>За </a:t>
            </a:r>
            <a:r>
              <a:rPr lang="ru-RU" dirty="0"/>
              <a:t>академическую неуспеваемость  </a:t>
            </a:r>
            <a:r>
              <a:rPr lang="ru-RU" dirty="0" smtClean="0"/>
              <a:t>- </a:t>
            </a:r>
            <a:r>
              <a:rPr lang="ru-RU" b="1" dirty="0" smtClean="0"/>
              <a:t>960</a:t>
            </a:r>
            <a:r>
              <a:rPr lang="ru-RU" dirty="0" smtClean="0"/>
              <a:t> </a:t>
            </a:r>
            <a:r>
              <a:rPr lang="ru-RU" dirty="0"/>
              <a:t>студентов  (46,6% от всех отчисленных), </a:t>
            </a:r>
            <a:endParaRPr lang="ru-RU" dirty="0" smtClean="0"/>
          </a:p>
          <a:p>
            <a:pPr lvl="1"/>
            <a:r>
              <a:rPr lang="ru-RU" dirty="0" smtClean="0"/>
              <a:t>из </a:t>
            </a:r>
            <a:r>
              <a:rPr lang="ru-RU" dirty="0"/>
              <a:t>них 530 обучалось на бюджетной </a:t>
            </a:r>
            <a:r>
              <a:rPr lang="ru-RU" dirty="0" smtClean="0"/>
              <a:t>основе:</a:t>
            </a:r>
          </a:p>
          <a:p>
            <a:pPr lvl="2"/>
            <a:r>
              <a:rPr lang="ru-RU" dirty="0" smtClean="0"/>
              <a:t>46</a:t>
            </a:r>
            <a:r>
              <a:rPr lang="ru-RU" dirty="0"/>
              <a:t>% от всех отчисленных </a:t>
            </a:r>
            <a:r>
              <a:rPr lang="ru-RU" dirty="0" smtClean="0"/>
              <a:t>бюджетников</a:t>
            </a:r>
            <a:endParaRPr lang="ru-RU" dirty="0"/>
          </a:p>
          <a:p>
            <a:pPr lvl="2"/>
            <a:r>
              <a:rPr lang="ru-RU" dirty="0" smtClean="0"/>
              <a:t>55,2</a:t>
            </a:r>
            <a:r>
              <a:rPr lang="ru-RU" dirty="0"/>
              <a:t>% от всех отчисленных за академическую </a:t>
            </a:r>
            <a:r>
              <a:rPr lang="ru-RU" dirty="0" smtClean="0"/>
              <a:t>неуспеваемость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61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отчисления студентов по итогам обучения в 2012/13 учебном году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278097107"/>
              </p:ext>
            </p:extLst>
          </p:nvPr>
        </p:nvGraphicFramePr>
        <p:xfrm>
          <a:off x="457200" y="1673225"/>
          <a:ext cx="5420362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196941472"/>
              </p:ext>
            </p:extLst>
          </p:nvPr>
        </p:nvGraphicFramePr>
        <p:xfrm>
          <a:off x="5593818" y="1783315"/>
          <a:ext cx="3092982" cy="4607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0148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Соотношение отчисленных по причине отчисления и признаку бюджет/коммерция в целом по НИУ </a:t>
            </a:r>
            <a:r>
              <a:rPr lang="ru-RU" sz="3200" dirty="0" smtClean="0"/>
              <a:t>ВШЭ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319854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274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Доля отчислений по курсам в целом по НИУ </a:t>
            </a:r>
            <a:r>
              <a:rPr lang="ru-RU" dirty="0" smtClean="0"/>
              <a:t>ВШЭ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1347224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951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382208478"/>
              </p:ext>
            </p:extLst>
          </p:nvPr>
        </p:nvGraphicFramePr>
        <p:xfrm>
          <a:off x="4754563" y="1676400"/>
          <a:ext cx="3932237" cy="5065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802344405"/>
              </p:ext>
            </p:extLst>
          </p:nvPr>
        </p:nvGraphicFramePr>
        <p:xfrm>
          <a:off x="457200" y="1676400"/>
          <a:ext cx="3932238" cy="5065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Доля отчисленных студентов </a:t>
            </a:r>
            <a:r>
              <a:rPr lang="ru-RU" sz="2800" b="1" dirty="0" err="1"/>
              <a:t>бакалавриата</a:t>
            </a:r>
            <a:r>
              <a:rPr lang="ru-RU" sz="2800" b="1" dirty="0"/>
              <a:t> и </a:t>
            </a:r>
            <a:r>
              <a:rPr lang="ru-RU" sz="2800" b="1" dirty="0" err="1"/>
              <a:t>специалитета</a:t>
            </a:r>
            <a:r>
              <a:rPr lang="ru-RU" sz="2800" b="1" dirty="0"/>
              <a:t> по курсам (в </a:t>
            </a:r>
            <a:r>
              <a:rPr lang="ru-RU" sz="2800" b="1" dirty="0" smtClean="0"/>
              <a:t>процентах)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22643" y="1356519"/>
            <a:ext cx="3931920" cy="639762"/>
          </a:xfrm>
        </p:spPr>
        <p:txBody>
          <a:bodyPr/>
          <a:lstStyle/>
          <a:p>
            <a:r>
              <a:rPr lang="ru-RU" dirty="0" smtClean="0"/>
              <a:t>После 1 семестра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212080" y="1380912"/>
            <a:ext cx="3931920" cy="639762"/>
          </a:xfrm>
        </p:spPr>
        <p:txBody>
          <a:bodyPr/>
          <a:lstStyle/>
          <a:p>
            <a:r>
              <a:rPr lang="ru-RU" dirty="0" smtClean="0"/>
              <a:t>После 2 семестра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0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/>
              <a:t>Количество отчисленных студентов </a:t>
            </a:r>
            <a:r>
              <a:rPr lang="ru-RU" sz="2700" b="1" dirty="0" err="1"/>
              <a:t>бакалавриата</a:t>
            </a:r>
            <a:r>
              <a:rPr lang="ru-RU" sz="2700" b="1" dirty="0"/>
              <a:t> и </a:t>
            </a:r>
            <a:r>
              <a:rPr lang="ru-RU" sz="2700" b="1" dirty="0" err="1"/>
              <a:t>специалитета</a:t>
            </a:r>
            <a:r>
              <a:rPr lang="ru-RU" sz="2700" b="1" dirty="0"/>
              <a:t> за академическую неуспеваемость по курсам (абсолютные значения</a:t>
            </a:r>
            <a:r>
              <a:rPr lang="ru-RU" sz="2700" b="1" dirty="0" smtClean="0"/>
              <a:t>), 2012</a:t>
            </a:r>
            <a:r>
              <a:rPr lang="ru-RU" sz="2700" b="1" dirty="0"/>
              <a:t>-</a:t>
            </a:r>
            <a:r>
              <a:rPr lang="ru-RU" sz="2700" b="1" dirty="0" smtClean="0"/>
              <a:t>2013, Москва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итогам 1 семестра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37318145"/>
              </p:ext>
            </p:extLst>
          </p:nvPr>
        </p:nvGraphicFramePr>
        <p:xfrm>
          <a:off x="457200" y="2156459"/>
          <a:ext cx="3932238" cy="457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По итогам 2 семестра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ru-RU" smtClean="0"/>
              <a:t>Отчет об итогах учебно-методической деятельности НИУ ВШЭ в 2012/13 учебном году. Ноябрь 2013 года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467610300"/>
              </p:ext>
            </p:extLst>
          </p:nvPr>
        </p:nvGraphicFramePr>
        <p:xfrm>
          <a:off x="4754563" y="2156459"/>
          <a:ext cx="3932237" cy="4701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589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Городской поп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Ясность.thmx</Template>
  <TotalTime>1215</TotalTime>
  <Words>774</Words>
  <Application>Microsoft Office PowerPoint</Application>
  <PresentationFormat>Экран (4:3)</PresentationFormat>
  <Paragraphs>128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Clarity</vt:lpstr>
      <vt:lpstr>Изменение структуры контингента  НИУ ВШЭ по признаку "бюджет-коммерция» за пять лет (Москва и филиалы)</vt:lpstr>
      <vt:lpstr>Отчисления и выживаемость студентов НИУ ВШЭ</vt:lpstr>
      <vt:lpstr>Распределение бюджетных и коммерческих студентов по уровням образования и кампусам в 2012/13 учебном году</vt:lpstr>
      <vt:lpstr>Доля отчисленных студентов по уровням образования в целом по НИУ ВШЭ по итогам 2012/13 учебного года</vt:lpstr>
      <vt:lpstr>Структура отчисления студентов по итогам обучения в 2012/13 учебном году</vt:lpstr>
      <vt:lpstr>Соотношение отчисленных по причине отчисления и признаку бюджет/коммерция в целом по НИУ ВШЭ</vt:lpstr>
      <vt:lpstr>Доля отчислений по курсам в целом по НИУ ВШЭ</vt:lpstr>
      <vt:lpstr>Доля отчисленных студентов бакалавриата и специалитета по курсам (в процентах)</vt:lpstr>
      <vt:lpstr>Количество отчисленных студентов бакалавриата и специалитета за академическую неуспеваемость по курсам (абсолютные значения), 2012-2013, Москва</vt:lpstr>
      <vt:lpstr>Студенты, обучающиеся на ИУП с повторным изучением ряда дисциплин, в бакалавриате/специалитете Москвы </vt:lpstr>
      <vt:lpstr>Сравнение количества студентов, переведенных внутри НИУ ВШЭ  по кампусам в 2012-2013 учебном году </vt:lpstr>
      <vt:lpstr>Соотношение пришедших и ушедших с факультета студентов в 2012/13 учебном году, очная форма, Москва </vt:lpstr>
      <vt:lpstr> Переводы студентов внутри НИУ ВШЭ за три года </vt:lpstr>
      <vt:lpstr>Соотношение ушедших и пришедших в НИУ ВШЭ (Москва) в динамике за два года</vt:lpstr>
      <vt:lpstr>Graduation rate (коэффициент выживаемости)</vt:lpstr>
      <vt:lpstr>Динамика коэффициента "выживаемости" выпускников бакалавриата за три года (по направлениям подготовки)</vt:lpstr>
      <vt:lpstr>Динамика коэффициента "выживаемости" выпускников магистратуры за три года</vt:lpstr>
      <vt:lpstr>Коэффициент «выживаемости» по уровням подготовки в целом по НИУ ВШЭ</vt:lpstr>
      <vt:lpstr>Сравнение значения коэффициента выпуска 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об итогах учебно-методической деятельности НИУ ВШЭ</dc:title>
  <dc:creator>user</dc:creator>
  <cp:lastModifiedBy>павлов</cp:lastModifiedBy>
  <cp:revision>148</cp:revision>
  <cp:lastPrinted>2013-11-18T06:42:27Z</cp:lastPrinted>
  <dcterms:created xsi:type="dcterms:W3CDTF">2013-11-16T10:17:04Z</dcterms:created>
  <dcterms:modified xsi:type="dcterms:W3CDTF">2013-12-03T16:15:22Z</dcterms:modified>
</cp:coreProperties>
</file>