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6" r:id="rId2"/>
    <p:sldId id="322" r:id="rId3"/>
    <p:sldId id="273" r:id="rId4"/>
    <p:sldId id="324" r:id="rId5"/>
    <p:sldId id="279" r:id="rId6"/>
    <p:sldId id="287" r:id="rId7"/>
    <p:sldId id="272" r:id="rId8"/>
    <p:sldId id="265" r:id="rId9"/>
    <p:sldId id="256" r:id="rId10"/>
    <p:sldId id="257" r:id="rId11"/>
    <p:sldId id="258" r:id="rId12"/>
    <p:sldId id="263" r:id="rId13"/>
    <p:sldId id="306" r:id="rId14"/>
    <p:sldId id="303" r:id="rId15"/>
    <p:sldId id="319" r:id="rId16"/>
    <p:sldId id="320" r:id="rId17"/>
    <p:sldId id="288" r:id="rId18"/>
    <p:sldId id="302" r:id="rId19"/>
    <p:sldId id="308" r:id="rId20"/>
    <p:sldId id="269" r:id="rId21"/>
    <p:sldId id="310" r:id="rId22"/>
    <p:sldId id="311" r:id="rId23"/>
    <p:sldId id="307" r:id="rId24"/>
    <p:sldId id="316" r:id="rId25"/>
    <p:sldId id="315" r:id="rId26"/>
    <p:sldId id="326" r:id="rId27"/>
    <p:sldId id="318" r:id="rId28"/>
    <p:sldId id="299" r:id="rId29"/>
    <p:sldId id="260" r:id="rId30"/>
    <p:sldId id="312" r:id="rId31"/>
    <p:sldId id="313" r:id="rId32"/>
    <p:sldId id="259" r:id="rId33"/>
    <p:sldId id="268" r:id="rId34"/>
    <p:sldId id="280" r:id="rId35"/>
    <p:sldId id="281" r:id="rId36"/>
    <p:sldId id="317" r:id="rId37"/>
    <p:sldId id="325" r:id="rId38"/>
    <p:sldId id="309" r:id="rId39"/>
    <p:sldId id="323" r:id="rId40"/>
    <p:sldId id="293" r:id="rId41"/>
    <p:sldId id="29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EAAC"/>
    <a:srgbClr val="49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60"/>
  </p:normalViewPr>
  <p:slideViewPr>
    <p:cSldViewPr>
      <p:cViewPr>
        <p:scale>
          <a:sx n="60" d="100"/>
          <a:sy n="60" d="100"/>
        </p:scale>
        <p:origin x="-2382" y="-780"/>
      </p:cViewPr>
      <p:guideLst>
        <p:guide orient="horz" pos="2160"/>
        <p:guide pos="2880"/>
      </p:guideLst>
    </p:cSldViewPr>
  </p:slideViewPr>
  <p:notesTextViewPr>
    <p:cViewPr>
      <p:scale>
        <a:sx n="1" d="1"/>
        <a:sy n="1" d="1"/>
      </p:scale>
      <p:origin x="0" y="0"/>
    </p:cViewPr>
  </p:notesTextViewPr>
  <p:sorterViewPr>
    <p:cViewPr>
      <p:scale>
        <a:sx n="100" d="100"/>
        <a:sy n="100" d="100"/>
      </p:scale>
      <p:origin x="0" y="6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E:\&#1091;&#1088;&#1072;&#1074;&#1085;&#1077;&#1085;&#1080;&#1077;%20NEW%2029.12.2012%20V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001\&#1091;&#1088;&#1072;&#1074;&#1085;&#1077;&#1085;&#1080;&#1077;%20NEW%2029.12.2012%20V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01768665931941"/>
          <c:y val="5.5016355103266322E-2"/>
          <c:w val="0.67837863437390966"/>
          <c:h val="0.8522909636295477"/>
        </c:manualLayout>
      </c:layout>
      <c:lineChart>
        <c:grouping val="standard"/>
        <c:varyColors val="0"/>
        <c:ser>
          <c:idx val="0"/>
          <c:order val="0"/>
          <c:tx>
            <c:strRef>
              <c:f>'school VYZ'!$H$34</c:f>
              <c:strCache>
                <c:ptCount val="1"/>
                <c:pt idx="0">
                  <c:v>girls</c:v>
                </c:pt>
              </c:strCache>
            </c:strRef>
          </c:tx>
          <c:spPr>
            <a:ln w="50800">
              <a:solidFill>
                <a:schemeClr val="tx1"/>
              </a:solidFill>
              <a:prstDash val="solid"/>
            </a:ln>
          </c:spPr>
          <c:marker>
            <c:symbol val="none"/>
          </c:marker>
          <c:cat>
            <c:numRef>
              <c:f>'school VYZ'!$I$29:$J$29</c:f>
              <c:numCache>
                <c:formatCode>General</c:formatCode>
                <c:ptCount val="2"/>
              </c:numCache>
            </c:numRef>
          </c:cat>
          <c:val>
            <c:numRef>
              <c:f>'school VYZ'!$I$34:$J$34</c:f>
              <c:numCache>
                <c:formatCode>General</c:formatCode>
                <c:ptCount val="2"/>
                <c:pt idx="0">
                  <c:v>0.13896415000000034</c:v>
                </c:pt>
                <c:pt idx="1">
                  <c:v>0.33220255000000032</c:v>
                </c:pt>
              </c:numCache>
            </c:numRef>
          </c:val>
          <c:smooth val="0"/>
        </c:ser>
        <c:ser>
          <c:idx val="1"/>
          <c:order val="1"/>
          <c:tx>
            <c:strRef>
              <c:f>'school VYZ'!$H$35</c:f>
              <c:strCache>
                <c:ptCount val="1"/>
                <c:pt idx="0">
                  <c:v>boys</c:v>
                </c:pt>
              </c:strCache>
            </c:strRef>
          </c:tx>
          <c:spPr>
            <a:ln w="50800">
              <a:solidFill>
                <a:schemeClr val="tx1"/>
              </a:solidFill>
              <a:prstDash val="sysDot"/>
            </a:ln>
          </c:spPr>
          <c:marker>
            <c:symbol val="none"/>
          </c:marker>
          <c:cat>
            <c:numRef>
              <c:f>'school VYZ'!$I$29:$J$29</c:f>
              <c:numCache>
                <c:formatCode>General</c:formatCode>
                <c:ptCount val="2"/>
              </c:numCache>
            </c:numRef>
          </c:cat>
          <c:val>
            <c:numRef>
              <c:f>'school VYZ'!$I$35:$J$35</c:f>
              <c:numCache>
                <c:formatCode>General</c:formatCode>
                <c:ptCount val="2"/>
                <c:pt idx="0">
                  <c:v>0.21314480000000033</c:v>
                </c:pt>
                <c:pt idx="1">
                  <c:v>0.30307760000000056</c:v>
                </c:pt>
              </c:numCache>
            </c:numRef>
          </c:val>
          <c:smooth val="0"/>
        </c:ser>
        <c:dLbls>
          <c:showLegendKey val="0"/>
          <c:showVal val="0"/>
          <c:showCatName val="0"/>
          <c:showSerName val="0"/>
          <c:showPercent val="0"/>
          <c:showBubbleSize val="0"/>
        </c:dLbls>
        <c:marker val="1"/>
        <c:smooth val="0"/>
        <c:axId val="91360768"/>
        <c:axId val="74119360"/>
      </c:lineChart>
      <c:catAx>
        <c:axId val="91360768"/>
        <c:scaling>
          <c:orientation val="minMax"/>
        </c:scaling>
        <c:delete val="0"/>
        <c:axPos val="b"/>
        <c:title>
          <c:tx>
            <c:rich>
              <a:bodyPr/>
              <a:lstStyle/>
              <a:p>
                <a:pPr>
                  <a:defRPr/>
                </a:pPr>
                <a:r>
                  <a:rPr lang="en-US" sz="2000" b="1">
                    <a:latin typeface="Arial" pitchFamily="34" charset="0"/>
                    <a:cs typeface="Arial" pitchFamily="34" charset="0"/>
                  </a:rPr>
                  <a:t>GPA</a:t>
                </a:r>
                <a:endParaRPr lang="ru-RU" sz="2000" b="1">
                  <a:latin typeface="Arial" pitchFamily="34" charset="0"/>
                  <a:cs typeface="Arial" pitchFamily="34" charset="0"/>
                </a:endParaRPr>
              </a:p>
            </c:rich>
          </c:tx>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ru-RU"/>
          </a:p>
        </c:txPr>
        <c:crossAx val="74119360"/>
        <c:crosses val="autoZero"/>
        <c:auto val="1"/>
        <c:lblAlgn val="ctr"/>
        <c:lblOffset val="100"/>
        <c:tickLblSkip val="1"/>
        <c:tickMarkSkip val="1"/>
        <c:noMultiLvlLbl val="0"/>
      </c:catAx>
      <c:valAx>
        <c:axId val="74119360"/>
        <c:scaling>
          <c:orientation val="minMax"/>
          <c:max val="0.4"/>
          <c:min val="0.1"/>
        </c:scaling>
        <c:delete val="0"/>
        <c:axPos val="l"/>
        <c:title>
          <c:tx>
            <c:rich>
              <a:bodyPr rot="-5400000" vert="horz"/>
              <a:lstStyle/>
              <a:p>
                <a:pPr>
                  <a:defRPr/>
                </a:pPr>
                <a:r>
                  <a:rPr lang="ru-RU" sz="2000" b="1" dirty="0" smtClean="0">
                    <a:latin typeface="Arial" pitchFamily="34" charset="0"/>
                    <a:cs typeface="Arial" pitchFamily="34" charset="0"/>
                  </a:rPr>
                  <a:t>Популярность</a:t>
                </a:r>
                <a:endParaRPr lang="ru-RU" sz="2000" b="1" dirty="0">
                  <a:latin typeface="Arial" pitchFamily="34" charset="0"/>
                  <a:cs typeface="Arial" pitchFamily="34" charset="0"/>
                </a:endParaRPr>
              </a:p>
            </c:rich>
          </c:tx>
          <c:layout>
            <c:manualLayout>
              <c:xMode val="edge"/>
              <c:yMode val="edge"/>
              <c:x val="1.2224686079501446E-2"/>
              <c:y val="0.28987492634849316"/>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ru-RU"/>
          </a:p>
        </c:txPr>
        <c:crossAx val="91360768"/>
        <c:crosses val="autoZero"/>
        <c:crossBetween val="between"/>
      </c:valAx>
      <c:spPr>
        <a:noFill/>
        <a:ln w="381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41768213567596"/>
          <c:y val="7.8664333380410983E-2"/>
          <c:w val="0.65023666322154461"/>
          <c:h val="0.82039439029119265"/>
        </c:manualLayout>
      </c:layout>
      <c:lineChart>
        <c:grouping val="standard"/>
        <c:varyColors val="0"/>
        <c:ser>
          <c:idx val="1"/>
          <c:order val="0"/>
          <c:tx>
            <c:strRef>
              <c:f>'GPA &amp; AC for boys'!$J$14</c:f>
              <c:strCache>
                <c:ptCount val="1"/>
                <c:pt idx="0">
                  <c:v>boys, High Motiv. classes</c:v>
                </c:pt>
              </c:strCache>
            </c:strRef>
          </c:tx>
          <c:spPr>
            <a:ln w="50800">
              <a:solidFill>
                <a:schemeClr val="tx1"/>
              </a:solidFill>
              <a:prstDash val="sysDot"/>
            </a:ln>
          </c:spPr>
          <c:marker>
            <c:symbol val="none"/>
          </c:marker>
          <c:cat>
            <c:numRef>
              <c:f>'GPA &amp; AC for boys'!$H$15:$H$16</c:f>
              <c:numCache>
                <c:formatCode>General</c:formatCode>
                <c:ptCount val="2"/>
              </c:numCache>
            </c:numRef>
          </c:cat>
          <c:val>
            <c:numRef>
              <c:f>'GPA &amp; AC for boys'!$J$15:$J$16</c:f>
              <c:numCache>
                <c:formatCode>General</c:formatCode>
                <c:ptCount val="2"/>
                <c:pt idx="0">
                  <c:v>0.15921865000000024</c:v>
                </c:pt>
                <c:pt idx="1">
                  <c:v>0.36119304999999996</c:v>
                </c:pt>
              </c:numCache>
            </c:numRef>
          </c:val>
          <c:smooth val="0"/>
        </c:ser>
        <c:ser>
          <c:idx val="2"/>
          <c:order val="1"/>
          <c:tx>
            <c:strRef>
              <c:f>'GPA &amp; AC for boys'!$K$14</c:f>
              <c:strCache>
                <c:ptCount val="1"/>
                <c:pt idx="0">
                  <c:v>boys, Average Motiv. classes</c:v>
                </c:pt>
              </c:strCache>
            </c:strRef>
          </c:tx>
          <c:spPr>
            <a:ln w="50800">
              <a:solidFill>
                <a:schemeClr val="tx1"/>
              </a:solidFill>
              <a:prstDash val="sysDash"/>
            </a:ln>
          </c:spPr>
          <c:marker>
            <c:symbol val="none"/>
          </c:marker>
          <c:cat>
            <c:numRef>
              <c:f>'GPA &amp; AC for boys'!$H$15:$H$16</c:f>
              <c:numCache>
                <c:formatCode>General</c:formatCode>
                <c:ptCount val="2"/>
              </c:numCache>
            </c:numRef>
          </c:cat>
          <c:val>
            <c:numRef>
              <c:f>'GPA &amp; AC for boys'!$K$15:$K$16</c:f>
              <c:numCache>
                <c:formatCode>General</c:formatCode>
                <c:ptCount val="2"/>
                <c:pt idx="0">
                  <c:v>0.17984425000000023</c:v>
                </c:pt>
                <c:pt idx="1">
                  <c:v>0.28930025000000031</c:v>
                </c:pt>
              </c:numCache>
            </c:numRef>
          </c:val>
          <c:smooth val="0"/>
        </c:ser>
        <c:ser>
          <c:idx val="0"/>
          <c:order val="2"/>
          <c:tx>
            <c:strRef>
              <c:f>'GPA &amp; AC for boys'!$L$14</c:f>
              <c:strCache>
                <c:ptCount val="1"/>
                <c:pt idx="0">
                  <c:v>boys, Low Motiv. classes</c:v>
                </c:pt>
              </c:strCache>
            </c:strRef>
          </c:tx>
          <c:spPr>
            <a:ln w="50800">
              <a:solidFill>
                <a:schemeClr val="tx1"/>
              </a:solidFill>
              <a:prstDash val="solid"/>
            </a:ln>
          </c:spPr>
          <c:marker>
            <c:symbol val="none"/>
          </c:marker>
          <c:cat>
            <c:numRef>
              <c:f>'GPA &amp; AC for boys'!$H$15:$H$16</c:f>
              <c:numCache>
                <c:formatCode>General</c:formatCode>
                <c:ptCount val="2"/>
              </c:numCache>
            </c:numRef>
          </c:cat>
          <c:val>
            <c:numRef>
              <c:f>'GPA &amp; AC for boys'!$L$15:$L$16</c:f>
              <c:numCache>
                <c:formatCode>General</c:formatCode>
                <c:ptCount val="2"/>
                <c:pt idx="0">
                  <c:v>0.26941280000000034</c:v>
                </c:pt>
                <c:pt idx="1">
                  <c:v>0.24388959999999998</c:v>
                </c:pt>
              </c:numCache>
            </c:numRef>
          </c:val>
          <c:smooth val="0"/>
        </c:ser>
        <c:dLbls>
          <c:showLegendKey val="0"/>
          <c:showVal val="0"/>
          <c:showCatName val="0"/>
          <c:showSerName val="0"/>
          <c:showPercent val="0"/>
          <c:showBubbleSize val="0"/>
        </c:dLbls>
        <c:marker val="1"/>
        <c:smooth val="0"/>
        <c:axId val="91441664"/>
        <c:axId val="82084416"/>
      </c:lineChart>
      <c:catAx>
        <c:axId val="91441664"/>
        <c:scaling>
          <c:orientation val="minMax"/>
        </c:scaling>
        <c:delete val="0"/>
        <c:axPos val="b"/>
        <c:title>
          <c:tx>
            <c:rich>
              <a:bodyPr/>
              <a:lstStyle/>
              <a:p>
                <a:pPr>
                  <a:defRPr sz="2000"/>
                </a:pPr>
                <a:r>
                  <a:rPr lang="en-US" sz="2000" b="1"/>
                  <a:t>GPA</a:t>
                </a:r>
                <a:endParaRPr lang="ru-RU" sz="2000" b="1"/>
              </a:p>
            </c:rich>
          </c:tx>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a:pPr>
            <a:endParaRPr lang="ru-RU"/>
          </a:p>
        </c:txPr>
        <c:crossAx val="82084416"/>
        <c:crosses val="autoZero"/>
        <c:auto val="1"/>
        <c:lblAlgn val="ctr"/>
        <c:lblOffset val="100"/>
        <c:tickLblSkip val="1"/>
        <c:tickMarkSkip val="1"/>
        <c:noMultiLvlLbl val="0"/>
      </c:catAx>
      <c:valAx>
        <c:axId val="82084416"/>
        <c:scaling>
          <c:orientation val="minMax"/>
          <c:max val="0.4"/>
          <c:min val="0.1"/>
        </c:scaling>
        <c:delete val="0"/>
        <c:axPos val="l"/>
        <c:title>
          <c:tx>
            <c:rich>
              <a:bodyPr rot="-5400000" vert="horz"/>
              <a:lstStyle/>
              <a:p>
                <a:pPr>
                  <a:defRPr sz="2000"/>
                </a:pPr>
                <a:r>
                  <a:rPr lang="ru-RU" sz="2000" b="1" dirty="0" smtClean="0"/>
                  <a:t>Популярность</a:t>
                </a:r>
                <a:endParaRPr lang="ru-RU" sz="2000" b="1" dirty="0"/>
              </a:p>
            </c:rich>
          </c:tx>
          <c:layout>
            <c:manualLayout>
              <c:xMode val="edge"/>
              <c:yMode val="edge"/>
              <c:x val="1.3749885404039906E-2"/>
              <c:y val="0.26362066062496947"/>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a:pPr>
            <a:endParaRPr lang="ru-RU"/>
          </a:p>
        </c:txPr>
        <c:crossAx val="91441664"/>
        <c:crosses val="autoZero"/>
        <c:crossBetween val="between"/>
        <c:majorUnit val="0.05"/>
      </c:valAx>
      <c:spPr>
        <a:noFill/>
        <a:ln w="25400">
          <a:noFill/>
        </a:ln>
      </c:spPr>
    </c:plotArea>
    <c:plotVisOnly val="1"/>
    <c:dispBlanksAs val="gap"/>
    <c:showDLblsOverMax val="0"/>
  </c:chart>
  <c:spPr>
    <a:solidFill>
      <a:srgbClr val="FFFFFF"/>
    </a:solidFill>
    <a:ln w="9525">
      <a:noFill/>
    </a:ln>
  </c:spPr>
  <c:txPr>
    <a:bodyPr/>
    <a:lstStyle/>
    <a:p>
      <a:pPr>
        <a:defRPr sz="1800" b="0" i="0" u="none" strike="noStrike" baseline="0">
          <a:solidFill>
            <a:srgbClr val="000000"/>
          </a:solidFill>
          <a:latin typeface="Arial" pitchFamily="34" charset="0"/>
          <a:ea typeface="Arial Cyr"/>
          <a:cs typeface="Arial" pitchFamily="34" charset="0"/>
        </a:defRPr>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0.70861</cdr:x>
      <cdr:y>0.12465</cdr:y>
    </cdr:from>
    <cdr:to>
      <cdr:x>1</cdr:x>
      <cdr:y>0.24014</cdr:y>
    </cdr:to>
    <cdr:sp macro="" textlink="">
      <cdr:nvSpPr>
        <cdr:cNvPr id="2" name="TextBox 1"/>
        <cdr:cNvSpPr txBox="1"/>
      </cdr:nvSpPr>
      <cdr:spPr>
        <a:xfrm xmlns:a="http://schemas.openxmlformats.org/drawingml/2006/main">
          <a:off x="5253385" y="621755"/>
          <a:ext cx="216024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25B3CD-94AB-4D66-9EC0-0EAF74FF2636}" type="datetimeFigureOut">
              <a:rPr lang="ru-RU" smtClean="0"/>
              <a:pPr/>
              <a:t>18.03.2014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D23E67-1A6E-40BB-B296-5FA1BFB05DFE}" type="slidenum">
              <a:rPr lang="ru-RU" smtClean="0"/>
              <a:pPr/>
              <a:t>‹#›</a:t>
            </a:fld>
            <a:endParaRPr lang="ru-RU"/>
          </a:p>
        </p:txBody>
      </p:sp>
    </p:spTree>
    <p:extLst>
      <p:ext uri="{BB962C8B-B14F-4D97-AF65-F5344CB8AC3E}">
        <p14:creationId xmlns:p14="http://schemas.microsoft.com/office/powerpoint/2010/main" val="266263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B3753-3015-40AD-A12B-2413A4E1665A}" type="datetimeFigureOut">
              <a:rPr lang="ru-RU" smtClean="0"/>
              <a:pPr/>
              <a:t>18.03.2014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20671-DE5D-4E0B-A648-567731E38E89}" type="slidenum">
              <a:rPr lang="ru-RU" smtClean="0"/>
              <a:pPr/>
              <a:t>‹#›</a:t>
            </a:fld>
            <a:endParaRPr lang="ru-RU"/>
          </a:p>
        </p:txBody>
      </p:sp>
    </p:spTree>
    <p:extLst>
      <p:ext uri="{BB962C8B-B14F-4D97-AF65-F5344CB8AC3E}">
        <p14:creationId xmlns:p14="http://schemas.microsoft.com/office/powerpoint/2010/main" val="424972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A8824F-DD77-4719-9CBE-CE8FCAFF1E80}" type="slidenum">
              <a:rPr lang="ru-RU" smtClean="0"/>
              <a:pPr eaLnBrk="1" hangingPunct="1"/>
              <a:t>12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DIC statistic is essentially the Bayesian equivalent of the AIC statistic </a:t>
            </a:r>
          </a:p>
          <a:p>
            <a:pPr marL="228600" indent="-228600">
              <a:buAutoNum type="arabicParenR"/>
            </a:pPr>
            <a:r>
              <a:rPr lang="en-US" sz="1200" b="0" i="0" kern="1200" dirty="0" smtClean="0">
                <a:solidFill>
                  <a:schemeClr val="tx1"/>
                </a:solidFill>
                <a:latin typeface="+mn-lt"/>
                <a:ea typeface="+mn-ea"/>
                <a:cs typeface="+mn-cs"/>
              </a:rPr>
              <a:t>DIC shows that models with clique level are much better than</a:t>
            </a:r>
            <a:r>
              <a:rPr lang="en-US" sz="1200" b="0" i="0" kern="1200" baseline="0" dirty="0" smtClean="0">
                <a:solidFill>
                  <a:schemeClr val="tx1"/>
                </a:solidFill>
                <a:latin typeface="+mn-lt"/>
                <a:ea typeface="+mn-ea"/>
                <a:cs typeface="+mn-cs"/>
              </a:rPr>
              <a:t> models without this level</a:t>
            </a:r>
          </a:p>
          <a:p>
            <a:pPr marL="228600" indent="-228600">
              <a:buAutoNum type="arabicParenR"/>
            </a:pPr>
            <a:r>
              <a:rPr lang="en-US" sz="1200" b="0" i="0" kern="1200" baseline="0" dirty="0" smtClean="0">
                <a:solidFill>
                  <a:schemeClr val="tx1"/>
                </a:solidFill>
                <a:latin typeface="+mn-lt"/>
                <a:ea typeface="+mn-ea"/>
                <a:cs typeface="+mn-cs"/>
              </a:rPr>
              <a:t> class level goes away once we include clique level</a:t>
            </a:r>
          </a:p>
          <a:p>
            <a:pPr marL="228600" indent="-228600">
              <a:buAutoNum type="arabicParenR"/>
            </a:pPr>
            <a:r>
              <a:rPr lang="en-US" sz="1200" b="0" i="0" kern="1200" baseline="0" dirty="0" smtClean="0">
                <a:solidFill>
                  <a:schemeClr val="tx1"/>
                </a:solidFill>
                <a:latin typeface="+mn-lt"/>
                <a:ea typeface="+mn-ea"/>
                <a:cs typeface="+mn-cs"/>
              </a:rPr>
              <a:t>A great deal of variance is on the clique level</a:t>
            </a:r>
            <a:endParaRPr lang="en-US" sz="1200" b="0" i="0" kern="1200" dirty="0" smtClean="0">
              <a:solidFill>
                <a:schemeClr val="tx1"/>
              </a:solidFill>
              <a:latin typeface="+mn-lt"/>
              <a:ea typeface="+mn-ea"/>
              <a:cs typeface="+mn-cs"/>
            </a:endParaRPr>
          </a:p>
          <a:p>
            <a:endParaRPr lang="ru-RU" baseline="-25000" dirty="0"/>
          </a:p>
        </p:txBody>
      </p:sp>
      <p:sp>
        <p:nvSpPr>
          <p:cNvPr id="4" name="Номер слайда 3"/>
          <p:cNvSpPr>
            <a:spLocks noGrp="1"/>
          </p:cNvSpPr>
          <p:nvPr>
            <p:ph type="sldNum" sz="quarter" idx="10"/>
          </p:nvPr>
        </p:nvSpPr>
        <p:spPr/>
        <p:txBody>
          <a:bodyPr/>
          <a:lstStyle/>
          <a:p>
            <a:fld id="{EF426FFF-037C-4EE2-AF55-27BB90C68A40}"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indent="-228600">
              <a:buAutoNum type="arabicParenR"/>
            </a:pPr>
            <a:r>
              <a:rPr lang="en-US" dirty="0" smtClean="0"/>
              <a:t>Friends’  motivation is indeed important for </a:t>
            </a:r>
            <a:r>
              <a:rPr lang="en-US" dirty="0" err="1" smtClean="0"/>
              <a:t>acad.achievement</a:t>
            </a:r>
            <a:r>
              <a:rPr lang="en-US" baseline="0" dirty="0" smtClean="0"/>
              <a:t> – above students’ own </a:t>
            </a:r>
            <a:r>
              <a:rPr lang="en-US" baseline="0" dirty="0" err="1" smtClean="0"/>
              <a:t>motiv</a:t>
            </a:r>
            <a:r>
              <a:rPr lang="en-US" baseline="0" dirty="0" smtClean="0"/>
              <a:t>.</a:t>
            </a:r>
            <a:endParaRPr lang="en-US" dirty="0" smtClean="0"/>
          </a:p>
          <a:p>
            <a:pPr marL="228600" indent="-228600">
              <a:buAutoNum type="arabicParenR"/>
            </a:pPr>
            <a:r>
              <a:rPr lang="en-US" dirty="0" smtClean="0"/>
              <a:t>Models with peer motivation on the network level (clique or any </a:t>
            </a:r>
            <a:r>
              <a:rPr lang="en-US" dirty="0" err="1" smtClean="0"/>
              <a:t>egonet</a:t>
            </a:r>
            <a:r>
              <a:rPr lang="en-US" dirty="0" smtClean="0"/>
              <a:t>) have better fit that without</a:t>
            </a:r>
          </a:p>
          <a:p>
            <a:pPr marL="228600" indent="-228600">
              <a:buAutoNum type="arabicParenR"/>
            </a:pPr>
            <a:r>
              <a:rPr lang="en-US" dirty="0" smtClean="0"/>
              <a:t> Peer motivation</a:t>
            </a:r>
            <a:r>
              <a:rPr lang="en-US" baseline="0" dirty="0" smtClean="0"/>
              <a:t> on school level not </a:t>
            </a:r>
            <a:r>
              <a:rPr lang="en-US" baseline="0" dirty="0" err="1" smtClean="0"/>
              <a:t>signif</a:t>
            </a:r>
            <a:r>
              <a:rPr lang="en-US" baseline="0" dirty="0" smtClean="0"/>
              <a:t>.</a:t>
            </a:r>
          </a:p>
          <a:p>
            <a:pPr marL="228600" indent="-228600">
              <a:buAutoNum type="arabicParenR"/>
            </a:pPr>
            <a:r>
              <a:rPr lang="en-US" baseline="0" dirty="0" smtClean="0"/>
              <a:t> Peer motivation on class level is </a:t>
            </a:r>
            <a:r>
              <a:rPr lang="en-US" baseline="0" dirty="0" err="1" smtClean="0"/>
              <a:t>signif.only</a:t>
            </a:r>
            <a:r>
              <a:rPr lang="en-US" baseline="0" dirty="0" smtClean="0"/>
              <a:t> as long as network peer level is not included</a:t>
            </a:r>
            <a:endParaRPr lang="en-US" dirty="0" smtClean="0"/>
          </a:p>
          <a:p>
            <a:endParaRPr lang="ru-RU" dirty="0"/>
          </a:p>
        </p:txBody>
      </p:sp>
      <p:sp>
        <p:nvSpPr>
          <p:cNvPr id="4" name="Номер слайда 3"/>
          <p:cNvSpPr>
            <a:spLocks noGrp="1"/>
          </p:cNvSpPr>
          <p:nvPr>
            <p:ph type="sldNum" sz="quarter" idx="10"/>
          </p:nvPr>
        </p:nvSpPr>
        <p:spPr/>
        <p:txBody>
          <a:bodyPr/>
          <a:lstStyle/>
          <a:p>
            <a:fld id="{EF426FFF-037C-4EE2-AF55-27BB90C68A40}" type="slidenum">
              <a:rPr lang="ru-RU" smtClean="0"/>
              <a:pPr/>
              <a:t>25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indent="-228600">
              <a:buAutoNum type="arabicParenR"/>
            </a:pPr>
            <a:r>
              <a:rPr lang="en-US" dirty="0" smtClean="0"/>
              <a:t>Friends’  motivation is indeed important for </a:t>
            </a:r>
            <a:r>
              <a:rPr lang="en-US" dirty="0" err="1" smtClean="0"/>
              <a:t>acad.achievement</a:t>
            </a:r>
            <a:r>
              <a:rPr lang="en-US" baseline="0" dirty="0" smtClean="0"/>
              <a:t> – above students’ own </a:t>
            </a:r>
            <a:r>
              <a:rPr lang="en-US" baseline="0" dirty="0" err="1" smtClean="0"/>
              <a:t>motiv</a:t>
            </a:r>
            <a:r>
              <a:rPr lang="en-US" baseline="0" dirty="0" smtClean="0"/>
              <a:t>.</a:t>
            </a:r>
            <a:endParaRPr lang="en-US" dirty="0" smtClean="0"/>
          </a:p>
          <a:p>
            <a:pPr marL="228600" indent="-228600">
              <a:buAutoNum type="arabicParenR"/>
            </a:pPr>
            <a:r>
              <a:rPr lang="en-US" dirty="0" smtClean="0"/>
              <a:t>Models with peer motivation on the network level (clique or any </a:t>
            </a:r>
            <a:r>
              <a:rPr lang="en-US" dirty="0" err="1" smtClean="0"/>
              <a:t>egonet</a:t>
            </a:r>
            <a:r>
              <a:rPr lang="en-US" dirty="0" smtClean="0"/>
              <a:t>) have better fit that without</a:t>
            </a:r>
          </a:p>
          <a:p>
            <a:pPr marL="228600" indent="-228600">
              <a:buAutoNum type="arabicParenR"/>
            </a:pPr>
            <a:r>
              <a:rPr lang="en-US" dirty="0" smtClean="0"/>
              <a:t> Peer motivation</a:t>
            </a:r>
            <a:r>
              <a:rPr lang="en-US" baseline="0" dirty="0" smtClean="0"/>
              <a:t> on school level not </a:t>
            </a:r>
            <a:r>
              <a:rPr lang="en-US" baseline="0" dirty="0" err="1" smtClean="0"/>
              <a:t>signif</a:t>
            </a:r>
            <a:r>
              <a:rPr lang="en-US" baseline="0" dirty="0" smtClean="0"/>
              <a:t>.</a:t>
            </a:r>
          </a:p>
          <a:p>
            <a:pPr marL="228600" indent="-228600">
              <a:buAutoNum type="arabicParenR"/>
            </a:pPr>
            <a:r>
              <a:rPr lang="en-US" baseline="0" dirty="0" smtClean="0"/>
              <a:t> Peer motivation on class level is </a:t>
            </a:r>
            <a:r>
              <a:rPr lang="en-US" baseline="0" dirty="0" err="1" smtClean="0"/>
              <a:t>signif.only</a:t>
            </a:r>
            <a:r>
              <a:rPr lang="en-US" baseline="0" dirty="0" smtClean="0"/>
              <a:t> as long as network peer level is not included</a:t>
            </a:r>
            <a:endParaRPr lang="en-US" dirty="0" smtClean="0"/>
          </a:p>
          <a:p>
            <a:endParaRPr lang="ru-RU" dirty="0"/>
          </a:p>
        </p:txBody>
      </p:sp>
      <p:sp>
        <p:nvSpPr>
          <p:cNvPr id="4" name="Номер слайда 3"/>
          <p:cNvSpPr>
            <a:spLocks noGrp="1"/>
          </p:cNvSpPr>
          <p:nvPr>
            <p:ph type="sldNum" sz="quarter" idx="10"/>
          </p:nvPr>
        </p:nvSpPr>
        <p:spPr/>
        <p:txBody>
          <a:bodyPr/>
          <a:lstStyle/>
          <a:p>
            <a:fld id="{EF426FFF-037C-4EE2-AF55-27BB90C68A40}" type="slidenum">
              <a:rPr lang="ru-RU" smtClean="0"/>
              <a:pPr/>
              <a:t>26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Effect of peer popularity on life after school was described in the article by Fryer, At school popular and unpopular children get behave differently and have different social skills, Results of study by Fryer show that popular students are more successful on labor market after school, Other studies confirm that student’s place in the network affects his further development and future well-being,</a:t>
            </a:r>
          </a:p>
          <a:p>
            <a:pPr eaLnBrk="1" hangingPunct="1"/>
            <a:r>
              <a:rPr lang="en-US" smtClean="0"/>
              <a:t>The main point of the study is that different groups have certain requirements to personal characteristics of its potential members, </a:t>
            </a: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Сеть отношений одного из класса. Видно, что преимущественно девочки дружат с девочками, мальчики с мальчиками. Один мальчик общается только с девочками и не получает ни одной номинации от мальчиков, и его популярность довольно низкая. И на второй сети видно, что его средняя успеваемость равна 5 баллам.</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Our </a:t>
            </a:r>
            <a:r>
              <a:rPr lang="ru-RU" smtClean="0">
                <a:latin typeface="Arial" charset="0"/>
              </a:rPr>
              <a:t>preliminary results</a:t>
            </a:r>
            <a:r>
              <a:rPr lang="en-US" smtClean="0">
                <a:latin typeface="Arial" charset="0"/>
              </a:rPr>
              <a:t> show that </a:t>
            </a:r>
            <a:r>
              <a:rPr lang="en-US" smtClean="0"/>
              <a:t>distinction between two types of classes is justified and statistically significant. As we see:</a:t>
            </a:r>
          </a:p>
          <a:p>
            <a:pPr eaLnBrk="1" hangingPunct="1">
              <a:spcBef>
                <a:spcPct val="0"/>
              </a:spcBef>
            </a:pPr>
            <a:r>
              <a:rPr lang="ru-RU" sz="700" b="1" u="sng" smtClean="0">
                <a:solidFill>
                  <a:srgbClr val="000000"/>
                </a:solidFill>
                <a:latin typeface="Cambria" pitchFamily="18" charset="0"/>
                <a:ea typeface="Times New Roman" pitchFamily="18" charset="0"/>
                <a:cs typeface="Arial" charset="0"/>
              </a:rPr>
              <a:t>High-motivat</a:t>
            </a:r>
            <a:r>
              <a:rPr lang="en-US" sz="700" b="1" u="sng" smtClean="0">
                <a:solidFill>
                  <a:srgbClr val="000000"/>
                </a:solidFill>
                <a:latin typeface="Cambria" pitchFamily="18" charset="0"/>
                <a:ea typeface="Times New Roman" pitchFamily="18" charset="0"/>
                <a:cs typeface="Arial" charset="0"/>
              </a:rPr>
              <a:t>ed</a:t>
            </a:r>
            <a:r>
              <a:rPr lang="ru-RU" sz="700" b="1" u="sng" smtClean="0">
                <a:solidFill>
                  <a:srgbClr val="000000"/>
                </a:solidFill>
                <a:latin typeface="Cambria" pitchFamily="18" charset="0"/>
                <a:ea typeface="Times New Roman" pitchFamily="18" charset="0"/>
                <a:cs typeface="Arial" charset="0"/>
              </a:rPr>
              <a:t> class</a:t>
            </a:r>
            <a:r>
              <a:rPr lang="en-US" sz="700" b="1" u="sng" smtClean="0">
                <a:solidFill>
                  <a:srgbClr val="000000"/>
                </a:solidFill>
                <a:latin typeface="Cambria" pitchFamily="18" charset="0"/>
                <a:ea typeface="Times New Roman" pitchFamily="18" charset="0"/>
                <a:cs typeface="Arial" charset="0"/>
              </a:rPr>
              <a:t>es</a:t>
            </a:r>
            <a:r>
              <a:rPr lang="ru-RU" sz="700" smtClean="0">
                <a:solidFill>
                  <a:srgbClr val="000000"/>
                </a:solidFill>
                <a:latin typeface="Cambria" pitchFamily="18" charset="0"/>
                <a:ea typeface="Times New Roman" pitchFamily="18" charset="0"/>
                <a:cs typeface="Arial" charset="0"/>
              </a:rPr>
              <a:t> </a:t>
            </a:r>
            <a:r>
              <a:rPr lang="en-US" smtClean="0"/>
              <a:t>focus on academic success, continuing education and getting jobs </a:t>
            </a:r>
            <a:r>
              <a:rPr lang="en-US" sz="700" smtClean="0">
                <a:latin typeface="Cambria" pitchFamily="18" charset="0"/>
              </a:rPr>
              <a:t>demanding higher education</a:t>
            </a:r>
            <a:r>
              <a:rPr lang="en-US" smtClean="0"/>
              <a:t>. </a:t>
            </a:r>
          </a:p>
          <a:p>
            <a:pPr eaLnBrk="1" hangingPunct="1">
              <a:spcBef>
                <a:spcPct val="0"/>
              </a:spcBef>
            </a:pPr>
            <a:r>
              <a:rPr lang="en-US" smtClean="0"/>
              <a:t>Unlike </a:t>
            </a:r>
            <a:r>
              <a:rPr lang="ru-RU" sz="700" b="1" smtClean="0">
                <a:latin typeface="Cambria" pitchFamily="18" charset="0"/>
              </a:rPr>
              <a:t>Low-motivat</a:t>
            </a:r>
            <a:r>
              <a:rPr lang="en-US" sz="700" b="1" smtClean="0">
                <a:latin typeface="Cambria" pitchFamily="18" charset="0"/>
              </a:rPr>
              <a:t>ed</a:t>
            </a:r>
            <a:r>
              <a:rPr lang="ru-RU" sz="700" b="1" smtClean="0">
                <a:latin typeface="Cambria" pitchFamily="18" charset="0"/>
              </a:rPr>
              <a:t> class</a:t>
            </a:r>
            <a:r>
              <a:rPr lang="en-US" smtClean="0"/>
              <a:t>, where significantly more children are seeking professional post-secondary school and already in the 9th grade they are more likely to have job’experience.</a:t>
            </a:r>
          </a:p>
          <a:p>
            <a:pPr eaLnBrk="1" hangingPunct="1">
              <a:spcBef>
                <a:spcPct val="0"/>
              </a:spcBef>
            </a:pPr>
            <a:endParaRPr lang="en-US" smtClean="0"/>
          </a:p>
          <a:p>
            <a:pPr eaLnBrk="1" hangingPunct="1"/>
            <a:r>
              <a:rPr lang="en-US" smtClean="0"/>
              <a:t>Children from </a:t>
            </a:r>
            <a:r>
              <a:rPr lang="ru-RU" sz="700" b="1" u="sng" smtClean="0">
                <a:solidFill>
                  <a:srgbClr val="000000"/>
                </a:solidFill>
                <a:latin typeface="Cambria" pitchFamily="18" charset="0"/>
                <a:cs typeface="Times New Roman" pitchFamily="18" charset="0"/>
              </a:rPr>
              <a:t>High-motivat</a:t>
            </a:r>
            <a:r>
              <a:rPr lang="en-US" sz="700" b="1" u="sng" smtClean="0">
                <a:solidFill>
                  <a:srgbClr val="000000"/>
                </a:solidFill>
                <a:latin typeface="Cambria" pitchFamily="18" charset="0"/>
                <a:cs typeface="Times New Roman" pitchFamily="18" charset="0"/>
              </a:rPr>
              <a:t>ed</a:t>
            </a:r>
            <a:r>
              <a:rPr lang="ru-RU" sz="700" b="1" u="sng" smtClean="0">
                <a:solidFill>
                  <a:srgbClr val="000000"/>
                </a:solidFill>
                <a:latin typeface="Cambria" pitchFamily="18" charset="0"/>
                <a:cs typeface="Times New Roman" pitchFamily="18" charset="0"/>
              </a:rPr>
              <a:t> class</a:t>
            </a:r>
            <a:r>
              <a:rPr lang="en-US" sz="700" b="1" u="sng" smtClean="0">
                <a:solidFill>
                  <a:srgbClr val="000000"/>
                </a:solidFill>
                <a:latin typeface="Cambria" pitchFamily="18" charset="0"/>
                <a:cs typeface="Times New Roman" pitchFamily="18" charset="0"/>
              </a:rPr>
              <a:t>es</a:t>
            </a:r>
            <a:r>
              <a:rPr lang="ru-RU" sz="700" smtClean="0">
                <a:solidFill>
                  <a:srgbClr val="000000"/>
                </a:solidFill>
                <a:latin typeface="Cambria" pitchFamily="18" charset="0"/>
                <a:cs typeface="Times New Roman" pitchFamily="18" charset="0"/>
              </a:rPr>
              <a:t> </a:t>
            </a:r>
            <a:r>
              <a:rPr lang="en-US" sz="700" smtClean="0">
                <a:solidFill>
                  <a:srgbClr val="000000"/>
                </a:solidFill>
                <a:latin typeface="Cambria" pitchFamily="18" charset="0"/>
                <a:cs typeface="Times New Roman" pitchFamily="18" charset="0"/>
              </a:rPr>
              <a:t>are more </a:t>
            </a:r>
            <a:r>
              <a:rPr lang="en-US" smtClean="0"/>
              <a:t>encouraged for </a:t>
            </a:r>
            <a:r>
              <a:rPr lang="en-US" sz="700" smtClean="0">
                <a:solidFill>
                  <a:srgbClr val="000000"/>
                </a:solidFill>
                <a:latin typeface="Cambria" pitchFamily="18" charset="0"/>
                <a:cs typeface="Times New Roman" pitchFamily="18" charset="0"/>
              </a:rPr>
              <a:t>academic success than those from </a:t>
            </a:r>
            <a:r>
              <a:rPr lang="ru-RU" sz="700" b="1" smtClean="0">
                <a:latin typeface="Cambria" pitchFamily="18" charset="0"/>
              </a:rPr>
              <a:t>Low-motivat</a:t>
            </a:r>
            <a:r>
              <a:rPr lang="en-US" sz="700" b="1" smtClean="0">
                <a:latin typeface="Cambria" pitchFamily="18" charset="0"/>
              </a:rPr>
              <a:t>ed</a:t>
            </a:r>
            <a:r>
              <a:rPr lang="ru-RU" sz="700" b="1" smtClean="0">
                <a:latin typeface="Cambria" pitchFamily="18" charset="0"/>
              </a:rPr>
              <a:t> class</a:t>
            </a:r>
            <a:r>
              <a:rPr lang="en-US" sz="700" b="1" smtClean="0">
                <a:latin typeface="Cambria" pitchFamily="18" charset="0"/>
              </a:rPr>
              <a:t>es</a:t>
            </a:r>
            <a:r>
              <a:rPr lang="ru-RU" sz="700" b="1" smtClean="0">
                <a:latin typeface="Cambria" pitchFamily="18" charset="0"/>
              </a:rPr>
              <a:t> </a:t>
            </a:r>
            <a:r>
              <a:rPr lang="en-US" sz="700" smtClean="0">
                <a:latin typeface="Cambria" pitchFamily="18" charset="0"/>
              </a:rPr>
              <a:t>where they tend to make fun of success</a:t>
            </a:r>
            <a:r>
              <a:rPr lang="en-US" smtClean="0"/>
              <a:t>.</a:t>
            </a:r>
          </a:p>
          <a:p>
            <a:pPr eaLnBrk="1" hangingPunct="1"/>
            <a:endParaRPr lang="en-US" smtClean="0"/>
          </a:p>
          <a:p>
            <a:pPr eaLnBrk="1" hangingPunct="1"/>
            <a:r>
              <a:rPr lang="en-US" smtClean="0"/>
              <a:t>In addition, highly motivated classes have higher soc.-ec. Status, there are children with higher ISEI and the percentage of mothers with higher education is higher there.</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116430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324094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174367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95326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197406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356353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187233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193625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238315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322296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BF42D8-8106-468F-98BB-8E999419E84C}" type="datetimeFigureOut">
              <a:rPr lang="ru-RU" smtClean="0"/>
              <a:pPr/>
              <a:t>18.03.2014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37976-6F8C-4A8D-BB8C-E6CF72A9F1F0}" type="slidenum">
              <a:rPr lang="ru-RU" smtClean="0"/>
              <a:pPr/>
              <a:t>‹#›</a:t>
            </a:fld>
            <a:endParaRPr lang="ru-RU"/>
          </a:p>
        </p:txBody>
      </p:sp>
    </p:spTree>
    <p:extLst>
      <p:ext uri="{BB962C8B-B14F-4D97-AF65-F5344CB8AC3E}">
        <p14:creationId xmlns:p14="http://schemas.microsoft.com/office/powerpoint/2010/main" val="386201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42D8-8106-468F-98BB-8E999419E84C}" type="datetimeFigureOut">
              <a:rPr lang="ru-RU" smtClean="0"/>
              <a:pPr/>
              <a:t>18.03.2014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37976-6F8C-4A8D-BB8C-E6CF72A9F1F0}" type="slidenum">
              <a:rPr lang="ru-RU" smtClean="0"/>
              <a:pPr/>
              <a:t>‹#›</a:t>
            </a:fld>
            <a:endParaRPr lang="ru-RU"/>
          </a:p>
        </p:txBody>
      </p:sp>
    </p:spTree>
    <p:extLst>
      <p:ext uri="{BB962C8B-B14F-4D97-AF65-F5344CB8AC3E}">
        <p14:creationId xmlns:p14="http://schemas.microsoft.com/office/powerpoint/2010/main" val="148552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250825" y="1628800"/>
            <a:ext cx="8648700" cy="5124441"/>
          </a:xfrm>
          <a:prstGeom prst="rect">
            <a:avLst/>
          </a:prstGeom>
          <a:noFill/>
          <a:ln w="9525">
            <a:noFill/>
            <a:miter lim="800000"/>
            <a:headEnd/>
            <a:tailEnd/>
          </a:ln>
        </p:spPr>
        <p:txBody>
          <a:bodyPr anchor="ctr"/>
          <a:lstStyle/>
          <a:p>
            <a:pPr algn="ctr"/>
            <a:r>
              <a:rPr lang="ru-RU" sz="3000" b="1" dirty="0" err="1">
                <a:solidFill>
                  <a:schemeClr val="tx2">
                    <a:lumMod val="75000"/>
                  </a:schemeClr>
                </a:solidFill>
                <a:latin typeface="Verdana" pitchFamily="34" charset="0"/>
                <a:ea typeface="Verdana" pitchFamily="34" charset="0"/>
                <a:cs typeface="Verdana" pitchFamily="34" charset="0"/>
              </a:rPr>
              <a:t>Антишкольная</a:t>
            </a:r>
            <a:r>
              <a:rPr lang="ru-RU" sz="3000" b="1" dirty="0">
                <a:solidFill>
                  <a:schemeClr val="tx2">
                    <a:lumMod val="75000"/>
                  </a:schemeClr>
                </a:solidFill>
                <a:latin typeface="Verdana" pitchFamily="34" charset="0"/>
                <a:ea typeface="Verdana" pitchFamily="34" charset="0"/>
                <a:cs typeface="Verdana" pitchFamily="34" charset="0"/>
              </a:rPr>
              <a:t> </a:t>
            </a:r>
            <a:r>
              <a:rPr lang="ru-RU" sz="3000" b="1" dirty="0" smtClean="0">
                <a:solidFill>
                  <a:schemeClr val="tx2">
                    <a:lumMod val="75000"/>
                  </a:schemeClr>
                </a:solidFill>
                <a:latin typeface="Verdana" pitchFamily="34" charset="0"/>
                <a:ea typeface="Verdana" pitchFamily="34" charset="0"/>
                <a:cs typeface="Verdana" pitchFamily="34" charset="0"/>
              </a:rPr>
              <a:t>культура</a:t>
            </a:r>
          </a:p>
          <a:p>
            <a:pPr algn="ctr"/>
            <a:r>
              <a:rPr lang="ru-RU" sz="3000" b="1" dirty="0" smtClean="0">
                <a:solidFill>
                  <a:schemeClr val="tx2">
                    <a:lumMod val="75000"/>
                  </a:schemeClr>
                </a:solidFill>
                <a:latin typeface="Verdana" pitchFamily="34" charset="0"/>
                <a:ea typeface="Verdana" pitchFamily="34" charset="0"/>
                <a:cs typeface="Verdana" pitchFamily="34" charset="0"/>
              </a:rPr>
              <a:t>эффекты </a:t>
            </a:r>
            <a:r>
              <a:rPr lang="ru-RU" sz="3000" b="1" dirty="0">
                <a:solidFill>
                  <a:schemeClr val="tx2">
                    <a:lumMod val="75000"/>
                  </a:schemeClr>
                </a:solidFill>
                <a:latin typeface="Verdana" pitchFamily="34" charset="0"/>
                <a:ea typeface="Verdana" pitchFamily="34" charset="0"/>
                <a:cs typeface="Verdana" pitchFamily="34" charset="0"/>
              </a:rPr>
              <a:t>школы и социальные сети </a:t>
            </a:r>
            <a:r>
              <a:rPr lang="ru-RU" sz="3000" b="1" dirty="0" smtClean="0">
                <a:solidFill>
                  <a:schemeClr val="tx2">
                    <a:lumMod val="75000"/>
                  </a:schemeClr>
                </a:solidFill>
                <a:latin typeface="Verdana" pitchFamily="34" charset="0"/>
                <a:ea typeface="Verdana" pitchFamily="34" charset="0"/>
                <a:cs typeface="Verdana" pitchFamily="34" charset="0"/>
              </a:rPr>
              <a:t>школьников</a:t>
            </a:r>
            <a:endParaRPr lang="en-US" sz="3000" b="1" dirty="0" smtClean="0">
              <a:solidFill>
                <a:schemeClr val="tx2">
                  <a:lumMod val="75000"/>
                </a:schemeClr>
              </a:solidFill>
              <a:latin typeface="Verdana" pitchFamily="34" charset="0"/>
              <a:ea typeface="Verdana" pitchFamily="34" charset="0"/>
              <a:cs typeface="Verdana" pitchFamily="34" charset="0"/>
            </a:endParaRPr>
          </a:p>
          <a:p>
            <a:pPr algn="ctr"/>
            <a:endParaRPr lang="ru-RU" sz="2800" b="1" dirty="0" smtClean="0">
              <a:solidFill>
                <a:srgbClr val="2B3E79"/>
              </a:solidFill>
              <a:latin typeface="Verdana" pitchFamily="34" charset="0"/>
              <a:ea typeface="Verdana" pitchFamily="34" charset="0"/>
              <a:cs typeface="Verdana" pitchFamily="34" charset="0"/>
            </a:endParaRPr>
          </a:p>
          <a:p>
            <a:pPr algn="ctr"/>
            <a:r>
              <a:rPr lang="ru-RU" sz="2600" b="1" dirty="0" smtClean="0">
                <a:solidFill>
                  <a:schemeClr val="tx2">
                    <a:lumMod val="50000"/>
                  </a:schemeClr>
                </a:solidFill>
                <a:latin typeface="Verdana" pitchFamily="34" charset="0"/>
                <a:ea typeface="Verdana" pitchFamily="34" charset="0"/>
                <a:cs typeface="Verdana" pitchFamily="34" charset="0"/>
              </a:rPr>
              <a:t>Д.А. Александров</a:t>
            </a:r>
          </a:p>
          <a:p>
            <a:pPr algn="ctr"/>
            <a:r>
              <a:rPr lang="ru-RU" sz="2600" b="1" dirty="0" smtClean="0">
                <a:solidFill>
                  <a:schemeClr val="tx2">
                    <a:lumMod val="50000"/>
                  </a:schemeClr>
                </a:solidFill>
                <a:latin typeface="Verdana" pitchFamily="34" charset="0"/>
                <a:ea typeface="Verdana" pitchFamily="34" charset="0"/>
                <a:cs typeface="Verdana" pitchFamily="34" charset="0"/>
              </a:rPr>
              <a:t>В.А. Иванюшина</a:t>
            </a:r>
            <a:endParaRPr lang="en-US" sz="2600" b="1" dirty="0" smtClean="0">
              <a:solidFill>
                <a:schemeClr val="tx2">
                  <a:lumMod val="50000"/>
                </a:schemeClr>
              </a:solidFill>
              <a:latin typeface="Verdana" pitchFamily="34" charset="0"/>
              <a:ea typeface="Verdana" pitchFamily="34" charset="0"/>
              <a:cs typeface="Verdana" pitchFamily="34" charset="0"/>
            </a:endParaRPr>
          </a:p>
          <a:p>
            <a:pPr algn="ctr"/>
            <a:r>
              <a:rPr lang="ru-RU" sz="2600" b="1" dirty="0" smtClean="0">
                <a:solidFill>
                  <a:schemeClr val="tx2">
                    <a:lumMod val="50000"/>
                  </a:schemeClr>
                </a:solidFill>
                <a:latin typeface="Verdana" pitchFamily="34" charset="0"/>
                <a:ea typeface="Verdana" pitchFamily="34" charset="0"/>
                <a:cs typeface="Verdana" pitchFamily="34" charset="0"/>
              </a:rPr>
              <a:t>В.В. Титкова</a:t>
            </a:r>
          </a:p>
          <a:p>
            <a:pPr algn="ctr"/>
            <a:endParaRPr lang="ru-RU" sz="2600" b="1" dirty="0">
              <a:solidFill>
                <a:schemeClr val="tx2">
                  <a:lumMod val="50000"/>
                </a:schemeClr>
              </a:solidFill>
              <a:latin typeface="Verdana" pitchFamily="34" charset="0"/>
              <a:ea typeface="Verdana" pitchFamily="34" charset="0"/>
              <a:cs typeface="Verdana" pitchFamily="34" charset="0"/>
            </a:endParaRPr>
          </a:p>
          <a:p>
            <a:pPr algn="ctr"/>
            <a:endParaRPr lang="ru-RU" sz="2600" b="1" dirty="0">
              <a:solidFill>
                <a:schemeClr val="tx2">
                  <a:lumMod val="50000"/>
                </a:schemeClr>
              </a:solidFill>
              <a:latin typeface="Verdana" pitchFamily="34" charset="0"/>
              <a:ea typeface="Verdana" pitchFamily="34" charset="0"/>
              <a:cs typeface="Verdana" pitchFamily="34" charset="0"/>
            </a:endParaRPr>
          </a:p>
          <a:p>
            <a:pPr algn="ctr"/>
            <a:r>
              <a:rPr lang="ru-RU" sz="2400" b="1" dirty="0" smtClean="0">
                <a:solidFill>
                  <a:schemeClr val="tx2">
                    <a:lumMod val="50000"/>
                  </a:schemeClr>
                </a:solidFill>
                <a:latin typeface="Verdana" pitchFamily="34" charset="0"/>
                <a:ea typeface="Verdana" pitchFamily="34" charset="0"/>
                <a:cs typeface="Verdana" pitchFamily="34" charset="0"/>
              </a:rPr>
              <a:t>Институт образования ВШЭ </a:t>
            </a:r>
          </a:p>
          <a:p>
            <a:pPr algn="ctr"/>
            <a:r>
              <a:rPr lang="en-US" sz="2400" b="1" dirty="0" smtClean="0">
                <a:solidFill>
                  <a:schemeClr val="tx2">
                    <a:lumMod val="50000"/>
                  </a:schemeClr>
                </a:solidFill>
                <a:latin typeface="Verdana" pitchFamily="34" charset="0"/>
                <a:ea typeface="Verdana" pitchFamily="34" charset="0"/>
                <a:cs typeface="Verdana" pitchFamily="34" charset="0"/>
              </a:rPr>
              <a:t>18 </a:t>
            </a:r>
            <a:r>
              <a:rPr lang="ru-RU" sz="2400" b="1" dirty="0" smtClean="0">
                <a:solidFill>
                  <a:schemeClr val="tx2">
                    <a:lumMod val="50000"/>
                  </a:schemeClr>
                </a:solidFill>
                <a:latin typeface="Verdana" pitchFamily="34" charset="0"/>
                <a:ea typeface="Verdana" pitchFamily="34" charset="0"/>
                <a:cs typeface="Verdana" pitchFamily="34" charset="0"/>
              </a:rPr>
              <a:t>Марта</a:t>
            </a:r>
            <a:r>
              <a:rPr lang="en-US" sz="2400" b="1" dirty="0" smtClean="0">
                <a:solidFill>
                  <a:schemeClr val="tx2">
                    <a:lumMod val="50000"/>
                  </a:schemeClr>
                </a:solidFill>
                <a:latin typeface="Verdana" pitchFamily="34" charset="0"/>
                <a:ea typeface="Verdana" pitchFamily="34" charset="0"/>
                <a:cs typeface="Verdana" pitchFamily="34" charset="0"/>
              </a:rPr>
              <a:t> 2014</a:t>
            </a:r>
          </a:p>
          <a:p>
            <a:pPr algn="ctr"/>
            <a:endParaRPr lang="ru-RU" sz="2600" b="1" dirty="0" smtClean="0">
              <a:solidFill>
                <a:schemeClr val="tx2">
                  <a:lumMod val="50000"/>
                </a:schemeClr>
              </a:solidFill>
              <a:latin typeface="Verdana" pitchFamily="34" charset="0"/>
              <a:ea typeface="Verdana" pitchFamily="34" charset="0"/>
              <a:cs typeface="Verdana" pitchFamily="34" charset="0"/>
            </a:endParaRPr>
          </a:p>
        </p:txBody>
      </p:sp>
      <p:pic>
        <p:nvPicPr>
          <p:cNvPr id="2051" name="Picture 3" descr="Научно-учебная лаборатория "/>
          <p:cNvPicPr>
            <a:picLocks noChangeAspect="1" noChangeArrowheads="1"/>
          </p:cNvPicPr>
          <p:nvPr/>
        </p:nvPicPr>
        <p:blipFill>
          <a:blip r:embed="rId2" cstate="print"/>
          <a:srcRect/>
          <a:stretch>
            <a:fillRect/>
          </a:stretch>
        </p:blipFill>
        <p:spPr bwMode="auto">
          <a:xfrm>
            <a:off x="250825" y="115888"/>
            <a:ext cx="4191000" cy="676275"/>
          </a:xfrm>
          <a:prstGeom prst="rect">
            <a:avLst/>
          </a:prstGeom>
          <a:noFill/>
          <a:ln w="9525">
            <a:noFill/>
            <a:miter lim="800000"/>
            <a:headEnd/>
            <a:tailEnd/>
          </a:ln>
        </p:spPr>
      </p:pic>
      <p:pic>
        <p:nvPicPr>
          <p:cNvPr id="2052" name="Picture 4" descr="Национальный исследовательский университет «Высшая школа экономики»"/>
          <p:cNvPicPr>
            <a:picLocks noChangeAspect="1" noChangeArrowheads="1"/>
          </p:cNvPicPr>
          <p:nvPr/>
        </p:nvPicPr>
        <p:blipFill>
          <a:blip r:embed="rId3" cstate="print"/>
          <a:srcRect/>
          <a:stretch>
            <a:fillRect/>
          </a:stretch>
        </p:blipFill>
        <p:spPr bwMode="auto">
          <a:xfrm>
            <a:off x="5451475" y="190500"/>
            <a:ext cx="3448050" cy="676275"/>
          </a:xfrm>
          <a:prstGeom prst="rect">
            <a:avLst/>
          </a:prstGeom>
          <a:noFill/>
          <a:ln w="9525">
            <a:noFill/>
            <a:miter lim="800000"/>
            <a:headEnd/>
            <a:tailEnd/>
          </a:ln>
        </p:spPr>
      </p:pic>
    </p:spTree>
    <p:extLst>
      <p:ext uri="{BB962C8B-B14F-4D97-AF65-F5344CB8AC3E}">
        <p14:creationId xmlns:p14="http://schemas.microsoft.com/office/powerpoint/2010/main" val="1554340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27" t="11718" r="26532" b="7585"/>
          <a:stretch/>
        </p:blipFill>
        <p:spPr bwMode="auto">
          <a:xfrm>
            <a:off x="4901814" y="1628800"/>
            <a:ext cx="4155482" cy="395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0" t="11718" r="26040" b="7585"/>
          <a:stretch/>
        </p:blipFill>
        <p:spPr bwMode="auto">
          <a:xfrm>
            <a:off x="453228" y="1723457"/>
            <a:ext cx="4090221" cy="387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74570" y="5558455"/>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СЭС школы</a:t>
            </a:r>
            <a:endParaRPr lang="ru-RU" sz="1400" b="1" dirty="0">
              <a:latin typeface="Verdana" pitchFamily="34" charset="0"/>
              <a:ea typeface="Verdana" pitchFamily="34" charset="0"/>
              <a:cs typeface="Verdana" pitchFamily="34" charset="0"/>
            </a:endParaRPr>
          </a:p>
        </p:txBody>
      </p:sp>
      <p:sp>
        <p:nvSpPr>
          <p:cNvPr id="26" name="TextBox 25"/>
          <p:cNvSpPr txBox="1"/>
          <p:nvPr/>
        </p:nvSpPr>
        <p:spPr>
          <a:xfrm>
            <a:off x="4911292" y="5583533"/>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СЭС школы</a:t>
            </a:r>
            <a:endParaRPr lang="ru-RU" sz="1400" b="1" dirty="0">
              <a:latin typeface="Verdana" pitchFamily="34" charset="0"/>
              <a:ea typeface="Verdana" pitchFamily="34" charset="0"/>
              <a:cs typeface="Verdana" pitchFamily="34" charset="0"/>
            </a:endParaRPr>
          </a:p>
        </p:txBody>
      </p:sp>
      <p:sp>
        <p:nvSpPr>
          <p:cNvPr id="27" name="TextBox 26"/>
          <p:cNvSpPr txBox="1"/>
          <p:nvPr/>
        </p:nvSpPr>
        <p:spPr>
          <a:xfrm>
            <a:off x="2369961" y="3290025"/>
            <a:ext cx="4897423" cy="646331"/>
          </a:xfrm>
          <a:prstGeom prst="rect">
            <a:avLst/>
          </a:prstGeom>
          <a:noFill/>
        </p:spPr>
        <p:txBody>
          <a:bodyPr wrap="square" rtlCol="0">
            <a:spAutoFit/>
            <a:scene3d>
              <a:camera prst="orthographicFront">
                <a:rot lat="0" lon="0" rev="5400000"/>
              </a:camera>
              <a:lightRig rig="threePt" dir="t"/>
            </a:scene3d>
          </a:bodyPr>
          <a:lstStyle/>
          <a:p>
            <a:pPr algn="ctr"/>
            <a:r>
              <a:rPr lang="en-US" dirty="0" smtClean="0">
                <a:latin typeface="Verdana" pitchFamily="34" charset="0"/>
                <a:ea typeface="Verdana" pitchFamily="34" charset="0"/>
                <a:cs typeface="Verdana" pitchFamily="34" charset="0"/>
              </a:rPr>
              <a:t>% </a:t>
            </a:r>
            <a:r>
              <a:rPr lang="ru-RU" dirty="0" smtClean="0">
                <a:latin typeface="Verdana" pitchFamily="34" charset="0"/>
                <a:ea typeface="Verdana" pitchFamily="34" charset="0"/>
                <a:cs typeface="Verdana" pitchFamily="34" charset="0"/>
              </a:rPr>
              <a:t>детей планирующих покинуть школу после 9 класса</a:t>
            </a:r>
          </a:p>
        </p:txBody>
      </p:sp>
      <p:sp>
        <p:nvSpPr>
          <p:cNvPr id="23" name="TextBox 22"/>
          <p:cNvSpPr txBox="1"/>
          <p:nvPr/>
        </p:nvSpPr>
        <p:spPr>
          <a:xfrm>
            <a:off x="-1895765" y="3282421"/>
            <a:ext cx="4540671" cy="369332"/>
          </a:xfrm>
          <a:prstGeom prst="rect">
            <a:avLst/>
          </a:prstGeom>
          <a:noFill/>
        </p:spPr>
        <p:txBody>
          <a:bodyPr wrap="square" rtlCol="0">
            <a:spAutoFit/>
            <a:scene3d>
              <a:camera prst="orthographicFront">
                <a:rot lat="0" lon="0" rev="5400000"/>
              </a:camera>
              <a:lightRig rig="threePt" dir="t"/>
            </a:scene3d>
          </a:bodyPr>
          <a:lstStyle/>
          <a:p>
            <a:pPr algn="ctr"/>
            <a:r>
              <a:rPr lang="ru-RU" dirty="0" smtClean="0">
                <a:latin typeface="Verdana" pitchFamily="34" charset="0"/>
                <a:ea typeface="Verdana" pitchFamily="34" charset="0"/>
                <a:cs typeface="Verdana" pitchFamily="34" charset="0"/>
              </a:rPr>
              <a:t>Средний балл ЕГЭ по школе</a:t>
            </a:r>
            <a:endParaRPr lang="ru-RU" dirty="0">
              <a:latin typeface="Verdana" pitchFamily="34" charset="0"/>
              <a:ea typeface="Verdana" pitchFamily="34" charset="0"/>
              <a:cs typeface="Verdana" pitchFamily="34" charset="0"/>
            </a:endParaRPr>
          </a:p>
        </p:txBody>
      </p:sp>
      <p:grpSp>
        <p:nvGrpSpPr>
          <p:cNvPr id="18" name="Группа 2"/>
          <p:cNvGrpSpPr>
            <a:grpSpLocks/>
          </p:cNvGrpSpPr>
          <p:nvPr/>
        </p:nvGrpSpPr>
        <p:grpSpPr bwMode="auto">
          <a:xfrm>
            <a:off x="3069715" y="5738373"/>
            <a:ext cx="3785583" cy="1059022"/>
            <a:chOff x="4644008" y="692136"/>
            <a:chExt cx="3273099" cy="627146"/>
          </a:xfrm>
        </p:grpSpPr>
        <p:sp>
          <p:nvSpPr>
            <p:cNvPr id="19" name="Прямоугольник 18"/>
            <p:cNvSpPr/>
            <p:nvPr/>
          </p:nvSpPr>
          <p:spPr>
            <a:xfrm>
              <a:off x="4644008" y="692136"/>
              <a:ext cx="288781" cy="266736"/>
            </a:xfrm>
            <a:prstGeom prst="rect">
              <a:avLst/>
            </a:prstGeom>
            <a:solidFill>
              <a:srgbClr val="4951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20" name="Прямоугольник 19"/>
            <p:cNvSpPr/>
            <p:nvPr/>
          </p:nvSpPr>
          <p:spPr>
            <a:xfrm>
              <a:off x="4644008" y="1052546"/>
              <a:ext cx="288781" cy="266736"/>
            </a:xfrm>
            <a:prstGeom prst="rect">
              <a:avLst/>
            </a:prstGeom>
            <a:solidFill>
              <a:srgbClr val="BCEA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21" name="TextBox 5"/>
            <p:cNvSpPr txBox="1">
              <a:spLocks noChangeArrowheads="1"/>
            </p:cNvSpPr>
            <p:nvPr/>
          </p:nvSpPr>
          <p:spPr bwMode="auto">
            <a:xfrm>
              <a:off x="4932789" y="707032"/>
              <a:ext cx="2984318"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Гимназии/лицеи, углубленные</a:t>
              </a:r>
              <a:endParaRPr lang="en-US" sz="1400" b="1" dirty="0" smtClean="0">
                <a:latin typeface="Verdana" pitchFamily="34" charset="0"/>
                <a:ea typeface="Verdana" pitchFamily="34" charset="0"/>
                <a:cs typeface="Verdana" pitchFamily="34" charset="0"/>
              </a:endParaRPr>
            </a:p>
          </p:txBody>
        </p:sp>
        <p:sp>
          <p:nvSpPr>
            <p:cNvPr id="25" name="TextBox 6"/>
            <p:cNvSpPr txBox="1">
              <a:spLocks noChangeArrowheads="1"/>
            </p:cNvSpPr>
            <p:nvPr/>
          </p:nvSpPr>
          <p:spPr bwMode="auto">
            <a:xfrm>
              <a:off x="4926286" y="1052546"/>
              <a:ext cx="2007195"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Стандартные школы</a:t>
              </a:r>
              <a:endParaRPr lang="ru-RU" sz="1400" b="1" dirty="0">
                <a:latin typeface="Verdana" pitchFamily="34" charset="0"/>
                <a:ea typeface="Verdana" pitchFamily="34" charset="0"/>
                <a:cs typeface="Verdana" pitchFamily="34" charset="0"/>
              </a:endParaRPr>
            </a:p>
          </p:txBody>
        </p:sp>
      </p:grpSp>
      <p:sp>
        <p:nvSpPr>
          <p:cNvPr id="14" name="Прямоугольник 13"/>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Селекция между школами приводит к разным образовательным планам и результатам ЕГЭ</a:t>
            </a:r>
          </a:p>
        </p:txBody>
      </p:sp>
    </p:spTree>
    <p:extLst>
      <p:ext uri="{BB962C8B-B14F-4D97-AF65-F5344CB8AC3E}">
        <p14:creationId xmlns:p14="http://schemas.microsoft.com/office/powerpoint/2010/main" val="91366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20" t="14121" r="7198" b="3454"/>
          <a:stretch/>
        </p:blipFill>
        <p:spPr bwMode="auto">
          <a:xfrm>
            <a:off x="1129149" y="980728"/>
            <a:ext cx="692339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Группа 1"/>
          <p:cNvGrpSpPr/>
          <p:nvPr/>
        </p:nvGrpSpPr>
        <p:grpSpPr>
          <a:xfrm>
            <a:off x="1825362" y="5929245"/>
            <a:ext cx="5530968" cy="400110"/>
            <a:chOff x="1547664" y="5929245"/>
            <a:chExt cx="5530968" cy="400110"/>
          </a:xfrm>
        </p:grpSpPr>
        <p:sp>
          <p:nvSpPr>
            <p:cNvPr id="8" name="Прямоугольник 7"/>
            <p:cNvSpPr/>
            <p:nvPr/>
          </p:nvSpPr>
          <p:spPr>
            <a:xfrm>
              <a:off x="1547664" y="6021288"/>
              <a:ext cx="216024"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Verdana" pitchFamily="34" charset="0"/>
                <a:ea typeface="Verdana" pitchFamily="34" charset="0"/>
                <a:cs typeface="Verdana" pitchFamily="34" charset="0"/>
              </a:endParaRPr>
            </a:p>
          </p:txBody>
        </p:sp>
        <p:sp>
          <p:nvSpPr>
            <p:cNvPr id="9" name="TextBox 8"/>
            <p:cNvSpPr txBox="1"/>
            <p:nvPr/>
          </p:nvSpPr>
          <p:spPr>
            <a:xfrm>
              <a:off x="2038072" y="5929245"/>
              <a:ext cx="5040560" cy="400110"/>
            </a:xfrm>
            <a:prstGeom prst="rect">
              <a:avLst/>
            </a:prstGeom>
            <a:noFill/>
          </p:spPr>
          <p:txBody>
            <a:bodyPr wrap="square" rtlCol="0">
              <a:spAutoFit/>
            </a:bodyPr>
            <a:lstStyle/>
            <a:p>
              <a:r>
                <a:rPr lang="ru-RU" sz="2000" b="1" dirty="0" smtClean="0">
                  <a:latin typeface="Verdana" pitchFamily="34" charset="0"/>
                  <a:ea typeface="Verdana" pitchFamily="34" charset="0"/>
                  <a:cs typeface="Verdana" pitchFamily="34" charset="0"/>
                </a:rPr>
                <a:t>% </a:t>
              </a:r>
              <a:r>
                <a:rPr lang="ru-RU" sz="2000" b="1" dirty="0" err="1" smtClean="0">
                  <a:latin typeface="Verdana" pitchFamily="34" charset="0"/>
                  <a:ea typeface="Verdana" pitchFamily="34" charset="0"/>
                  <a:cs typeface="Verdana" pitchFamily="34" charset="0"/>
                </a:rPr>
                <a:t>иноэтничных</a:t>
              </a:r>
              <a:r>
                <a:rPr lang="ru-RU" sz="2000" b="1" dirty="0" smtClean="0">
                  <a:latin typeface="Verdana" pitchFamily="34" charset="0"/>
                  <a:ea typeface="Verdana" pitchFamily="34" charset="0"/>
                  <a:cs typeface="Verdana" pitchFamily="34" charset="0"/>
                </a:rPr>
                <a:t> школьников</a:t>
              </a:r>
              <a:endParaRPr lang="ru-RU" sz="2000" b="1" dirty="0">
                <a:latin typeface="Verdana" pitchFamily="34" charset="0"/>
                <a:ea typeface="Verdana" pitchFamily="34" charset="0"/>
                <a:cs typeface="Verdana" pitchFamily="34" charset="0"/>
              </a:endParaRPr>
            </a:p>
          </p:txBody>
        </p:sp>
      </p:grpSp>
      <p:sp>
        <p:nvSpPr>
          <p:cNvPr id="6" name="Прямоугольник 5"/>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Сегрегация между школами одного микрорайона </a:t>
            </a:r>
          </a:p>
        </p:txBody>
      </p:sp>
    </p:spTree>
    <p:extLst>
      <p:ext uri="{BB962C8B-B14F-4D97-AF65-F5344CB8AC3E}">
        <p14:creationId xmlns:p14="http://schemas.microsoft.com/office/powerpoint/2010/main" val="292435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63" y="2492896"/>
            <a:ext cx="54006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Многоуровневая организация среды школы</a:t>
            </a:r>
          </a:p>
        </p:txBody>
      </p:sp>
      <p:sp>
        <p:nvSpPr>
          <p:cNvPr id="8" name="Прямоугольник 1"/>
          <p:cNvSpPr>
            <a:spLocks noChangeArrowheads="1"/>
          </p:cNvSpPr>
          <p:nvPr/>
        </p:nvSpPr>
        <p:spPr bwMode="auto">
          <a:xfrm>
            <a:off x="323528" y="1124744"/>
            <a:ext cx="8496882" cy="1015663"/>
          </a:xfrm>
          <a:prstGeom prst="rect">
            <a:avLst/>
          </a:prstGeom>
          <a:noFill/>
          <a:ln w="9525">
            <a:noFill/>
            <a:miter lim="800000"/>
            <a:headEnd/>
            <a:tailEnd/>
          </a:ln>
        </p:spPr>
        <p:txBody>
          <a:bodyPr wrap="square">
            <a:spAutoFit/>
          </a:bodyPr>
          <a:lstStyle/>
          <a:p>
            <a:pPr>
              <a:defRPr/>
            </a:pPr>
            <a:r>
              <a:rPr lang="ru-RU" sz="2000" dirty="0">
                <a:latin typeface="Verdana" pitchFamily="34" charset="0"/>
                <a:ea typeface="Verdana" pitchFamily="34" charset="0"/>
                <a:cs typeface="Verdana" pitchFamily="34" charset="0"/>
              </a:rPr>
              <a:t>На каком уровне организации сети школьника: школа – класс – </a:t>
            </a:r>
            <a:r>
              <a:rPr lang="ru-RU" sz="2000" dirty="0" smtClean="0">
                <a:latin typeface="Verdana" pitchFamily="34" charset="0"/>
                <a:ea typeface="Verdana" pitchFamily="34" charset="0"/>
                <a:cs typeface="Verdana" pitchFamily="34" charset="0"/>
              </a:rPr>
              <a:t>социальные группы / </a:t>
            </a:r>
            <a:r>
              <a:rPr lang="en-US" sz="2000" dirty="0" smtClean="0">
                <a:latin typeface="Verdana" pitchFamily="34" charset="0"/>
                <a:ea typeface="Verdana" pitchFamily="34" charset="0"/>
                <a:cs typeface="Verdana" pitchFamily="34" charset="0"/>
              </a:rPr>
              <a:t>crowds</a:t>
            </a:r>
            <a:r>
              <a:rPr lang="ru-RU" sz="2000" dirty="0" smtClean="0">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 лучшие друзья, влияние сверстников наиболее сильное?</a:t>
            </a:r>
          </a:p>
        </p:txBody>
      </p:sp>
    </p:spTree>
    <p:extLst>
      <p:ext uri="{BB962C8B-B14F-4D97-AF65-F5344CB8AC3E}">
        <p14:creationId xmlns:p14="http://schemas.microsoft.com/office/powerpoint/2010/main" val="291881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Как определить значимых сверстников?</a:t>
            </a:r>
          </a:p>
        </p:txBody>
      </p:sp>
      <p:sp>
        <p:nvSpPr>
          <p:cNvPr id="4" name="Прямоугольник 1"/>
          <p:cNvSpPr>
            <a:spLocks noChangeArrowheads="1"/>
          </p:cNvSpPr>
          <p:nvPr/>
        </p:nvSpPr>
        <p:spPr bwMode="auto">
          <a:xfrm>
            <a:off x="633947" y="692696"/>
            <a:ext cx="7848810" cy="5755422"/>
          </a:xfrm>
          <a:prstGeom prst="rect">
            <a:avLst/>
          </a:prstGeom>
          <a:noFill/>
          <a:ln w="9525">
            <a:noFill/>
            <a:miter lim="800000"/>
            <a:headEnd/>
            <a:tailEnd/>
          </a:ln>
        </p:spPr>
        <p:txBody>
          <a:bodyPr wrap="square">
            <a:spAutoFit/>
          </a:bodyPr>
          <a:lstStyle/>
          <a:p>
            <a:r>
              <a:rPr lang="ru-RU" sz="2000" dirty="0">
                <a:latin typeface="Verdana" pitchFamily="34" charset="0"/>
                <a:ea typeface="Verdana" pitchFamily="34" charset="0"/>
                <a:cs typeface="Verdana" pitchFamily="34" charset="0"/>
              </a:rPr>
              <a:t>При изучении эффектов сверстников их определяют разными способами</a:t>
            </a:r>
            <a:r>
              <a:rPr lang="en-US" sz="2000" dirty="0">
                <a:latin typeface="Verdana" pitchFamily="34" charset="0"/>
                <a:ea typeface="Verdana" pitchFamily="34" charset="0"/>
                <a:cs typeface="Verdana" pitchFamily="34" charset="0"/>
              </a:rPr>
              <a:t>: </a:t>
            </a:r>
          </a:p>
          <a:p>
            <a:endParaRPr lang="en-US" sz="2000" dirty="0">
              <a:latin typeface="Verdana" pitchFamily="34" charset="0"/>
              <a:ea typeface="Verdana" pitchFamily="34" charset="0"/>
              <a:cs typeface="Verdana" pitchFamily="34" charset="0"/>
            </a:endParaRPr>
          </a:p>
          <a:p>
            <a:pPr>
              <a:lnSpc>
                <a:spcPct val="120000"/>
              </a:lnSpc>
              <a:buFont typeface="Wingdings" pitchFamily="2" charset="2"/>
              <a:buChar char="ü"/>
            </a:pPr>
            <a:r>
              <a:rPr lang="en-US" sz="2000" dirty="0">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все ученики школы</a:t>
            </a:r>
            <a:endParaRPr lang="en-US" sz="2000" dirty="0">
              <a:latin typeface="Verdana" pitchFamily="34" charset="0"/>
              <a:ea typeface="Verdana" pitchFamily="34" charset="0"/>
              <a:cs typeface="Verdana" pitchFamily="34" charset="0"/>
            </a:endParaRPr>
          </a:p>
          <a:p>
            <a:pPr>
              <a:lnSpc>
                <a:spcPct val="120000"/>
              </a:lnSpc>
              <a:buFont typeface="Wingdings" pitchFamily="2" charset="2"/>
              <a:buChar char="ü"/>
            </a:pPr>
            <a:r>
              <a:rPr lang="en-US" sz="2000" dirty="0">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ученики параллели</a:t>
            </a:r>
            <a:endParaRPr lang="en-US" sz="2000" dirty="0">
              <a:latin typeface="Verdana" pitchFamily="34" charset="0"/>
              <a:ea typeface="Verdana" pitchFamily="34" charset="0"/>
              <a:cs typeface="Verdana" pitchFamily="34" charset="0"/>
            </a:endParaRPr>
          </a:p>
          <a:p>
            <a:pPr>
              <a:lnSpc>
                <a:spcPct val="120000"/>
              </a:lnSpc>
              <a:buFont typeface="Wingdings" pitchFamily="2" charset="2"/>
              <a:buChar char="ü"/>
            </a:pPr>
            <a:r>
              <a:rPr lang="en-US" sz="2000" dirty="0">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ученики одного трека</a:t>
            </a:r>
            <a:endParaRPr lang="en-US" sz="2000" dirty="0">
              <a:latin typeface="Verdana" pitchFamily="34" charset="0"/>
              <a:ea typeface="Verdana" pitchFamily="34" charset="0"/>
              <a:cs typeface="Verdana" pitchFamily="34" charset="0"/>
            </a:endParaRPr>
          </a:p>
          <a:p>
            <a:pPr>
              <a:lnSpc>
                <a:spcPct val="120000"/>
              </a:lnSpc>
              <a:buFont typeface="Wingdings" pitchFamily="2" charset="2"/>
              <a:buChar char="ü"/>
            </a:pPr>
            <a:r>
              <a:rPr lang="ru-RU" sz="2000" dirty="0" smtClean="0">
                <a:latin typeface="Verdana" pitchFamily="34" charset="0"/>
                <a:ea typeface="Verdana" pitchFamily="34" charset="0"/>
                <a:cs typeface="Verdana" pitchFamily="34" charset="0"/>
              </a:rPr>
              <a:t> банды</a:t>
            </a:r>
            <a:r>
              <a:rPr lang="ru-RU"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клики</a:t>
            </a:r>
          </a:p>
          <a:p>
            <a:pPr>
              <a:lnSpc>
                <a:spcPct val="120000"/>
              </a:lnSpc>
              <a:buFont typeface="Wingdings" pitchFamily="2" charset="2"/>
              <a:buChar char="ü"/>
            </a:pPr>
            <a:r>
              <a:rPr lang="ru-RU" sz="2000" dirty="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с</a:t>
            </a:r>
            <a:r>
              <a:rPr lang="en-US" sz="2000" dirty="0" err="1" smtClean="0">
                <a:latin typeface="Verdana" pitchFamily="34" charset="0"/>
                <a:ea typeface="Verdana" pitchFamily="34" charset="0"/>
                <a:cs typeface="Verdana" pitchFamily="34" charset="0"/>
              </a:rPr>
              <a:t>rowds</a:t>
            </a:r>
            <a:endParaRPr lang="en-US" sz="2000" dirty="0">
              <a:latin typeface="Verdana" pitchFamily="34" charset="0"/>
              <a:ea typeface="Verdana" pitchFamily="34" charset="0"/>
              <a:cs typeface="Verdana" pitchFamily="34" charset="0"/>
            </a:endParaRPr>
          </a:p>
          <a:p>
            <a:pPr>
              <a:lnSpc>
                <a:spcPct val="120000"/>
              </a:lnSpc>
              <a:buFont typeface="Wingdings" pitchFamily="2" charset="2"/>
              <a:buChar char="ü"/>
            </a:pPr>
            <a:r>
              <a:rPr lang="en-US" sz="2000" dirty="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друзья</a:t>
            </a:r>
            <a:endParaRPr lang="en-US" sz="2000" dirty="0" smtClean="0">
              <a:latin typeface="Verdana" pitchFamily="34" charset="0"/>
              <a:ea typeface="Verdana" pitchFamily="34" charset="0"/>
              <a:cs typeface="Verdana" pitchFamily="34" charset="0"/>
            </a:endParaRPr>
          </a:p>
          <a:p>
            <a:pPr>
              <a:lnSpc>
                <a:spcPct val="120000"/>
              </a:lnSpc>
              <a:buFont typeface="Wingdings" pitchFamily="2" charset="2"/>
              <a:buChar char="ü"/>
            </a:pPr>
            <a:r>
              <a:rPr lang="en-US"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лучшие </a:t>
            </a:r>
            <a:r>
              <a:rPr lang="ru-RU" sz="2000" dirty="0">
                <a:latin typeface="Verdana" pitchFamily="34" charset="0"/>
                <a:ea typeface="Verdana" pitchFamily="34" charset="0"/>
                <a:cs typeface="Verdana" pitchFamily="34" charset="0"/>
              </a:rPr>
              <a:t>друзья</a:t>
            </a:r>
            <a:endParaRPr lang="en-US" sz="2000" dirty="0">
              <a:latin typeface="Verdana" pitchFamily="34" charset="0"/>
              <a:ea typeface="Verdana" pitchFamily="34" charset="0"/>
              <a:cs typeface="Verdana" pitchFamily="34" charset="0"/>
            </a:endParaRPr>
          </a:p>
          <a:p>
            <a:endParaRPr lang="ru-RU" sz="2000" dirty="0">
              <a:latin typeface="Verdana" pitchFamily="34" charset="0"/>
              <a:ea typeface="Verdana" pitchFamily="34" charset="0"/>
              <a:cs typeface="Verdana" pitchFamily="34" charset="0"/>
            </a:endParaRPr>
          </a:p>
          <a:p>
            <a:r>
              <a:rPr lang="ru-RU" sz="2000" dirty="0" smtClean="0">
                <a:latin typeface="Verdana" pitchFamily="34" charset="0"/>
                <a:ea typeface="Verdana" pitchFamily="34" charset="0"/>
                <a:cs typeface="Verdana" pitchFamily="34" charset="0"/>
              </a:rPr>
              <a:t>Все </a:t>
            </a:r>
            <a:r>
              <a:rPr lang="ru-RU" sz="2000" dirty="0">
                <a:latin typeface="Verdana" pitchFamily="34" charset="0"/>
                <a:ea typeface="Verdana" pitchFamily="34" charset="0"/>
                <a:cs typeface="Verdana" pitchFamily="34" charset="0"/>
              </a:rPr>
              <a:t>эти определения имеют смысл, поскольку социальная жизнь подростка сложна и многообразна, и он/она испытывает влияние на разных уровнях</a:t>
            </a:r>
          </a:p>
          <a:p>
            <a:endParaRPr lang="ru-RU" sz="2000" dirty="0">
              <a:latin typeface="Verdana" pitchFamily="34" charset="0"/>
              <a:ea typeface="Verdana" pitchFamily="34" charset="0"/>
              <a:cs typeface="Verdana" pitchFamily="34" charset="0"/>
            </a:endParaRPr>
          </a:p>
          <a:p>
            <a:r>
              <a:rPr lang="ru-RU" sz="2000" b="1" dirty="0">
                <a:latin typeface="Verdana" pitchFamily="34" charset="0"/>
                <a:ea typeface="Verdana" pitchFamily="34" charset="0"/>
                <a:cs typeface="Verdana" pitchFamily="34" charset="0"/>
              </a:rPr>
              <a:t>Важно различать «приписанных сверстников» (соученики) и «выбранных» (друзья, приятели)</a:t>
            </a:r>
          </a:p>
        </p:txBody>
      </p:sp>
    </p:spTree>
    <p:extLst>
      <p:ext uri="{BB962C8B-B14F-4D97-AF65-F5344CB8AC3E}">
        <p14:creationId xmlns:p14="http://schemas.microsoft.com/office/powerpoint/2010/main" val="328680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Овал 59"/>
          <p:cNvSpPr/>
          <p:nvPr/>
        </p:nvSpPr>
        <p:spPr>
          <a:xfrm>
            <a:off x="3763335" y="2961246"/>
            <a:ext cx="648072"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 name="Прямоугольник 3"/>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Пример </a:t>
            </a:r>
            <a:r>
              <a:rPr lang="ru-RU" sz="2200" b="1" dirty="0" smtClean="0">
                <a:latin typeface="Verdana" pitchFamily="34" charset="0"/>
                <a:ea typeface="Verdana" pitchFamily="34" charset="0"/>
                <a:cs typeface="Verdana" pitchFamily="34" charset="0"/>
              </a:rPr>
              <a:t>дружеской сети</a:t>
            </a:r>
            <a:r>
              <a:rPr lang="ru-RU" sz="2200" b="1" dirty="0">
                <a:latin typeface="Verdana" pitchFamily="34" charset="0"/>
                <a:ea typeface="Verdana" pitchFamily="34" charset="0"/>
                <a:cs typeface="Verdana" pitchFamily="34" charset="0"/>
              </a:rPr>
              <a:t>: эго-сеть узла</a:t>
            </a:r>
          </a:p>
        </p:txBody>
      </p:sp>
    </p:spTree>
    <p:extLst>
      <p:ext uri="{BB962C8B-B14F-4D97-AF65-F5344CB8AC3E}">
        <p14:creationId xmlns:p14="http://schemas.microsoft.com/office/powerpoint/2010/main" val="1388598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304777" y="1449339"/>
            <a:ext cx="5257715" cy="3535477"/>
            <a:chOff x="1304777" y="1449339"/>
            <a:chExt cx="5257715" cy="3535477"/>
          </a:xfrm>
        </p:grpSpPr>
        <p:grpSp>
          <p:nvGrpSpPr>
            <p:cNvPr id="3" name="Группа 2"/>
            <p:cNvGrpSpPr/>
            <p:nvPr/>
          </p:nvGrpSpPr>
          <p:grpSpPr>
            <a:xfrm>
              <a:off x="1304777" y="1449339"/>
              <a:ext cx="3106630" cy="3424612"/>
              <a:chOff x="1304777" y="1449339"/>
              <a:chExt cx="3106630" cy="3424612"/>
            </a:xfrm>
          </p:grpSpPr>
          <p:grpSp>
            <p:nvGrpSpPr>
              <p:cNvPr id="8" name="Группа 7"/>
              <p:cNvGrpSpPr/>
              <p:nvPr/>
            </p:nvGrpSpPr>
            <p:grpSpPr>
              <a:xfrm>
                <a:off x="1304777" y="1449339"/>
                <a:ext cx="3106630" cy="3424612"/>
                <a:chOff x="715573" y="1304677"/>
                <a:chExt cx="3106630" cy="3424612"/>
              </a:xfrm>
            </p:grpSpPr>
            <p:sp>
              <p:nvSpPr>
                <p:cNvPr id="17" name="Овал 16"/>
                <p:cNvSpPr/>
                <p:nvPr/>
              </p:nvSpPr>
              <p:spPr>
                <a:xfrm>
                  <a:off x="715573" y="318562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588540" y="130467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174131" y="2816584"/>
                  <a:ext cx="648072"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0" name="Овал 19"/>
                <p:cNvSpPr/>
                <p:nvPr/>
              </p:nvSpPr>
              <p:spPr>
                <a:xfrm>
                  <a:off x="1799827" y="408121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 стрелкой 20"/>
                <p:cNvCxnSpPr>
                  <a:stCxn id="18" idx="4"/>
                  <a:endCxn id="19" idx="1"/>
                </p:cNvCxnSpPr>
                <p:nvPr/>
              </p:nvCxnSpPr>
              <p:spPr>
                <a:xfrm>
                  <a:off x="2912576" y="1952749"/>
                  <a:ext cx="356463" cy="9587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7" idx="6"/>
                  <a:endCxn id="19" idx="2"/>
                </p:cNvCxnSpPr>
                <p:nvPr/>
              </p:nvCxnSpPr>
              <p:spPr>
                <a:xfrm flipV="1">
                  <a:off x="1363645" y="3140620"/>
                  <a:ext cx="1810486" cy="3690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20" idx="7"/>
                  <a:endCxn id="19" idx="3"/>
                </p:cNvCxnSpPr>
                <p:nvPr/>
              </p:nvCxnSpPr>
              <p:spPr>
                <a:xfrm flipV="1">
                  <a:off x="2352991" y="3369748"/>
                  <a:ext cx="916048" cy="806377"/>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 name="Овал 8"/>
              <p:cNvSpPr/>
              <p:nvPr/>
            </p:nvSpPr>
            <p:spPr>
              <a:xfrm>
                <a:off x="1475656" y="155598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a:stCxn id="9" idx="5"/>
              </p:cNvCxnSpPr>
              <p:nvPr/>
            </p:nvCxnSpPr>
            <p:spPr>
              <a:xfrm>
                <a:off x="2028820" y="2109151"/>
                <a:ext cx="1734515" cy="1016186"/>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 name="Овал 3"/>
            <p:cNvSpPr/>
            <p:nvPr/>
          </p:nvSpPr>
          <p:spPr>
            <a:xfrm>
              <a:off x="3884433" y="433674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5914420" y="292116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 стрелкой 5"/>
            <p:cNvCxnSpPr>
              <a:endCxn id="5" idx="2"/>
            </p:cNvCxnSpPr>
            <p:nvPr/>
          </p:nvCxnSpPr>
          <p:spPr>
            <a:xfrm flipV="1">
              <a:off x="4411407" y="3245198"/>
              <a:ext cx="1503013" cy="4008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endCxn id="4" idx="0"/>
            </p:cNvCxnSpPr>
            <p:nvPr/>
          </p:nvCxnSpPr>
          <p:spPr>
            <a:xfrm>
              <a:off x="4087371" y="3609318"/>
              <a:ext cx="121098" cy="72742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5" name="Прямоугольник 24"/>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Пример дружеской сети</a:t>
            </a:r>
            <a:r>
              <a:rPr lang="ru-RU" sz="2200" b="1" dirty="0">
                <a:latin typeface="Verdana" pitchFamily="34" charset="0"/>
                <a:ea typeface="Verdana" pitchFamily="34" charset="0"/>
                <a:cs typeface="Verdana" pitchFamily="34" charset="0"/>
              </a:rPr>
              <a:t>: эго-сеть узла</a:t>
            </a:r>
          </a:p>
        </p:txBody>
      </p:sp>
    </p:spTree>
    <p:extLst>
      <p:ext uri="{BB962C8B-B14F-4D97-AF65-F5344CB8AC3E}">
        <p14:creationId xmlns:p14="http://schemas.microsoft.com/office/powerpoint/2010/main" val="3032286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Группа 38"/>
          <p:cNvGrpSpPr/>
          <p:nvPr/>
        </p:nvGrpSpPr>
        <p:grpSpPr>
          <a:xfrm>
            <a:off x="1304777" y="1449339"/>
            <a:ext cx="5257715" cy="3535477"/>
            <a:chOff x="1304777" y="1449339"/>
            <a:chExt cx="5257715" cy="3535477"/>
          </a:xfrm>
        </p:grpSpPr>
        <p:grpSp>
          <p:nvGrpSpPr>
            <p:cNvPr id="2" name="Группа 1"/>
            <p:cNvGrpSpPr/>
            <p:nvPr/>
          </p:nvGrpSpPr>
          <p:grpSpPr>
            <a:xfrm>
              <a:off x="1304777" y="1449339"/>
              <a:ext cx="5257715" cy="3535477"/>
              <a:chOff x="1304777" y="1449339"/>
              <a:chExt cx="5257715" cy="3535477"/>
            </a:xfrm>
          </p:grpSpPr>
          <p:grpSp>
            <p:nvGrpSpPr>
              <p:cNvPr id="3" name="Группа 2"/>
              <p:cNvGrpSpPr/>
              <p:nvPr/>
            </p:nvGrpSpPr>
            <p:grpSpPr>
              <a:xfrm>
                <a:off x="1304777" y="1449339"/>
                <a:ext cx="5257715" cy="3535477"/>
                <a:chOff x="715573" y="1304677"/>
                <a:chExt cx="5257715" cy="3535477"/>
              </a:xfrm>
            </p:grpSpPr>
            <p:sp>
              <p:nvSpPr>
                <p:cNvPr id="12" name="Овал 11"/>
                <p:cNvSpPr/>
                <p:nvPr/>
              </p:nvSpPr>
              <p:spPr>
                <a:xfrm>
                  <a:off x="715573" y="318562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295229" y="419208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588540" y="130467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3174131" y="2816584"/>
                  <a:ext cx="648072"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Овал 17"/>
                <p:cNvSpPr/>
                <p:nvPr/>
              </p:nvSpPr>
              <p:spPr>
                <a:xfrm>
                  <a:off x="1799827" y="408121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325216" y="277650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a:stCxn id="16" idx="4"/>
                  <a:endCxn id="17" idx="1"/>
                </p:cNvCxnSpPr>
                <p:nvPr/>
              </p:nvCxnSpPr>
              <p:spPr>
                <a:xfrm>
                  <a:off x="2912576" y="1952749"/>
                  <a:ext cx="356463" cy="9587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2" idx="6"/>
                  <a:endCxn id="17" idx="2"/>
                </p:cNvCxnSpPr>
                <p:nvPr/>
              </p:nvCxnSpPr>
              <p:spPr>
                <a:xfrm flipV="1">
                  <a:off x="1363645" y="3140620"/>
                  <a:ext cx="1810486" cy="3690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8" idx="7"/>
                  <a:endCxn id="17" idx="3"/>
                </p:cNvCxnSpPr>
                <p:nvPr/>
              </p:nvCxnSpPr>
              <p:spPr>
                <a:xfrm flipV="1">
                  <a:off x="2352991" y="3369748"/>
                  <a:ext cx="916048" cy="806377"/>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7" idx="6"/>
                  <a:endCxn id="20" idx="2"/>
                </p:cNvCxnSpPr>
                <p:nvPr/>
              </p:nvCxnSpPr>
              <p:spPr>
                <a:xfrm flipV="1">
                  <a:off x="3822203" y="3100536"/>
                  <a:ext cx="1503013" cy="4008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7" idx="4"/>
                  <a:endCxn id="15" idx="0"/>
                </p:cNvCxnSpPr>
                <p:nvPr/>
              </p:nvCxnSpPr>
              <p:spPr>
                <a:xfrm>
                  <a:off x="3498167" y="3464656"/>
                  <a:ext cx="121098" cy="72742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 name="Овал 3"/>
              <p:cNvSpPr/>
              <p:nvPr/>
            </p:nvSpPr>
            <p:spPr>
              <a:xfrm>
                <a:off x="1475656" y="155598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 стрелкой 4"/>
              <p:cNvCxnSpPr>
                <a:stCxn id="12" idx="5"/>
                <a:endCxn id="18" idx="1"/>
              </p:cNvCxnSpPr>
              <p:nvPr/>
            </p:nvCxnSpPr>
            <p:spPr>
              <a:xfrm>
                <a:off x="1857941" y="3883453"/>
                <a:ext cx="625998" cy="43733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12" idx="0"/>
                <a:endCxn id="4" idx="4"/>
              </p:cNvCxnSpPr>
              <p:nvPr/>
            </p:nvCxnSpPr>
            <p:spPr>
              <a:xfrm flipV="1">
                <a:off x="1628813" y="2204059"/>
                <a:ext cx="170879" cy="112623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4" idx="6"/>
                <a:endCxn id="16" idx="2"/>
              </p:cNvCxnSpPr>
              <p:nvPr/>
            </p:nvCxnSpPr>
            <p:spPr>
              <a:xfrm flipV="1">
                <a:off x="2123728" y="1773375"/>
                <a:ext cx="1054016" cy="106648"/>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16" idx="3"/>
                <a:endCxn id="12" idx="7"/>
              </p:cNvCxnSpPr>
              <p:nvPr/>
            </p:nvCxnSpPr>
            <p:spPr>
              <a:xfrm flipH="1">
                <a:off x="1857941" y="2002503"/>
                <a:ext cx="1414711" cy="142269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2722019" y="2088107"/>
                <a:ext cx="676274" cy="2129672"/>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flipV="1">
                <a:off x="1965278" y="2210937"/>
                <a:ext cx="756741" cy="20149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8" name="Прямая со стрелкой 37"/>
            <p:cNvCxnSpPr/>
            <p:nvPr/>
          </p:nvCxnSpPr>
          <p:spPr>
            <a:xfrm>
              <a:off x="2028820" y="2109151"/>
              <a:ext cx="1734515" cy="1016186"/>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Прямоугольник 26"/>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Пример дружеской сети</a:t>
            </a:r>
            <a:r>
              <a:rPr lang="ru-RU" sz="2200" b="1" dirty="0">
                <a:latin typeface="Verdana" pitchFamily="34" charset="0"/>
                <a:ea typeface="Verdana" pitchFamily="34" charset="0"/>
                <a:cs typeface="Verdana" pitchFamily="34" charset="0"/>
              </a:rPr>
              <a:t>: эго-сеть узла</a:t>
            </a:r>
          </a:p>
        </p:txBody>
      </p:sp>
    </p:spTree>
    <p:extLst>
      <p:ext uri="{BB962C8B-B14F-4D97-AF65-F5344CB8AC3E}">
        <p14:creationId xmlns:p14="http://schemas.microsoft.com/office/powerpoint/2010/main" val="79366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304777" y="1449339"/>
            <a:ext cx="6278046" cy="4844623"/>
            <a:chOff x="1304777" y="1449339"/>
            <a:chExt cx="6278046" cy="4844623"/>
          </a:xfrm>
        </p:grpSpPr>
        <p:grpSp>
          <p:nvGrpSpPr>
            <p:cNvPr id="136" name="Группа 135"/>
            <p:cNvGrpSpPr/>
            <p:nvPr/>
          </p:nvGrpSpPr>
          <p:grpSpPr>
            <a:xfrm>
              <a:off x="1304777" y="1449339"/>
              <a:ext cx="6278046" cy="4844623"/>
              <a:chOff x="1304777" y="1449339"/>
              <a:chExt cx="6278046" cy="4844623"/>
            </a:xfrm>
          </p:grpSpPr>
          <p:grpSp>
            <p:nvGrpSpPr>
              <p:cNvPr id="72" name="Группа 71"/>
              <p:cNvGrpSpPr/>
              <p:nvPr/>
            </p:nvGrpSpPr>
            <p:grpSpPr>
              <a:xfrm>
                <a:off x="1304777" y="1449339"/>
                <a:ext cx="6278046" cy="4844623"/>
                <a:chOff x="715573" y="1304677"/>
                <a:chExt cx="6278046" cy="4844623"/>
              </a:xfrm>
            </p:grpSpPr>
            <p:sp>
              <p:nvSpPr>
                <p:cNvPr id="4" name="Овал 3"/>
                <p:cNvSpPr/>
                <p:nvPr/>
              </p:nvSpPr>
              <p:spPr>
                <a:xfrm>
                  <a:off x="715573" y="318562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676808" y="1628713"/>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229478" y="423916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295229" y="419208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588540" y="130467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174131" y="2816584"/>
                  <a:ext cx="648072"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Овал 9"/>
                <p:cNvSpPr/>
                <p:nvPr/>
              </p:nvSpPr>
              <p:spPr>
                <a:xfrm>
                  <a:off x="1799827" y="408121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345547" y="204708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325216" y="277650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3363312" y="5501228"/>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677144" y="420274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stCxn id="8" idx="4"/>
                  <a:endCxn id="9" idx="1"/>
                </p:cNvCxnSpPr>
                <p:nvPr/>
              </p:nvCxnSpPr>
              <p:spPr>
                <a:xfrm>
                  <a:off x="2912576" y="1952749"/>
                  <a:ext cx="356463" cy="9587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3"/>
                  <a:endCxn id="9" idx="7"/>
                </p:cNvCxnSpPr>
                <p:nvPr/>
              </p:nvCxnSpPr>
              <p:spPr>
                <a:xfrm flipH="1">
                  <a:off x="3727295" y="2181877"/>
                  <a:ext cx="1044421" cy="72961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6"/>
                  <a:endCxn id="9" idx="2"/>
                </p:cNvCxnSpPr>
                <p:nvPr/>
              </p:nvCxnSpPr>
              <p:spPr>
                <a:xfrm flipV="1">
                  <a:off x="1363645" y="3140620"/>
                  <a:ext cx="1810486" cy="3690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0" idx="7"/>
                  <a:endCxn id="9" idx="3"/>
                </p:cNvCxnSpPr>
                <p:nvPr/>
              </p:nvCxnSpPr>
              <p:spPr>
                <a:xfrm flipV="1">
                  <a:off x="2352991" y="3369748"/>
                  <a:ext cx="916048" cy="806377"/>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9" idx="5"/>
                  <a:endCxn id="14" idx="1"/>
                </p:cNvCxnSpPr>
                <p:nvPr/>
              </p:nvCxnSpPr>
              <p:spPr>
                <a:xfrm>
                  <a:off x="3727295" y="3369748"/>
                  <a:ext cx="1044757" cy="927902"/>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9" idx="6"/>
                  <a:endCxn id="12" idx="2"/>
                </p:cNvCxnSpPr>
                <p:nvPr/>
              </p:nvCxnSpPr>
              <p:spPr>
                <a:xfrm flipV="1">
                  <a:off x="3822203" y="3100536"/>
                  <a:ext cx="1503013" cy="4008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9" idx="4"/>
                  <a:endCxn id="7" idx="0"/>
                </p:cNvCxnSpPr>
                <p:nvPr/>
              </p:nvCxnSpPr>
              <p:spPr>
                <a:xfrm>
                  <a:off x="3498167" y="3464656"/>
                  <a:ext cx="121098" cy="72742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1" idx="3"/>
                  <a:endCxn id="12" idx="6"/>
                </p:cNvCxnSpPr>
                <p:nvPr/>
              </p:nvCxnSpPr>
              <p:spPr>
                <a:xfrm flipH="1">
                  <a:off x="5973288" y="2600246"/>
                  <a:ext cx="467167" cy="50029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5" idx="6"/>
                  <a:endCxn id="11" idx="1"/>
                </p:cNvCxnSpPr>
                <p:nvPr/>
              </p:nvCxnSpPr>
              <p:spPr>
                <a:xfrm>
                  <a:off x="5324880" y="1952749"/>
                  <a:ext cx="1115575" cy="189241"/>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5" idx="5"/>
                  <a:endCxn id="12" idx="1"/>
                </p:cNvCxnSpPr>
                <p:nvPr/>
              </p:nvCxnSpPr>
              <p:spPr>
                <a:xfrm>
                  <a:off x="5229972" y="2181877"/>
                  <a:ext cx="190152" cy="68953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4" idx="6"/>
                  <a:endCxn id="6" idx="2"/>
                </p:cNvCxnSpPr>
                <p:nvPr/>
              </p:nvCxnSpPr>
              <p:spPr>
                <a:xfrm>
                  <a:off x="5325216" y="4526778"/>
                  <a:ext cx="904262" cy="364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 idx="6"/>
                  <a:endCxn id="14" idx="2"/>
                </p:cNvCxnSpPr>
                <p:nvPr/>
              </p:nvCxnSpPr>
              <p:spPr>
                <a:xfrm>
                  <a:off x="3943301" y="4516118"/>
                  <a:ext cx="733843" cy="106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a:stCxn id="7" idx="4"/>
                  <a:endCxn id="13" idx="0"/>
                </p:cNvCxnSpPr>
                <p:nvPr/>
              </p:nvCxnSpPr>
              <p:spPr>
                <a:xfrm>
                  <a:off x="3619265" y="4840154"/>
                  <a:ext cx="68083" cy="6610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14" idx="3"/>
                  <a:endCxn id="13" idx="7"/>
                </p:cNvCxnSpPr>
                <p:nvPr/>
              </p:nvCxnSpPr>
              <p:spPr>
                <a:xfrm flipH="1">
                  <a:off x="3916476" y="4755906"/>
                  <a:ext cx="855576" cy="84023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9" name="Овал 108"/>
              <p:cNvSpPr/>
              <p:nvPr/>
            </p:nvSpPr>
            <p:spPr>
              <a:xfrm>
                <a:off x="1475656" y="1555987"/>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6" name="Прямая со стрелкой 115"/>
              <p:cNvCxnSpPr>
                <a:stCxn id="4" idx="5"/>
                <a:endCxn id="10" idx="1"/>
              </p:cNvCxnSpPr>
              <p:nvPr/>
            </p:nvCxnSpPr>
            <p:spPr>
              <a:xfrm>
                <a:off x="1857941" y="3883453"/>
                <a:ext cx="625998" cy="43733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a:stCxn id="4" idx="0"/>
                <a:endCxn id="109" idx="4"/>
              </p:cNvCxnSpPr>
              <p:nvPr/>
            </p:nvCxnSpPr>
            <p:spPr>
              <a:xfrm flipV="1">
                <a:off x="1628813" y="2204059"/>
                <a:ext cx="170879" cy="112623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a:stCxn id="109" idx="6"/>
                <a:endCxn id="8" idx="2"/>
              </p:cNvCxnSpPr>
              <p:nvPr/>
            </p:nvCxnSpPr>
            <p:spPr>
              <a:xfrm flipV="1">
                <a:off x="2123728" y="1773375"/>
                <a:ext cx="1054016" cy="106648"/>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a:stCxn id="8" idx="3"/>
                <a:endCxn id="4" idx="7"/>
              </p:cNvCxnSpPr>
              <p:nvPr/>
            </p:nvCxnSpPr>
            <p:spPr>
              <a:xfrm flipH="1">
                <a:off x="1857941" y="2002503"/>
                <a:ext cx="1414711" cy="142269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flipV="1">
                <a:off x="2722019" y="2088107"/>
                <a:ext cx="676274" cy="2129672"/>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flipH="1" flipV="1">
                <a:off x="1965278" y="2210937"/>
                <a:ext cx="756741" cy="20149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9" name="Прямая со стрелкой 38"/>
            <p:cNvCxnSpPr/>
            <p:nvPr/>
          </p:nvCxnSpPr>
          <p:spPr>
            <a:xfrm>
              <a:off x="2028820" y="2109151"/>
              <a:ext cx="1734515" cy="1016186"/>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1" name="Прямоугольник 40"/>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Пример дружеской сети</a:t>
            </a:r>
            <a:r>
              <a:rPr lang="ru-RU" sz="2200" b="1" dirty="0">
                <a:latin typeface="Verdana" pitchFamily="34" charset="0"/>
                <a:ea typeface="Verdana" pitchFamily="34" charset="0"/>
                <a:cs typeface="Verdana" pitchFamily="34" charset="0"/>
              </a:rPr>
              <a:t>: полный класс</a:t>
            </a:r>
          </a:p>
        </p:txBody>
      </p:sp>
    </p:spTree>
    <p:extLst>
      <p:ext uri="{BB962C8B-B14F-4D97-AF65-F5344CB8AC3E}">
        <p14:creationId xmlns:p14="http://schemas.microsoft.com/office/powerpoint/2010/main" val="244368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304777" y="1449339"/>
            <a:ext cx="6291559" cy="4844623"/>
            <a:chOff x="1304777" y="1449339"/>
            <a:chExt cx="6291559" cy="4844623"/>
          </a:xfrm>
        </p:grpSpPr>
        <p:grpSp>
          <p:nvGrpSpPr>
            <p:cNvPr id="2" name="Группа 1"/>
            <p:cNvGrpSpPr/>
            <p:nvPr/>
          </p:nvGrpSpPr>
          <p:grpSpPr>
            <a:xfrm>
              <a:off x="1304777" y="1449339"/>
              <a:ext cx="6291559" cy="4844623"/>
              <a:chOff x="1304777" y="1449339"/>
              <a:chExt cx="6291559" cy="4844623"/>
            </a:xfrm>
          </p:grpSpPr>
          <p:grpSp>
            <p:nvGrpSpPr>
              <p:cNvPr id="72" name="Группа 71"/>
              <p:cNvGrpSpPr/>
              <p:nvPr/>
            </p:nvGrpSpPr>
            <p:grpSpPr>
              <a:xfrm>
                <a:off x="1952849" y="1449339"/>
                <a:ext cx="5513905" cy="4291459"/>
                <a:chOff x="1363645" y="1304677"/>
                <a:chExt cx="5513905" cy="4291459"/>
              </a:xfrm>
            </p:grpSpPr>
            <p:sp>
              <p:nvSpPr>
                <p:cNvPr id="6" name="Овал 5"/>
                <p:cNvSpPr/>
                <p:nvPr/>
              </p:nvSpPr>
              <p:spPr>
                <a:xfrm>
                  <a:off x="6229478" y="423916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588540" y="1304677"/>
                  <a:ext cx="648072" cy="64807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325216" y="2776500"/>
                  <a:ext cx="648072" cy="64807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677144" y="4202742"/>
                  <a:ext cx="648072" cy="64807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a:stCxn id="8" idx="4"/>
                </p:cNvCxnSpPr>
                <p:nvPr/>
              </p:nvCxnSpPr>
              <p:spPr>
                <a:xfrm>
                  <a:off x="2912576" y="1952749"/>
                  <a:ext cx="356463" cy="9587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727295" y="2181877"/>
                  <a:ext cx="1044421" cy="72961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1363645" y="3140620"/>
                  <a:ext cx="1810486" cy="3690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2352991" y="3369748"/>
                  <a:ext cx="916048" cy="806377"/>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4" idx="1"/>
                </p:cNvCxnSpPr>
                <p:nvPr/>
              </p:nvCxnSpPr>
              <p:spPr>
                <a:xfrm>
                  <a:off x="3727295" y="3369748"/>
                  <a:ext cx="1044757" cy="927902"/>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2" idx="2"/>
                </p:cNvCxnSpPr>
                <p:nvPr/>
              </p:nvCxnSpPr>
              <p:spPr>
                <a:xfrm flipV="1">
                  <a:off x="3822203" y="3100536"/>
                  <a:ext cx="1503013" cy="4008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498167" y="3464656"/>
                  <a:ext cx="121098" cy="72742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12" idx="6"/>
                </p:cNvCxnSpPr>
                <p:nvPr/>
              </p:nvCxnSpPr>
              <p:spPr>
                <a:xfrm flipH="1">
                  <a:off x="5973288" y="2600246"/>
                  <a:ext cx="467167" cy="50029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324880" y="1952749"/>
                  <a:ext cx="1115575" cy="189241"/>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12" idx="1"/>
                </p:cNvCxnSpPr>
                <p:nvPr/>
              </p:nvCxnSpPr>
              <p:spPr>
                <a:xfrm>
                  <a:off x="5229972" y="2181877"/>
                  <a:ext cx="190152" cy="68953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4" idx="6"/>
                  <a:endCxn id="6" idx="2"/>
                </p:cNvCxnSpPr>
                <p:nvPr/>
              </p:nvCxnSpPr>
              <p:spPr>
                <a:xfrm>
                  <a:off x="5325216" y="4526778"/>
                  <a:ext cx="904262" cy="364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14" idx="2"/>
                </p:cNvCxnSpPr>
                <p:nvPr/>
              </p:nvCxnSpPr>
              <p:spPr>
                <a:xfrm>
                  <a:off x="3943301" y="4516118"/>
                  <a:ext cx="733843" cy="106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3619265" y="4840154"/>
                  <a:ext cx="68083" cy="66107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14" idx="3"/>
                </p:cNvCxnSpPr>
                <p:nvPr/>
              </p:nvCxnSpPr>
              <p:spPr>
                <a:xfrm flipH="1">
                  <a:off x="3916476" y="4755906"/>
                  <a:ext cx="855576" cy="84023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16" name="Прямая со стрелкой 115"/>
              <p:cNvCxnSpPr/>
              <p:nvPr/>
            </p:nvCxnSpPr>
            <p:spPr>
              <a:xfrm>
                <a:off x="1857941" y="3883453"/>
                <a:ext cx="625998" cy="43733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V="1">
                <a:off x="1628813" y="2204059"/>
                <a:ext cx="170879" cy="1126230"/>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a:endCxn id="8" idx="2"/>
              </p:cNvCxnSpPr>
              <p:nvPr/>
            </p:nvCxnSpPr>
            <p:spPr>
              <a:xfrm flipV="1">
                <a:off x="2123728" y="1773375"/>
                <a:ext cx="1054016" cy="106648"/>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a:stCxn id="8" idx="3"/>
              </p:cNvCxnSpPr>
              <p:nvPr/>
            </p:nvCxnSpPr>
            <p:spPr>
              <a:xfrm flipH="1">
                <a:off x="1857941" y="2002503"/>
                <a:ext cx="1414711" cy="1422694"/>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flipV="1">
                <a:off x="2722019" y="2088107"/>
                <a:ext cx="676274" cy="2129672"/>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flipH="1" flipV="1">
                <a:off x="1965278" y="2210937"/>
                <a:ext cx="756741" cy="2014943"/>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Овал 36"/>
              <p:cNvSpPr/>
              <p:nvPr/>
            </p:nvSpPr>
            <p:spPr>
              <a:xfrm>
                <a:off x="1533069" y="1562865"/>
                <a:ext cx="648072" cy="64807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412084" y="4202030"/>
                <a:ext cx="648072" cy="64807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304777" y="3340569"/>
                <a:ext cx="648072" cy="64807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3763335" y="2961246"/>
                <a:ext cx="648072" cy="64807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6948264" y="2191640"/>
                <a:ext cx="648072" cy="64807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5277915" y="1764071"/>
                <a:ext cx="648072" cy="64807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858243" y="4336744"/>
                <a:ext cx="648072" cy="64807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952516" y="5645890"/>
                <a:ext cx="648072" cy="64807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50" name="Прямая со стрелкой 49"/>
            <p:cNvCxnSpPr/>
            <p:nvPr/>
          </p:nvCxnSpPr>
          <p:spPr>
            <a:xfrm>
              <a:off x="2028820" y="2109151"/>
              <a:ext cx="1734515" cy="1016186"/>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Пример дружеской сети</a:t>
            </a:r>
            <a:r>
              <a:rPr lang="ru-RU" sz="2200" b="1" dirty="0">
                <a:latin typeface="Verdana" pitchFamily="34" charset="0"/>
                <a:ea typeface="Verdana" pitchFamily="34" charset="0"/>
                <a:cs typeface="Verdana" pitchFamily="34" charset="0"/>
              </a:rPr>
              <a:t>: клики в классе</a:t>
            </a:r>
          </a:p>
        </p:txBody>
      </p:sp>
    </p:spTree>
    <p:extLst>
      <p:ext uri="{BB962C8B-B14F-4D97-AF65-F5344CB8AC3E}">
        <p14:creationId xmlns:p14="http://schemas.microsoft.com/office/powerpoint/2010/main" val="174011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31278079"/>
              </p:ext>
            </p:extLst>
          </p:nvPr>
        </p:nvGraphicFramePr>
        <p:xfrm>
          <a:off x="467544" y="1052736"/>
          <a:ext cx="8280920" cy="5328592"/>
        </p:xfrm>
        <a:graphic>
          <a:graphicData uri="http://schemas.openxmlformats.org/drawingml/2006/table">
            <a:tbl>
              <a:tblPr firstRow="1" bandRow="1">
                <a:tableStyleId>{5C22544A-7EE6-4342-B048-85BDC9FD1C3A}</a:tableStyleId>
              </a:tblPr>
              <a:tblGrid>
                <a:gridCol w="2244361"/>
                <a:gridCol w="2089578"/>
                <a:gridCol w="1876751"/>
                <a:gridCol w="2070230"/>
              </a:tblGrid>
              <a:tr h="942254">
                <a:tc>
                  <a:txBody>
                    <a:bodyPr/>
                    <a:lstStyle/>
                    <a:p>
                      <a:endParaRPr lang="ru-RU" sz="2000" dirty="0">
                        <a:latin typeface="Verdana" pitchFamily="34" charset="0"/>
                        <a:ea typeface="Verdana" pitchFamily="34" charset="0"/>
                        <a:cs typeface="Verdana" pitchFamily="34" charset="0"/>
                      </a:endParaRPr>
                    </a:p>
                  </a:txBody>
                  <a:tcPr/>
                </a:tc>
                <a:tc>
                  <a:txBody>
                    <a:bodyPr/>
                    <a:lstStyle/>
                    <a:p>
                      <a:r>
                        <a:rPr lang="ru-RU" sz="2000" dirty="0" smtClean="0">
                          <a:latin typeface="Verdana" pitchFamily="34" charset="0"/>
                          <a:ea typeface="Verdana" pitchFamily="34" charset="0"/>
                          <a:cs typeface="Verdana" pitchFamily="34" charset="0"/>
                        </a:rPr>
                        <a:t>Количество</a:t>
                      </a:r>
                      <a:endParaRPr lang="ru-RU" sz="2000" dirty="0">
                        <a:latin typeface="Verdana" pitchFamily="34" charset="0"/>
                        <a:ea typeface="Verdana" pitchFamily="34" charset="0"/>
                        <a:cs typeface="Verdana" pitchFamily="34" charset="0"/>
                      </a:endParaRPr>
                    </a:p>
                  </a:txBody>
                  <a:tcPr/>
                </a:tc>
                <a:tc>
                  <a:txBody>
                    <a:bodyPr/>
                    <a:lstStyle/>
                    <a:p>
                      <a:r>
                        <a:rPr lang="ru-RU" sz="2000" dirty="0" smtClean="0">
                          <a:latin typeface="Verdana" pitchFamily="34" charset="0"/>
                          <a:ea typeface="Verdana" pitchFamily="34" charset="0"/>
                          <a:cs typeface="Verdana" pitchFamily="34" charset="0"/>
                        </a:rPr>
                        <a:t>Средняя </a:t>
                      </a:r>
                      <a:r>
                        <a:rPr lang="en-US" sz="2000" dirty="0" smtClean="0">
                          <a:latin typeface="Verdana" pitchFamily="34" charset="0"/>
                          <a:ea typeface="Verdana" pitchFamily="34" charset="0"/>
                          <a:cs typeface="Verdana" pitchFamily="34" charset="0"/>
                        </a:rPr>
                        <a:t>(SD)</a:t>
                      </a:r>
                      <a:endParaRPr lang="ru-RU" sz="2000" dirty="0">
                        <a:latin typeface="Verdana" pitchFamily="34" charset="0"/>
                        <a:ea typeface="Verdana" pitchFamily="34" charset="0"/>
                        <a:cs typeface="Verdana" pitchFamily="34" charset="0"/>
                      </a:endParaRPr>
                    </a:p>
                  </a:txBody>
                  <a:tcPr/>
                </a:tc>
                <a:tc>
                  <a:txBody>
                    <a:bodyPr/>
                    <a:lstStyle/>
                    <a:p>
                      <a:r>
                        <a:rPr lang="en-US" sz="2000" dirty="0" smtClean="0">
                          <a:latin typeface="Verdana" pitchFamily="34" charset="0"/>
                          <a:ea typeface="Verdana" pitchFamily="34" charset="0"/>
                          <a:cs typeface="Verdana" pitchFamily="34" charset="0"/>
                        </a:rPr>
                        <a:t>Min</a:t>
                      </a:r>
                      <a:r>
                        <a:rPr lang="en-US" sz="2000" baseline="0" dirty="0" smtClean="0">
                          <a:latin typeface="Verdana" pitchFamily="34" charset="0"/>
                          <a:ea typeface="Verdana" pitchFamily="34" charset="0"/>
                          <a:cs typeface="Verdana" pitchFamily="34" charset="0"/>
                        </a:rPr>
                        <a:t> - Max</a:t>
                      </a:r>
                      <a:endParaRPr lang="ru-RU" sz="2000" dirty="0">
                        <a:latin typeface="Verdana" pitchFamily="34" charset="0"/>
                        <a:ea typeface="Verdana" pitchFamily="34" charset="0"/>
                        <a:cs typeface="Verdana" pitchFamily="34" charset="0"/>
                      </a:endParaRPr>
                    </a:p>
                  </a:txBody>
                  <a:tcPr/>
                </a:tc>
              </a:tr>
              <a:tr h="942254">
                <a:tc>
                  <a:txBody>
                    <a:bodyPr/>
                    <a:lstStyle/>
                    <a:p>
                      <a:pPr algn="l">
                        <a:lnSpc>
                          <a:spcPct val="115000"/>
                        </a:lnSpc>
                        <a:spcBef>
                          <a:spcPts val="200"/>
                        </a:spcBef>
                        <a:spcAft>
                          <a:spcPts val="480"/>
                        </a:spcAft>
                      </a:pPr>
                      <a:r>
                        <a:rPr lang="ru-RU" sz="2000" b="1" dirty="0" smtClean="0">
                          <a:latin typeface="Verdana" pitchFamily="34" charset="0"/>
                          <a:ea typeface="Verdana" pitchFamily="34" charset="0"/>
                          <a:cs typeface="Verdana" pitchFamily="34" charset="0"/>
                        </a:rPr>
                        <a:t>Класс</a:t>
                      </a:r>
                      <a:endParaRPr lang="ru-RU" sz="2000" dirty="0">
                        <a:latin typeface="Verdana" pitchFamily="34" charset="0"/>
                        <a:ea typeface="Verdana" pitchFamily="34" charset="0"/>
                        <a:cs typeface="Verdana" pitchFamily="34" charset="0"/>
                      </a:endParaRPr>
                    </a:p>
                  </a:txBody>
                  <a:tcPr marL="68580" marR="68580" marT="0" marB="0" anchor="ctr"/>
                </a:tc>
                <a:tc>
                  <a:txBody>
                    <a:bodyPr/>
                    <a:lstStyle/>
                    <a:p>
                      <a:pPr>
                        <a:lnSpc>
                          <a:spcPct val="115000"/>
                        </a:lnSpc>
                        <a:spcBef>
                          <a:spcPts val="200"/>
                        </a:spcBef>
                        <a:spcAft>
                          <a:spcPts val="480"/>
                        </a:spcAft>
                      </a:pPr>
                      <a:r>
                        <a:rPr lang="ru-RU" sz="2000" dirty="0" smtClean="0">
                          <a:latin typeface="Verdana" pitchFamily="34" charset="0"/>
                          <a:ea typeface="Verdana" pitchFamily="34" charset="0"/>
                          <a:cs typeface="Verdana" pitchFamily="34" charset="0"/>
                        </a:rPr>
                        <a:t>309</a:t>
                      </a:r>
                      <a:endParaRPr lang="ru-RU" sz="2000" dirty="0">
                        <a:latin typeface="Verdana" pitchFamily="34" charset="0"/>
                        <a:ea typeface="Verdana" pitchFamily="34" charset="0"/>
                        <a:cs typeface="Verdana" pitchFamily="34" charset="0"/>
                      </a:endParaRPr>
                    </a:p>
                  </a:txBody>
                  <a:tcPr marL="68580" marR="68580" marT="0" marB="0" anchor="ctr"/>
                </a:tc>
                <a:tc>
                  <a:txBody>
                    <a:bodyPr/>
                    <a:lstStyle/>
                    <a:p>
                      <a:pPr>
                        <a:lnSpc>
                          <a:spcPct val="115000"/>
                        </a:lnSpc>
                        <a:spcBef>
                          <a:spcPts val="200"/>
                        </a:spcBef>
                        <a:spcAft>
                          <a:spcPts val="480"/>
                        </a:spcAft>
                      </a:pPr>
                      <a:r>
                        <a:rPr lang="en-US" sz="2000" dirty="0" smtClean="0">
                          <a:latin typeface="Verdana" pitchFamily="34" charset="0"/>
                          <a:ea typeface="Verdana" pitchFamily="34" charset="0"/>
                          <a:cs typeface="Verdana" pitchFamily="34" charset="0"/>
                        </a:rPr>
                        <a:t>20,5</a:t>
                      </a:r>
                      <a:r>
                        <a:rPr lang="ru-RU"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4,3</a:t>
                      </a:r>
                      <a:r>
                        <a:rPr lang="ru-RU" sz="2000" dirty="0" smtClean="0">
                          <a:latin typeface="Verdana" pitchFamily="34" charset="0"/>
                          <a:ea typeface="Verdana" pitchFamily="34" charset="0"/>
                          <a:cs typeface="Verdana" pitchFamily="34" charset="0"/>
                        </a:rPr>
                        <a:t>)</a:t>
                      </a:r>
                      <a:endParaRPr lang="ru-RU" sz="2000" dirty="0">
                        <a:latin typeface="Verdana" pitchFamily="34" charset="0"/>
                        <a:ea typeface="Verdana" pitchFamily="34" charset="0"/>
                        <a:cs typeface="Verdana" pitchFamily="34" charset="0"/>
                      </a:endParaRPr>
                    </a:p>
                  </a:txBody>
                  <a:tcPr marL="68580" marR="68580" marT="0" marB="0" anchor="ctr"/>
                </a:tc>
                <a:tc>
                  <a:txBody>
                    <a:bodyPr/>
                    <a:lstStyle/>
                    <a:p>
                      <a:pPr>
                        <a:lnSpc>
                          <a:spcPct val="115000"/>
                        </a:lnSpc>
                        <a:spcBef>
                          <a:spcPts val="200"/>
                        </a:spcBef>
                        <a:spcAft>
                          <a:spcPts val="480"/>
                        </a:spcAft>
                      </a:pPr>
                      <a:r>
                        <a:rPr lang="en-US" sz="2000" dirty="0" smtClean="0">
                          <a:latin typeface="Verdana" pitchFamily="34" charset="0"/>
                          <a:ea typeface="Verdana" pitchFamily="34" charset="0"/>
                          <a:cs typeface="Verdana" pitchFamily="34" charset="0"/>
                        </a:rPr>
                        <a:t>8</a:t>
                      </a:r>
                      <a:r>
                        <a:rPr lang="ru-RU" sz="2000" dirty="0" smtClean="0">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29</a:t>
                      </a:r>
                      <a:endParaRPr lang="ru-RU" sz="2000" dirty="0">
                        <a:latin typeface="Verdana" pitchFamily="34" charset="0"/>
                        <a:ea typeface="Verdana" pitchFamily="34" charset="0"/>
                        <a:cs typeface="Verdana" pitchFamily="34" charset="0"/>
                      </a:endParaRPr>
                    </a:p>
                  </a:txBody>
                  <a:tcPr marL="68580" marR="68580" marT="0" marB="0" anchor="ctr"/>
                </a:tc>
              </a:tr>
              <a:tr h="942254">
                <a:tc>
                  <a:txBody>
                    <a:bodyPr/>
                    <a:lstStyle/>
                    <a:p>
                      <a:pPr algn="l"/>
                      <a:r>
                        <a:rPr lang="ru-RU" sz="2000" b="1" dirty="0" smtClean="0">
                          <a:latin typeface="Verdana" pitchFamily="34" charset="0"/>
                          <a:ea typeface="Verdana" pitchFamily="34" charset="0"/>
                          <a:cs typeface="Verdana" pitchFamily="34" charset="0"/>
                        </a:rPr>
                        <a:t>Клика</a:t>
                      </a:r>
                      <a:endParaRPr lang="ru-RU" sz="2000" b="1"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1050</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6,2</a:t>
                      </a:r>
                      <a:r>
                        <a:rPr lang="en-US" sz="2000" baseline="0" dirty="0" smtClean="0">
                          <a:latin typeface="Verdana" pitchFamily="34" charset="0"/>
                          <a:ea typeface="Verdana" pitchFamily="34" charset="0"/>
                          <a:cs typeface="Verdana" pitchFamily="34" charset="0"/>
                        </a:rPr>
                        <a:t> (2,4)</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1 - 16</a:t>
                      </a:r>
                      <a:endParaRPr lang="ru-RU" sz="2000" dirty="0">
                        <a:latin typeface="Verdana" pitchFamily="34" charset="0"/>
                        <a:ea typeface="Verdana" pitchFamily="34" charset="0"/>
                        <a:cs typeface="Verdana" pitchFamily="34" charset="0"/>
                      </a:endParaRPr>
                    </a:p>
                  </a:txBody>
                  <a:tcPr anchor="ctr"/>
                </a:tc>
              </a:tr>
              <a:tr h="1250915">
                <a:tc>
                  <a:txBody>
                    <a:bodyPr/>
                    <a:lstStyle/>
                    <a:p>
                      <a:pPr algn="l"/>
                      <a:r>
                        <a:rPr lang="ru-RU" sz="2000" b="1" dirty="0" smtClean="0">
                          <a:latin typeface="Verdana" pitchFamily="34" charset="0"/>
                          <a:ea typeface="Verdana" pitchFamily="34" charset="0"/>
                          <a:cs typeface="Verdana" pitchFamily="34" charset="0"/>
                        </a:rPr>
                        <a:t>Эго-сеть</a:t>
                      </a:r>
                      <a:endParaRPr lang="ru-RU" sz="2000" b="1"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5055</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4,8 (2,4)</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1 - 10</a:t>
                      </a:r>
                      <a:endParaRPr lang="ru-RU" sz="2000" dirty="0">
                        <a:latin typeface="Verdana" pitchFamily="34" charset="0"/>
                        <a:ea typeface="Verdana" pitchFamily="34" charset="0"/>
                        <a:cs typeface="Verdana" pitchFamily="34" charset="0"/>
                      </a:endParaRPr>
                    </a:p>
                  </a:txBody>
                  <a:tcPr anchor="ctr"/>
                </a:tc>
              </a:tr>
              <a:tr h="1250915">
                <a:tc>
                  <a:txBody>
                    <a:bodyPr/>
                    <a:lstStyle/>
                    <a:p>
                      <a:pPr algn="l"/>
                      <a:r>
                        <a:rPr lang="ru-RU" sz="2000" b="1" dirty="0" smtClean="0">
                          <a:latin typeface="Verdana" pitchFamily="34" charset="0"/>
                          <a:ea typeface="Verdana" pitchFamily="34" charset="0"/>
                          <a:cs typeface="Verdana" pitchFamily="34" charset="0"/>
                        </a:rPr>
                        <a:t>Взаимная эго-сеть</a:t>
                      </a:r>
                      <a:endParaRPr lang="ru-RU" sz="2000" b="1"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4549</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3,2 (1,7)</a:t>
                      </a:r>
                      <a:endParaRPr lang="ru-RU" sz="2000" dirty="0">
                        <a:latin typeface="Verdana" pitchFamily="34" charset="0"/>
                        <a:ea typeface="Verdana" pitchFamily="34" charset="0"/>
                        <a:cs typeface="Verdana" pitchFamily="34" charset="0"/>
                      </a:endParaRPr>
                    </a:p>
                  </a:txBody>
                  <a:tcPr anchor="ctr"/>
                </a:tc>
                <a:tc>
                  <a:txBody>
                    <a:bodyPr/>
                    <a:lstStyle/>
                    <a:p>
                      <a:r>
                        <a:rPr lang="en-US" sz="2000" dirty="0" smtClean="0">
                          <a:latin typeface="Verdana" pitchFamily="34" charset="0"/>
                          <a:ea typeface="Verdana" pitchFamily="34" charset="0"/>
                          <a:cs typeface="Verdana" pitchFamily="34" charset="0"/>
                        </a:rPr>
                        <a:t>1 - 9</a:t>
                      </a:r>
                      <a:endParaRPr lang="ru-RU" sz="2000" dirty="0">
                        <a:latin typeface="Verdana" pitchFamily="34" charset="0"/>
                        <a:ea typeface="Verdana" pitchFamily="34" charset="0"/>
                        <a:cs typeface="Verdana" pitchFamily="34" charset="0"/>
                      </a:endParaRPr>
                    </a:p>
                  </a:txBody>
                  <a:tcPr anchor="ctr"/>
                </a:tc>
              </a:tr>
            </a:tbl>
          </a:graphicData>
        </a:graphic>
      </p:graphicFrame>
      <p:sp>
        <p:nvSpPr>
          <p:cNvPr id="5" name="Прямоугольник 4"/>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Число единиц каждого уровня сети </a:t>
            </a:r>
          </a:p>
          <a:p>
            <a:pPr algn="ctr"/>
            <a:r>
              <a:rPr lang="ru-RU" sz="2200" b="1" dirty="0" smtClean="0">
                <a:latin typeface="Verdana" pitchFamily="34" charset="0"/>
                <a:ea typeface="Verdana" pitchFamily="34" charset="0"/>
                <a:cs typeface="Verdana" pitchFamily="34" charset="0"/>
              </a:rPr>
              <a:t>(100 школ, 5100 учеников)</a:t>
            </a:r>
          </a:p>
        </p:txBody>
      </p:sp>
    </p:spTree>
    <p:extLst>
      <p:ext uri="{BB962C8B-B14F-4D97-AF65-F5344CB8AC3E}">
        <p14:creationId xmlns:p14="http://schemas.microsoft.com/office/powerpoint/2010/main" val="168317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65864" y="522503"/>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Влияние друзей и сверстников</a:t>
            </a:r>
          </a:p>
        </p:txBody>
      </p:sp>
      <p:sp>
        <p:nvSpPr>
          <p:cNvPr id="3" name="Прямоугольник 1"/>
          <p:cNvSpPr>
            <a:spLocks noChangeArrowheads="1"/>
          </p:cNvSpPr>
          <p:nvPr/>
        </p:nvSpPr>
        <p:spPr bwMode="auto">
          <a:xfrm>
            <a:off x="489900" y="1556792"/>
            <a:ext cx="8136904" cy="4485139"/>
          </a:xfrm>
          <a:prstGeom prst="rect">
            <a:avLst/>
          </a:prstGeom>
          <a:noFill/>
          <a:ln w="9525">
            <a:noFill/>
            <a:miter lim="800000"/>
            <a:headEnd/>
            <a:tailEnd/>
          </a:ln>
        </p:spPr>
        <p:txBody>
          <a:bodyPr wrap="square">
            <a:spAutoFit/>
          </a:bodyPr>
          <a:lstStyle/>
          <a:p>
            <a:pPr>
              <a:lnSpc>
                <a:spcPct val="120000"/>
              </a:lnSpc>
            </a:pPr>
            <a:r>
              <a:rPr lang="ru-RU" sz="2000" dirty="0">
                <a:latin typeface="Verdana" pitchFamily="34" charset="0"/>
                <a:ea typeface="Verdana" pitchFamily="34" charset="0"/>
                <a:cs typeface="Verdana" pitchFamily="34" charset="0"/>
              </a:rPr>
              <a:t>Сверстники и друзья (</a:t>
            </a:r>
            <a:r>
              <a:rPr lang="en-US" sz="2000" dirty="0">
                <a:latin typeface="Verdana" pitchFamily="34" charset="0"/>
                <a:ea typeface="Verdana" pitchFamily="34" charset="0"/>
                <a:cs typeface="Verdana" pitchFamily="34" charset="0"/>
              </a:rPr>
              <a:t>peers) </a:t>
            </a:r>
            <a:r>
              <a:rPr lang="ru-RU" sz="2000" dirty="0">
                <a:latin typeface="Verdana" pitchFamily="34" charset="0"/>
                <a:ea typeface="Verdana" pitchFamily="34" charset="0"/>
                <a:cs typeface="Verdana" pitchFamily="34" charset="0"/>
              </a:rPr>
              <a:t>играют огромную роль в развитии детей и </a:t>
            </a:r>
            <a:r>
              <a:rPr lang="ru-RU" sz="2000" dirty="0" smtClean="0">
                <a:latin typeface="Verdana" pitchFamily="34" charset="0"/>
                <a:ea typeface="Verdana" pitchFamily="34" charset="0"/>
                <a:cs typeface="Verdana" pitchFamily="34" charset="0"/>
              </a:rPr>
              <a:t>подростков</a:t>
            </a:r>
            <a:r>
              <a:rPr lang="en-US"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Традиция </a:t>
            </a:r>
            <a:r>
              <a:rPr lang="ru-RU" sz="2000" dirty="0">
                <a:latin typeface="Verdana" pitchFamily="34" charset="0"/>
                <a:ea typeface="Verdana" pitchFamily="34" charset="0"/>
                <a:cs typeface="Verdana" pitchFamily="34" charset="0"/>
              </a:rPr>
              <a:t>изучения роли сверстников в социологии образования заложена Джеймсом </a:t>
            </a:r>
            <a:r>
              <a:rPr lang="ru-RU" sz="2000" dirty="0" err="1">
                <a:latin typeface="Verdana" pitchFamily="34" charset="0"/>
                <a:ea typeface="Verdana" pitchFamily="34" charset="0"/>
                <a:cs typeface="Verdana" pitchFamily="34" charset="0"/>
              </a:rPr>
              <a:t>Коулманом</a:t>
            </a:r>
            <a:r>
              <a:rPr lang="en-US" sz="2000" dirty="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a:t>
            </a:r>
            <a:r>
              <a:rPr lang="en-US" sz="2000" dirty="0">
                <a:latin typeface="Verdana" pitchFamily="34" charset="0"/>
                <a:ea typeface="Verdana" pitchFamily="34" charset="0"/>
                <a:cs typeface="Verdana" pitchFamily="34" charset="0"/>
              </a:rPr>
              <a:t>The Adolescent Society”,  1969</a:t>
            </a:r>
            <a:r>
              <a:rPr lang="ru-RU" sz="2000" dirty="0">
                <a:latin typeface="Verdana" pitchFamily="34" charset="0"/>
                <a:ea typeface="Verdana" pitchFamily="34" charset="0"/>
                <a:cs typeface="Verdana" pitchFamily="34" charset="0"/>
              </a:rPr>
              <a:t>)</a:t>
            </a:r>
            <a:endParaRPr lang="en-US" sz="2000" dirty="0">
              <a:latin typeface="Verdana" pitchFamily="34" charset="0"/>
              <a:ea typeface="Verdana" pitchFamily="34" charset="0"/>
              <a:cs typeface="Verdana" pitchFamily="34" charset="0"/>
            </a:endParaRPr>
          </a:p>
          <a:p>
            <a:pPr>
              <a:lnSpc>
                <a:spcPct val="120000"/>
              </a:lnSpc>
            </a:pPr>
            <a:endParaRPr lang="en-US" sz="2000" dirty="0">
              <a:latin typeface="Verdana" pitchFamily="34" charset="0"/>
              <a:ea typeface="Verdana" pitchFamily="34" charset="0"/>
              <a:cs typeface="Verdana" pitchFamily="34" charset="0"/>
            </a:endParaRPr>
          </a:p>
          <a:p>
            <a:pPr>
              <a:lnSpc>
                <a:spcPct val="120000"/>
              </a:lnSpc>
            </a:pPr>
            <a:r>
              <a:rPr lang="en-US" sz="2000" dirty="0">
                <a:latin typeface="Verdana" pitchFamily="34" charset="0"/>
                <a:ea typeface="Verdana" pitchFamily="34" charset="0"/>
                <a:cs typeface="Verdana" pitchFamily="34" charset="0"/>
              </a:rPr>
              <a:t>Peer effects (peer influence, peer pressure) </a:t>
            </a:r>
            <a:r>
              <a:rPr lang="ru-RU" sz="2000" dirty="0">
                <a:latin typeface="Verdana" pitchFamily="34" charset="0"/>
                <a:ea typeface="Verdana" pitchFamily="34" charset="0"/>
                <a:cs typeface="Verdana" pitchFamily="34" charset="0"/>
              </a:rPr>
              <a:t>изучались в самых разных областях: распространение вредных привычек, депрессии, асоциального поведения, ожирения </a:t>
            </a:r>
            <a:r>
              <a:rPr lang="en-US" sz="2000" dirty="0">
                <a:latin typeface="Verdana" pitchFamily="34" charset="0"/>
                <a:ea typeface="Verdana" pitchFamily="34" charset="0"/>
                <a:cs typeface="Verdana" pitchFamily="34" charset="0"/>
              </a:rPr>
              <a:t>(</a:t>
            </a:r>
            <a:r>
              <a:rPr lang="en-US" sz="2000" dirty="0" err="1">
                <a:latin typeface="Verdana" pitchFamily="34" charset="0"/>
                <a:ea typeface="Verdana" pitchFamily="34" charset="0"/>
                <a:cs typeface="Verdana" pitchFamily="34" charset="0"/>
              </a:rPr>
              <a:t>Gaviria</a:t>
            </a:r>
            <a:r>
              <a:rPr lang="en-US" sz="2000" dirty="0">
                <a:latin typeface="Verdana" pitchFamily="34" charset="0"/>
                <a:ea typeface="Verdana" pitchFamily="34" charset="0"/>
                <a:cs typeface="Verdana" pitchFamily="34" charset="0"/>
              </a:rPr>
              <a:t>, Rafael, 2001; </a:t>
            </a:r>
            <a:r>
              <a:rPr lang="en-US" sz="2000" dirty="0" err="1">
                <a:latin typeface="Verdana" pitchFamily="34" charset="0"/>
                <a:ea typeface="Verdana" pitchFamily="34" charset="0"/>
                <a:cs typeface="Verdana" pitchFamily="34" charset="0"/>
              </a:rPr>
              <a:t>Trogdon</a:t>
            </a:r>
            <a:r>
              <a:rPr lang="en-US" sz="2000" dirty="0">
                <a:latin typeface="Verdana" pitchFamily="34" charset="0"/>
                <a:ea typeface="Verdana" pitchFamily="34" charset="0"/>
                <a:cs typeface="Verdana" pitchFamily="34" charset="0"/>
              </a:rPr>
              <a:t> </a:t>
            </a:r>
            <a:r>
              <a:rPr lang="en-US" sz="2000" dirty="0" err="1">
                <a:latin typeface="Verdana" pitchFamily="34" charset="0"/>
                <a:ea typeface="Verdana" pitchFamily="34" charset="0"/>
                <a:cs typeface="Verdana" pitchFamily="34" charset="0"/>
              </a:rPr>
              <a:t>ea</a:t>
            </a:r>
            <a:r>
              <a:rPr lang="en-US" sz="2000" dirty="0">
                <a:latin typeface="Verdana" pitchFamily="34" charset="0"/>
                <a:ea typeface="Verdana" pitchFamily="34" charset="0"/>
                <a:cs typeface="Verdana" pitchFamily="34" charset="0"/>
              </a:rPr>
              <a:t>, 2008; Starkey </a:t>
            </a:r>
            <a:r>
              <a:rPr lang="en-US" sz="2000" dirty="0" err="1">
                <a:latin typeface="Verdana" pitchFamily="34" charset="0"/>
                <a:ea typeface="Verdana" pitchFamily="34" charset="0"/>
                <a:cs typeface="Verdana" pitchFamily="34" charset="0"/>
              </a:rPr>
              <a:t>ea</a:t>
            </a:r>
            <a:r>
              <a:rPr lang="en-US" sz="2000" dirty="0">
                <a:latin typeface="Verdana" pitchFamily="34" charset="0"/>
                <a:ea typeface="Verdana" pitchFamily="34" charset="0"/>
                <a:cs typeface="Verdana" pitchFamily="34" charset="0"/>
              </a:rPr>
              <a:t>, 2009; </a:t>
            </a:r>
            <a:r>
              <a:rPr lang="en-US" sz="2000" dirty="0" err="1">
                <a:latin typeface="Verdana" pitchFamily="34" charset="0"/>
                <a:ea typeface="Verdana" pitchFamily="34" charset="0"/>
                <a:cs typeface="Verdana" pitchFamily="34" charset="0"/>
              </a:rPr>
              <a:t>Witvliet</a:t>
            </a:r>
            <a:r>
              <a:rPr lang="en-US" sz="2000" dirty="0">
                <a:latin typeface="Verdana" pitchFamily="34" charset="0"/>
                <a:ea typeface="Verdana" pitchFamily="34" charset="0"/>
                <a:cs typeface="Verdana" pitchFamily="34" charset="0"/>
              </a:rPr>
              <a:t> </a:t>
            </a:r>
            <a:r>
              <a:rPr lang="en-US" sz="2000" dirty="0" err="1">
                <a:latin typeface="Verdana" pitchFamily="34" charset="0"/>
                <a:ea typeface="Verdana" pitchFamily="34" charset="0"/>
                <a:cs typeface="Verdana" pitchFamily="34" charset="0"/>
              </a:rPr>
              <a:t>ea</a:t>
            </a:r>
            <a:r>
              <a:rPr lang="en-US"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2010)</a:t>
            </a:r>
            <a:r>
              <a:rPr lang="ru-RU" sz="2000" dirty="0" smtClean="0">
                <a:latin typeface="Verdana" pitchFamily="34" charset="0"/>
                <a:ea typeface="Verdana" pitchFamily="34" charset="0"/>
                <a:cs typeface="Verdana" pitchFamily="34" charset="0"/>
              </a:rPr>
              <a:t>, школьные оценки, уход </a:t>
            </a:r>
            <a:r>
              <a:rPr lang="ru-RU" sz="2000" dirty="0">
                <a:latin typeface="Verdana" pitchFamily="34" charset="0"/>
                <a:ea typeface="Verdana" pitchFamily="34" charset="0"/>
                <a:cs typeface="Verdana" pitchFamily="34" charset="0"/>
              </a:rPr>
              <a:t>из школы, </a:t>
            </a:r>
            <a:r>
              <a:rPr lang="ru-RU" sz="2000" dirty="0" smtClean="0">
                <a:latin typeface="Verdana" pitchFamily="34" charset="0"/>
                <a:ea typeface="Verdana" pitchFamily="34" charset="0"/>
                <a:cs typeface="Verdana" pitchFamily="34" charset="0"/>
              </a:rPr>
              <a:t>выбор </a:t>
            </a:r>
            <a:r>
              <a:rPr lang="ru-RU" sz="2000" dirty="0">
                <a:latin typeface="Verdana" pitchFamily="34" charset="0"/>
                <a:ea typeface="Verdana" pitchFamily="34" charset="0"/>
                <a:cs typeface="Verdana" pitchFamily="34" charset="0"/>
              </a:rPr>
              <a:t>высшего образования </a:t>
            </a:r>
            <a:r>
              <a:rPr lang="en-US" sz="2000" dirty="0">
                <a:latin typeface="Verdana" pitchFamily="34" charset="0"/>
                <a:ea typeface="Verdana" pitchFamily="34" charset="0"/>
                <a:cs typeface="Verdana" pitchFamily="34" charset="0"/>
              </a:rPr>
              <a:t>(Bain &amp; Anderson, 1974; </a:t>
            </a:r>
            <a:r>
              <a:rPr lang="en-US" sz="2000" dirty="0" err="1">
                <a:latin typeface="Verdana" pitchFamily="34" charset="0"/>
                <a:ea typeface="Verdana" pitchFamily="34" charset="0"/>
                <a:cs typeface="Verdana" pitchFamily="34" charset="0"/>
              </a:rPr>
              <a:t>Wentzel</a:t>
            </a:r>
            <a:r>
              <a:rPr lang="en-US" sz="2000" dirty="0">
                <a:latin typeface="Verdana" pitchFamily="34" charset="0"/>
                <a:ea typeface="Verdana" pitchFamily="34" charset="0"/>
                <a:cs typeface="Verdana" pitchFamily="34" charset="0"/>
              </a:rPr>
              <a:t>, 1998; </a:t>
            </a:r>
            <a:r>
              <a:rPr lang="en-US" sz="2000" dirty="0" err="1">
                <a:latin typeface="Verdana" pitchFamily="34" charset="0"/>
                <a:ea typeface="Verdana" pitchFamily="34" charset="0"/>
                <a:cs typeface="Verdana" pitchFamily="34" charset="0"/>
              </a:rPr>
              <a:t>Crosnoe</a:t>
            </a:r>
            <a:r>
              <a:rPr lang="en-US" sz="2000" dirty="0">
                <a:latin typeface="Verdana" pitchFamily="34" charset="0"/>
                <a:ea typeface="Verdana" pitchFamily="34" charset="0"/>
                <a:cs typeface="Verdana" pitchFamily="34" charset="0"/>
              </a:rPr>
              <a:t>, 2000; Chen </a:t>
            </a:r>
            <a:r>
              <a:rPr lang="en-US" sz="2000" dirty="0" err="1">
                <a:latin typeface="Verdana" pitchFamily="34" charset="0"/>
                <a:ea typeface="Verdana" pitchFamily="34" charset="0"/>
                <a:cs typeface="Verdana" pitchFamily="34" charset="0"/>
              </a:rPr>
              <a:t>ea</a:t>
            </a:r>
            <a:r>
              <a:rPr lang="en-US" sz="2000" dirty="0">
                <a:latin typeface="Verdana" pitchFamily="34" charset="0"/>
                <a:ea typeface="Verdana" pitchFamily="34" charset="0"/>
                <a:cs typeface="Verdana" pitchFamily="34" charset="0"/>
              </a:rPr>
              <a:t>, 2003).</a:t>
            </a:r>
          </a:p>
        </p:txBody>
      </p:sp>
    </p:spTree>
    <p:extLst>
      <p:ext uri="{BB962C8B-B14F-4D97-AF65-F5344CB8AC3E}">
        <p14:creationId xmlns:p14="http://schemas.microsoft.com/office/powerpoint/2010/main" val="1103304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Многоуровневое моделирование:  индивид, клика, школа</a:t>
            </a:r>
          </a:p>
        </p:txBody>
      </p:sp>
      <p:sp>
        <p:nvSpPr>
          <p:cNvPr id="4" name="Прямоугольник 1"/>
          <p:cNvSpPr>
            <a:spLocks noChangeArrowheads="1"/>
          </p:cNvSpPr>
          <p:nvPr/>
        </p:nvSpPr>
        <p:spPr bwMode="auto">
          <a:xfrm>
            <a:off x="323528" y="1124744"/>
            <a:ext cx="8496882" cy="3785652"/>
          </a:xfrm>
          <a:prstGeom prst="rect">
            <a:avLst/>
          </a:prstGeom>
          <a:noFill/>
          <a:ln w="9525">
            <a:noFill/>
            <a:miter lim="800000"/>
            <a:headEnd/>
            <a:tailEnd/>
          </a:ln>
        </p:spPr>
        <p:txBody>
          <a:bodyPr wrap="square">
            <a:spAutoFit/>
          </a:bodyPr>
          <a:lstStyle/>
          <a:p>
            <a:pPr>
              <a:lnSpc>
                <a:spcPct val="150000"/>
              </a:lnSpc>
              <a:defRPr/>
            </a:pPr>
            <a:r>
              <a:rPr lang="ru-RU" sz="2000" dirty="0">
                <a:latin typeface="Verdana" pitchFamily="34" charset="0"/>
                <a:ea typeface="Verdana" pitchFamily="34" charset="0"/>
                <a:cs typeface="Verdana" pitchFamily="34" charset="0"/>
              </a:rPr>
              <a:t>Обычный уровень:  индивид </a:t>
            </a:r>
            <a:r>
              <a:rPr lang="en-US" sz="2000" dirty="0" smtClean="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класс </a:t>
            </a:r>
            <a:r>
              <a:rPr lang="en-US" sz="2000" dirty="0" smtClean="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школа</a:t>
            </a:r>
            <a:endParaRPr lang="ru-RU" sz="2000" dirty="0">
              <a:latin typeface="Verdana" pitchFamily="34" charset="0"/>
              <a:ea typeface="Verdana" pitchFamily="34" charset="0"/>
              <a:cs typeface="Verdana" pitchFamily="34" charset="0"/>
            </a:endParaRPr>
          </a:p>
          <a:p>
            <a:pPr>
              <a:lnSpc>
                <a:spcPct val="150000"/>
              </a:lnSpc>
              <a:defRPr/>
            </a:pPr>
            <a:r>
              <a:rPr lang="ru-RU" sz="2000" dirty="0">
                <a:latin typeface="Verdana" pitchFamily="34" charset="0"/>
                <a:ea typeface="Verdana" pitchFamily="34" charset="0"/>
                <a:cs typeface="Verdana" pitchFamily="34" charset="0"/>
              </a:rPr>
              <a:t>Наши уровни: индивид </a:t>
            </a:r>
            <a:r>
              <a:rPr lang="en-US" sz="2000" dirty="0" smtClean="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клика </a:t>
            </a:r>
            <a:r>
              <a:rPr lang="en-US" sz="2000" dirty="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класс </a:t>
            </a:r>
            <a:r>
              <a:rPr lang="en-US" sz="2000" dirty="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школа</a:t>
            </a:r>
            <a:endParaRPr lang="ru-RU" sz="2000" dirty="0">
              <a:latin typeface="Verdana" pitchFamily="34" charset="0"/>
              <a:ea typeface="Verdana" pitchFamily="34" charset="0"/>
              <a:cs typeface="Verdana" pitchFamily="34" charset="0"/>
            </a:endParaRPr>
          </a:p>
          <a:p>
            <a:pPr>
              <a:lnSpc>
                <a:spcPct val="150000"/>
              </a:lnSpc>
              <a:defRPr/>
            </a:pPr>
            <a:endParaRPr lang="ru-RU" sz="2000" dirty="0">
              <a:latin typeface="Verdana" pitchFamily="34" charset="0"/>
              <a:ea typeface="Verdana" pitchFamily="34" charset="0"/>
              <a:cs typeface="Verdana" pitchFamily="34" charset="0"/>
            </a:endParaRPr>
          </a:p>
          <a:p>
            <a:pPr>
              <a:lnSpc>
                <a:spcPct val="150000"/>
              </a:lnSpc>
              <a:defRPr/>
            </a:pPr>
            <a:r>
              <a:rPr lang="ru-RU" sz="2000" dirty="0" err="1">
                <a:latin typeface="Verdana" pitchFamily="34" charset="0"/>
                <a:ea typeface="Verdana" pitchFamily="34" charset="0"/>
                <a:cs typeface="Verdana" pitchFamily="34" charset="0"/>
              </a:rPr>
              <a:t>Kliquefinder</a:t>
            </a:r>
            <a:r>
              <a:rPr lang="ru-RU" sz="2000" dirty="0">
                <a:latin typeface="Verdana" pitchFamily="34" charset="0"/>
                <a:ea typeface="Verdana" pitchFamily="34" charset="0"/>
                <a:cs typeface="Verdana" pitchFamily="34" charset="0"/>
              </a:rPr>
              <a:t> (K. </a:t>
            </a:r>
            <a:r>
              <a:rPr lang="ru-RU" sz="2000" dirty="0" err="1">
                <a:latin typeface="Verdana" pitchFamily="34" charset="0"/>
                <a:ea typeface="Verdana" pitchFamily="34" charset="0"/>
                <a:cs typeface="Verdana" pitchFamily="34" charset="0"/>
              </a:rPr>
              <a:t>Frank</a:t>
            </a:r>
            <a:r>
              <a:rPr lang="ru-RU" sz="2000" dirty="0">
                <a:latin typeface="Verdana" pitchFamily="34" charset="0"/>
                <a:ea typeface="Verdana" pitchFamily="34" charset="0"/>
                <a:cs typeface="Verdana" pitchFamily="34" charset="0"/>
              </a:rPr>
              <a:t>) разделает сеть на клики (</a:t>
            </a:r>
            <a:r>
              <a:rPr lang="ru-RU" sz="2000" dirty="0" err="1">
                <a:latin typeface="Verdana" pitchFamily="34" charset="0"/>
                <a:ea typeface="Verdana" pitchFamily="34" charset="0"/>
                <a:cs typeface="Verdana" pitchFamily="34" charset="0"/>
              </a:rPr>
              <a:t>non-overlapping</a:t>
            </a:r>
            <a:r>
              <a:rPr lang="ru-RU" sz="2000" dirty="0">
                <a:latin typeface="Verdana" pitchFamily="34" charset="0"/>
                <a:ea typeface="Verdana" pitchFamily="34" charset="0"/>
                <a:cs typeface="Verdana" pitchFamily="34" charset="0"/>
              </a:rPr>
              <a:t> </a:t>
            </a:r>
            <a:r>
              <a:rPr lang="ru-RU" sz="2000" dirty="0" err="1">
                <a:latin typeface="Verdana" pitchFamily="34" charset="0"/>
                <a:ea typeface="Verdana" pitchFamily="34" charset="0"/>
                <a:cs typeface="Verdana" pitchFamily="34" charset="0"/>
              </a:rPr>
              <a:t>cohesive</a:t>
            </a:r>
            <a:r>
              <a:rPr lang="ru-RU" sz="2000" dirty="0">
                <a:latin typeface="Verdana" pitchFamily="34" charset="0"/>
                <a:ea typeface="Verdana" pitchFamily="34" charset="0"/>
                <a:cs typeface="Verdana" pitchFamily="34" charset="0"/>
              </a:rPr>
              <a:t> </a:t>
            </a:r>
            <a:r>
              <a:rPr lang="ru-RU" sz="2000" dirty="0" err="1">
                <a:latin typeface="Verdana" pitchFamily="34" charset="0"/>
                <a:ea typeface="Verdana" pitchFamily="34" charset="0"/>
                <a:cs typeface="Verdana" pitchFamily="34" charset="0"/>
              </a:rPr>
              <a:t>subgroups</a:t>
            </a:r>
            <a:r>
              <a:rPr lang="ru-RU" sz="2000" dirty="0">
                <a:latin typeface="Verdana" pitchFamily="34" charset="0"/>
                <a:ea typeface="Verdana" pitchFamily="34" charset="0"/>
                <a:cs typeface="Verdana" pitchFamily="34" charset="0"/>
              </a:rPr>
              <a:t>), основываясь на данных о взаимодействии между каждой парой </a:t>
            </a:r>
            <a:r>
              <a:rPr lang="ru-RU" sz="2000" dirty="0" err="1">
                <a:latin typeface="Verdana" pitchFamily="34" charset="0"/>
                <a:ea typeface="Verdana" pitchFamily="34" charset="0"/>
                <a:cs typeface="Verdana" pitchFamily="34" charset="0"/>
              </a:rPr>
              <a:t>акторов</a:t>
            </a:r>
            <a:r>
              <a:rPr lang="ru-RU" sz="2000" dirty="0">
                <a:latin typeface="Verdana" pitchFamily="34" charset="0"/>
                <a:ea typeface="Verdana" pitchFamily="34" charset="0"/>
                <a:cs typeface="Verdana" pitchFamily="34" charset="0"/>
              </a:rPr>
              <a:t>. Границы клики определяют, что взаимодействие внутри клик выше, чем между.</a:t>
            </a:r>
          </a:p>
        </p:txBody>
      </p:sp>
    </p:spTree>
    <p:extLst>
      <p:ext uri="{BB962C8B-B14F-4D97-AF65-F5344CB8AC3E}">
        <p14:creationId xmlns:p14="http://schemas.microsoft.com/office/powerpoint/2010/main" val="352922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C:\Users\user\Documents\CONFERENCES\SUNBELT 2012\пять сетей КликФайн\113101_klik-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4250"/>
            <a:ext cx="9144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693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Users\user\Documents\CONFERENCES\SUNBELT 2012\пять сетей КликФайн\113101_klik.jpg"/>
          <p:cNvPicPr>
            <a:picLocks noChangeAspect="1" noChangeArrowheads="1"/>
          </p:cNvPicPr>
          <p:nvPr/>
        </p:nvPicPr>
        <p:blipFill>
          <a:blip r:embed="rId2" cstate="print"/>
          <a:srcRect/>
          <a:stretch>
            <a:fillRect/>
          </a:stretch>
        </p:blipFill>
        <p:spPr bwMode="auto">
          <a:xfrm>
            <a:off x="0" y="984250"/>
            <a:ext cx="9144000" cy="4889500"/>
          </a:xfrm>
          <a:prstGeom prst="rect">
            <a:avLst/>
          </a:prstGeom>
          <a:noFill/>
          <a:ln w="9525">
            <a:noFill/>
            <a:miter lim="800000"/>
            <a:headEnd/>
            <a:tailEnd/>
          </a:ln>
        </p:spPr>
      </p:pic>
    </p:spTree>
    <p:extLst>
      <p:ext uri="{BB962C8B-B14F-4D97-AF65-F5344CB8AC3E}">
        <p14:creationId xmlns:p14="http://schemas.microsoft.com/office/powerpoint/2010/main" val="311286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Модель: влияние сверстников</a:t>
            </a:r>
          </a:p>
        </p:txBody>
      </p:sp>
      <p:sp>
        <p:nvSpPr>
          <p:cNvPr id="6" name="Прямоугольник 1"/>
          <p:cNvSpPr>
            <a:spLocks noChangeArrowheads="1"/>
          </p:cNvSpPr>
          <p:nvPr/>
        </p:nvSpPr>
        <p:spPr bwMode="auto">
          <a:xfrm>
            <a:off x="323528" y="1124744"/>
            <a:ext cx="8496882" cy="4247317"/>
          </a:xfrm>
          <a:prstGeom prst="rect">
            <a:avLst/>
          </a:prstGeom>
          <a:noFill/>
          <a:ln w="9525">
            <a:noFill/>
            <a:miter lim="800000"/>
            <a:headEnd/>
            <a:tailEnd/>
          </a:ln>
        </p:spPr>
        <p:txBody>
          <a:bodyPr wrap="square">
            <a:spAutoFit/>
          </a:bodyPr>
          <a:lstStyle/>
          <a:p>
            <a:pPr>
              <a:defRPr/>
            </a:pPr>
            <a:endParaRPr lang="ru-RU" sz="2000" dirty="0">
              <a:latin typeface="Verdana" pitchFamily="34" charset="0"/>
              <a:ea typeface="Verdana" pitchFamily="34" charset="0"/>
              <a:cs typeface="Verdana" pitchFamily="34" charset="0"/>
            </a:endParaRPr>
          </a:p>
          <a:p>
            <a:pPr>
              <a:defRPr/>
            </a:pPr>
            <a:r>
              <a:rPr lang="ru-RU" sz="2000" dirty="0">
                <a:latin typeface="Verdana" pitchFamily="34" charset="0"/>
                <a:ea typeface="Verdana" pitchFamily="34" charset="0"/>
                <a:cs typeface="Verdana" pitchFamily="34" charset="0"/>
              </a:rPr>
              <a:t>Индивидуальные </a:t>
            </a:r>
            <a:r>
              <a:rPr lang="ru-RU" sz="2000" dirty="0" smtClean="0">
                <a:latin typeface="Verdana" pitchFamily="34" charset="0"/>
                <a:ea typeface="Verdana" pitchFamily="34" charset="0"/>
                <a:cs typeface="Verdana" pitchFamily="34" charset="0"/>
              </a:rPr>
              <a:t>аттитюды</a:t>
            </a:r>
            <a:r>
              <a:rPr lang="en-US" sz="2000" dirty="0">
                <a:latin typeface="Verdana" pitchFamily="34" charset="0"/>
                <a:ea typeface="Verdana" pitchFamily="34" charset="0"/>
                <a:cs typeface="Verdana" pitchFamily="34" charset="0"/>
              </a:rPr>
              <a:t> -&gt; </a:t>
            </a:r>
            <a:r>
              <a:rPr lang="ru-RU" sz="2000" dirty="0" smtClean="0">
                <a:latin typeface="Verdana" pitchFamily="34" charset="0"/>
                <a:ea typeface="Verdana" pitchFamily="34" charset="0"/>
                <a:cs typeface="Verdana" pitchFamily="34" charset="0"/>
              </a:rPr>
              <a:t>Поведение </a:t>
            </a:r>
            <a:r>
              <a:rPr lang="en-US" sz="2000" dirty="0">
                <a:latin typeface="Verdana" pitchFamily="34" charset="0"/>
                <a:ea typeface="Verdana" pitchFamily="34" charset="0"/>
                <a:cs typeface="Verdana" pitchFamily="34" charset="0"/>
              </a:rPr>
              <a:t>-&gt; </a:t>
            </a:r>
            <a:r>
              <a:rPr lang="ru-RU" sz="2000" dirty="0" smtClean="0">
                <a:latin typeface="Verdana" pitchFamily="34" charset="0"/>
                <a:ea typeface="Verdana" pitchFamily="34" charset="0"/>
                <a:cs typeface="Verdana" pitchFamily="34" charset="0"/>
              </a:rPr>
              <a:t>Успеваемость</a:t>
            </a:r>
            <a:endParaRPr lang="ru-RU" sz="2000" dirty="0">
              <a:latin typeface="Verdana" pitchFamily="34" charset="0"/>
              <a:ea typeface="Verdana" pitchFamily="34" charset="0"/>
              <a:cs typeface="Verdana" pitchFamily="34" charset="0"/>
            </a:endParaRPr>
          </a:p>
          <a:p>
            <a:pPr>
              <a:defRPr/>
            </a:pPr>
            <a:endParaRPr lang="ru-RU" sz="2000" dirty="0">
              <a:latin typeface="Verdana" pitchFamily="34" charset="0"/>
              <a:ea typeface="Verdana" pitchFamily="34" charset="0"/>
              <a:cs typeface="Verdana" pitchFamily="34" charset="0"/>
            </a:endParaRPr>
          </a:p>
          <a:p>
            <a:pPr>
              <a:defRPr/>
            </a:pPr>
            <a:endParaRPr lang="ru-RU" sz="2000" dirty="0">
              <a:latin typeface="Verdana" pitchFamily="34" charset="0"/>
              <a:ea typeface="Verdana" pitchFamily="34" charset="0"/>
              <a:cs typeface="Verdana" pitchFamily="34" charset="0"/>
            </a:endParaRPr>
          </a:p>
          <a:p>
            <a:pPr>
              <a:defRPr/>
            </a:pPr>
            <a:r>
              <a:rPr lang="ru-RU" sz="2000" dirty="0">
                <a:latin typeface="Verdana" pitchFamily="34" charset="0"/>
                <a:ea typeface="Verdana" pitchFamily="34" charset="0"/>
                <a:cs typeface="Verdana" pitchFamily="34" charset="0"/>
              </a:rPr>
              <a:t>Аттитюды сверстников </a:t>
            </a:r>
            <a:endParaRPr lang="en-US" sz="2000" dirty="0" smtClean="0">
              <a:latin typeface="Verdana" pitchFamily="34" charset="0"/>
              <a:ea typeface="Verdana" pitchFamily="34" charset="0"/>
              <a:cs typeface="Verdana" pitchFamily="34" charset="0"/>
            </a:endParaRPr>
          </a:p>
          <a:p>
            <a:pPr>
              <a:defRPr/>
            </a:pPr>
            <a:endParaRPr lang="en-US" sz="2000" dirty="0">
              <a:latin typeface="Verdana" pitchFamily="34" charset="0"/>
              <a:ea typeface="Verdana" pitchFamily="34" charset="0"/>
              <a:cs typeface="Verdana" pitchFamily="34" charset="0"/>
            </a:endParaRPr>
          </a:p>
          <a:p>
            <a:pPr>
              <a:defRPr/>
            </a:pPr>
            <a:endParaRPr lang="en-US" sz="2000" dirty="0" smtClean="0">
              <a:latin typeface="Verdana" pitchFamily="34" charset="0"/>
              <a:ea typeface="Verdana" pitchFamily="34" charset="0"/>
              <a:cs typeface="Verdana" pitchFamily="34" charset="0"/>
            </a:endParaRPr>
          </a:p>
          <a:p>
            <a:pPr>
              <a:defRPr/>
            </a:pPr>
            <a:endParaRPr lang="en-US" sz="2000" dirty="0">
              <a:latin typeface="Verdana" pitchFamily="34" charset="0"/>
              <a:ea typeface="Verdana" pitchFamily="34" charset="0"/>
              <a:cs typeface="Verdana" pitchFamily="34" charset="0"/>
            </a:endParaRPr>
          </a:p>
          <a:p>
            <a:pPr>
              <a:lnSpc>
                <a:spcPct val="150000"/>
              </a:lnSpc>
              <a:defRPr/>
            </a:pPr>
            <a:r>
              <a:rPr lang="ru-RU" sz="2000" dirty="0" smtClean="0">
                <a:latin typeface="Verdana" pitchFamily="34" charset="0"/>
                <a:ea typeface="Verdana" pitchFamily="34" charset="0"/>
                <a:cs typeface="Verdana" pitchFamily="34" charset="0"/>
              </a:rPr>
              <a:t>Влияют ли на успеваемость </a:t>
            </a:r>
            <a:r>
              <a:rPr lang="ru-RU" sz="2000" dirty="0">
                <a:latin typeface="Verdana" pitchFamily="34" charset="0"/>
                <a:ea typeface="Verdana" pitchFamily="34" charset="0"/>
                <a:cs typeface="Verdana" pitchFamily="34" charset="0"/>
              </a:rPr>
              <a:t>ученика </a:t>
            </a:r>
            <a:r>
              <a:rPr lang="ru-RU" sz="2000" b="1" dirty="0" smtClean="0">
                <a:latin typeface="Verdana" pitchFamily="34" charset="0"/>
                <a:ea typeface="Verdana" pitchFamily="34" charset="0"/>
                <a:cs typeface="Verdana" pitchFamily="34" charset="0"/>
              </a:rPr>
              <a:t>аттитюды </a:t>
            </a:r>
            <a:r>
              <a:rPr lang="ru-RU" sz="2000" b="1" dirty="0">
                <a:latin typeface="Verdana" pitchFamily="34" charset="0"/>
                <a:ea typeface="Verdana" pitchFamily="34" charset="0"/>
                <a:cs typeface="Verdana" pitchFamily="34" charset="0"/>
              </a:rPr>
              <a:t>его </a:t>
            </a:r>
            <a:r>
              <a:rPr lang="ru-RU" sz="2000" b="1" dirty="0" smtClean="0">
                <a:latin typeface="Verdana" pitchFamily="34" charset="0"/>
                <a:ea typeface="Verdana" pitchFamily="34" charset="0"/>
                <a:cs typeface="Verdana" pitchFamily="34" charset="0"/>
              </a:rPr>
              <a:t>друзей</a:t>
            </a:r>
            <a:r>
              <a:rPr lang="ru-RU" sz="2000" dirty="0">
                <a:latin typeface="Verdana" pitchFamily="34" charset="0"/>
                <a:ea typeface="Verdana" pitchFamily="34" charset="0"/>
                <a:cs typeface="Verdana" pitchFamily="34" charset="0"/>
              </a:rPr>
              <a:t>?</a:t>
            </a:r>
            <a:r>
              <a:rPr lang="ru-RU" sz="2000" dirty="0" smtClean="0">
                <a:latin typeface="Verdana" pitchFamily="34" charset="0"/>
                <a:ea typeface="Verdana" pitchFamily="34" charset="0"/>
                <a:cs typeface="Verdana" pitchFamily="34" charset="0"/>
              </a:rPr>
              <a:t> (при </a:t>
            </a:r>
            <a:r>
              <a:rPr lang="ru-RU" sz="2000" dirty="0">
                <a:latin typeface="Verdana" pitchFamily="34" charset="0"/>
                <a:ea typeface="Verdana" pitchFamily="34" charset="0"/>
                <a:cs typeface="Verdana" pitchFamily="34" charset="0"/>
              </a:rPr>
              <a:t>контроле по индивидуальным аттитюдам и социо-демографическим </a:t>
            </a:r>
            <a:r>
              <a:rPr lang="ru-RU" sz="2000" dirty="0" smtClean="0">
                <a:latin typeface="Verdana" pitchFamily="34" charset="0"/>
                <a:ea typeface="Verdana" pitchFamily="34" charset="0"/>
                <a:cs typeface="Verdana" pitchFamily="34" charset="0"/>
              </a:rPr>
              <a:t>характеристикам) </a:t>
            </a:r>
            <a:endParaRPr lang="ru-RU" sz="2000" dirty="0">
              <a:latin typeface="Verdana" pitchFamily="34" charset="0"/>
              <a:ea typeface="Verdana" pitchFamily="34" charset="0"/>
              <a:cs typeface="Verdana" pitchFamily="34" charset="0"/>
            </a:endParaRPr>
          </a:p>
          <a:p>
            <a:pPr>
              <a:defRPr/>
            </a:pPr>
            <a:endParaRPr lang="ru-RU" sz="2000" dirty="0">
              <a:latin typeface="Verdana" pitchFamily="34" charset="0"/>
              <a:ea typeface="Verdana" pitchFamily="34" charset="0"/>
              <a:cs typeface="Verdana" pitchFamily="34" charset="0"/>
            </a:endParaRPr>
          </a:p>
        </p:txBody>
      </p:sp>
      <p:cxnSp>
        <p:nvCxnSpPr>
          <p:cNvPr id="7" name="Прямая со стрелкой 6"/>
          <p:cNvCxnSpPr/>
          <p:nvPr/>
        </p:nvCxnSpPr>
        <p:spPr>
          <a:xfrm flipV="1">
            <a:off x="3491880" y="1772816"/>
            <a:ext cx="144016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712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46204338"/>
              </p:ext>
            </p:extLst>
          </p:nvPr>
        </p:nvGraphicFramePr>
        <p:xfrm>
          <a:off x="143509" y="980728"/>
          <a:ext cx="8820980" cy="4525633"/>
        </p:xfrm>
        <a:graphic>
          <a:graphicData uri="http://schemas.openxmlformats.org/drawingml/2006/table">
            <a:tbl>
              <a:tblPr/>
              <a:tblGrid>
                <a:gridCol w="1152128"/>
                <a:gridCol w="997181"/>
                <a:gridCol w="1108071"/>
                <a:gridCol w="1108071"/>
                <a:gridCol w="1108071"/>
                <a:gridCol w="1110006"/>
                <a:gridCol w="1130349"/>
                <a:gridCol w="1107103"/>
              </a:tblGrid>
              <a:tr h="686897">
                <a:tc>
                  <a:txBody>
                    <a:bodyPr/>
                    <a:lstStyle/>
                    <a:p>
                      <a:pPr>
                        <a:lnSpc>
                          <a:spcPct val="115000"/>
                        </a:lnSpc>
                        <a:spcBef>
                          <a:spcPts val="200"/>
                        </a:spcBef>
                        <a:spcAft>
                          <a:spcPts val="200"/>
                        </a:spcAft>
                      </a:pPr>
                      <a:endParaRPr lang="ru-RU"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1</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3</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4</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6</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a:latin typeface="Verdana" pitchFamily="34" charset="0"/>
                          <a:ea typeface="Verdana" pitchFamily="34" charset="0"/>
                          <a:cs typeface="Verdana" pitchFamily="34" charset="0"/>
                        </a:rPr>
                        <a:t>Empty</a:t>
                      </a:r>
                      <a:r>
                        <a:rPr lang="ru-RU" sz="1600" b="1" dirty="0">
                          <a:latin typeface="Verdana" pitchFamily="34" charset="0"/>
                          <a:ea typeface="Verdana" pitchFamily="34" charset="0"/>
                          <a:cs typeface="Verdana" pitchFamily="34" charset="0"/>
                        </a:rPr>
                        <a:t> </a:t>
                      </a:r>
                      <a:r>
                        <a:rPr lang="ru-RU" sz="1600" b="1" dirty="0" err="1">
                          <a:latin typeface="Verdana" pitchFamily="34" charset="0"/>
                          <a:ea typeface="Verdana" pitchFamily="34" charset="0"/>
                          <a:cs typeface="Verdana" pitchFamily="34" charset="0"/>
                        </a:rPr>
                        <a:t>Model</a:t>
                      </a:r>
                      <a:r>
                        <a:rPr lang="ru-RU" sz="1600" b="1" dirty="0">
                          <a:latin typeface="Verdana" pitchFamily="34" charset="0"/>
                          <a:ea typeface="Verdana" pitchFamily="34" charset="0"/>
                          <a:cs typeface="Verdana" pitchFamily="34" charset="0"/>
                        </a:rPr>
                        <a:t> </a:t>
                      </a:r>
                      <a:endParaRPr lang="ru-RU" sz="1600" b="1" dirty="0" smtClean="0">
                        <a:latin typeface="Verdana" pitchFamily="34" charset="0"/>
                        <a:ea typeface="Verdana" pitchFamily="34" charset="0"/>
                        <a:cs typeface="Verdana" pitchFamily="34" charset="0"/>
                      </a:endParaRPr>
                    </a:p>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9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Школа</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5,8</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4,5</a:t>
                      </a:r>
                      <a:r>
                        <a:rPr lang="ru-RU" sz="1600" b="1" dirty="0">
                          <a:latin typeface="Verdana" pitchFamily="34" charset="0"/>
                          <a:ea typeface="Verdana" pitchFamily="34" charset="0"/>
                          <a:cs typeface="Verdana"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4,3</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4,3</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9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Класс</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9,6</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4,8</a:t>
                      </a:r>
                      <a:r>
                        <a:rPr lang="ru-RU" sz="1600" b="1" dirty="0">
                          <a:latin typeface="Verdana" pitchFamily="34" charset="0"/>
                          <a:ea typeface="Verdana" pitchFamily="34" charset="0"/>
                          <a:cs typeface="Verdana"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4,5</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0</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9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Клика</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26,2</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22,0</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21</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21</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447">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Индив</a:t>
                      </a:r>
                      <a:r>
                        <a:rPr lang="ru-RU" sz="1600" b="1" dirty="0" smtClean="0">
                          <a:latin typeface="Verdana" pitchFamily="34" charset="0"/>
                          <a:ea typeface="Verdana" pitchFamily="34" charset="0"/>
                          <a:cs typeface="Verdana" pitchFamily="34" charset="0"/>
                        </a:rPr>
                        <a:t>. уровень</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95</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90,4</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91</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73,8</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74,5</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75</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75</a:t>
                      </a:r>
                      <a:r>
                        <a:rPr lang="ru-RU" sz="1600" b="1" dirty="0">
                          <a:latin typeface="Verdana" pitchFamily="34" charset="0"/>
                          <a:ea typeface="Verdana" pitchFamily="34" charset="0"/>
                          <a:cs typeface="Verdana"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447">
                <a:tc>
                  <a:txBody>
                    <a:bodyPr/>
                    <a:lstStyle/>
                    <a:p>
                      <a:pPr>
                        <a:lnSpc>
                          <a:spcPct val="115000"/>
                        </a:lnSpc>
                        <a:spcBef>
                          <a:spcPts val="200"/>
                        </a:spcBef>
                        <a:spcAft>
                          <a:spcPts val="200"/>
                        </a:spcAft>
                      </a:pPr>
                      <a:r>
                        <a:rPr lang="ru-RU" sz="1600" b="1" dirty="0">
                          <a:latin typeface="Verdana" pitchFamily="34" charset="0"/>
                          <a:ea typeface="Verdana" pitchFamily="34" charset="0"/>
                          <a:cs typeface="Verdana" pitchFamily="34" charset="0"/>
                        </a:rPr>
                        <a:t>DIC</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8256,9</a:t>
                      </a: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8186,5</a:t>
                      </a: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8169,2</a:t>
                      </a: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7629,2</a:t>
                      </a: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7617,7</a:t>
                      </a:r>
                      <a:endParaRPr lang="ru-RU" sz="1600" b="1" dirty="0">
                        <a:latin typeface="Verdana" pitchFamily="34" charset="0"/>
                        <a:ea typeface="Verdana" pitchFamily="34" charset="0"/>
                        <a:cs typeface="Verdana" pitchFamily="34" charset="0"/>
                      </a:endParaRP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7600,</a:t>
                      </a:r>
                      <a:r>
                        <a:rPr lang="en-US" sz="1600" b="1" dirty="0" smtClean="0">
                          <a:latin typeface="Verdana" pitchFamily="34" charset="0"/>
                          <a:ea typeface="Verdana" pitchFamily="34" charset="0"/>
                          <a:cs typeface="Verdana" pitchFamily="34" charset="0"/>
                        </a:rPr>
                        <a:t>8</a:t>
                      </a:r>
                      <a:endParaRPr lang="ru-RU" sz="1600" b="1" dirty="0">
                        <a:latin typeface="Verdana" pitchFamily="34" charset="0"/>
                        <a:ea typeface="Verdana" pitchFamily="34" charset="0"/>
                        <a:cs typeface="Verdana" pitchFamily="34" charset="0"/>
                      </a:endParaRP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7600,</a:t>
                      </a:r>
                      <a:r>
                        <a:rPr lang="en-US" sz="1600" b="1" dirty="0" smtClean="0">
                          <a:latin typeface="Verdana" pitchFamily="34" charset="0"/>
                          <a:ea typeface="Verdana" pitchFamily="34" charset="0"/>
                          <a:cs typeface="Verdana" pitchFamily="34" charset="0"/>
                        </a:rPr>
                        <a:t>6</a:t>
                      </a:r>
                      <a:endParaRPr lang="ru-RU" sz="1600" b="1" dirty="0">
                        <a:latin typeface="Verdana" pitchFamily="34" charset="0"/>
                        <a:ea typeface="Verdana" pitchFamily="34" charset="0"/>
                        <a:cs typeface="Verdana" pitchFamily="34" charset="0"/>
                      </a:endParaRPr>
                    </a:p>
                    <a:p>
                      <a:pPr algn="ctr">
                        <a:lnSpc>
                          <a:spcPct val="115000"/>
                        </a:lnSpc>
                        <a:spcBef>
                          <a:spcPts val="200"/>
                        </a:spcBef>
                        <a:spcAft>
                          <a:spcPts val="200"/>
                        </a:spcAft>
                      </a:pPr>
                      <a:r>
                        <a:rPr lang="ru-RU" sz="1600" b="1" dirty="0">
                          <a:latin typeface="Verdana" pitchFamily="34" charset="0"/>
                          <a:ea typeface="Verdana" pitchFamily="34" charset="0"/>
                          <a:cs typeface="Verdana" pitchFamily="34" charset="0"/>
                        </a:rPr>
                        <a:t>(5116)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Нулевые модели: вариация на разных уровнях сети</a:t>
            </a:r>
          </a:p>
        </p:txBody>
      </p:sp>
      <p:sp>
        <p:nvSpPr>
          <p:cNvPr id="5" name="Прямоугольник 4"/>
          <p:cNvSpPr/>
          <p:nvPr/>
        </p:nvSpPr>
        <p:spPr>
          <a:xfrm>
            <a:off x="4499992" y="3212976"/>
            <a:ext cx="4644008" cy="648072"/>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420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4110470"/>
              </p:ext>
            </p:extLst>
          </p:nvPr>
        </p:nvGraphicFramePr>
        <p:xfrm>
          <a:off x="323528" y="980727"/>
          <a:ext cx="8568953" cy="5699752"/>
        </p:xfrm>
        <a:graphic>
          <a:graphicData uri="http://schemas.openxmlformats.org/drawingml/2006/table">
            <a:tbl>
              <a:tblPr/>
              <a:tblGrid>
                <a:gridCol w="1584176"/>
                <a:gridCol w="864096"/>
                <a:gridCol w="864096"/>
                <a:gridCol w="928356"/>
                <a:gridCol w="1076412"/>
                <a:gridCol w="1078293"/>
                <a:gridCol w="1098053"/>
                <a:gridCol w="1075471"/>
              </a:tblGrid>
              <a:tr h="624128">
                <a:tc>
                  <a:txBody>
                    <a:bodyPr/>
                    <a:lstStyle/>
                    <a:p>
                      <a:pPr>
                        <a:lnSpc>
                          <a:spcPct val="115000"/>
                        </a:lnSpc>
                        <a:spcBef>
                          <a:spcPts val="200"/>
                        </a:spcBef>
                        <a:spcAft>
                          <a:spcPts val="200"/>
                        </a:spcAft>
                      </a:pP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1</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2</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3</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4</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6</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ru-RU" sz="1600" b="1" dirty="0" err="1" smtClean="0">
                          <a:latin typeface="Verdana" pitchFamily="34" charset="0"/>
                          <a:ea typeface="Verdana" pitchFamily="34" charset="0"/>
                          <a:cs typeface="Verdana" pitchFamily="34" charset="0"/>
                        </a:rPr>
                        <a:t>Model</a:t>
                      </a:r>
                      <a:r>
                        <a:rPr lang="ru-RU" sz="1600" b="1" dirty="0" smtClean="0">
                          <a:latin typeface="Verdana" pitchFamily="34" charset="0"/>
                          <a:ea typeface="Verdana" pitchFamily="34" charset="0"/>
                          <a:cs typeface="Verdana" pitchFamily="34" charset="0"/>
                        </a:rPr>
                        <a:t> </a:t>
                      </a:r>
                    </a:p>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7</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128">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Школьная Мотивация</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err="1" smtClean="0">
                          <a:latin typeface="Verdana" pitchFamily="34" charset="0"/>
                          <a:ea typeface="Verdana" pitchFamily="34" charset="0"/>
                          <a:cs typeface="Verdana" pitchFamily="34" charset="0"/>
                        </a:rPr>
                        <a:t>n.s</a:t>
                      </a: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4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Мотивация</a:t>
                      </a:r>
                      <a:r>
                        <a:rPr lang="ru-RU" sz="1600" b="1" baseline="0" dirty="0" smtClean="0">
                          <a:latin typeface="Verdana" pitchFamily="34" charset="0"/>
                          <a:ea typeface="Verdana" pitchFamily="34" charset="0"/>
                          <a:cs typeface="Verdana" pitchFamily="34" charset="0"/>
                        </a:rPr>
                        <a:t> класса</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0.171</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err="1" smtClean="0">
                          <a:latin typeface="Verdana" pitchFamily="34" charset="0"/>
                          <a:ea typeface="Verdana" pitchFamily="34" charset="0"/>
                          <a:cs typeface="Verdana" pitchFamily="34" charset="0"/>
                        </a:rPr>
                        <a:t>n.s</a:t>
                      </a: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4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Мотивация клики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0.321</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0.293</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26247">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Мотивация в эго сети</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0.250</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72604">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Мотивация взаимной эго сети</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0.215</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85570">
                <a:tc>
                  <a:txBody>
                    <a:bodyPr/>
                    <a:lstStyle/>
                    <a:p>
                      <a:pPr>
                        <a:lnSpc>
                          <a:spcPct val="115000"/>
                        </a:lnSpc>
                        <a:spcBef>
                          <a:spcPts val="200"/>
                        </a:spcBef>
                        <a:spcAft>
                          <a:spcPts val="200"/>
                        </a:spcAft>
                      </a:pPr>
                      <a:r>
                        <a:rPr lang="ru-RU" sz="1600" b="1" dirty="0" smtClean="0">
                          <a:latin typeface="Verdana" pitchFamily="34" charset="0"/>
                          <a:ea typeface="Verdana" pitchFamily="34" charset="0"/>
                          <a:cs typeface="Verdana" pitchFamily="34" charset="0"/>
                        </a:rPr>
                        <a:t>Индивидуальная мотивация</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0.248</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0.241</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0.231</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0.184</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0.184</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0.228</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0.242</a:t>
                      </a:r>
                    </a:p>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581">
                <a:tc>
                  <a:txBody>
                    <a:bodyPr/>
                    <a:lstStyle/>
                    <a:p>
                      <a:pPr>
                        <a:lnSpc>
                          <a:spcPct val="115000"/>
                        </a:lnSpc>
                        <a:spcBef>
                          <a:spcPts val="200"/>
                        </a:spcBef>
                        <a:spcAft>
                          <a:spcPts val="200"/>
                        </a:spcAft>
                      </a:pPr>
                      <a:r>
                        <a:rPr lang="ru-RU" sz="1600" b="1" dirty="0">
                          <a:latin typeface="Verdana" pitchFamily="34" charset="0"/>
                          <a:ea typeface="Verdana" pitchFamily="34" charset="0"/>
                          <a:cs typeface="Verdana" pitchFamily="34" charset="0"/>
                        </a:rPr>
                        <a:t>DIC</a:t>
                      </a:r>
                      <a:endParaRPr lang="ru-RU" sz="1600"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5204</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5206</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5192</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5154</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5151</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5110</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en-US" sz="1600" b="1" dirty="0" smtClean="0">
                          <a:latin typeface="Verdana" pitchFamily="34" charset="0"/>
                          <a:ea typeface="Verdana" pitchFamily="34" charset="0"/>
                          <a:cs typeface="Verdana" pitchFamily="34" charset="0"/>
                        </a:rPr>
                        <a:t>5125</a:t>
                      </a:r>
                      <a:endParaRPr lang="ru-RU" sz="1600" b="1" dirty="0">
                        <a:latin typeface="Verdana" pitchFamily="34" charset="0"/>
                        <a:ea typeface="Verdana" pitchFamily="34" charset="0"/>
                        <a:cs typeface="Verdan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6794370" y="5805264"/>
            <a:ext cx="914400" cy="914400"/>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Результаты: связь успеваемости и аттитюдов </a:t>
            </a:r>
            <a:r>
              <a:rPr lang="ru-RU" sz="2200" b="1" dirty="0" smtClean="0">
                <a:latin typeface="Verdana" pitchFamily="34" charset="0"/>
                <a:ea typeface="Verdana" pitchFamily="34" charset="0"/>
                <a:cs typeface="Verdana" pitchFamily="34" charset="0"/>
              </a:rPr>
              <a:t>друзей</a:t>
            </a:r>
            <a:endParaRPr lang="ru-RU"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322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323528" y="260648"/>
            <a:ext cx="8280920" cy="6832640"/>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Результаты: </a:t>
            </a:r>
            <a:r>
              <a:rPr lang="ru-RU" sz="2200" b="1" dirty="0" smtClean="0">
                <a:latin typeface="Verdana" pitchFamily="34" charset="0"/>
                <a:ea typeface="Verdana" pitchFamily="34" charset="0"/>
                <a:cs typeface="Verdana" pitchFamily="34" charset="0"/>
              </a:rPr>
              <a:t/>
            </a:r>
            <a:br>
              <a:rPr lang="ru-RU" sz="2200" b="1" dirty="0" smtClean="0">
                <a:latin typeface="Verdana" pitchFamily="34" charset="0"/>
                <a:ea typeface="Verdana" pitchFamily="34" charset="0"/>
                <a:cs typeface="Verdana" pitchFamily="34" charset="0"/>
              </a:rPr>
            </a:br>
            <a:r>
              <a:rPr lang="ru-RU" sz="2200" b="1" dirty="0" smtClean="0">
                <a:latin typeface="Verdana" pitchFamily="34" charset="0"/>
                <a:ea typeface="Verdana" pitchFamily="34" charset="0"/>
                <a:cs typeface="Verdana" pitchFamily="34" charset="0"/>
              </a:rPr>
              <a:t>связь </a:t>
            </a:r>
            <a:r>
              <a:rPr lang="ru-RU" sz="2200" b="1" dirty="0">
                <a:latin typeface="Verdana" pitchFamily="34" charset="0"/>
                <a:ea typeface="Verdana" pitchFamily="34" charset="0"/>
                <a:cs typeface="Verdana" pitchFamily="34" charset="0"/>
              </a:rPr>
              <a:t>успеваемости и аттитюдов </a:t>
            </a:r>
            <a:r>
              <a:rPr lang="ru-RU" sz="2200" b="1" dirty="0" smtClean="0">
                <a:latin typeface="Verdana" pitchFamily="34" charset="0"/>
                <a:ea typeface="Verdana" pitchFamily="34" charset="0"/>
                <a:cs typeface="Verdana" pitchFamily="34" charset="0"/>
              </a:rPr>
              <a:t>друзей</a:t>
            </a:r>
          </a:p>
          <a:p>
            <a:pPr algn="ctr"/>
            <a:endParaRPr lang="ru-RU" sz="2200" b="1" dirty="0" smtClean="0">
              <a:latin typeface="Verdana" pitchFamily="34" charset="0"/>
              <a:ea typeface="Verdana" pitchFamily="34" charset="0"/>
              <a:cs typeface="Verdana" pitchFamily="34" charset="0"/>
            </a:endParaRPr>
          </a:p>
          <a:p>
            <a:pPr marL="457200" indent="-457200">
              <a:spcAft>
                <a:spcPts val="1200"/>
              </a:spcAft>
              <a:buAutoNum type="arabicPeriod"/>
            </a:pPr>
            <a:r>
              <a:rPr lang="ru-RU" sz="2000" dirty="0" smtClean="0">
                <a:latin typeface="Verdana" pitchFamily="34" charset="0"/>
                <a:ea typeface="Verdana" pitchFamily="34" charset="0"/>
                <a:cs typeface="Verdana" pitchFamily="34" charset="0"/>
              </a:rPr>
              <a:t>Чем выше мотивация школьника, тем выше его оценки (при контроле по социально-демографическим факторам: пол, возраст, этнический и миграционный статус)</a:t>
            </a:r>
          </a:p>
          <a:p>
            <a:pPr marL="457200" indent="-457200">
              <a:spcAft>
                <a:spcPts val="1200"/>
              </a:spcAft>
              <a:buAutoNum type="arabicPeriod"/>
            </a:pPr>
            <a:r>
              <a:rPr lang="ru-RU" sz="2000" dirty="0" smtClean="0">
                <a:latin typeface="Verdana" pitchFamily="34" charset="0"/>
                <a:ea typeface="Verdana" pitchFamily="34" charset="0"/>
                <a:cs typeface="Verdana" pitchFamily="34" charset="0"/>
              </a:rPr>
              <a:t>Средняя мотивация по школе </a:t>
            </a:r>
            <a:r>
              <a:rPr lang="en-US" sz="2000" dirty="0" smtClean="0">
                <a:latin typeface="Verdana" pitchFamily="34" charset="0"/>
                <a:ea typeface="Verdana" pitchFamily="34" charset="0"/>
                <a:cs typeface="Verdana" pitchFamily="34" charset="0"/>
              </a:rPr>
              <a:t>(“school culture”) </a:t>
            </a:r>
            <a:r>
              <a:rPr lang="ru-RU" sz="2000" dirty="0" smtClean="0">
                <a:latin typeface="Verdana" pitchFamily="34" charset="0"/>
                <a:ea typeface="Verdana" pitchFamily="34" charset="0"/>
                <a:cs typeface="Verdana" pitchFamily="34" charset="0"/>
              </a:rPr>
              <a:t>не влияет на учебные достижения ученика  (при контроле по </a:t>
            </a:r>
            <a:r>
              <a:rPr lang="ru-RU" sz="2000" dirty="0" err="1" smtClean="0">
                <a:latin typeface="Verdana" pitchFamily="34" charset="0"/>
                <a:ea typeface="Verdana" pitchFamily="34" charset="0"/>
                <a:cs typeface="Verdana" pitchFamily="34" charset="0"/>
              </a:rPr>
              <a:t>соц-дем</a:t>
            </a:r>
            <a:r>
              <a:rPr lang="ru-RU" sz="2000" dirty="0" smtClean="0">
                <a:latin typeface="Verdana" pitchFamily="34" charset="0"/>
                <a:ea typeface="Verdana" pitchFamily="34" charset="0"/>
                <a:cs typeface="Verdana" pitchFamily="34" charset="0"/>
              </a:rPr>
              <a:t>. И индивидуальной мотивации)</a:t>
            </a:r>
            <a:endParaRPr lang="en-US" sz="2000" dirty="0" smtClean="0">
              <a:latin typeface="Verdana" pitchFamily="34" charset="0"/>
              <a:ea typeface="Verdana" pitchFamily="34" charset="0"/>
              <a:cs typeface="Verdana" pitchFamily="34" charset="0"/>
            </a:endParaRPr>
          </a:p>
          <a:p>
            <a:pPr marL="457200" indent="-457200">
              <a:spcAft>
                <a:spcPts val="1200"/>
              </a:spcAft>
              <a:buAutoNum type="arabicPeriod"/>
            </a:pPr>
            <a:r>
              <a:rPr lang="ru-RU" sz="2000" dirty="0" smtClean="0">
                <a:latin typeface="Verdana" pitchFamily="34" charset="0"/>
                <a:ea typeface="Verdana" pitchFamily="34" charset="0"/>
                <a:cs typeface="Verdana" pitchFamily="34" charset="0"/>
              </a:rPr>
              <a:t>Средняя мотивация в классе значимо связана с оценками ученика</a:t>
            </a:r>
            <a:r>
              <a:rPr lang="en-US" sz="2000" dirty="0" smtClean="0">
                <a:latin typeface="Verdana" pitchFamily="34" charset="0"/>
                <a:ea typeface="Verdana" pitchFamily="34" charset="0"/>
                <a:cs typeface="Verdana" pitchFamily="34" charset="0"/>
              </a:rPr>
              <a:t>, </a:t>
            </a:r>
            <a:r>
              <a:rPr lang="ru-RU" sz="2000" dirty="0" smtClean="0">
                <a:latin typeface="Verdana" pitchFamily="34" charset="0"/>
                <a:ea typeface="Verdana" pitchFamily="34" charset="0"/>
                <a:cs typeface="Verdana" pitchFamily="34" charset="0"/>
              </a:rPr>
              <a:t>но</a:t>
            </a:r>
            <a:r>
              <a:rPr lang="en-US" sz="2000" dirty="0" smtClean="0">
                <a:latin typeface="Verdana" pitchFamily="34" charset="0"/>
                <a:ea typeface="Verdana" pitchFamily="34" charset="0"/>
                <a:cs typeface="Verdana" pitchFamily="34" charset="0"/>
              </a:rPr>
              <a:t> …</a:t>
            </a:r>
          </a:p>
          <a:p>
            <a:pPr marL="457200" indent="-457200">
              <a:spcAft>
                <a:spcPts val="1200"/>
              </a:spcAft>
              <a:buAutoNum type="arabicPeriod"/>
            </a:pPr>
            <a:r>
              <a:rPr lang="ru-RU" sz="2000" dirty="0" smtClean="0">
                <a:latin typeface="Verdana" pitchFamily="34" charset="0"/>
                <a:ea typeface="Verdana" pitchFamily="34" charset="0"/>
                <a:cs typeface="Verdana" pitchFamily="34" charset="0"/>
              </a:rPr>
              <a:t>Эффект класса исчезает, когда в модель вводится уровень дружеских сетей</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sym typeface="Wingdings" pitchFamily="2" charset="2"/>
              </a:rPr>
              <a:t> </a:t>
            </a:r>
            <a:r>
              <a:rPr lang="ru-RU" sz="2000" dirty="0" smtClean="0">
                <a:latin typeface="Verdana" pitchFamily="34" charset="0"/>
                <a:ea typeface="Verdana" pitchFamily="34" charset="0"/>
                <a:cs typeface="Verdana" pitchFamily="34" charset="0"/>
                <a:sym typeface="Wingdings" pitchFamily="2" charset="2"/>
              </a:rPr>
              <a:t>эффект класса – это </a:t>
            </a:r>
            <a:r>
              <a:rPr lang="ru-RU" sz="2000" dirty="0" smtClean="0">
                <a:latin typeface="Verdana" pitchFamily="34" charset="0"/>
                <a:ea typeface="Verdana" pitchFamily="34" charset="0"/>
                <a:cs typeface="Verdana" pitchFamily="34" charset="0"/>
                <a:sym typeface="Wingdings" pitchFamily="2" charset="2"/>
              </a:rPr>
              <a:t>усредненный </a:t>
            </a:r>
            <a:r>
              <a:rPr lang="ru-RU" sz="2000" dirty="0" smtClean="0">
                <a:latin typeface="Verdana" pitchFamily="34" charset="0"/>
                <a:ea typeface="Verdana" pitchFamily="34" charset="0"/>
                <a:cs typeface="Verdana" pitchFamily="34" charset="0"/>
                <a:sym typeface="Wingdings" pitchFamily="2" charset="2"/>
              </a:rPr>
              <a:t>эффект </a:t>
            </a:r>
            <a:r>
              <a:rPr lang="ru-RU" sz="2000" dirty="0" smtClean="0">
                <a:latin typeface="Verdana" pitchFamily="34" charset="0"/>
                <a:ea typeface="Verdana" pitchFamily="34" charset="0"/>
                <a:cs typeface="Verdana" pitchFamily="34" charset="0"/>
                <a:sym typeface="Wingdings" pitchFamily="2" charset="2"/>
              </a:rPr>
              <a:t>клик класса</a:t>
            </a:r>
          </a:p>
          <a:p>
            <a:pPr marL="457200" indent="-457200">
              <a:spcAft>
                <a:spcPts val="1200"/>
              </a:spcAft>
              <a:buAutoNum type="arabicPeriod"/>
            </a:pPr>
            <a:r>
              <a:rPr lang="ru-RU" sz="2000" dirty="0" smtClean="0">
                <a:latin typeface="Verdana" pitchFamily="34" charset="0"/>
                <a:ea typeface="Verdana" pitchFamily="34" charset="0"/>
                <a:cs typeface="Verdana" pitchFamily="34" charset="0"/>
                <a:sym typeface="Wingdings" pitchFamily="2" charset="2"/>
              </a:rPr>
              <a:t>Клика</a:t>
            </a:r>
            <a:r>
              <a:rPr lang="ru-RU" sz="2000" dirty="0" smtClean="0">
                <a:latin typeface="Verdana" pitchFamily="34" charset="0"/>
                <a:ea typeface="Verdana" pitchFamily="34" charset="0"/>
                <a:cs typeface="Verdana" pitchFamily="34" charset="0"/>
                <a:sym typeface="Wingdings" pitchFamily="2" charset="2"/>
              </a:rPr>
              <a:t>, </a:t>
            </a:r>
            <a:r>
              <a:rPr lang="ru-RU" sz="2000" dirty="0" err="1" smtClean="0">
                <a:latin typeface="Verdana" pitchFamily="34" charset="0"/>
                <a:ea typeface="Verdana" pitchFamily="34" charset="0"/>
                <a:cs typeface="Verdana" pitchFamily="34" charset="0"/>
                <a:sym typeface="Wingdings" pitchFamily="2" charset="2"/>
              </a:rPr>
              <a:t>эгосеть</a:t>
            </a:r>
            <a:r>
              <a:rPr lang="ru-RU" sz="2000" dirty="0" smtClean="0">
                <a:latin typeface="Verdana" pitchFamily="34" charset="0"/>
                <a:ea typeface="Verdana" pitchFamily="34" charset="0"/>
                <a:cs typeface="Verdana" pitchFamily="34" charset="0"/>
                <a:sym typeface="Wingdings" pitchFamily="2" charset="2"/>
              </a:rPr>
              <a:t>, взаимная </a:t>
            </a:r>
            <a:r>
              <a:rPr lang="ru-RU" sz="2000" dirty="0" err="1" smtClean="0">
                <a:latin typeface="Verdana" pitchFamily="34" charset="0"/>
                <a:ea typeface="Verdana" pitchFamily="34" charset="0"/>
                <a:cs typeface="Verdana" pitchFamily="34" charset="0"/>
                <a:sym typeface="Wingdings" pitchFamily="2" charset="2"/>
              </a:rPr>
              <a:t>эгосеть</a:t>
            </a:r>
            <a:r>
              <a:rPr lang="ru-RU" sz="2000" dirty="0" smtClean="0">
                <a:latin typeface="Verdana" pitchFamily="34" charset="0"/>
                <a:ea typeface="Verdana" pitchFamily="34" charset="0"/>
                <a:cs typeface="Verdana" pitchFamily="34" charset="0"/>
                <a:sym typeface="Wingdings" pitchFamily="2" charset="2"/>
              </a:rPr>
              <a:t> объясняют примерно одинаковую долю дисперсии. Модели с </a:t>
            </a:r>
            <a:r>
              <a:rPr lang="ru-RU" sz="2000" dirty="0" err="1" smtClean="0">
                <a:latin typeface="Verdana" pitchFamily="34" charset="0"/>
                <a:ea typeface="Verdana" pitchFamily="34" charset="0"/>
                <a:cs typeface="Verdana" pitchFamily="34" charset="0"/>
                <a:sym typeface="Wingdings" pitchFamily="2" charset="2"/>
              </a:rPr>
              <a:t>эгосетями</a:t>
            </a:r>
            <a:r>
              <a:rPr lang="ru-RU" sz="2000" dirty="0" smtClean="0">
                <a:latin typeface="Verdana" pitchFamily="34" charset="0"/>
                <a:ea typeface="Verdana" pitchFamily="34" charset="0"/>
                <a:cs typeface="Verdana" pitchFamily="34" charset="0"/>
                <a:sym typeface="Wingdings" pitchFamily="2" charset="2"/>
              </a:rPr>
              <a:t> немного лучше статистически (</a:t>
            </a:r>
            <a:r>
              <a:rPr lang="en-US" sz="2000" dirty="0" smtClean="0">
                <a:latin typeface="Verdana" pitchFamily="34" charset="0"/>
                <a:ea typeface="Verdana" pitchFamily="34" charset="0"/>
                <a:cs typeface="Verdana" pitchFamily="34" charset="0"/>
                <a:sym typeface="Wingdings" pitchFamily="2" charset="2"/>
              </a:rPr>
              <a:t>model fit is slightly better)</a:t>
            </a:r>
          </a:p>
          <a:p>
            <a:endParaRPr lang="ru-RU"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32232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Популярность школьников и </a:t>
            </a:r>
          </a:p>
          <a:p>
            <a:pPr algn="ctr"/>
            <a:r>
              <a:rPr lang="ru-RU" sz="2200" b="1" dirty="0" smtClean="0">
                <a:latin typeface="Verdana" pitchFamily="34" charset="0"/>
                <a:ea typeface="Verdana" pitchFamily="34" charset="0"/>
                <a:cs typeface="Verdana" pitchFamily="34" charset="0"/>
              </a:rPr>
              <a:t>анти-школьная культура</a:t>
            </a:r>
          </a:p>
        </p:txBody>
      </p:sp>
      <p:sp>
        <p:nvSpPr>
          <p:cNvPr id="6" name="Прямоугольник 1"/>
          <p:cNvSpPr>
            <a:spLocks noChangeArrowheads="1"/>
          </p:cNvSpPr>
          <p:nvPr/>
        </p:nvSpPr>
        <p:spPr bwMode="auto">
          <a:xfrm>
            <a:off x="323528" y="1124744"/>
            <a:ext cx="8496882" cy="5570756"/>
          </a:xfrm>
          <a:prstGeom prst="rect">
            <a:avLst/>
          </a:prstGeom>
          <a:noFill/>
          <a:ln w="9525">
            <a:noFill/>
            <a:miter lim="800000"/>
            <a:headEnd/>
            <a:tailEnd/>
          </a:ln>
        </p:spPr>
        <p:txBody>
          <a:bodyPr wrap="square">
            <a:spAutoFit/>
          </a:bodyPr>
          <a:lstStyle/>
          <a:p>
            <a:pPr>
              <a:defRPr/>
            </a:pPr>
            <a:r>
              <a:rPr lang="ru-RU" sz="1600" b="1" dirty="0">
                <a:latin typeface="Verdana" pitchFamily="34" charset="0"/>
                <a:ea typeface="Verdana" pitchFamily="34" charset="0"/>
                <a:cs typeface="Verdana" pitchFamily="34" charset="0"/>
              </a:rPr>
              <a:t>Социометрическая популярность</a:t>
            </a:r>
            <a:r>
              <a:rPr lang="ru-RU" sz="1600" dirty="0">
                <a:latin typeface="Verdana" pitchFamily="34" charset="0"/>
                <a:ea typeface="Verdana" pitchFamily="34" charset="0"/>
                <a:cs typeface="Verdana" pitchFamily="34" charset="0"/>
              </a:rPr>
              <a:t>: число </a:t>
            </a:r>
            <a:r>
              <a:rPr lang="ru-RU" sz="1600" dirty="0" smtClean="0">
                <a:latin typeface="Verdana" pitchFamily="34" charset="0"/>
                <a:ea typeface="Verdana" pitchFamily="34" charset="0"/>
                <a:cs typeface="Verdana" pitchFamily="34" charset="0"/>
              </a:rPr>
              <a:t>номинаций </a:t>
            </a:r>
            <a:r>
              <a:rPr lang="ru-RU" sz="1600" dirty="0">
                <a:latin typeface="Verdana" pitchFamily="34" charset="0"/>
                <a:ea typeface="Verdana" pitchFamily="34" charset="0"/>
                <a:cs typeface="Verdana" pitchFamily="34" charset="0"/>
              </a:rPr>
              <a:t>полученные учеников от его одноклассников.</a:t>
            </a:r>
          </a:p>
          <a:p>
            <a:pPr>
              <a:defRPr/>
            </a:pPr>
            <a:endParaRPr lang="ru-RU" sz="1600" dirty="0">
              <a:latin typeface="Verdana" pitchFamily="34" charset="0"/>
              <a:ea typeface="Verdana" pitchFamily="34" charset="0"/>
              <a:cs typeface="Verdana" pitchFamily="34" charset="0"/>
            </a:endParaRPr>
          </a:p>
          <a:p>
            <a:pPr>
              <a:defRPr/>
            </a:pPr>
            <a:r>
              <a:rPr lang="ru-RU" sz="1600" b="1" dirty="0">
                <a:latin typeface="Verdana" pitchFamily="34" charset="0"/>
                <a:ea typeface="Verdana" pitchFamily="34" charset="0"/>
                <a:cs typeface="Verdana" pitchFamily="34" charset="0"/>
              </a:rPr>
              <a:t>Популярность и признание:</a:t>
            </a:r>
          </a:p>
          <a:p>
            <a:pPr>
              <a:defRPr/>
            </a:pPr>
            <a:r>
              <a:rPr lang="ru-RU" sz="1600" dirty="0">
                <a:latin typeface="Verdana" pitchFamily="34" charset="0"/>
                <a:ea typeface="Verdana" pitchFamily="34" charset="0"/>
                <a:cs typeface="Verdana" pitchFamily="34" charset="0"/>
              </a:rPr>
              <a:t>Популярность говорит нам о том, как ребенка видят его одноклассники</a:t>
            </a:r>
            <a:r>
              <a:rPr lang="ru-RU" sz="1600" dirty="0" smtClean="0">
                <a:latin typeface="Verdana" pitchFamily="34" charset="0"/>
                <a:ea typeface="Verdana" pitchFamily="34" charset="0"/>
                <a:cs typeface="Verdana" pitchFamily="34" charset="0"/>
              </a:rPr>
              <a:t>. (</a:t>
            </a:r>
            <a:r>
              <a:rPr lang="ru-RU" sz="1600" dirty="0" err="1">
                <a:latin typeface="Verdana" pitchFamily="34" charset="0"/>
                <a:ea typeface="Verdana" pitchFamily="34" charset="0"/>
                <a:cs typeface="Verdana" pitchFamily="34" charset="0"/>
              </a:rPr>
              <a:t>Bukowski</a:t>
            </a:r>
            <a:r>
              <a:rPr lang="ru-RU" sz="1600" dirty="0">
                <a:latin typeface="Verdana" pitchFamily="34" charset="0"/>
                <a:ea typeface="Verdana" pitchFamily="34" charset="0"/>
                <a:cs typeface="Verdana" pitchFamily="34" charset="0"/>
              </a:rPr>
              <a:t> W., 1996)</a:t>
            </a:r>
          </a:p>
          <a:p>
            <a:pPr>
              <a:defRPr/>
            </a:pPr>
            <a:r>
              <a:rPr lang="ru-RU" sz="1600" dirty="0" smtClean="0">
                <a:latin typeface="Verdana" pitchFamily="34" charset="0"/>
                <a:ea typeface="Verdana" pitchFamily="34" charset="0"/>
                <a:cs typeface="Verdana" pitchFamily="34" charset="0"/>
              </a:rPr>
              <a:t> </a:t>
            </a:r>
            <a:endParaRPr lang="ru-RU" sz="1600" dirty="0">
              <a:latin typeface="Verdana" pitchFamily="34" charset="0"/>
              <a:ea typeface="Verdana" pitchFamily="34" charset="0"/>
              <a:cs typeface="Verdana" pitchFamily="34" charset="0"/>
            </a:endParaRPr>
          </a:p>
          <a:p>
            <a:pPr>
              <a:defRPr/>
            </a:pPr>
            <a:r>
              <a:rPr lang="ru-RU" sz="1600" dirty="0">
                <a:latin typeface="Verdana" pitchFamily="34" charset="0"/>
                <a:ea typeface="Verdana" pitchFamily="34" charset="0"/>
                <a:cs typeface="Verdana" pitchFamily="34" charset="0"/>
              </a:rPr>
              <a:t>Межличностные качества или характеристики, которые приводят к социальному признанию, отличаются для детей из разных групп с различными социальными ценностями, и меняются от класса к классу</a:t>
            </a:r>
            <a:r>
              <a:rPr lang="ru-RU" sz="1600" dirty="0" smtClean="0">
                <a:latin typeface="Verdana" pitchFamily="34" charset="0"/>
                <a:ea typeface="Verdana" pitchFamily="34" charset="0"/>
                <a:cs typeface="Verdana" pitchFamily="34" charset="0"/>
              </a:rPr>
              <a:t>.</a:t>
            </a:r>
            <a:endParaRPr lang="ru-RU" sz="1600" dirty="0">
              <a:latin typeface="Verdana" pitchFamily="34" charset="0"/>
              <a:ea typeface="Verdana" pitchFamily="34" charset="0"/>
              <a:cs typeface="Verdana" pitchFamily="34" charset="0"/>
            </a:endParaRPr>
          </a:p>
          <a:p>
            <a:pPr>
              <a:defRPr/>
            </a:pPr>
            <a:r>
              <a:rPr lang="ru-RU" sz="1600" dirty="0" smtClean="0">
                <a:latin typeface="Verdana" pitchFamily="34" charset="0"/>
                <a:ea typeface="Verdana" pitchFamily="34" charset="0"/>
                <a:cs typeface="Verdana" pitchFamily="34" charset="0"/>
              </a:rPr>
              <a:t>(</a:t>
            </a:r>
            <a:r>
              <a:rPr lang="ru-RU" sz="1600" dirty="0" err="1">
                <a:latin typeface="Verdana" pitchFamily="34" charset="0"/>
                <a:ea typeface="Verdana" pitchFamily="34" charset="0"/>
                <a:cs typeface="Verdana" pitchFamily="34" charset="0"/>
              </a:rPr>
              <a:t>Lubbers</a:t>
            </a:r>
            <a:r>
              <a:rPr lang="ru-RU" sz="1600" dirty="0">
                <a:latin typeface="Verdana" pitchFamily="34" charset="0"/>
                <a:ea typeface="Verdana" pitchFamily="34" charset="0"/>
                <a:cs typeface="Verdana" pitchFamily="34" charset="0"/>
              </a:rPr>
              <a:t> M., 2003; </a:t>
            </a:r>
            <a:r>
              <a:rPr lang="ru-RU" sz="1600" dirty="0" err="1">
                <a:latin typeface="Verdana" pitchFamily="34" charset="0"/>
                <a:ea typeface="Verdana" pitchFamily="34" charset="0"/>
                <a:cs typeface="Verdana" pitchFamily="34" charset="0"/>
              </a:rPr>
              <a:t>Meisinger</a:t>
            </a:r>
            <a:r>
              <a:rPr lang="ru-RU" sz="1600" dirty="0">
                <a:latin typeface="Verdana" pitchFamily="34" charset="0"/>
                <a:ea typeface="Verdana" pitchFamily="34" charset="0"/>
                <a:cs typeface="Verdana" pitchFamily="34" charset="0"/>
              </a:rPr>
              <a:t> E.B. </a:t>
            </a:r>
            <a:r>
              <a:rPr lang="ru-RU" sz="1600" dirty="0" err="1">
                <a:latin typeface="Verdana" pitchFamily="34" charset="0"/>
                <a:ea typeface="Verdana" pitchFamily="34" charset="0"/>
                <a:cs typeface="Verdana" pitchFamily="34" charset="0"/>
              </a:rPr>
              <a:t>et</a:t>
            </a:r>
            <a:r>
              <a:rPr lang="ru-RU" sz="1600" dirty="0">
                <a:latin typeface="Verdana" pitchFamily="34" charset="0"/>
                <a:ea typeface="Verdana" pitchFamily="34" charset="0"/>
                <a:cs typeface="Verdana" pitchFamily="34" charset="0"/>
              </a:rPr>
              <a:t> </a:t>
            </a:r>
            <a:r>
              <a:rPr lang="ru-RU" sz="1600" dirty="0" err="1">
                <a:latin typeface="Verdana" pitchFamily="34" charset="0"/>
                <a:ea typeface="Verdana" pitchFamily="34" charset="0"/>
                <a:cs typeface="Verdana" pitchFamily="34" charset="0"/>
              </a:rPr>
              <a:t>al</a:t>
            </a:r>
            <a:r>
              <a:rPr lang="ru-RU" sz="1600" dirty="0">
                <a:latin typeface="Verdana" pitchFamily="34" charset="0"/>
                <a:ea typeface="Verdana" pitchFamily="34" charset="0"/>
                <a:cs typeface="Verdana" pitchFamily="34" charset="0"/>
              </a:rPr>
              <a:t>., </a:t>
            </a:r>
            <a:r>
              <a:rPr lang="ru-RU" sz="1600" dirty="0" smtClean="0">
                <a:latin typeface="Verdana" pitchFamily="34" charset="0"/>
                <a:ea typeface="Verdana" pitchFamily="34" charset="0"/>
                <a:cs typeface="Verdana" pitchFamily="34" charset="0"/>
              </a:rPr>
              <a:t>2007)</a:t>
            </a:r>
          </a:p>
          <a:p>
            <a:pPr lvl="8">
              <a:defRPr/>
            </a:pPr>
            <a:endParaRPr lang="ru-RU" sz="1200" dirty="0" smtClean="0">
              <a:latin typeface="Verdana" pitchFamily="34" charset="0"/>
              <a:ea typeface="Verdana" pitchFamily="34" charset="0"/>
              <a:cs typeface="Verdana" pitchFamily="34" charset="0"/>
            </a:endParaRPr>
          </a:p>
          <a:p>
            <a:pPr marL="0" lvl="8">
              <a:defRPr/>
            </a:pPr>
            <a:r>
              <a:rPr lang="ru-RU" sz="2000" dirty="0" smtClean="0">
                <a:latin typeface="Verdana" pitchFamily="34" charset="0"/>
                <a:ea typeface="Verdana" pitchFamily="34" charset="0"/>
                <a:cs typeface="Verdana" pitchFamily="34" charset="0"/>
              </a:rPr>
              <a:t>Определение </a:t>
            </a:r>
            <a:r>
              <a:rPr lang="ru-RU" sz="2000" dirty="0">
                <a:latin typeface="Verdana" pitchFamily="34" charset="0"/>
                <a:ea typeface="Verdana" pitchFamily="34" charset="0"/>
                <a:cs typeface="Verdana" pitchFamily="34" charset="0"/>
              </a:rPr>
              <a:t>популярности школьника среди одноклассников – наш </a:t>
            </a:r>
            <a:r>
              <a:rPr lang="ru-RU" sz="2000" dirty="0" smtClean="0">
                <a:latin typeface="Verdana" pitchFamily="34" charset="0"/>
                <a:ea typeface="Verdana" pitchFamily="34" charset="0"/>
                <a:cs typeface="Verdana" pitchFamily="34" charset="0"/>
              </a:rPr>
              <a:t>подход к выявлению </a:t>
            </a:r>
            <a:r>
              <a:rPr lang="ru-RU" sz="2000" b="1" dirty="0" smtClean="0">
                <a:latin typeface="Verdana" pitchFamily="34" charset="0"/>
                <a:ea typeface="Verdana" pitchFamily="34" charset="0"/>
                <a:cs typeface="Verdana" pitchFamily="34" charset="0"/>
              </a:rPr>
              <a:t>академической культуры </a:t>
            </a:r>
            <a:r>
              <a:rPr lang="ru-RU" sz="2000" dirty="0" smtClean="0">
                <a:latin typeface="Verdana" pitchFamily="34" charset="0"/>
                <a:ea typeface="Verdana" pitchFamily="34" charset="0"/>
                <a:cs typeface="Verdana" pitchFamily="34" charset="0"/>
              </a:rPr>
              <a:t>класса.</a:t>
            </a:r>
          </a:p>
          <a:p>
            <a:pPr marL="0" lvl="8">
              <a:defRPr/>
            </a:pPr>
            <a:r>
              <a:rPr lang="ru-RU" sz="2000" dirty="0" smtClean="0">
                <a:latin typeface="Verdana" pitchFamily="34" charset="0"/>
                <a:ea typeface="Verdana" pitchFamily="34" charset="0"/>
                <a:cs typeface="Verdana" pitchFamily="34" charset="0"/>
              </a:rPr>
              <a:t>Мы определяем классы:</a:t>
            </a:r>
          </a:p>
          <a:p>
            <a:pPr marL="342900" lvl="8" indent="-342900">
              <a:buFont typeface="Arial" pitchFamily="34" charset="0"/>
              <a:buChar char="•"/>
              <a:defRPr/>
            </a:pPr>
            <a:r>
              <a:rPr lang="ru-RU" sz="2000" dirty="0" smtClean="0">
                <a:latin typeface="Verdana" pitchFamily="34" charset="0"/>
                <a:ea typeface="Verdana" pitchFamily="34" charset="0"/>
                <a:cs typeface="Verdana" pitchFamily="34" charset="0"/>
              </a:rPr>
              <a:t>с </a:t>
            </a:r>
            <a:r>
              <a:rPr lang="ru-RU" sz="2000" b="1" dirty="0" smtClean="0">
                <a:latin typeface="Verdana" pitchFamily="34" charset="0"/>
                <a:ea typeface="Verdana" pitchFamily="34" charset="0"/>
                <a:cs typeface="Verdana" pitchFamily="34" charset="0"/>
              </a:rPr>
              <a:t>ПРО-школьной</a:t>
            </a:r>
            <a:r>
              <a:rPr lang="ru-RU" sz="2000" dirty="0" smtClean="0">
                <a:latin typeface="Verdana" pitchFamily="34" charset="0"/>
                <a:ea typeface="Verdana" pitchFamily="34" charset="0"/>
                <a:cs typeface="Verdana" pitchFamily="34" charset="0"/>
              </a:rPr>
              <a:t> культурой как классы, где отличники популярны;</a:t>
            </a:r>
          </a:p>
          <a:p>
            <a:pPr marL="342900" lvl="8" indent="-342900">
              <a:buFont typeface="Arial" pitchFamily="34" charset="0"/>
              <a:buChar char="•"/>
              <a:defRPr/>
            </a:pPr>
            <a:endParaRPr lang="ru-RU" sz="800" dirty="0" smtClean="0">
              <a:latin typeface="Verdana" pitchFamily="34" charset="0"/>
              <a:ea typeface="Verdana" pitchFamily="34" charset="0"/>
              <a:cs typeface="Verdana" pitchFamily="34" charset="0"/>
            </a:endParaRPr>
          </a:p>
          <a:p>
            <a:pPr marL="342900" lvl="8" indent="-342900">
              <a:buFont typeface="Arial" pitchFamily="34" charset="0"/>
              <a:buChar char="•"/>
              <a:defRPr/>
            </a:pPr>
            <a:r>
              <a:rPr lang="ru-RU" sz="2000" dirty="0" smtClean="0">
                <a:latin typeface="Verdana" pitchFamily="34" charset="0"/>
                <a:ea typeface="Verdana" pitchFamily="34" charset="0"/>
                <a:cs typeface="Verdana" pitchFamily="34" charset="0"/>
              </a:rPr>
              <a:t>с </a:t>
            </a:r>
            <a:r>
              <a:rPr lang="ru-RU" sz="2000" b="1" dirty="0" smtClean="0">
                <a:latin typeface="Verdana" pitchFamily="34" charset="0"/>
                <a:ea typeface="Verdana" pitchFamily="34" charset="0"/>
                <a:cs typeface="Verdana" pitchFamily="34" charset="0"/>
              </a:rPr>
              <a:t>АНТИ-школьной</a:t>
            </a:r>
            <a:r>
              <a:rPr lang="ru-RU" sz="2000" dirty="0" smtClean="0">
                <a:latin typeface="Verdana" pitchFamily="34" charset="0"/>
                <a:ea typeface="Verdana" pitchFamily="34" charset="0"/>
                <a:cs typeface="Verdana" pitchFamily="34" charset="0"/>
              </a:rPr>
              <a:t> культурой как классы, где отличники маргинализованы</a:t>
            </a:r>
            <a:endParaRPr lang="ru-RU"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9062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l="9602" t="16731" r="12141" b="17317"/>
          <a:stretch>
            <a:fillRect/>
          </a:stretch>
        </p:blipFill>
        <p:spPr bwMode="auto">
          <a:xfrm>
            <a:off x="755650" y="1125538"/>
            <a:ext cx="76327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6227763" y="1700213"/>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smtClean="0">
                <a:latin typeface="Cambria" pitchFamily="18" charset="0"/>
              </a:rPr>
              <a:t>boy</a:t>
            </a:r>
            <a:endParaRPr lang="ru-RU" sz="2400" b="1" dirty="0">
              <a:latin typeface="Cambria" pitchFamily="18" charset="0"/>
            </a:endParaRPr>
          </a:p>
        </p:txBody>
      </p:sp>
      <p:sp>
        <p:nvSpPr>
          <p:cNvPr id="5125" name="Text Box 6"/>
          <p:cNvSpPr txBox="1">
            <a:spLocks noChangeArrowheads="1"/>
          </p:cNvSpPr>
          <p:nvPr/>
        </p:nvSpPr>
        <p:spPr bwMode="auto">
          <a:xfrm>
            <a:off x="6156325" y="458152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latin typeface="Cambria" pitchFamily="18" charset="0"/>
              </a:rPr>
              <a:t>girl</a:t>
            </a:r>
            <a:endParaRPr lang="ru-RU" sz="2400" b="1" dirty="0">
              <a:solidFill>
                <a:schemeClr val="bg1"/>
              </a:solidFill>
              <a:latin typeface="Cambria" pitchFamily="18" charset="0"/>
            </a:endParaRPr>
          </a:p>
        </p:txBody>
      </p:sp>
      <p:sp>
        <p:nvSpPr>
          <p:cNvPr id="5126" name="Text Box 16"/>
          <p:cNvSpPr txBox="1">
            <a:spLocks noChangeArrowheads="1"/>
          </p:cNvSpPr>
          <p:nvPr/>
        </p:nvSpPr>
        <p:spPr bwMode="auto">
          <a:xfrm>
            <a:off x="1331913" y="55895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Cambria" pitchFamily="18" charset="0"/>
              </a:rPr>
              <a:t>GPA</a:t>
            </a:r>
            <a:endParaRPr lang="ru-RU" sz="2400" b="1" dirty="0">
              <a:latin typeface="Cambria" pitchFamily="18" charset="0"/>
            </a:endParaRPr>
          </a:p>
        </p:txBody>
      </p:sp>
      <p:sp>
        <p:nvSpPr>
          <p:cNvPr id="5127" name="Text Box 19"/>
          <p:cNvSpPr txBox="1">
            <a:spLocks noChangeArrowheads="1"/>
          </p:cNvSpPr>
          <p:nvPr/>
        </p:nvSpPr>
        <p:spPr bwMode="auto">
          <a:xfrm>
            <a:off x="5940425" y="2852738"/>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latin typeface="Cambria" pitchFamily="18" charset="0"/>
              </a:rPr>
              <a:t>girl</a:t>
            </a:r>
            <a:endParaRPr lang="ru-RU" sz="2400" b="1">
              <a:solidFill>
                <a:schemeClr val="bg1"/>
              </a:solidFill>
              <a:latin typeface="Cambria" pitchFamily="18" charset="0"/>
            </a:endParaRPr>
          </a:p>
        </p:txBody>
      </p:sp>
      <p:sp>
        <p:nvSpPr>
          <p:cNvPr id="5128" name="Text Box 20"/>
          <p:cNvSpPr txBox="1">
            <a:spLocks noChangeArrowheads="1"/>
          </p:cNvSpPr>
          <p:nvPr/>
        </p:nvSpPr>
        <p:spPr bwMode="auto">
          <a:xfrm>
            <a:off x="4500563" y="191611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latin typeface="Cambria" pitchFamily="18" charset="0"/>
              </a:rPr>
              <a:t>girl</a:t>
            </a:r>
            <a:endParaRPr lang="ru-RU" sz="2400" b="1">
              <a:solidFill>
                <a:schemeClr val="bg1"/>
              </a:solidFill>
              <a:latin typeface="Cambria" pitchFamily="18" charset="0"/>
            </a:endParaRPr>
          </a:p>
        </p:txBody>
      </p:sp>
      <p:sp>
        <p:nvSpPr>
          <p:cNvPr id="5129" name="Text Box 21"/>
          <p:cNvSpPr txBox="1">
            <a:spLocks noChangeArrowheads="1"/>
          </p:cNvSpPr>
          <p:nvPr/>
        </p:nvSpPr>
        <p:spPr bwMode="auto">
          <a:xfrm>
            <a:off x="4787900" y="3860800"/>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bg1"/>
                </a:solidFill>
                <a:latin typeface="Cambria" pitchFamily="18" charset="0"/>
              </a:rPr>
              <a:t>girl</a:t>
            </a:r>
            <a:endParaRPr lang="ru-RU" sz="2400" b="1">
              <a:solidFill>
                <a:schemeClr val="bg1"/>
              </a:solidFill>
              <a:latin typeface="Cambria" pitchFamily="18" charset="0"/>
            </a:endParaRPr>
          </a:p>
        </p:txBody>
      </p:sp>
      <p:sp>
        <p:nvSpPr>
          <p:cNvPr id="5130" name="Rectangle 25"/>
          <p:cNvSpPr>
            <a:spLocks noChangeArrowheads="1"/>
          </p:cNvSpPr>
          <p:nvPr/>
        </p:nvSpPr>
        <p:spPr bwMode="auto">
          <a:xfrm>
            <a:off x="468313" y="6021388"/>
            <a:ext cx="2590800" cy="360362"/>
          </a:xfrm>
          <a:prstGeom prst="rect">
            <a:avLst/>
          </a:prstGeom>
          <a:gradFill rotWithShape="1">
            <a:gsLst>
              <a:gs pos="0">
                <a:srgbClr val="0000FF">
                  <a:alpha val="14998"/>
                </a:srgbClr>
              </a:gs>
              <a:gs pos="100000">
                <a:srgbClr val="000076"/>
              </a:gs>
            </a:gsLst>
            <a:lin ang="0" scaled="1"/>
          </a:gradFill>
          <a:ln w="9525">
            <a:solidFill>
              <a:schemeClr val="tx1"/>
            </a:solidFill>
            <a:miter lim="800000"/>
            <a:headEnd/>
            <a:tailEnd/>
          </a:ln>
        </p:spPr>
        <p:txBody>
          <a:bodyPr wrap="none" anchor="ctr"/>
          <a:lstStyle/>
          <a:p>
            <a:endParaRPr lang="ru-RU"/>
          </a:p>
        </p:txBody>
      </p:sp>
      <p:sp>
        <p:nvSpPr>
          <p:cNvPr id="5131" name="Text Box 26"/>
          <p:cNvSpPr txBox="1">
            <a:spLocks noChangeArrowheads="1"/>
          </p:cNvSpPr>
          <p:nvPr/>
        </p:nvSpPr>
        <p:spPr bwMode="auto">
          <a:xfrm>
            <a:off x="369888" y="5995988"/>
            <a:ext cx="655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Cambria" pitchFamily="18" charset="0"/>
              </a:rPr>
              <a:t>min</a:t>
            </a:r>
            <a:endParaRPr lang="ru-RU" sz="2000" b="1">
              <a:latin typeface="Cambria" pitchFamily="18" charset="0"/>
            </a:endParaRPr>
          </a:p>
        </p:txBody>
      </p:sp>
      <p:sp>
        <p:nvSpPr>
          <p:cNvPr id="5132" name="Text Box 27"/>
          <p:cNvSpPr txBox="1">
            <a:spLocks noChangeArrowheads="1"/>
          </p:cNvSpPr>
          <p:nvPr/>
        </p:nvSpPr>
        <p:spPr bwMode="auto">
          <a:xfrm>
            <a:off x="2339975" y="6021388"/>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chemeClr val="bg1"/>
                </a:solidFill>
                <a:latin typeface="Cambria" pitchFamily="18" charset="0"/>
              </a:rPr>
              <a:t>max</a:t>
            </a:r>
            <a:endParaRPr lang="ru-RU" sz="2000" b="1">
              <a:solidFill>
                <a:schemeClr val="bg1"/>
              </a:solidFill>
              <a:latin typeface="Cambria" pitchFamily="18" charset="0"/>
            </a:endParaRPr>
          </a:p>
        </p:txBody>
      </p:sp>
      <p:sp>
        <p:nvSpPr>
          <p:cNvPr id="14" name="Прямоугольник 13"/>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Сеть класса</a:t>
            </a:r>
            <a:endParaRPr lang="en-US"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5276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cstate="print"/>
          <a:srcRect b="7791"/>
          <a:stretch>
            <a:fillRect/>
          </a:stretch>
        </p:blipFill>
        <p:spPr bwMode="auto">
          <a:xfrm>
            <a:off x="899592" y="1217612"/>
            <a:ext cx="6899275" cy="4947691"/>
          </a:xfrm>
          <a:prstGeom prst="rect">
            <a:avLst/>
          </a:prstGeom>
          <a:noFill/>
          <a:ln w="9525">
            <a:noFill/>
            <a:miter lim="800000"/>
            <a:headEnd/>
            <a:tailEnd/>
          </a:ln>
        </p:spPr>
      </p:pic>
      <p:sp>
        <p:nvSpPr>
          <p:cNvPr id="17412" name="Text Box 72"/>
          <p:cNvSpPr txBox="1">
            <a:spLocks noChangeArrowheads="1"/>
          </p:cNvSpPr>
          <p:nvPr/>
        </p:nvSpPr>
        <p:spPr bwMode="auto">
          <a:xfrm>
            <a:off x="6300788" y="1773238"/>
            <a:ext cx="2591692" cy="1015663"/>
          </a:xfrm>
          <a:prstGeom prst="rect">
            <a:avLst/>
          </a:prstGeom>
          <a:noFill/>
          <a:ln w="9525">
            <a:noFill/>
            <a:miter lim="800000"/>
            <a:headEnd/>
            <a:tailEnd/>
          </a:ln>
        </p:spPr>
        <p:txBody>
          <a:bodyPr wrap="square">
            <a:spAutoFit/>
          </a:bodyPr>
          <a:lstStyle/>
          <a:p>
            <a:pPr>
              <a:spcBef>
                <a:spcPct val="50000"/>
              </a:spcBef>
            </a:pPr>
            <a:r>
              <a:rPr lang="ru-RU" sz="2000" b="1" dirty="0" smtClean="0">
                <a:latin typeface="Arial" pitchFamily="34" charset="0"/>
                <a:cs typeface="Arial" pitchFamily="34" charset="0"/>
              </a:rPr>
              <a:t>Высоко-мотивированные классы</a:t>
            </a:r>
            <a:endParaRPr lang="ru-RU" sz="2000" b="1" dirty="0">
              <a:latin typeface="Arial" pitchFamily="34" charset="0"/>
              <a:cs typeface="Arial" pitchFamily="34" charset="0"/>
            </a:endParaRPr>
          </a:p>
        </p:txBody>
      </p:sp>
      <p:sp>
        <p:nvSpPr>
          <p:cNvPr id="17413" name="Text Box 73"/>
          <p:cNvSpPr txBox="1">
            <a:spLocks noChangeArrowheads="1"/>
          </p:cNvSpPr>
          <p:nvPr/>
        </p:nvSpPr>
        <p:spPr bwMode="auto">
          <a:xfrm>
            <a:off x="899593" y="1773238"/>
            <a:ext cx="2461146" cy="1015663"/>
          </a:xfrm>
          <a:prstGeom prst="rect">
            <a:avLst/>
          </a:prstGeom>
          <a:noFill/>
          <a:ln w="9525">
            <a:noFill/>
            <a:miter lim="800000"/>
            <a:headEnd/>
            <a:tailEnd/>
          </a:ln>
        </p:spPr>
        <p:txBody>
          <a:bodyPr wrap="square">
            <a:spAutoFit/>
          </a:bodyPr>
          <a:lstStyle/>
          <a:p>
            <a:pPr>
              <a:spcBef>
                <a:spcPct val="50000"/>
              </a:spcBef>
            </a:pPr>
            <a:r>
              <a:rPr lang="ru-RU" sz="2000" b="1" dirty="0" smtClean="0">
                <a:latin typeface="Arial" pitchFamily="34" charset="0"/>
                <a:cs typeface="Arial" pitchFamily="34" charset="0"/>
              </a:rPr>
              <a:t>Низко-мотивированные классы</a:t>
            </a:r>
            <a:endParaRPr lang="ru-RU" sz="2000" b="1" dirty="0">
              <a:latin typeface="Arial" pitchFamily="34" charset="0"/>
              <a:cs typeface="Arial" pitchFamily="34" charset="0"/>
            </a:endParaRPr>
          </a:p>
        </p:txBody>
      </p:sp>
      <p:sp>
        <p:nvSpPr>
          <p:cNvPr id="7" name="Text Box 72"/>
          <p:cNvSpPr txBox="1">
            <a:spLocks noChangeArrowheads="1"/>
          </p:cNvSpPr>
          <p:nvPr/>
        </p:nvSpPr>
        <p:spPr bwMode="auto">
          <a:xfrm>
            <a:off x="2339752" y="6021288"/>
            <a:ext cx="5040560" cy="523220"/>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Arial" pitchFamily="34" charset="0"/>
                <a:cs typeface="Arial" pitchFamily="34" charset="0"/>
              </a:rPr>
              <a:t>Z-scale</a:t>
            </a:r>
            <a:r>
              <a:rPr lang="ru-RU" sz="2800" b="1" dirty="0" smtClean="0">
                <a:latin typeface="Arial" pitchFamily="34" charset="0"/>
                <a:cs typeface="Arial" pitchFamily="34" charset="0"/>
              </a:rPr>
              <a:t> Мотивация</a:t>
            </a:r>
            <a:endParaRPr lang="ru-RU" sz="2800" b="1" dirty="0">
              <a:latin typeface="Arial" pitchFamily="34" charset="0"/>
              <a:cs typeface="Arial" pitchFamily="34" charset="0"/>
            </a:endParaRPr>
          </a:p>
        </p:txBody>
      </p:sp>
      <p:sp>
        <p:nvSpPr>
          <p:cNvPr id="9" name="Прямоугольник 8"/>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Распределение классов по академической мотивации</a:t>
            </a:r>
            <a:endParaRPr lang="en-US"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9239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65864" y="355303"/>
            <a:ext cx="8784976" cy="769441"/>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“Культура </a:t>
            </a:r>
            <a:r>
              <a:rPr lang="ru-RU" sz="2200" b="1" dirty="0">
                <a:latin typeface="Verdana" pitchFamily="34" charset="0"/>
                <a:ea typeface="Verdana" pitchFamily="34" charset="0"/>
                <a:cs typeface="Verdana" pitchFamily="34" charset="0"/>
              </a:rPr>
              <a:t>школы” как влияние больших групп сверстников</a:t>
            </a:r>
          </a:p>
        </p:txBody>
      </p:sp>
      <p:sp>
        <p:nvSpPr>
          <p:cNvPr id="6" name="Прямоугольник 1"/>
          <p:cNvSpPr>
            <a:spLocks noChangeArrowheads="1"/>
          </p:cNvSpPr>
          <p:nvPr/>
        </p:nvSpPr>
        <p:spPr bwMode="auto">
          <a:xfrm>
            <a:off x="467544" y="1124744"/>
            <a:ext cx="8483296" cy="5016758"/>
          </a:xfrm>
          <a:prstGeom prst="rect">
            <a:avLst/>
          </a:prstGeom>
          <a:noFill/>
          <a:ln w="9525">
            <a:noFill/>
            <a:miter lim="800000"/>
            <a:headEnd/>
            <a:tailEnd/>
          </a:ln>
        </p:spPr>
        <p:txBody>
          <a:bodyPr wrap="square">
            <a:spAutoFit/>
          </a:bodyPr>
          <a:lstStyle/>
          <a:p>
            <a:pPr>
              <a:defRPr/>
            </a:pPr>
            <a:endParaRPr lang="ru-RU" sz="2000" dirty="0">
              <a:latin typeface="Verdana" pitchFamily="34" charset="0"/>
              <a:ea typeface="Verdana" pitchFamily="34" charset="0"/>
              <a:cs typeface="Verdana" pitchFamily="34" charset="0"/>
            </a:endParaRPr>
          </a:p>
          <a:p>
            <a:pPr>
              <a:defRPr/>
            </a:pPr>
            <a:r>
              <a:rPr lang="ru-RU" sz="2000" b="1" dirty="0" smtClean="0">
                <a:latin typeface="Verdana" pitchFamily="34" charset="0"/>
                <a:ea typeface="Verdana" pitchFamily="34" charset="0"/>
                <a:cs typeface="Verdana" pitchFamily="34" charset="0"/>
              </a:rPr>
              <a:t>В работах по </a:t>
            </a:r>
            <a:r>
              <a:rPr lang="en-US" sz="2000" b="1" dirty="0" smtClean="0">
                <a:latin typeface="Verdana" pitchFamily="34" charset="0"/>
                <a:ea typeface="Verdana" pitchFamily="34" charset="0"/>
                <a:cs typeface="Verdana" pitchFamily="34" charset="0"/>
              </a:rPr>
              <a:t>school culture </a:t>
            </a:r>
            <a:r>
              <a:rPr lang="ru-RU" sz="2000" b="1" dirty="0" smtClean="0">
                <a:latin typeface="Verdana" pitchFamily="34" charset="0"/>
                <a:ea typeface="Verdana" pitchFamily="34" charset="0"/>
                <a:cs typeface="Verdana" pitchFamily="34" charset="0"/>
              </a:rPr>
              <a:t>предполагается</a:t>
            </a:r>
            <a:r>
              <a:rPr lang="ru-RU" sz="2000" b="1" dirty="0">
                <a:latin typeface="Verdana" pitchFamily="34" charset="0"/>
                <a:ea typeface="Verdana" pitchFamily="34" charset="0"/>
                <a:cs typeface="Verdana" pitchFamily="34" charset="0"/>
              </a:rPr>
              <a:t>:</a:t>
            </a:r>
          </a:p>
          <a:p>
            <a:pPr marL="1588" indent="190500">
              <a:lnSpc>
                <a:spcPct val="120000"/>
              </a:lnSpc>
              <a:buFont typeface="Arial" pitchFamily="34" charset="0"/>
              <a:buChar char="•"/>
              <a:defRPr/>
            </a:pPr>
            <a:r>
              <a:rPr lang="ru-RU" sz="2000" dirty="0" smtClean="0">
                <a:latin typeface="Verdana" pitchFamily="34" charset="0"/>
                <a:ea typeface="Verdana" pitchFamily="34" charset="0"/>
                <a:cs typeface="Verdana" pitchFamily="34" charset="0"/>
              </a:rPr>
              <a:t>нормы </a:t>
            </a:r>
            <a:r>
              <a:rPr lang="ru-RU" sz="2000" dirty="0">
                <a:latin typeface="Verdana" pitchFamily="34" charset="0"/>
                <a:ea typeface="Verdana" pitchFamily="34" charset="0"/>
                <a:cs typeface="Verdana" pitchFamily="34" charset="0"/>
              </a:rPr>
              <a:t>и ценности разделяются </a:t>
            </a:r>
            <a:r>
              <a:rPr lang="ru-RU" sz="2000" dirty="0" smtClean="0">
                <a:latin typeface="Verdana" pitchFamily="34" charset="0"/>
                <a:ea typeface="Verdana" pitchFamily="34" charset="0"/>
                <a:cs typeface="Verdana" pitchFamily="34" charset="0"/>
              </a:rPr>
              <a:t>большинством в школе</a:t>
            </a:r>
          </a:p>
          <a:p>
            <a:pPr marL="1588" indent="190500">
              <a:lnSpc>
                <a:spcPct val="120000"/>
              </a:lnSpc>
              <a:buFont typeface="Arial" pitchFamily="34" charset="0"/>
              <a:buChar char="•"/>
              <a:defRPr/>
            </a:pPr>
            <a:r>
              <a:rPr lang="ru-RU" sz="2000" dirty="0" smtClean="0">
                <a:latin typeface="Verdana" pitchFamily="34" charset="0"/>
                <a:ea typeface="Verdana" pitchFamily="34" charset="0"/>
                <a:cs typeface="Verdana" pitchFamily="34" charset="0"/>
              </a:rPr>
              <a:t>нормы </a:t>
            </a:r>
            <a:r>
              <a:rPr lang="ru-RU" sz="2000" dirty="0">
                <a:latin typeface="Verdana" pitchFamily="34" charset="0"/>
                <a:ea typeface="Verdana" pitchFamily="34" charset="0"/>
                <a:cs typeface="Verdana" pitchFamily="34" charset="0"/>
              </a:rPr>
              <a:t>и ценности относительно стабильны во времени и передаются от одного поколения учеников к другому</a:t>
            </a:r>
          </a:p>
          <a:p>
            <a:pPr marL="1588" indent="190500">
              <a:lnSpc>
                <a:spcPct val="120000"/>
              </a:lnSpc>
              <a:buFont typeface="Arial" pitchFamily="34" charset="0"/>
              <a:buChar char="•"/>
              <a:defRPr/>
            </a:pPr>
            <a:r>
              <a:rPr lang="ru-RU" sz="2000" dirty="0" smtClean="0">
                <a:latin typeface="Verdana" pitchFamily="34" charset="0"/>
                <a:ea typeface="Verdana" pitchFamily="34" charset="0"/>
                <a:cs typeface="Verdana" pitchFamily="34" charset="0"/>
              </a:rPr>
              <a:t>когда </a:t>
            </a:r>
            <a:r>
              <a:rPr lang="ru-RU" sz="2000" dirty="0">
                <a:latin typeface="Verdana" pitchFamily="34" charset="0"/>
                <a:ea typeface="Verdana" pitchFamily="34" charset="0"/>
                <a:cs typeface="Verdana" pitchFamily="34" charset="0"/>
              </a:rPr>
              <a:t>новые ученики приходят в школу, они воспринимают господствующие нормы и ценности (</a:t>
            </a:r>
            <a:r>
              <a:rPr lang="ru-RU" sz="2000" dirty="0" err="1">
                <a:latin typeface="Verdana" pitchFamily="34" charset="0"/>
                <a:ea typeface="Verdana" pitchFamily="34" charset="0"/>
                <a:cs typeface="Verdana" pitchFamily="34" charset="0"/>
              </a:rPr>
              <a:t>conformity</a:t>
            </a:r>
            <a:r>
              <a:rPr lang="ru-RU" sz="2000" dirty="0">
                <a:latin typeface="Verdana" pitchFamily="34" charset="0"/>
                <a:ea typeface="Verdana" pitchFamily="34" charset="0"/>
                <a:cs typeface="Verdana" pitchFamily="34" charset="0"/>
              </a:rPr>
              <a:t> </a:t>
            </a:r>
            <a:r>
              <a:rPr lang="ru-RU" sz="2000" dirty="0" err="1">
                <a:latin typeface="Verdana" pitchFamily="34" charset="0"/>
                <a:ea typeface="Verdana" pitchFamily="34" charset="0"/>
                <a:cs typeface="Verdana" pitchFamily="34" charset="0"/>
              </a:rPr>
              <a:t>paradigm</a:t>
            </a:r>
            <a:r>
              <a:rPr lang="ru-RU" sz="2000" dirty="0">
                <a:latin typeface="Verdana" pitchFamily="34" charset="0"/>
                <a:ea typeface="Verdana" pitchFamily="34" charset="0"/>
                <a:cs typeface="Verdana" pitchFamily="34" charset="0"/>
              </a:rPr>
              <a:t>)</a:t>
            </a:r>
          </a:p>
          <a:p>
            <a:pPr>
              <a:defRPr/>
            </a:pPr>
            <a:endParaRPr lang="ru-RU" sz="2000" dirty="0" smtClean="0">
              <a:latin typeface="Verdana" pitchFamily="34" charset="0"/>
              <a:ea typeface="Verdana" pitchFamily="34" charset="0"/>
              <a:cs typeface="Verdana" pitchFamily="34" charset="0"/>
            </a:endParaRPr>
          </a:p>
          <a:p>
            <a:pPr>
              <a:defRPr/>
            </a:pPr>
            <a:endParaRPr lang="ru-RU" sz="2000" dirty="0">
              <a:latin typeface="Verdana" pitchFamily="34" charset="0"/>
              <a:ea typeface="Verdana" pitchFamily="34" charset="0"/>
              <a:cs typeface="Verdana" pitchFamily="34" charset="0"/>
            </a:endParaRPr>
          </a:p>
          <a:p>
            <a:pPr>
              <a:defRPr/>
            </a:pPr>
            <a:r>
              <a:rPr lang="ru-RU" sz="2000" dirty="0">
                <a:latin typeface="Verdana" pitchFamily="34" charset="0"/>
                <a:ea typeface="Verdana" pitchFamily="34" charset="0"/>
                <a:cs typeface="Verdana" pitchFamily="34" charset="0"/>
              </a:rPr>
              <a:t>Обычно культуру школы измеряют через агрегированные индивидуальные аттитюды </a:t>
            </a:r>
            <a:endParaRPr lang="ru-RU" sz="2000" dirty="0" smtClean="0">
              <a:latin typeface="Verdana" pitchFamily="34" charset="0"/>
              <a:ea typeface="Verdana" pitchFamily="34" charset="0"/>
              <a:cs typeface="Verdana" pitchFamily="34" charset="0"/>
            </a:endParaRPr>
          </a:p>
          <a:p>
            <a:pPr>
              <a:defRPr/>
            </a:pPr>
            <a:endParaRPr lang="ru-RU" sz="2000" dirty="0">
              <a:latin typeface="Verdana" pitchFamily="34" charset="0"/>
              <a:ea typeface="Verdana" pitchFamily="34" charset="0"/>
              <a:cs typeface="Verdana" pitchFamily="34" charset="0"/>
            </a:endParaRPr>
          </a:p>
          <a:p>
            <a:pPr>
              <a:defRPr/>
            </a:pPr>
            <a:r>
              <a:rPr lang="ru-RU" sz="2000" b="1" dirty="0">
                <a:latin typeface="Verdana" pitchFamily="34" charset="0"/>
                <a:ea typeface="Verdana" pitchFamily="34" charset="0"/>
                <a:cs typeface="Verdana" pitchFamily="34" charset="0"/>
              </a:rPr>
              <a:t>Однако при этом теряется внутри-школьная гетерогенность, которая может быть весьма значительной</a:t>
            </a:r>
          </a:p>
        </p:txBody>
      </p:sp>
    </p:spTree>
    <p:extLst>
      <p:ext uri="{BB962C8B-B14F-4D97-AF65-F5344CB8AC3E}">
        <p14:creationId xmlns:p14="http://schemas.microsoft.com/office/powerpoint/2010/main" val="3779827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756766" y="1013547"/>
            <a:ext cx="6557050" cy="4312681"/>
            <a:chOff x="-446070" y="743019"/>
            <a:chExt cx="4910902" cy="2950013"/>
          </a:xfrm>
        </p:grpSpPr>
        <p:sp>
          <p:nvSpPr>
            <p:cNvPr id="15" name="TextBox 14"/>
            <p:cNvSpPr txBox="1"/>
            <p:nvPr/>
          </p:nvSpPr>
          <p:spPr>
            <a:xfrm>
              <a:off x="611560" y="3482503"/>
              <a:ext cx="3853272" cy="210529"/>
            </a:xfrm>
            <a:prstGeom prst="rect">
              <a:avLst/>
            </a:prstGeom>
            <a:noFill/>
          </p:spPr>
          <p:txBody>
            <a:bodyPr wrap="square" rtlCol="0">
              <a:spAutoFit/>
            </a:bodyPr>
            <a:lstStyle/>
            <a:p>
              <a:pPr algn="ctr"/>
              <a:r>
                <a:rPr lang="ru-RU" sz="1400" b="1" dirty="0" smtClean="0">
                  <a:latin typeface="Arial" pitchFamily="34" charset="0"/>
                  <a:cs typeface="Arial" pitchFamily="34" charset="0"/>
                </a:rPr>
                <a:t>СЭС школы</a:t>
              </a:r>
              <a:endParaRPr lang="ru-RU" sz="1400" b="1" dirty="0">
                <a:latin typeface="Arial" pitchFamily="34" charset="0"/>
                <a:cs typeface="Arial" pitchFamily="34" charset="0"/>
              </a:endParaRPr>
            </a:p>
          </p:txBody>
        </p:sp>
        <p:sp>
          <p:nvSpPr>
            <p:cNvPr id="16" name="TextBox 15"/>
            <p:cNvSpPr txBox="1"/>
            <p:nvPr/>
          </p:nvSpPr>
          <p:spPr>
            <a:xfrm>
              <a:off x="-446070" y="1938072"/>
              <a:ext cx="3133194" cy="210529"/>
            </a:xfrm>
            <a:prstGeom prst="rect">
              <a:avLst/>
            </a:prstGeom>
            <a:noFill/>
          </p:spPr>
          <p:txBody>
            <a:bodyPr wrap="square" rtlCol="0">
              <a:spAutoFit/>
              <a:scene3d>
                <a:camera prst="orthographicFront">
                  <a:rot lat="0" lon="0" rev="5400000"/>
                </a:camera>
                <a:lightRig rig="threePt" dir="t"/>
              </a:scene3d>
            </a:bodyPr>
            <a:lstStyle/>
            <a:p>
              <a:pPr algn="ctr"/>
              <a:r>
                <a:rPr lang="ru-RU" sz="1400" b="1" dirty="0" smtClean="0">
                  <a:latin typeface="Arial" pitchFamily="34" charset="0"/>
                  <a:cs typeface="Arial" pitchFamily="34" charset="0"/>
                </a:rPr>
                <a:t>Академическая мотивация школы</a:t>
              </a:r>
            </a:p>
          </p:txBody>
        </p:sp>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5" t="6350" r="23996" b="8027"/>
            <a:stretch/>
          </p:blipFill>
          <p:spPr bwMode="auto">
            <a:xfrm>
              <a:off x="1274416" y="743019"/>
              <a:ext cx="2788631" cy="273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Группа 2"/>
          <p:cNvGrpSpPr/>
          <p:nvPr/>
        </p:nvGrpSpPr>
        <p:grpSpPr>
          <a:xfrm>
            <a:off x="-1960322" y="1052736"/>
            <a:ext cx="7684450" cy="4267474"/>
            <a:chOff x="3702742" y="908721"/>
            <a:chExt cx="5082570" cy="2843030"/>
          </a:xfrm>
        </p:grpSpPr>
        <p:pic>
          <p:nvPicPr>
            <p:cNvPr id="410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39" t="3968" r="23132" b="8027"/>
            <a:stretch/>
          </p:blipFill>
          <p:spPr bwMode="auto">
            <a:xfrm>
              <a:off x="5401395" y="908721"/>
              <a:ext cx="2626990" cy="263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932040" y="3546707"/>
              <a:ext cx="3853272" cy="205044"/>
            </a:xfrm>
            <a:prstGeom prst="rect">
              <a:avLst/>
            </a:prstGeom>
            <a:noFill/>
          </p:spPr>
          <p:txBody>
            <a:bodyPr wrap="square" rtlCol="0">
              <a:spAutoFit/>
            </a:bodyPr>
            <a:lstStyle/>
            <a:p>
              <a:pPr algn="ctr"/>
              <a:r>
                <a:rPr lang="ru-RU" sz="1400" b="1" dirty="0" smtClean="0">
                  <a:latin typeface="Arial" pitchFamily="34" charset="0"/>
                  <a:cs typeface="Arial" pitchFamily="34" charset="0"/>
                </a:rPr>
                <a:t>Размер школы</a:t>
              </a:r>
              <a:endParaRPr lang="ru-RU" sz="1400" b="1" dirty="0">
                <a:latin typeface="Arial" pitchFamily="34" charset="0"/>
                <a:cs typeface="Arial" pitchFamily="34" charset="0"/>
              </a:endParaRPr>
            </a:p>
          </p:txBody>
        </p:sp>
        <p:sp>
          <p:nvSpPr>
            <p:cNvPr id="20" name="TextBox 19"/>
            <p:cNvSpPr txBox="1"/>
            <p:nvPr/>
          </p:nvSpPr>
          <p:spPr>
            <a:xfrm>
              <a:off x="3702742" y="1958872"/>
              <a:ext cx="3133194" cy="205044"/>
            </a:xfrm>
            <a:prstGeom prst="rect">
              <a:avLst/>
            </a:prstGeom>
            <a:noFill/>
          </p:spPr>
          <p:txBody>
            <a:bodyPr wrap="square" rtlCol="0">
              <a:spAutoFit/>
              <a:scene3d>
                <a:camera prst="orthographicFront">
                  <a:rot lat="0" lon="0" rev="5400000"/>
                </a:camera>
                <a:lightRig rig="threePt" dir="t"/>
              </a:scene3d>
            </a:bodyPr>
            <a:lstStyle/>
            <a:p>
              <a:pPr algn="ctr"/>
              <a:r>
                <a:rPr lang="ru-RU" sz="1400" b="1" dirty="0" smtClean="0">
                  <a:latin typeface="Arial" pitchFamily="34" charset="0"/>
                  <a:cs typeface="Arial" pitchFamily="34" charset="0"/>
                </a:rPr>
                <a:t>Академическая мотивация школы</a:t>
              </a:r>
              <a:endParaRPr lang="ru-RU" sz="1400" b="1" dirty="0">
                <a:latin typeface="Arial" pitchFamily="34" charset="0"/>
                <a:cs typeface="Arial" pitchFamily="34" charset="0"/>
              </a:endParaRPr>
            </a:p>
          </p:txBody>
        </p:sp>
      </p:grpSp>
      <p:grpSp>
        <p:nvGrpSpPr>
          <p:cNvPr id="4" name="Группа 3"/>
          <p:cNvGrpSpPr/>
          <p:nvPr/>
        </p:nvGrpSpPr>
        <p:grpSpPr>
          <a:xfrm>
            <a:off x="2101977" y="5683944"/>
            <a:ext cx="6612454" cy="461665"/>
            <a:chOff x="2101977" y="5683944"/>
            <a:chExt cx="6612454" cy="461665"/>
          </a:xfrm>
        </p:grpSpPr>
        <p:sp>
          <p:nvSpPr>
            <p:cNvPr id="5" name="Равнобедренный треугольник 4"/>
            <p:cNvSpPr/>
            <p:nvPr/>
          </p:nvSpPr>
          <p:spPr>
            <a:xfrm>
              <a:off x="2101977" y="5683944"/>
              <a:ext cx="472818" cy="459252"/>
            </a:xfrm>
            <a:prstGeom prst="triangle">
              <a:avLst/>
            </a:prstGeom>
            <a:solidFill>
              <a:schemeClr val="tx2">
                <a:lumMod val="75000"/>
              </a:schemeClr>
            </a:solidFill>
            <a:ln>
              <a:solidFill>
                <a:srgbClr val="495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574795" y="5683944"/>
              <a:ext cx="6139636" cy="461665"/>
            </a:xfrm>
            <a:prstGeom prst="rect">
              <a:avLst/>
            </a:prstGeom>
            <a:noFill/>
          </p:spPr>
          <p:txBody>
            <a:bodyPr wrap="square" rtlCol="0">
              <a:spAutoFit/>
            </a:bodyPr>
            <a:lstStyle/>
            <a:p>
              <a:r>
                <a:rPr lang="ru-RU" sz="2400" dirty="0" smtClean="0"/>
                <a:t>В школе есть низко-мотивированные классы</a:t>
              </a:r>
              <a:endParaRPr lang="ru-RU" sz="2400" dirty="0"/>
            </a:p>
          </p:txBody>
        </p:sp>
      </p:grpSp>
      <p:sp>
        <p:nvSpPr>
          <p:cNvPr id="13" name="Прямоугольник 12"/>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Учебная </a:t>
            </a:r>
            <a:r>
              <a:rPr lang="ru-RU" sz="2200" b="1" dirty="0">
                <a:latin typeface="Verdana" pitchFamily="34" charset="0"/>
                <a:ea typeface="Verdana" pitchFamily="34" charset="0"/>
                <a:cs typeface="Verdana" pitchFamily="34" charset="0"/>
              </a:rPr>
              <a:t>мотивация и </a:t>
            </a:r>
            <a:r>
              <a:rPr lang="ru-RU" sz="2200" b="1" dirty="0" smtClean="0">
                <a:latin typeface="Verdana" pitchFamily="34" charset="0"/>
                <a:ea typeface="Verdana" pitchFamily="34" charset="0"/>
                <a:cs typeface="Verdana" pitchFamily="34" charset="0"/>
              </a:rPr>
              <a:t>характеристики школы</a:t>
            </a:r>
            <a:endParaRPr lang="ru-RU"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9285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Мотивация в классах различных школ</a:t>
            </a:r>
          </a:p>
        </p:txBody>
      </p:sp>
      <p:grpSp>
        <p:nvGrpSpPr>
          <p:cNvPr id="16" name="Группа 15"/>
          <p:cNvGrpSpPr/>
          <p:nvPr/>
        </p:nvGrpSpPr>
        <p:grpSpPr>
          <a:xfrm>
            <a:off x="-1960322" y="1052736"/>
            <a:ext cx="7684450" cy="4267474"/>
            <a:chOff x="3702742" y="908721"/>
            <a:chExt cx="5082570" cy="2843030"/>
          </a:xfrm>
        </p:grpSpPr>
        <p:pic>
          <p:nvPicPr>
            <p:cNvPr id="1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39" t="3968" r="23132" b="8027"/>
            <a:stretch/>
          </p:blipFill>
          <p:spPr bwMode="auto">
            <a:xfrm>
              <a:off x="5401395" y="908721"/>
              <a:ext cx="2626990" cy="263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32040" y="3546707"/>
              <a:ext cx="3853272" cy="205044"/>
            </a:xfrm>
            <a:prstGeom prst="rect">
              <a:avLst/>
            </a:prstGeom>
            <a:noFill/>
          </p:spPr>
          <p:txBody>
            <a:bodyPr wrap="square" rtlCol="0">
              <a:spAutoFit/>
            </a:bodyPr>
            <a:lstStyle/>
            <a:p>
              <a:pPr algn="ctr"/>
              <a:r>
                <a:rPr lang="ru-RU" sz="1400" b="1" dirty="0" smtClean="0">
                  <a:latin typeface="Arial" pitchFamily="34" charset="0"/>
                  <a:cs typeface="Arial" pitchFamily="34" charset="0"/>
                </a:rPr>
                <a:t>Размер школы</a:t>
              </a:r>
              <a:endParaRPr lang="ru-RU" sz="1400" b="1" dirty="0">
                <a:latin typeface="Arial" pitchFamily="34" charset="0"/>
                <a:cs typeface="Arial" pitchFamily="34" charset="0"/>
              </a:endParaRPr>
            </a:p>
          </p:txBody>
        </p:sp>
        <p:sp>
          <p:nvSpPr>
            <p:cNvPr id="21" name="TextBox 20"/>
            <p:cNvSpPr txBox="1"/>
            <p:nvPr/>
          </p:nvSpPr>
          <p:spPr>
            <a:xfrm>
              <a:off x="3702742" y="1958872"/>
              <a:ext cx="3133194" cy="205044"/>
            </a:xfrm>
            <a:prstGeom prst="rect">
              <a:avLst/>
            </a:prstGeom>
            <a:noFill/>
          </p:spPr>
          <p:txBody>
            <a:bodyPr wrap="square" rtlCol="0">
              <a:spAutoFit/>
              <a:scene3d>
                <a:camera prst="orthographicFront">
                  <a:rot lat="0" lon="0" rev="5400000"/>
                </a:camera>
                <a:lightRig rig="threePt" dir="t"/>
              </a:scene3d>
            </a:bodyPr>
            <a:lstStyle/>
            <a:p>
              <a:pPr algn="ctr"/>
              <a:r>
                <a:rPr lang="ru-RU" sz="1400" b="1" dirty="0" smtClean="0">
                  <a:latin typeface="Arial" pitchFamily="34" charset="0"/>
                  <a:cs typeface="Arial" pitchFamily="34" charset="0"/>
                </a:rPr>
                <a:t>Академическая мотивация школы</a:t>
              </a:r>
              <a:endParaRPr lang="ru-RU" sz="1400" b="1" dirty="0">
                <a:latin typeface="Arial" pitchFamily="34" charset="0"/>
                <a:cs typeface="Arial" pitchFamily="34" charset="0"/>
              </a:endParaRPr>
            </a:p>
          </p:txBody>
        </p:sp>
      </p:grpSp>
      <p:cxnSp>
        <p:nvCxnSpPr>
          <p:cNvPr id="14" name="Прямая со стрелкой 13"/>
          <p:cNvCxnSpPr/>
          <p:nvPr/>
        </p:nvCxnSpPr>
        <p:spPr>
          <a:xfrm>
            <a:off x="2593811" y="4653136"/>
            <a:ext cx="2770277" cy="504056"/>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3851920" y="1340768"/>
            <a:ext cx="1368152" cy="373547"/>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47" t="10325" r="7402" b="13877"/>
          <a:stretch/>
        </p:blipFill>
        <p:spPr bwMode="auto">
          <a:xfrm>
            <a:off x="5749157" y="2752217"/>
            <a:ext cx="2567259" cy="191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03" t="10325" r="7523" b="13877"/>
          <a:stretch/>
        </p:blipFill>
        <p:spPr bwMode="auto">
          <a:xfrm>
            <a:off x="5724129" y="523993"/>
            <a:ext cx="2592288" cy="194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64" t="10325" r="8541" b="13877"/>
          <a:stretch/>
        </p:blipFill>
        <p:spPr bwMode="auto">
          <a:xfrm>
            <a:off x="5749157" y="4917707"/>
            <a:ext cx="2423243" cy="181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Прямая со стрелкой 29"/>
          <p:cNvCxnSpPr/>
          <p:nvPr/>
        </p:nvCxnSpPr>
        <p:spPr>
          <a:xfrm>
            <a:off x="3707904" y="3213534"/>
            <a:ext cx="1614723" cy="307588"/>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26855" y="3514065"/>
            <a:ext cx="4603476" cy="246221"/>
          </a:xfrm>
          <a:prstGeom prst="rect">
            <a:avLst/>
          </a:prstGeom>
          <a:noFill/>
        </p:spPr>
        <p:txBody>
          <a:bodyPr wrap="square" rtlCol="0">
            <a:spAutoFit/>
            <a:scene3d>
              <a:camera prst="orthographicFront">
                <a:rot lat="0" lon="0" rev="5400000"/>
              </a:camera>
              <a:lightRig rig="threePt" dir="t"/>
            </a:scene3d>
          </a:bodyPr>
          <a:lstStyle/>
          <a:p>
            <a:pPr algn="ctr"/>
            <a:r>
              <a:rPr lang="ru-RU" sz="1000" b="1" dirty="0" smtClean="0">
                <a:latin typeface="Arial" pitchFamily="34" charset="0"/>
                <a:cs typeface="Arial" pitchFamily="34" charset="0"/>
              </a:rPr>
              <a:t>МОТИВАЦИЯ КЛАССОВ</a:t>
            </a:r>
            <a:endParaRPr lang="ru-RU" sz="1000" b="1" dirty="0">
              <a:latin typeface="Arial" pitchFamily="34" charset="0"/>
              <a:cs typeface="Arial" pitchFamily="34" charset="0"/>
            </a:endParaRPr>
          </a:p>
        </p:txBody>
      </p:sp>
      <p:sp>
        <p:nvSpPr>
          <p:cNvPr id="34" name="TextBox 33"/>
          <p:cNvSpPr txBox="1"/>
          <p:nvPr/>
        </p:nvSpPr>
        <p:spPr>
          <a:xfrm>
            <a:off x="3326855" y="1404430"/>
            <a:ext cx="4603476" cy="246221"/>
          </a:xfrm>
          <a:prstGeom prst="rect">
            <a:avLst/>
          </a:prstGeom>
          <a:noFill/>
        </p:spPr>
        <p:txBody>
          <a:bodyPr wrap="square" rtlCol="0">
            <a:spAutoFit/>
            <a:scene3d>
              <a:camera prst="orthographicFront">
                <a:rot lat="0" lon="0" rev="5400000"/>
              </a:camera>
              <a:lightRig rig="threePt" dir="t"/>
            </a:scene3d>
          </a:bodyPr>
          <a:lstStyle/>
          <a:p>
            <a:pPr algn="ctr"/>
            <a:r>
              <a:rPr lang="ru-RU" sz="1000" b="1" dirty="0" smtClean="0">
                <a:latin typeface="Arial" pitchFamily="34" charset="0"/>
                <a:cs typeface="Arial" pitchFamily="34" charset="0"/>
              </a:rPr>
              <a:t>МОТИВАЦИЯ КЛАССОВ</a:t>
            </a:r>
            <a:endParaRPr lang="ru-RU" sz="1000" b="1" dirty="0">
              <a:latin typeface="Arial" pitchFamily="34" charset="0"/>
              <a:cs typeface="Arial" pitchFamily="34" charset="0"/>
            </a:endParaRPr>
          </a:p>
        </p:txBody>
      </p:sp>
      <p:sp>
        <p:nvSpPr>
          <p:cNvPr id="35" name="TextBox 34"/>
          <p:cNvSpPr txBox="1"/>
          <p:nvPr/>
        </p:nvSpPr>
        <p:spPr>
          <a:xfrm>
            <a:off x="3326855" y="5702022"/>
            <a:ext cx="4603476" cy="246221"/>
          </a:xfrm>
          <a:prstGeom prst="rect">
            <a:avLst/>
          </a:prstGeom>
          <a:noFill/>
        </p:spPr>
        <p:txBody>
          <a:bodyPr wrap="square" rtlCol="0">
            <a:spAutoFit/>
            <a:scene3d>
              <a:camera prst="orthographicFront">
                <a:rot lat="0" lon="0" rev="5400000"/>
              </a:camera>
              <a:lightRig rig="threePt" dir="t"/>
            </a:scene3d>
          </a:bodyPr>
          <a:lstStyle/>
          <a:p>
            <a:pPr algn="ctr"/>
            <a:r>
              <a:rPr lang="ru-RU" sz="1000" b="1" dirty="0" smtClean="0">
                <a:latin typeface="Arial" pitchFamily="34" charset="0"/>
                <a:cs typeface="Arial" pitchFamily="34" charset="0"/>
              </a:rPr>
              <a:t>МОТИВАЦИЯ КЛАССОВ</a:t>
            </a:r>
            <a:endParaRPr lang="ru-RU" sz="1000" b="1" dirty="0">
              <a:latin typeface="Arial" pitchFamily="34" charset="0"/>
              <a:cs typeface="Arial" pitchFamily="34" charset="0"/>
            </a:endParaRPr>
          </a:p>
        </p:txBody>
      </p:sp>
    </p:spTree>
    <p:extLst>
      <p:ext uri="{BB962C8B-B14F-4D97-AF65-F5344CB8AC3E}">
        <p14:creationId xmlns:p14="http://schemas.microsoft.com/office/powerpoint/2010/main" val="1225960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4"/>
          <p:cNvPicPr>
            <a:picLocks noChangeAspect="1" noChangeArrowheads="1"/>
          </p:cNvPicPr>
          <p:nvPr/>
        </p:nvPicPr>
        <p:blipFill rotWithShape="1">
          <a:blip r:embed="rId3" cstate="print"/>
          <a:srcRect l="5796" r="37918" b="8691"/>
          <a:stretch/>
        </p:blipFill>
        <p:spPr bwMode="auto">
          <a:xfrm>
            <a:off x="683568" y="1340768"/>
            <a:ext cx="3888432" cy="4610990"/>
          </a:xfrm>
          <a:prstGeom prst="rect">
            <a:avLst/>
          </a:prstGeom>
          <a:noFill/>
          <a:ln w="9525">
            <a:noFill/>
            <a:miter lim="800000"/>
            <a:headEnd/>
            <a:tailEnd/>
          </a:ln>
        </p:spPr>
      </p:pic>
      <p:pic>
        <p:nvPicPr>
          <p:cNvPr id="16391" name="Picture 4"/>
          <p:cNvPicPr>
            <a:picLocks noChangeAspect="1" noChangeArrowheads="1"/>
          </p:cNvPicPr>
          <p:nvPr/>
        </p:nvPicPr>
        <p:blipFill rotWithShape="1">
          <a:blip r:embed="rId3" cstate="print"/>
          <a:srcRect l="62691" t="-27" b="9867"/>
          <a:stretch/>
        </p:blipFill>
        <p:spPr bwMode="auto">
          <a:xfrm>
            <a:off x="5508104" y="1340767"/>
            <a:ext cx="2664296" cy="4573023"/>
          </a:xfrm>
          <a:prstGeom prst="rect">
            <a:avLst/>
          </a:prstGeom>
          <a:noFill/>
          <a:ln w="9525">
            <a:noFill/>
            <a:miter lim="800000"/>
            <a:headEnd/>
            <a:tailEnd/>
          </a:ln>
        </p:spPr>
      </p:pic>
      <p:sp>
        <p:nvSpPr>
          <p:cNvPr id="3" name="TextBox 2"/>
          <p:cNvSpPr txBox="1"/>
          <p:nvPr/>
        </p:nvSpPr>
        <p:spPr>
          <a:xfrm>
            <a:off x="200411" y="733483"/>
            <a:ext cx="553998" cy="4504981"/>
          </a:xfrm>
          <a:prstGeom prst="rect">
            <a:avLst/>
          </a:prstGeom>
          <a:noFill/>
        </p:spPr>
        <p:txBody>
          <a:bodyPr vert="vert270" wrap="square" rtlCol="0">
            <a:spAutoFit/>
          </a:bodyPr>
          <a:lstStyle/>
          <a:p>
            <a:r>
              <a:rPr lang="ru-RU" sz="2400" dirty="0" smtClean="0"/>
              <a:t>Академическая мотивация</a:t>
            </a:r>
            <a:endParaRPr lang="ru-RU" sz="2400" dirty="0"/>
          </a:p>
        </p:txBody>
      </p:sp>
      <p:sp>
        <p:nvSpPr>
          <p:cNvPr id="10" name="TextBox 9"/>
          <p:cNvSpPr txBox="1"/>
          <p:nvPr/>
        </p:nvSpPr>
        <p:spPr>
          <a:xfrm>
            <a:off x="4712104" y="733484"/>
            <a:ext cx="553998" cy="4504981"/>
          </a:xfrm>
          <a:prstGeom prst="rect">
            <a:avLst/>
          </a:prstGeom>
          <a:noFill/>
        </p:spPr>
        <p:txBody>
          <a:bodyPr vert="vert270" wrap="square" rtlCol="0">
            <a:spAutoFit/>
          </a:bodyPr>
          <a:lstStyle/>
          <a:p>
            <a:r>
              <a:rPr lang="ru-RU" sz="2400" dirty="0" smtClean="0"/>
              <a:t>Академическая мотивация</a:t>
            </a:r>
            <a:endParaRPr lang="ru-RU" sz="2400" dirty="0"/>
          </a:p>
        </p:txBody>
      </p:sp>
      <p:sp>
        <p:nvSpPr>
          <p:cNvPr id="4" name="TextBox 3"/>
          <p:cNvSpPr txBox="1"/>
          <p:nvPr/>
        </p:nvSpPr>
        <p:spPr>
          <a:xfrm>
            <a:off x="1554460" y="5906182"/>
            <a:ext cx="3168352" cy="369332"/>
          </a:xfrm>
          <a:prstGeom prst="rect">
            <a:avLst/>
          </a:prstGeom>
          <a:noFill/>
        </p:spPr>
        <p:txBody>
          <a:bodyPr wrap="square" rtlCol="0">
            <a:spAutoFit/>
          </a:bodyPr>
          <a:lstStyle/>
          <a:p>
            <a:r>
              <a:rPr lang="ru-RU" dirty="0" smtClean="0"/>
              <a:t>9а	      9б	           9б</a:t>
            </a:r>
            <a:endParaRPr lang="ru-RU" dirty="0"/>
          </a:p>
        </p:txBody>
      </p:sp>
      <p:sp>
        <p:nvSpPr>
          <p:cNvPr id="11" name="TextBox 10"/>
          <p:cNvSpPr txBox="1"/>
          <p:nvPr/>
        </p:nvSpPr>
        <p:spPr>
          <a:xfrm>
            <a:off x="5975648" y="5906182"/>
            <a:ext cx="2196752" cy="369332"/>
          </a:xfrm>
          <a:prstGeom prst="rect">
            <a:avLst/>
          </a:prstGeom>
          <a:noFill/>
        </p:spPr>
        <p:txBody>
          <a:bodyPr wrap="square" rtlCol="0">
            <a:spAutoFit/>
          </a:bodyPr>
          <a:lstStyle/>
          <a:p>
            <a:r>
              <a:rPr lang="ru-RU" dirty="0" smtClean="0"/>
              <a:t>10а	      10б</a:t>
            </a:r>
            <a:endParaRPr lang="ru-RU" dirty="0"/>
          </a:p>
        </p:txBody>
      </p:sp>
      <p:sp>
        <p:nvSpPr>
          <p:cNvPr id="12" name="Прямоугольник 11"/>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Академическая мотивация </a:t>
            </a:r>
            <a:r>
              <a:rPr lang="ru-RU" sz="2200" b="1" dirty="0" smtClean="0">
                <a:latin typeface="Verdana" pitchFamily="34" charset="0"/>
                <a:ea typeface="Verdana" pitchFamily="34" charset="0"/>
                <a:cs typeface="Verdana" pitchFamily="34" charset="0"/>
              </a:rPr>
              <a:t>классов внутри </a:t>
            </a:r>
            <a:r>
              <a:rPr lang="ru-RU" sz="2200" b="1" dirty="0">
                <a:latin typeface="Verdana" pitchFamily="34" charset="0"/>
                <a:ea typeface="Verdana" pitchFamily="34" charset="0"/>
                <a:cs typeface="Verdana" pitchFamily="34" charset="0"/>
              </a:rPr>
              <a:t>одной </a:t>
            </a:r>
            <a:r>
              <a:rPr lang="ru-RU" sz="2200" b="1" dirty="0" smtClean="0">
                <a:latin typeface="Verdana" pitchFamily="34" charset="0"/>
                <a:ea typeface="Verdana" pitchFamily="34" charset="0"/>
                <a:cs typeface="Verdana" pitchFamily="34" charset="0"/>
              </a:rPr>
              <a:t>школы может существенно различаться</a:t>
            </a:r>
            <a:endParaRPr lang="en-US"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7084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 name="Group 86"/>
          <p:cNvGraphicFramePr>
            <a:graphicFrameLocks noGrp="1"/>
          </p:cNvGraphicFramePr>
          <p:nvPr>
            <p:extLst>
              <p:ext uri="{D42A27DB-BD31-4B8C-83A1-F6EECF244321}">
                <p14:modId xmlns:p14="http://schemas.microsoft.com/office/powerpoint/2010/main" val="4220130224"/>
              </p:ext>
            </p:extLst>
          </p:nvPr>
        </p:nvGraphicFramePr>
        <p:xfrm>
          <a:off x="179388" y="1344613"/>
          <a:ext cx="8785225" cy="5334283"/>
        </p:xfrm>
        <a:graphic>
          <a:graphicData uri="http://schemas.openxmlformats.org/drawingml/2006/table">
            <a:tbl>
              <a:tblPr/>
              <a:tblGrid>
                <a:gridCol w="2376388"/>
                <a:gridCol w="1512168"/>
                <a:gridCol w="1008112"/>
                <a:gridCol w="1368152"/>
                <a:gridCol w="1151980"/>
                <a:gridCol w="1368425"/>
              </a:tblGrid>
              <a:tr h="50008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mn-lt"/>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mn-lt"/>
                        </a:rPr>
                        <a:t>Низко-мотивированные</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mn-lt"/>
                          <a:ea typeface="Times New Roman" pitchFamily="18" charset="0"/>
                          <a:cs typeface="Arial" charset="0"/>
                        </a:rPr>
                        <a:t>Высоко-мотивированные</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mn-lt"/>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Mean </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SD</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Mean </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Times New Roman" pitchFamily="18" charset="0"/>
                          <a:cs typeface="Arial" charset="0"/>
                        </a:rPr>
                        <a:t>SD</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Times New Roman" pitchFamily="18" charset="0"/>
                          <a:cs typeface="Arial" charset="0"/>
                        </a:rPr>
                        <a:t>t-value </a:t>
                      </a:r>
                      <a:r>
                        <a:rPr kumimoji="0" lang="ru-RU" sz="1800" b="0" i="0" u="none" strike="noStrike" cap="none" normalizeH="0" baseline="0" smtClean="0">
                          <a:ln>
                            <a:noFill/>
                          </a:ln>
                          <a:solidFill>
                            <a:srgbClr val="000000"/>
                          </a:solidFill>
                          <a:effectLst/>
                          <a:latin typeface="+mn-lt"/>
                          <a:ea typeface="Times New Roman" pitchFamily="18" charset="0"/>
                          <a:cs typeface="Arial" charset="0"/>
                        </a:rPr>
                        <a:t>/ </a:t>
                      </a:r>
                      <a:r>
                        <a:rPr kumimoji="0" lang="en-US" sz="1800" b="0" i="0" u="none" strike="noStrike" cap="none" normalizeH="0" baseline="0" smtClean="0">
                          <a:ln>
                            <a:noFill/>
                          </a:ln>
                          <a:solidFill>
                            <a:srgbClr val="000000"/>
                          </a:solidFill>
                          <a:effectLst/>
                          <a:latin typeface="+mn-lt"/>
                          <a:ea typeface="Times New Roman" pitchFamily="18" charset="0"/>
                          <a:cs typeface="Arial" charset="0"/>
                        </a:rPr>
                        <a:t>Sig.</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GPA</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3,57</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0,58</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3,80</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0,59</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mn-lt"/>
                          <a:ea typeface="Times New Roman" pitchFamily="18" charset="0"/>
                          <a:cs typeface="Arial" charset="0"/>
                        </a:rPr>
                        <a:t>7</a:t>
                      </a:r>
                      <a:r>
                        <a:rPr kumimoji="0" lang="ru-RU" sz="1800" b="0" i="0" u="none" strike="noStrike" cap="none" normalizeH="0" baseline="0" smtClean="0">
                          <a:ln>
                            <a:noFill/>
                          </a:ln>
                          <a:solidFill>
                            <a:srgbClr val="000000"/>
                          </a:solidFill>
                          <a:effectLst/>
                          <a:latin typeface="+mn-lt"/>
                          <a:ea typeface="Times New Roman" pitchFamily="18" charset="0"/>
                          <a:cs typeface="Arial" charset="0"/>
                        </a:rPr>
                        <a:t>,48/ .000</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mn-lt"/>
                        </a:rPr>
                        <a:t>Переход в ПТУ</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68,47</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14,68</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78,26</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13,45</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12,73/ .000</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mn-lt"/>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5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mn-lt"/>
                          <a:ea typeface="Times New Roman" pitchFamily="18" charset="0"/>
                          <a:cs typeface="Arial" charset="0"/>
                        </a:rPr>
                        <a:t>Мотивация</a:t>
                      </a:r>
                      <a:endParaRPr kumimoji="0" lang="ru-RU" sz="1800" b="1"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2,66</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0,47</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3,12</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0,36</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19,59/ .000</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Анти-школьная культура</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2,17</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0,61</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1,59</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0,46</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19,06/ .000</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Высмеивание успехов</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mn-lt"/>
                          <a:ea typeface="Times New Roman" pitchFamily="18" charset="0"/>
                          <a:cs typeface="Arial" charset="0"/>
                        </a:rPr>
                        <a:t>2,04</a:t>
                      </a:r>
                      <a:endParaRPr kumimoji="0" lang="ru-RU" sz="1800" b="0" i="0" u="none" strike="noStrike" cap="none" normalizeH="0" baseline="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0,61</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1,59</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0,46</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7,34/ .000</a:t>
                      </a:r>
                      <a:endParaRPr kumimoji="0" lang="ru-RU" sz="1800" b="0" i="0" u="none" strike="noStrike" cap="none" normalizeH="0" baseline="0" dirty="0" smtClean="0">
                        <a:ln>
                          <a:noFill/>
                        </a:ln>
                        <a:solidFill>
                          <a:schemeClr val="tx1"/>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5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СЭС семьи</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44,</a:t>
                      </a: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00</a:t>
                      </a: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11,82</a:t>
                      </a: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4</a:t>
                      </a: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8,45</a:t>
                      </a: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13,31</a:t>
                      </a: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4,71</a:t>
                      </a:r>
                      <a:r>
                        <a:rPr kumimoji="0" lang="ru-RU" sz="1800" b="0" i="0" u="none" strike="noStrike" cap="none" normalizeH="0" baseline="0" dirty="0" smtClean="0">
                          <a:ln>
                            <a:noFill/>
                          </a:ln>
                          <a:solidFill>
                            <a:srgbClr val="000000"/>
                          </a:solidFill>
                          <a:effectLst/>
                          <a:latin typeface="+mn-lt"/>
                          <a:ea typeface="Times New Roman" pitchFamily="18" charset="0"/>
                          <a:cs typeface="Arial" charset="0"/>
                        </a:rPr>
                        <a:t>/ .0</a:t>
                      </a:r>
                      <a:r>
                        <a:rPr kumimoji="0" lang="en-US" sz="1800" b="0" i="0" u="none" strike="noStrike" cap="none" normalizeH="0" baseline="0" dirty="0" smtClean="0">
                          <a:ln>
                            <a:noFill/>
                          </a:ln>
                          <a:solidFill>
                            <a:srgbClr val="000000"/>
                          </a:solidFill>
                          <a:effectLst/>
                          <a:latin typeface="+mn-lt"/>
                          <a:ea typeface="Times New Roman" pitchFamily="18" charset="0"/>
                          <a:cs typeface="Arial" charset="0"/>
                        </a:rPr>
                        <a:t>00</a:t>
                      </a:r>
                      <a:endParaRPr kumimoji="0" lang="ru-RU" sz="1800" b="0" i="0" u="none" strike="noStrike" cap="none" normalizeH="0" baseline="0" dirty="0" smtClean="0">
                        <a:ln>
                          <a:noFill/>
                        </a:ln>
                        <a:solidFill>
                          <a:srgbClr val="000000"/>
                        </a:solidFill>
                        <a:effectLst/>
                        <a:latin typeface="+mn-lt"/>
                        <a:ea typeface="Times New Roman" pitchFamily="18"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04">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n-lt"/>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5304">
                <a:tc gridSpan="6">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Times New Roman" pitchFamily="18" charset="0"/>
                          <a:cs typeface="Arial" charset="0"/>
                        </a:rPr>
                        <a:t>* Independent Samples T-test, Sig. (2-tailed): ***  &lt;0.001; ** &lt;0.05; * &lt;0.10</a:t>
                      </a:r>
                      <a:r>
                        <a:rPr kumimoji="0" lang="ru-RU" sz="16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mn-lt"/>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5" name="Прямоугольник 4"/>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Сравнение двух академических сред</a:t>
            </a:r>
            <a:endParaRPr lang="en-US"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38496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ext uri="{D42A27DB-BD31-4B8C-83A1-F6EECF244321}">
                <p14:modId xmlns:p14="http://schemas.microsoft.com/office/powerpoint/2010/main" val="2198170393"/>
              </p:ext>
            </p:extLst>
          </p:nvPr>
        </p:nvGraphicFramePr>
        <p:xfrm>
          <a:off x="971600" y="1124744"/>
          <a:ext cx="6408712" cy="4680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Прямая соединительная линия 5"/>
          <p:cNvCxnSpPr/>
          <p:nvPr/>
        </p:nvCxnSpPr>
        <p:spPr>
          <a:xfrm>
            <a:off x="5940152" y="2521144"/>
            <a:ext cx="751094"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0232" y="2321089"/>
            <a:ext cx="2088232" cy="461665"/>
          </a:xfrm>
          <a:prstGeom prst="rect">
            <a:avLst/>
          </a:prstGeom>
          <a:noFill/>
        </p:spPr>
        <p:txBody>
          <a:bodyPr wrap="square" rtlCol="0">
            <a:spAutoFit/>
          </a:bodyPr>
          <a:lstStyle/>
          <a:p>
            <a:r>
              <a:rPr lang="ru-RU" sz="2400" dirty="0" smtClean="0"/>
              <a:t>Мальчики</a:t>
            </a:r>
            <a:endParaRPr lang="ru-RU" sz="2400" dirty="0"/>
          </a:p>
        </p:txBody>
      </p:sp>
      <p:sp>
        <p:nvSpPr>
          <p:cNvPr id="8" name="TextBox 7"/>
          <p:cNvSpPr txBox="1"/>
          <p:nvPr/>
        </p:nvSpPr>
        <p:spPr>
          <a:xfrm>
            <a:off x="6660232" y="3833257"/>
            <a:ext cx="2088232" cy="461665"/>
          </a:xfrm>
          <a:prstGeom prst="rect">
            <a:avLst/>
          </a:prstGeom>
          <a:noFill/>
        </p:spPr>
        <p:txBody>
          <a:bodyPr wrap="square" rtlCol="0">
            <a:spAutoFit/>
          </a:bodyPr>
          <a:lstStyle/>
          <a:p>
            <a:r>
              <a:rPr lang="ru-RU" sz="2400" dirty="0" smtClean="0"/>
              <a:t>Девочки</a:t>
            </a:r>
            <a:endParaRPr lang="ru-RU" sz="2400" dirty="0"/>
          </a:p>
        </p:txBody>
      </p:sp>
      <p:cxnSp>
        <p:nvCxnSpPr>
          <p:cNvPr id="9" name="Прямая соединительная линия 8"/>
          <p:cNvCxnSpPr/>
          <p:nvPr/>
        </p:nvCxnSpPr>
        <p:spPr>
          <a:xfrm>
            <a:off x="5940152" y="4033312"/>
            <a:ext cx="751094"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Прямоугольник 9"/>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Связь успеваемости школьника и его </a:t>
            </a:r>
            <a:r>
              <a:rPr lang="ru-RU" sz="2200" b="1" dirty="0" smtClean="0">
                <a:latin typeface="Verdana" pitchFamily="34" charset="0"/>
                <a:ea typeface="Verdana" pitchFamily="34" charset="0"/>
                <a:cs typeface="Verdana" pitchFamily="34" charset="0"/>
              </a:rPr>
              <a:t>популярности </a:t>
            </a:r>
            <a:r>
              <a:rPr lang="ru-RU" sz="2200" b="1" dirty="0">
                <a:latin typeface="Verdana" pitchFamily="34" charset="0"/>
                <a:ea typeface="Verdana" pitchFamily="34" charset="0"/>
                <a:cs typeface="Verdana" pitchFamily="34" charset="0"/>
              </a:rPr>
              <a:t>в классе</a:t>
            </a:r>
          </a:p>
        </p:txBody>
      </p:sp>
    </p:spTree>
    <p:extLst>
      <p:ext uri="{BB962C8B-B14F-4D97-AF65-F5344CB8AC3E}">
        <p14:creationId xmlns:p14="http://schemas.microsoft.com/office/powerpoint/2010/main" val="3015418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70502633"/>
              </p:ext>
            </p:extLst>
          </p:nvPr>
        </p:nvGraphicFramePr>
        <p:xfrm>
          <a:off x="865187" y="935037"/>
          <a:ext cx="7413625" cy="4987925"/>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Прямая соединительная линия 2"/>
          <p:cNvCxnSpPr/>
          <p:nvPr/>
        </p:nvCxnSpPr>
        <p:spPr>
          <a:xfrm>
            <a:off x="6156176" y="1844824"/>
            <a:ext cx="751094"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76256" y="1357233"/>
            <a:ext cx="2088232" cy="1323439"/>
          </a:xfrm>
          <a:prstGeom prst="rect">
            <a:avLst/>
          </a:prstGeom>
          <a:noFill/>
        </p:spPr>
        <p:txBody>
          <a:bodyPr wrap="square" rtlCol="0">
            <a:spAutoFit/>
          </a:bodyPr>
          <a:lstStyle/>
          <a:p>
            <a:r>
              <a:rPr lang="ru-RU" sz="2000" dirty="0" smtClean="0"/>
              <a:t>Мальчики, </a:t>
            </a:r>
          </a:p>
          <a:p>
            <a:r>
              <a:rPr lang="ru-RU" sz="2000" dirty="0" smtClean="0"/>
              <a:t>Высоко-мотивированный класс</a:t>
            </a:r>
            <a:endParaRPr lang="ru-RU" sz="2000" dirty="0"/>
          </a:p>
        </p:txBody>
      </p:sp>
      <p:sp>
        <p:nvSpPr>
          <p:cNvPr id="9" name="TextBox 8"/>
          <p:cNvSpPr txBox="1"/>
          <p:nvPr/>
        </p:nvSpPr>
        <p:spPr>
          <a:xfrm>
            <a:off x="6876256" y="2844116"/>
            <a:ext cx="2088232" cy="1323439"/>
          </a:xfrm>
          <a:prstGeom prst="rect">
            <a:avLst/>
          </a:prstGeom>
          <a:noFill/>
        </p:spPr>
        <p:txBody>
          <a:bodyPr wrap="square" rtlCol="0">
            <a:spAutoFit/>
          </a:bodyPr>
          <a:lstStyle/>
          <a:p>
            <a:r>
              <a:rPr lang="ru-RU" sz="2000" dirty="0" smtClean="0"/>
              <a:t>Мальчики, </a:t>
            </a:r>
          </a:p>
          <a:p>
            <a:r>
              <a:rPr lang="ru-RU" sz="2000" dirty="0" smtClean="0"/>
              <a:t>Средняя мотивация класса</a:t>
            </a:r>
            <a:endParaRPr lang="ru-RU" sz="2000" dirty="0"/>
          </a:p>
        </p:txBody>
      </p:sp>
      <p:sp>
        <p:nvSpPr>
          <p:cNvPr id="10" name="TextBox 9"/>
          <p:cNvSpPr txBox="1"/>
          <p:nvPr/>
        </p:nvSpPr>
        <p:spPr>
          <a:xfrm>
            <a:off x="6907270" y="4293096"/>
            <a:ext cx="2088232" cy="1323439"/>
          </a:xfrm>
          <a:prstGeom prst="rect">
            <a:avLst/>
          </a:prstGeom>
          <a:noFill/>
        </p:spPr>
        <p:txBody>
          <a:bodyPr wrap="square" rtlCol="0">
            <a:spAutoFit/>
          </a:bodyPr>
          <a:lstStyle/>
          <a:p>
            <a:r>
              <a:rPr lang="ru-RU" sz="2000" dirty="0" smtClean="0"/>
              <a:t>Мальчики, </a:t>
            </a:r>
          </a:p>
          <a:p>
            <a:r>
              <a:rPr lang="ru-RU" sz="2000" dirty="0" smtClean="0"/>
              <a:t>Низко-мотивированный класс</a:t>
            </a:r>
            <a:endParaRPr lang="ru-RU" sz="2000" dirty="0"/>
          </a:p>
        </p:txBody>
      </p:sp>
      <p:cxnSp>
        <p:nvCxnSpPr>
          <p:cNvPr id="11" name="Прямая соединительная линия 10"/>
          <p:cNvCxnSpPr/>
          <p:nvPr/>
        </p:nvCxnSpPr>
        <p:spPr>
          <a:xfrm>
            <a:off x="6156176" y="3356992"/>
            <a:ext cx="751094"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156176" y="4797152"/>
            <a:ext cx="81291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Прямоугольник 11"/>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Связь </a:t>
            </a:r>
            <a:r>
              <a:rPr lang="ru-RU" sz="2200" b="1" dirty="0">
                <a:latin typeface="Verdana" pitchFamily="34" charset="0"/>
                <a:ea typeface="Verdana" pitchFamily="34" charset="0"/>
                <a:cs typeface="Verdana" pitchFamily="34" charset="0"/>
              </a:rPr>
              <a:t>успеваемости школьника и его </a:t>
            </a:r>
            <a:r>
              <a:rPr lang="ru-RU" sz="2200" b="1" dirty="0" smtClean="0">
                <a:latin typeface="Verdana" pitchFamily="34" charset="0"/>
                <a:ea typeface="Verdana" pitchFamily="34" charset="0"/>
                <a:cs typeface="Verdana" pitchFamily="34" charset="0"/>
              </a:rPr>
              <a:t>популярности </a:t>
            </a:r>
            <a:r>
              <a:rPr lang="ru-RU" sz="2200" b="1" dirty="0">
                <a:latin typeface="Verdana" pitchFamily="34" charset="0"/>
                <a:ea typeface="Verdana" pitchFamily="34" charset="0"/>
                <a:cs typeface="Verdana" pitchFamily="34" charset="0"/>
              </a:rPr>
              <a:t>в классе </a:t>
            </a:r>
            <a:r>
              <a:rPr lang="ru-RU" sz="2200" b="1" dirty="0" smtClean="0">
                <a:latin typeface="Verdana" pitchFamily="34" charset="0"/>
                <a:ea typeface="Verdana" pitchFamily="34" charset="0"/>
                <a:cs typeface="Verdana" pitchFamily="34" charset="0"/>
              </a:rPr>
              <a:t>: эффект контекста</a:t>
            </a:r>
            <a:endParaRPr lang="ru-RU" sz="2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63522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84196" y="332656"/>
            <a:ext cx="8784976" cy="769441"/>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Число групп разного уровня с высоким уровнем анти-школьных настроений (из 7300 учеников)</a:t>
            </a:r>
            <a:endParaRPr lang="ru-RU" sz="2200" b="1" dirty="0">
              <a:latin typeface="Verdana" pitchFamily="34" charset="0"/>
              <a:ea typeface="Verdana" pitchFamily="34" charset="0"/>
              <a:cs typeface="Verdan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78260119"/>
              </p:ext>
            </p:extLst>
          </p:nvPr>
        </p:nvGraphicFramePr>
        <p:xfrm>
          <a:off x="1228312" y="1628800"/>
          <a:ext cx="6696744" cy="4090056"/>
        </p:xfrm>
        <a:graphic>
          <a:graphicData uri="http://schemas.openxmlformats.org/drawingml/2006/table">
            <a:tbl>
              <a:tblPr firstRow="1" bandRow="1">
                <a:tableStyleId>{5C22544A-7EE6-4342-B048-85BDC9FD1C3A}</a:tableStyleId>
              </a:tblPr>
              <a:tblGrid>
                <a:gridCol w="1486085"/>
                <a:gridCol w="1956580"/>
                <a:gridCol w="3254079"/>
              </a:tblGrid>
              <a:tr h="1022514">
                <a:tc>
                  <a:txBody>
                    <a:bodyPr/>
                    <a:lstStyle/>
                    <a:p>
                      <a:pPr algn="ctr"/>
                      <a:r>
                        <a:rPr lang="ru-RU" sz="1800" dirty="0" smtClean="0">
                          <a:latin typeface="Verdana" pitchFamily="34" charset="0"/>
                          <a:ea typeface="Verdana" pitchFamily="34" charset="0"/>
                          <a:cs typeface="Verdana" pitchFamily="34" charset="0"/>
                        </a:rPr>
                        <a:t>Уровень</a:t>
                      </a:r>
                      <a:r>
                        <a:rPr lang="ru-RU" sz="1800" baseline="0" dirty="0" smtClean="0">
                          <a:latin typeface="Verdana" pitchFamily="34" charset="0"/>
                          <a:ea typeface="Verdana" pitchFamily="34" charset="0"/>
                          <a:cs typeface="Verdana" pitchFamily="34" charset="0"/>
                        </a:rPr>
                        <a:t> среды</a:t>
                      </a:r>
                      <a:endParaRPr lang="ru-RU" sz="1800" dirty="0">
                        <a:latin typeface="Verdana" pitchFamily="34" charset="0"/>
                        <a:ea typeface="Verdana" pitchFamily="34" charset="0"/>
                        <a:cs typeface="Verdana" pitchFamily="34" charset="0"/>
                      </a:endParaRPr>
                    </a:p>
                  </a:txBody>
                  <a:tcPr anchor="ctr"/>
                </a:tc>
                <a:tc>
                  <a:txBody>
                    <a:bodyPr/>
                    <a:lstStyle/>
                    <a:p>
                      <a:pPr algn="ctr"/>
                      <a:endParaRPr lang="ru-RU" sz="1800" dirty="0">
                        <a:latin typeface="Verdana" pitchFamily="34" charset="0"/>
                        <a:ea typeface="Verdana" pitchFamily="34" charset="0"/>
                        <a:cs typeface="Verdana" pitchFamily="34" charset="0"/>
                      </a:endParaRPr>
                    </a:p>
                  </a:txBody>
                  <a:tcPr anchor="ctr"/>
                </a:tc>
                <a:tc>
                  <a:txBody>
                    <a:bodyPr/>
                    <a:lstStyle/>
                    <a:p>
                      <a:pPr algn="ctr"/>
                      <a:endParaRPr lang="ru-RU" sz="1800" dirty="0">
                        <a:latin typeface="Verdana" pitchFamily="34" charset="0"/>
                        <a:ea typeface="Verdana" pitchFamily="34" charset="0"/>
                        <a:cs typeface="Verdana" pitchFamily="34" charset="0"/>
                      </a:endParaRPr>
                    </a:p>
                  </a:txBody>
                  <a:tcPr anchor="ctr"/>
                </a:tc>
              </a:tr>
              <a:tr h="1022514">
                <a:tc>
                  <a:txBody>
                    <a:bodyPr/>
                    <a:lstStyle/>
                    <a:p>
                      <a:pPr algn="ctr"/>
                      <a:r>
                        <a:rPr lang="ru-RU" sz="1800" b="1" dirty="0" smtClean="0">
                          <a:latin typeface="Verdana" pitchFamily="34" charset="0"/>
                          <a:ea typeface="Verdana" pitchFamily="34" charset="0"/>
                          <a:cs typeface="Verdana" pitchFamily="34" charset="0"/>
                        </a:rPr>
                        <a:t>Класс </a:t>
                      </a:r>
                      <a:endParaRPr lang="ru-RU" sz="1800" b="1" dirty="0">
                        <a:latin typeface="Verdana" pitchFamily="34" charset="0"/>
                        <a:ea typeface="Verdana" pitchFamily="34" charset="0"/>
                        <a:cs typeface="Verdana" pitchFamily="34" charset="0"/>
                      </a:endParaRPr>
                    </a:p>
                  </a:txBody>
                  <a:tcPr anchor="ctr"/>
                </a:tc>
                <a:tc>
                  <a:txBody>
                    <a:bodyPr/>
                    <a:lstStyle/>
                    <a:p>
                      <a:pPr algn="ctr"/>
                      <a:r>
                        <a:rPr lang="ru-RU" sz="1800" b="1" dirty="0" smtClean="0">
                          <a:latin typeface="Verdana" pitchFamily="34" charset="0"/>
                          <a:ea typeface="Verdana" pitchFamily="34" charset="0"/>
                          <a:cs typeface="Verdana" pitchFamily="34" charset="0"/>
                        </a:rPr>
                        <a:t>23 класса</a:t>
                      </a:r>
                      <a:endParaRPr lang="ru-RU" sz="1800" b="1" dirty="0">
                        <a:latin typeface="Verdana" pitchFamily="34" charset="0"/>
                        <a:ea typeface="Verdana" pitchFamily="34" charset="0"/>
                        <a:cs typeface="Verdana" pitchFamily="34" charset="0"/>
                      </a:endParaRPr>
                    </a:p>
                  </a:txBody>
                  <a:tcPr anchor="ctr"/>
                </a:tc>
                <a:tc>
                  <a:txBody>
                    <a:bodyPr/>
                    <a:lstStyle/>
                    <a:p>
                      <a:pPr algn="ctr"/>
                      <a:r>
                        <a:rPr lang="ru-RU" sz="1800" dirty="0" smtClean="0">
                          <a:latin typeface="Verdana" pitchFamily="34" charset="0"/>
                          <a:ea typeface="Verdana" pitchFamily="34" charset="0"/>
                          <a:cs typeface="Verdana" pitchFamily="34" charset="0"/>
                        </a:rPr>
                        <a:t>391 учеников  (5,</a:t>
                      </a:r>
                      <a:r>
                        <a:rPr lang="ru-RU" sz="1800" baseline="0" dirty="0" smtClean="0">
                          <a:latin typeface="Verdana" pitchFamily="34" charset="0"/>
                          <a:ea typeface="Verdana" pitchFamily="34" charset="0"/>
                          <a:cs typeface="Verdana" pitchFamily="34" charset="0"/>
                        </a:rPr>
                        <a:t>2</a:t>
                      </a:r>
                      <a:r>
                        <a:rPr lang="ru-RU" sz="1800" dirty="0" smtClean="0">
                          <a:latin typeface="Verdana" pitchFamily="34" charset="0"/>
                          <a:ea typeface="Verdana" pitchFamily="34" charset="0"/>
                          <a:cs typeface="Verdana" pitchFamily="34" charset="0"/>
                        </a:rPr>
                        <a:t>%)</a:t>
                      </a:r>
                      <a:endParaRPr lang="ru-RU" sz="1800" dirty="0">
                        <a:latin typeface="Verdana" pitchFamily="34" charset="0"/>
                        <a:ea typeface="Verdana" pitchFamily="34" charset="0"/>
                        <a:cs typeface="Verdana" pitchFamily="34" charset="0"/>
                      </a:endParaRPr>
                    </a:p>
                  </a:txBody>
                  <a:tcPr anchor="ctr"/>
                </a:tc>
              </a:tr>
              <a:tr h="1022514">
                <a:tc>
                  <a:txBody>
                    <a:bodyPr/>
                    <a:lstStyle/>
                    <a:p>
                      <a:pPr algn="ctr"/>
                      <a:r>
                        <a:rPr lang="ru-RU" sz="1800" b="1" dirty="0" smtClean="0">
                          <a:latin typeface="Verdana" pitchFamily="34" charset="0"/>
                          <a:ea typeface="Verdana" pitchFamily="34" charset="0"/>
                          <a:cs typeface="Verdana" pitchFamily="34" charset="0"/>
                        </a:rPr>
                        <a:t>Клика</a:t>
                      </a:r>
                      <a:endParaRPr lang="ru-RU" sz="1800" b="1" dirty="0">
                        <a:latin typeface="Verdana" pitchFamily="34" charset="0"/>
                        <a:ea typeface="Verdana" pitchFamily="34" charset="0"/>
                        <a:cs typeface="Verdana" pitchFamily="34" charset="0"/>
                      </a:endParaRPr>
                    </a:p>
                  </a:txBody>
                  <a:tcPr anchor="ctr"/>
                </a:tc>
                <a:tc>
                  <a:txBody>
                    <a:bodyPr/>
                    <a:lstStyle/>
                    <a:p>
                      <a:pPr algn="ctr"/>
                      <a:r>
                        <a:rPr lang="ru-RU" sz="1800" b="1" dirty="0" smtClean="0">
                          <a:latin typeface="Verdana" pitchFamily="34" charset="0"/>
                          <a:ea typeface="Verdana" pitchFamily="34" charset="0"/>
                          <a:cs typeface="Verdana" pitchFamily="34" charset="0"/>
                        </a:rPr>
                        <a:t>60 клик</a:t>
                      </a:r>
                      <a:endParaRPr lang="ru-RU" sz="1800" b="1" dirty="0">
                        <a:latin typeface="Verdana" pitchFamily="34" charset="0"/>
                        <a:ea typeface="Verdana" pitchFamily="34" charset="0"/>
                        <a:cs typeface="Verdana" pitchFamily="34" charset="0"/>
                      </a:endParaRPr>
                    </a:p>
                  </a:txBody>
                  <a:tcPr anchor="ctr"/>
                </a:tc>
                <a:tc>
                  <a:txBody>
                    <a:bodyPr/>
                    <a:lstStyle/>
                    <a:p>
                      <a:pPr algn="ctr"/>
                      <a:r>
                        <a:rPr lang="ru-RU" sz="1800" dirty="0" smtClean="0">
                          <a:latin typeface="Verdana" pitchFamily="34" charset="0"/>
                          <a:ea typeface="Verdana" pitchFamily="34" charset="0"/>
                          <a:cs typeface="Verdana" pitchFamily="34" charset="0"/>
                        </a:rPr>
                        <a:t>233 учеников (4,2%)</a:t>
                      </a:r>
                      <a:endParaRPr lang="ru-RU" sz="1800" dirty="0">
                        <a:latin typeface="Verdana" pitchFamily="34" charset="0"/>
                        <a:ea typeface="Verdana" pitchFamily="34" charset="0"/>
                        <a:cs typeface="Verdana" pitchFamily="34" charset="0"/>
                      </a:endParaRPr>
                    </a:p>
                  </a:txBody>
                  <a:tcPr anchor="ctr"/>
                </a:tc>
              </a:tr>
              <a:tr h="1022514">
                <a:tc>
                  <a:txBody>
                    <a:bodyPr/>
                    <a:lstStyle/>
                    <a:p>
                      <a:pPr algn="ctr"/>
                      <a:r>
                        <a:rPr lang="ru-RU" sz="1800" b="1" dirty="0" smtClean="0">
                          <a:latin typeface="Verdana" pitchFamily="34" charset="0"/>
                          <a:ea typeface="Verdana" pitchFamily="34" charset="0"/>
                          <a:cs typeface="Verdana" pitchFamily="34" charset="0"/>
                        </a:rPr>
                        <a:t>Эго-сети</a:t>
                      </a:r>
                      <a:endParaRPr lang="ru-RU" sz="1800" b="1" dirty="0">
                        <a:latin typeface="Verdana" pitchFamily="34" charset="0"/>
                        <a:ea typeface="Verdana" pitchFamily="34" charset="0"/>
                        <a:cs typeface="Verdana" pitchFamily="34" charset="0"/>
                      </a:endParaRPr>
                    </a:p>
                  </a:txBody>
                  <a:tcPr anchor="ctr"/>
                </a:tc>
                <a:tc>
                  <a:txBody>
                    <a:bodyPr/>
                    <a:lstStyle/>
                    <a:p>
                      <a:pPr algn="ctr"/>
                      <a:endParaRPr lang="ru-RU" sz="1800" b="1" dirty="0">
                        <a:latin typeface="Verdana" pitchFamily="34" charset="0"/>
                        <a:ea typeface="Verdana" pitchFamily="34" charset="0"/>
                        <a:cs typeface="Verdana" pitchFamily="34" charset="0"/>
                      </a:endParaRPr>
                    </a:p>
                  </a:txBody>
                  <a:tcPr anchor="ctr"/>
                </a:tc>
                <a:tc>
                  <a:txBody>
                    <a:bodyPr/>
                    <a:lstStyle/>
                    <a:p>
                      <a:pPr algn="ctr"/>
                      <a:r>
                        <a:rPr lang="ru-RU" sz="1800" dirty="0" smtClean="0">
                          <a:latin typeface="Verdana" pitchFamily="34" charset="0"/>
                          <a:ea typeface="Verdana" pitchFamily="34" charset="0"/>
                          <a:cs typeface="Verdana" pitchFamily="34" charset="0"/>
                        </a:rPr>
                        <a:t>289 учеников (4,9%)</a:t>
                      </a:r>
                      <a:endParaRPr lang="ru-RU"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2965031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11560" y="2654569"/>
            <a:ext cx="8229600"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3600" b="1" dirty="0" smtClean="0">
                <a:latin typeface="Verdana" pitchFamily="34" charset="0"/>
                <a:ea typeface="Verdana" pitchFamily="34" charset="0"/>
                <a:cs typeface="Verdana" pitchFamily="34" charset="0"/>
              </a:rPr>
              <a:t>Спасибо за внимание!</a:t>
            </a:r>
            <a:endParaRPr lang="en-US" sz="3600" b="1"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1503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
          <p:cNvSpPr>
            <a:spLocks noChangeArrowheads="1"/>
          </p:cNvSpPr>
          <p:nvPr/>
        </p:nvSpPr>
        <p:spPr bwMode="auto">
          <a:xfrm>
            <a:off x="755650" y="333375"/>
            <a:ext cx="7848600" cy="707886"/>
          </a:xfrm>
          <a:prstGeom prst="rect">
            <a:avLst/>
          </a:prstGeom>
          <a:noFill/>
          <a:ln w="9525">
            <a:noFill/>
            <a:miter lim="800000"/>
            <a:headEnd/>
            <a:tailEnd/>
          </a:ln>
        </p:spPr>
        <p:txBody>
          <a:bodyPr>
            <a:spAutoFit/>
          </a:bodyPr>
          <a:lstStyle/>
          <a:p>
            <a:pPr algn="ctr"/>
            <a:r>
              <a:rPr lang="ru-RU" sz="2000" b="1" dirty="0" smtClean="0">
                <a:latin typeface="Verdana" pitchFamily="34" charset="0"/>
                <a:ea typeface="Verdana" pitchFamily="34" charset="0"/>
                <a:cs typeface="Verdana" pitchFamily="34" charset="0"/>
              </a:rPr>
              <a:t>Связь мотивации и СЭС на индивидуальном и школьном уровне</a:t>
            </a:r>
            <a:endParaRPr lang="en-US" sz="2000" b="1" dirty="0" smtClean="0">
              <a:latin typeface="Verdana" pitchFamily="34" charset="0"/>
              <a:ea typeface="Verdana" pitchFamily="34" charset="0"/>
              <a:cs typeface="Verdana" pitchFamily="34" charset="0"/>
            </a:endParaRPr>
          </a:p>
        </p:txBody>
      </p:sp>
      <p:sp>
        <p:nvSpPr>
          <p:cNvPr id="5" name="TextBox 4"/>
          <p:cNvSpPr txBox="1"/>
          <p:nvPr/>
        </p:nvSpPr>
        <p:spPr>
          <a:xfrm>
            <a:off x="528494" y="5583533"/>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СЭС школы</a:t>
            </a:r>
            <a:endParaRPr lang="ru-RU" sz="1400" b="1" dirty="0">
              <a:latin typeface="Verdana" pitchFamily="34" charset="0"/>
              <a:ea typeface="Verdana" pitchFamily="34" charset="0"/>
              <a:cs typeface="Verdana" pitchFamily="34" charset="0"/>
            </a:endParaRPr>
          </a:p>
        </p:txBody>
      </p:sp>
      <p:sp>
        <p:nvSpPr>
          <p:cNvPr id="6" name="TextBox 5"/>
          <p:cNvSpPr txBox="1"/>
          <p:nvPr/>
        </p:nvSpPr>
        <p:spPr>
          <a:xfrm>
            <a:off x="-1606658" y="3332670"/>
            <a:ext cx="3853272" cy="369332"/>
          </a:xfrm>
          <a:prstGeom prst="rect">
            <a:avLst/>
          </a:prstGeom>
          <a:noFill/>
        </p:spPr>
        <p:txBody>
          <a:bodyPr wrap="square" rtlCol="0">
            <a:spAutoFit/>
            <a:scene3d>
              <a:camera prst="orthographicFront">
                <a:rot lat="0" lon="0" rev="5400000"/>
              </a:camera>
              <a:lightRig rig="threePt" dir="t"/>
            </a:scene3d>
          </a:bodyPr>
          <a:lstStyle/>
          <a:p>
            <a:pPr algn="ctr"/>
            <a:r>
              <a:rPr lang="ru-RU" dirty="0" smtClean="0">
                <a:latin typeface="Verdana" pitchFamily="34" charset="0"/>
                <a:ea typeface="Verdana" pitchFamily="34" charset="0"/>
                <a:cs typeface="Verdana" pitchFamily="34" charset="0"/>
              </a:rPr>
              <a:t>Академическая мотивация</a:t>
            </a:r>
            <a:endParaRPr lang="ru-RU" dirty="0">
              <a:latin typeface="Verdana" pitchFamily="34" charset="0"/>
              <a:ea typeface="Verdana" pitchFamily="34" charset="0"/>
              <a:cs typeface="Verdana" pitchFamily="34" charset="0"/>
            </a:endParaRP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58" t="5229" r="30410" b="7208"/>
          <a:stretch/>
        </p:blipFill>
        <p:spPr bwMode="auto">
          <a:xfrm>
            <a:off x="5076056" y="1226364"/>
            <a:ext cx="3842757" cy="436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76056" y="5614702"/>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Индивидуальный СЭС</a:t>
            </a:r>
            <a:endParaRPr lang="ru-RU" sz="1400" b="1" dirty="0">
              <a:latin typeface="Verdana" pitchFamily="34" charset="0"/>
              <a:ea typeface="Verdana" pitchFamily="34" charset="0"/>
              <a:cs typeface="Verdana" pitchFamily="34" charset="0"/>
            </a:endParaRPr>
          </a:p>
        </p:txBody>
      </p:sp>
      <p:sp>
        <p:nvSpPr>
          <p:cNvPr id="9" name="TextBox 8"/>
          <p:cNvSpPr txBox="1"/>
          <p:nvPr/>
        </p:nvSpPr>
        <p:spPr>
          <a:xfrm>
            <a:off x="2940904" y="3363839"/>
            <a:ext cx="3853272" cy="369332"/>
          </a:xfrm>
          <a:prstGeom prst="rect">
            <a:avLst/>
          </a:prstGeom>
          <a:noFill/>
        </p:spPr>
        <p:txBody>
          <a:bodyPr wrap="square" rtlCol="0">
            <a:spAutoFit/>
            <a:scene3d>
              <a:camera prst="orthographicFront">
                <a:rot lat="0" lon="0" rev="5400000"/>
              </a:camera>
              <a:lightRig rig="threePt" dir="t"/>
            </a:scene3d>
          </a:bodyPr>
          <a:lstStyle/>
          <a:p>
            <a:pPr algn="ctr"/>
            <a:r>
              <a:rPr lang="ru-RU" dirty="0" smtClean="0">
                <a:latin typeface="Verdana" pitchFamily="34" charset="0"/>
                <a:ea typeface="Verdana" pitchFamily="34" charset="0"/>
                <a:cs typeface="Verdana" pitchFamily="34" charset="0"/>
              </a:rPr>
              <a:t>Академическая мотивация</a:t>
            </a:r>
            <a:endParaRPr lang="ru-RU" dirty="0">
              <a:latin typeface="Verdana" pitchFamily="34" charset="0"/>
              <a:ea typeface="Verdana" pitchFamily="34" charset="0"/>
              <a:cs typeface="Verdana" pitchFamily="34" charset="0"/>
            </a:endParaRP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9" t="14896" r="34499" b="7208"/>
          <a:stretch/>
        </p:blipFill>
        <p:spPr bwMode="auto">
          <a:xfrm>
            <a:off x="528494" y="1226364"/>
            <a:ext cx="4224100" cy="44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694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1115616" y="413841"/>
            <a:ext cx="6654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latin typeface="Verdana" pitchFamily="34" charset="0"/>
                <a:ea typeface="Verdana" pitchFamily="34" charset="0"/>
                <a:cs typeface="Verdana" pitchFamily="34" charset="0"/>
              </a:rPr>
              <a:t>Вопросы на академические аттитюды </a:t>
            </a:r>
          </a:p>
        </p:txBody>
      </p:sp>
      <p:sp>
        <p:nvSpPr>
          <p:cNvPr id="49155" name="TextBox 2"/>
          <p:cNvSpPr txBox="1">
            <a:spLocks noChangeArrowheads="1"/>
          </p:cNvSpPr>
          <p:nvPr/>
        </p:nvSpPr>
        <p:spPr bwMode="auto">
          <a:xfrm>
            <a:off x="611188" y="1196975"/>
            <a:ext cx="813727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lvl="0" indent="-285750">
              <a:buFont typeface="Arial" pitchFamily="34" charset="0"/>
              <a:buChar char="•"/>
            </a:pPr>
            <a:r>
              <a:rPr lang="ru-RU" b="1" dirty="0" smtClean="0">
                <a:latin typeface="Verdana" pitchFamily="34" charset="0"/>
                <a:ea typeface="Verdana" pitchFamily="34" charset="0"/>
                <a:cs typeface="Verdana" pitchFamily="34" charset="0"/>
              </a:rPr>
              <a:t>Учеба </a:t>
            </a:r>
            <a:r>
              <a:rPr lang="ru-RU" b="1" dirty="0">
                <a:latin typeface="Verdana" pitchFamily="34" charset="0"/>
                <a:ea typeface="Verdana" pitchFamily="34" charset="0"/>
                <a:cs typeface="Verdana" pitchFamily="34" charset="0"/>
              </a:rPr>
              <a:t>– это напрасная трата времени</a:t>
            </a:r>
          </a:p>
          <a:p>
            <a:pPr marL="285750" lvl="0" indent="-285750">
              <a:buFont typeface="Arial" pitchFamily="34" charset="0"/>
              <a:buChar char="•"/>
            </a:pPr>
            <a:r>
              <a:rPr lang="ru-RU" b="1" dirty="0">
                <a:latin typeface="Verdana" pitchFamily="34" charset="0"/>
                <a:ea typeface="Verdana" pitchFamily="34" charset="0"/>
                <a:cs typeface="Verdana" pitchFamily="34" charset="0"/>
              </a:rPr>
              <a:t>Мои оценки важнее для моих родителей и учителей, чем для </a:t>
            </a:r>
            <a:r>
              <a:rPr lang="ru-RU" b="1" dirty="0" smtClean="0">
                <a:latin typeface="Verdana" pitchFamily="34" charset="0"/>
                <a:ea typeface="Verdana" pitchFamily="34" charset="0"/>
                <a:cs typeface="Verdana" pitchFamily="34" charset="0"/>
              </a:rPr>
              <a:t>меня</a:t>
            </a:r>
            <a:endParaRPr lang="en-US" b="1" dirty="0" smtClean="0">
              <a:latin typeface="Verdana" pitchFamily="34" charset="0"/>
              <a:ea typeface="Verdana" pitchFamily="34" charset="0"/>
              <a:cs typeface="Verdana" pitchFamily="34" charset="0"/>
            </a:endParaRPr>
          </a:p>
          <a:p>
            <a:pPr marL="285750" lvl="0" indent="-285750">
              <a:buFont typeface="Arial" pitchFamily="34" charset="0"/>
              <a:buChar char="•"/>
            </a:pPr>
            <a:r>
              <a:rPr lang="ru-RU" b="1" dirty="0" smtClean="0">
                <a:latin typeface="Verdana" pitchFamily="34" charset="0"/>
                <a:ea typeface="Verdana" pitchFamily="34" charset="0"/>
                <a:cs typeface="Verdana" pitchFamily="34" charset="0"/>
              </a:rPr>
              <a:t>Мне </a:t>
            </a:r>
            <a:r>
              <a:rPr lang="ru-RU" b="1" dirty="0">
                <a:latin typeface="Verdana" pitchFamily="34" charset="0"/>
                <a:ea typeface="Verdana" pitchFamily="34" charset="0"/>
                <a:cs typeface="Verdana" pitchFamily="34" charset="0"/>
              </a:rPr>
              <a:t>интересно </a:t>
            </a:r>
            <a:r>
              <a:rPr lang="ru-RU" b="1" dirty="0" smtClean="0">
                <a:latin typeface="Verdana" pitchFamily="34" charset="0"/>
                <a:ea typeface="Verdana" pitchFamily="34" charset="0"/>
                <a:cs typeface="Verdana" pitchFamily="34" charset="0"/>
              </a:rPr>
              <a:t>учиться </a:t>
            </a:r>
          </a:p>
          <a:p>
            <a:pPr marL="285750" lvl="0" indent="-285750">
              <a:buFont typeface="Arial" pitchFamily="34" charset="0"/>
              <a:buChar char="•"/>
            </a:pPr>
            <a:r>
              <a:rPr lang="ru-RU" dirty="0" smtClean="0">
                <a:latin typeface="Verdana" pitchFamily="34" charset="0"/>
                <a:ea typeface="Verdana" pitchFamily="34" charset="0"/>
                <a:cs typeface="Verdana" pitchFamily="34" charset="0"/>
              </a:rPr>
              <a:t>То</a:t>
            </a:r>
            <a:r>
              <a:rPr lang="ru-RU" dirty="0">
                <a:latin typeface="Verdana" pitchFamily="34" charset="0"/>
                <a:ea typeface="Verdana" pitchFamily="34" charset="0"/>
                <a:cs typeface="Verdana" pitchFamily="34" charset="0"/>
              </a:rPr>
              <a:t>, чему учат в </a:t>
            </a:r>
            <a:r>
              <a:rPr lang="ru-RU" dirty="0" smtClean="0">
                <a:latin typeface="Verdana" pitchFamily="34" charset="0"/>
                <a:ea typeface="Verdana" pitchFamily="34" charset="0"/>
                <a:cs typeface="Verdana" pitchFamily="34" charset="0"/>
              </a:rPr>
              <a:t>школе, </a:t>
            </a:r>
            <a:r>
              <a:rPr lang="ru-RU" dirty="0">
                <a:latin typeface="Verdana" pitchFamily="34" charset="0"/>
                <a:ea typeface="Verdana" pitchFamily="34" charset="0"/>
                <a:cs typeface="Verdana" pitchFamily="34" charset="0"/>
              </a:rPr>
              <a:t>мне никогда не пригодится в жизни</a:t>
            </a:r>
          </a:p>
          <a:p>
            <a:pPr marL="285750" lvl="0" indent="-285750">
              <a:buFont typeface="Arial" pitchFamily="34" charset="0"/>
              <a:buChar char="•"/>
            </a:pPr>
            <a:r>
              <a:rPr lang="ru-RU" dirty="0" smtClean="0">
                <a:latin typeface="Verdana" pitchFamily="34" charset="0"/>
                <a:ea typeface="Verdana" pitchFamily="34" charset="0"/>
                <a:cs typeface="Verdana" pitchFamily="34" charset="0"/>
              </a:rPr>
              <a:t>Можно </a:t>
            </a:r>
            <a:r>
              <a:rPr lang="ru-RU" dirty="0">
                <a:latin typeface="Verdana" pitchFamily="34" charset="0"/>
                <a:ea typeface="Verdana" pitchFamily="34" charset="0"/>
                <a:cs typeface="Verdana" pitchFamily="34" charset="0"/>
              </a:rPr>
              <a:t>достичь успеха в жизни, даже если плохо учишься</a:t>
            </a:r>
          </a:p>
          <a:p>
            <a:pPr marL="285750" lvl="0" indent="-285750">
              <a:buFont typeface="Arial" pitchFamily="34" charset="0"/>
              <a:buChar char="•"/>
            </a:pPr>
            <a:r>
              <a:rPr lang="ru-RU" dirty="0">
                <a:latin typeface="Verdana" pitchFamily="34" charset="0"/>
                <a:ea typeface="Verdana" pitchFamily="34" charset="0"/>
                <a:cs typeface="Verdana" pitchFamily="34" charset="0"/>
              </a:rPr>
              <a:t>Есть предметы, которые мы обсуждаем после уроков</a:t>
            </a:r>
          </a:p>
          <a:p>
            <a:pPr marL="285750" lvl="0" indent="-285750">
              <a:buFont typeface="Arial" pitchFamily="34" charset="0"/>
              <a:buChar char="•"/>
            </a:pPr>
            <a:r>
              <a:rPr lang="ru-RU" dirty="0">
                <a:latin typeface="Verdana" pitchFamily="34" charset="0"/>
                <a:ea typeface="Verdana" pitchFamily="34" charset="0"/>
                <a:cs typeface="Verdana" pitchFamily="34" charset="0"/>
              </a:rPr>
              <a:t>Некоторые предметы меня настолько интересуют, что я занимаюсь ими сверх программы</a:t>
            </a:r>
          </a:p>
          <a:p>
            <a:pPr marL="285750" lvl="0" indent="-285750">
              <a:buFont typeface="Arial" pitchFamily="34" charset="0"/>
              <a:buChar char="•"/>
            </a:pPr>
            <a:r>
              <a:rPr lang="ru-RU" dirty="0" smtClean="0">
                <a:latin typeface="Verdana" pitchFamily="34" charset="0"/>
                <a:ea typeface="Verdana" pitchFamily="34" charset="0"/>
                <a:cs typeface="Verdana" pitchFamily="34" charset="0"/>
              </a:rPr>
              <a:t>Я </a:t>
            </a:r>
            <a:r>
              <a:rPr lang="ru-RU" dirty="0">
                <a:latin typeface="Verdana" pitchFamily="34" charset="0"/>
                <a:ea typeface="Verdana" pitchFamily="34" charset="0"/>
                <a:cs typeface="Verdana" pitchFamily="34" charset="0"/>
              </a:rPr>
              <a:t>готов ездить в </a:t>
            </a:r>
            <a:r>
              <a:rPr lang="ru-RU" dirty="0" smtClean="0">
                <a:latin typeface="Verdana" pitchFamily="34" charset="0"/>
                <a:ea typeface="Verdana" pitchFamily="34" charset="0"/>
                <a:cs typeface="Verdana" pitchFamily="34" charset="0"/>
              </a:rPr>
              <a:t>школу далеко </a:t>
            </a:r>
            <a:r>
              <a:rPr lang="ru-RU" dirty="0">
                <a:latin typeface="Verdana" pitchFamily="34" charset="0"/>
                <a:ea typeface="Verdana" pitchFamily="34" charset="0"/>
                <a:cs typeface="Verdana" pitchFamily="34" charset="0"/>
              </a:rPr>
              <a:t>от дома, лишь бы </a:t>
            </a:r>
            <a:r>
              <a:rPr lang="ru-RU" dirty="0" smtClean="0">
                <a:latin typeface="Verdana" pitchFamily="34" charset="0"/>
                <a:ea typeface="Verdana" pitchFamily="34" charset="0"/>
                <a:cs typeface="Verdana" pitchFamily="34" charset="0"/>
              </a:rPr>
              <a:t>она была хорошей</a:t>
            </a:r>
          </a:p>
          <a:p>
            <a:pPr marL="285750" lvl="0" indent="-285750">
              <a:buFont typeface="Arial" pitchFamily="34" charset="0"/>
              <a:buChar char="•"/>
            </a:pPr>
            <a:r>
              <a:rPr lang="ru-RU" dirty="0" smtClean="0">
                <a:latin typeface="Verdana" pitchFamily="34" charset="0"/>
                <a:ea typeface="Verdana" pitchFamily="34" charset="0"/>
                <a:cs typeface="Verdana" pitchFamily="34" charset="0"/>
              </a:rPr>
              <a:t>Только </a:t>
            </a:r>
            <a:r>
              <a:rPr lang="ru-RU" dirty="0">
                <a:latin typeface="Verdana" pitchFamily="34" charset="0"/>
                <a:ea typeface="Verdana" pitchFamily="34" charset="0"/>
                <a:cs typeface="Verdana" pitchFamily="34" charset="0"/>
              </a:rPr>
              <a:t>с хорошим образованием можно получить хорошую работу</a:t>
            </a:r>
          </a:p>
          <a:p>
            <a:pPr marL="285750" lvl="0" indent="-285750">
              <a:buFont typeface="Arial" pitchFamily="34" charset="0"/>
              <a:buChar char="•"/>
            </a:pPr>
            <a:r>
              <a:rPr lang="ru-RU" dirty="0">
                <a:latin typeface="Verdana" pitchFamily="34" charset="0"/>
                <a:ea typeface="Verdana" pitchFamily="34" charset="0"/>
                <a:cs typeface="Verdana" pitchFamily="34" charset="0"/>
              </a:rPr>
              <a:t>Образование - это путь к успеху</a:t>
            </a:r>
          </a:p>
        </p:txBody>
      </p:sp>
    </p:spTree>
    <p:extLst>
      <p:ext uri="{BB962C8B-B14F-4D97-AF65-F5344CB8AC3E}">
        <p14:creationId xmlns:p14="http://schemas.microsoft.com/office/powerpoint/2010/main" val="396143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65864" y="322825"/>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Выявление культуры класса/школы</a:t>
            </a:r>
            <a:endParaRPr lang="ru-RU" sz="2200" b="1" dirty="0">
              <a:latin typeface="Verdana" pitchFamily="34" charset="0"/>
              <a:ea typeface="Verdana" pitchFamily="34" charset="0"/>
              <a:cs typeface="Verdana" pitchFamily="34" charset="0"/>
            </a:endParaRPr>
          </a:p>
        </p:txBody>
      </p:sp>
      <p:sp>
        <p:nvSpPr>
          <p:cNvPr id="4" name="Прямоугольник 1"/>
          <p:cNvSpPr>
            <a:spLocks noChangeArrowheads="1"/>
          </p:cNvSpPr>
          <p:nvPr/>
        </p:nvSpPr>
        <p:spPr bwMode="auto">
          <a:xfrm>
            <a:off x="323528" y="1124744"/>
            <a:ext cx="8496882" cy="5016758"/>
          </a:xfrm>
          <a:prstGeom prst="rect">
            <a:avLst/>
          </a:prstGeom>
          <a:noFill/>
          <a:ln w="9525">
            <a:noFill/>
            <a:miter lim="800000"/>
            <a:headEnd/>
            <a:tailEnd/>
          </a:ln>
        </p:spPr>
        <p:txBody>
          <a:bodyPr wrap="square">
            <a:spAutoFit/>
          </a:bodyPr>
          <a:lstStyle/>
          <a:p>
            <a:pPr marL="285750" indent="-285750">
              <a:buFont typeface="Arial" pitchFamily="34" charset="0"/>
              <a:buChar char="•"/>
              <a:defRPr/>
            </a:pPr>
            <a:r>
              <a:rPr lang="ru-RU" sz="2000" dirty="0" smtClean="0">
                <a:latin typeface="Verdana" pitchFamily="34" charset="0"/>
                <a:ea typeface="Verdana" pitchFamily="34" charset="0"/>
                <a:cs typeface="Verdana" pitchFamily="34" charset="0"/>
              </a:rPr>
              <a:t>Часто </a:t>
            </a:r>
            <a:r>
              <a:rPr lang="ru-RU" sz="2000" dirty="0">
                <a:latin typeface="Verdana" pitchFamily="34" charset="0"/>
                <a:ea typeface="Verdana" pitchFamily="34" charset="0"/>
                <a:cs typeface="Verdana" pitchFamily="34" charset="0"/>
              </a:rPr>
              <a:t>при изучении влияния друзей/сверстников исследователи спрашивают самого респондента о настроениях, планах, поведении его друзей</a:t>
            </a:r>
          </a:p>
          <a:p>
            <a:pPr>
              <a:defRPr/>
            </a:pPr>
            <a:endParaRPr lang="ru-RU" sz="2000" dirty="0" smtClean="0">
              <a:latin typeface="Verdana" pitchFamily="34" charset="0"/>
              <a:ea typeface="Verdana" pitchFamily="34" charset="0"/>
              <a:cs typeface="Verdana" pitchFamily="34" charset="0"/>
            </a:endParaRPr>
          </a:p>
          <a:p>
            <a:pPr>
              <a:defRPr/>
            </a:pPr>
            <a:r>
              <a:rPr lang="ru-RU" sz="2000" dirty="0" smtClean="0">
                <a:latin typeface="Verdana" pitchFamily="34" charset="0"/>
                <a:ea typeface="Verdana" pitchFamily="34" charset="0"/>
                <a:cs typeface="Verdana" pitchFamily="34" charset="0"/>
              </a:rPr>
              <a:t>Типичные вопросы:</a:t>
            </a:r>
          </a:p>
          <a:p>
            <a:pPr marL="742950" lvl="1" indent="-285750">
              <a:buFont typeface="Arial" pitchFamily="34" charset="0"/>
              <a:buChar char="•"/>
              <a:defRPr/>
            </a:pPr>
            <a:r>
              <a:rPr lang="ru-RU" sz="2000" dirty="0" smtClean="0">
                <a:latin typeface="Verdana" pitchFamily="34" charset="0"/>
                <a:ea typeface="Verdana" pitchFamily="34" charset="0"/>
                <a:cs typeface="Verdana" pitchFamily="34" charset="0"/>
              </a:rPr>
              <a:t>Моя </a:t>
            </a:r>
            <a:r>
              <a:rPr lang="ru-RU" sz="2000" dirty="0">
                <a:latin typeface="Verdana" pitchFamily="34" charset="0"/>
                <a:ea typeface="Verdana" pitchFamily="34" charset="0"/>
                <a:cs typeface="Verdana" pitchFamily="34" charset="0"/>
              </a:rPr>
              <a:t>друзья думают, хорошо учиться – это важно</a:t>
            </a:r>
          </a:p>
          <a:p>
            <a:pPr marL="742950" lvl="1" indent="-285750">
              <a:buFont typeface="Arial" pitchFamily="34" charset="0"/>
              <a:buChar char="•"/>
              <a:defRPr/>
            </a:pPr>
            <a:r>
              <a:rPr lang="ru-RU" sz="2000" dirty="0">
                <a:latin typeface="Verdana" pitchFamily="34" charset="0"/>
                <a:ea typeface="Verdana" pitchFamily="34" charset="0"/>
                <a:cs typeface="Verdana" pitchFamily="34" charset="0"/>
              </a:rPr>
              <a:t>Мои друзья смеются над теми, кто старается хорошо учиться</a:t>
            </a:r>
          </a:p>
          <a:p>
            <a:pPr marL="742950" lvl="1" indent="-285750">
              <a:buFont typeface="Arial" pitchFamily="34" charset="0"/>
              <a:buChar char="•"/>
              <a:defRPr/>
            </a:pPr>
            <a:r>
              <a:rPr lang="ru-RU" sz="2000" dirty="0">
                <a:latin typeface="Verdana" pitchFamily="34" charset="0"/>
                <a:ea typeface="Verdana" pitchFamily="34" charset="0"/>
                <a:cs typeface="Verdana" pitchFamily="34" charset="0"/>
              </a:rPr>
              <a:t>Большинство моих друзей пойдут в колледж</a:t>
            </a:r>
          </a:p>
          <a:p>
            <a:pPr marL="285750" indent="-285750">
              <a:buFont typeface="Arial" pitchFamily="34" charset="0"/>
              <a:buChar char="•"/>
              <a:defRPr/>
            </a:pPr>
            <a:endParaRPr lang="ru-RU" sz="2000" dirty="0">
              <a:latin typeface="Verdana" pitchFamily="34" charset="0"/>
              <a:ea typeface="Verdana" pitchFamily="34" charset="0"/>
              <a:cs typeface="Verdana" pitchFamily="34" charset="0"/>
            </a:endParaRPr>
          </a:p>
          <a:p>
            <a:pPr marL="285750" indent="-285750">
              <a:buFont typeface="Arial" pitchFamily="34" charset="0"/>
              <a:buChar char="•"/>
              <a:defRPr/>
            </a:pPr>
            <a:r>
              <a:rPr lang="ru-RU" sz="2000" b="1" dirty="0">
                <a:latin typeface="Verdana" pitchFamily="34" charset="0"/>
                <a:ea typeface="Verdana" pitchFamily="34" charset="0"/>
                <a:cs typeface="Verdana" pitchFamily="34" charset="0"/>
              </a:rPr>
              <a:t>Достоинства подхода</a:t>
            </a:r>
            <a:r>
              <a:rPr lang="ru-RU" sz="2000" dirty="0">
                <a:latin typeface="Verdana" pitchFamily="34" charset="0"/>
                <a:ea typeface="Verdana" pitchFamily="34" charset="0"/>
                <a:cs typeface="Verdana" pitchFamily="34" charset="0"/>
              </a:rPr>
              <a:t>: можно быстро и дешево собрать </a:t>
            </a:r>
            <a:r>
              <a:rPr lang="ru-RU" sz="2000" dirty="0" smtClean="0">
                <a:latin typeface="Verdana" pitchFamily="34" charset="0"/>
                <a:ea typeface="Verdana" pitchFamily="34" charset="0"/>
                <a:cs typeface="Verdana" pitchFamily="34" charset="0"/>
              </a:rPr>
              <a:t>информацию</a:t>
            </a:r>
          </a:p>
          <a:p>
            <a:pPr>
              <a:defRPr/>
            </a:pPr>
            <a:endParaRPr lang="ru-RU" sz="2000" dirty="0">
              <a:latin typeface="Verdana" pitchFamily="34" charset="0"/>
              <a:ea typeface="Verdana" pitchFamily="34" charset="0"/>
              <a:cs typeface="Verdana" pitchFamily="34" charset="0"/>
            </a:endParaRPr>
          </a:p>
          <a:p>
            <a:pPr marL="285750" indent="-285750">
              <a:buFont typeface="Arial" pitchFamily="34" charset="0"/>
              <a:buChar char="•"/>
              <a:defRPr/>
            </a:pPr>
            <a:r>
              <a:rPr lang="ru-RU" sz="2000" b="1" dirty="0">
                <a:latin typeface="Verdana" pitchFamily="34" charset="0"/>
                <a:ea typeface="Verdana" pitchFamily="34" charset="0"/>
                <a:cs typeface="Verdana" pitchFamily="34" charset="0"/>
              </a:rPr>
              <a:t>Недостатки подхода</a:t>
            </a:r>
            <a:r>
              <a:rPr lang="ru-RU" sz="2000" dirty="0">
                <a:latin typeface="Verdana" pitchFamily="34" charset="0"/>
                <a:ea typeface="Verdana" pitchFamily="34" charset="0"/>
                <a:cs typeface="Verdana" pitchFamily="34" charset="0"/>
              </a:rPr>
              <a:t>: подростки склонные переоценивать, насколько их друзья на них похожи; часто они не обладают точной информацией</a:t>
            </a:r>
          </a:p>
        </p:txBody>
      </p:sp>
    </p:spTree>
    <p:extLst>
      <p:ext uri="{BB962C8B-B14F-4D97-AF65-F5344CB8AC3E}">
        <p14:creationId xmlns:p14="http://schemas.microsoft.com/office/powerpoint/2010/main" val="101656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user\Documents\CONFERENCES\SUNBELT 2012\пять сетей КликФайн\11381-1_klik.jpg"/>
          <p:cNvPicPr>
            <a:picLocks noChangeAspect="1" noChangeArrowheads="1"/>
          </p:cNvPicPr>
          <p:nvPr/>
        </p:nvPicPr>
        <p:blipFill>
          <a:blip r:embed="rId2" cstate="print"/>
          <a:srcRect/>
          <a:stretch>
            <a:fillRect/>
          </a:stretch>
        </p:blipFill>
        <p:spPr bwMode="auto">
          <a:xfrm>
            <a:off x="0" y="984250"/>
            <a:ext cx="9144000" cy="4889500"/>
          </a:xfrm>
          <a:prstGeom prst="rect">
            <a:avLst/>
          </a:prstGeom>
          <a:noFill/>
          <a:ln w="9525">
            <a:noFill/>
            <a:miter lim="800000"/>
            <a:headEnd/>
            <a:tailEnd/>
          </a:ln>
        </p:spPr>
      </p:pic>
    </p:spTree>
    <p:extLst>
      <p:ext uri="{BB962C8B-B14F-4D97-AF65-F5344CB8AC3E}">
        <p14:creationId xmlns:p14="http://schemas.microsoft.com/office/powerpoint/2010/main" val="2727220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28" b="16538"/>
          <a:stretch/>
        </p:blipFill>
        <p:spPr bwMode="auto">
          <a:xfrm>
            <a:off x="683568" y="1196752"/>
            <a:ext cx="8105775" cy="515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28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79481" y="325067"/>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Исследования </a:t>
            </a:r>
            <a:r>
              <a:rPr lang="ru-RU" sz="2200" b="1" dirty="0" err="1" smtClean="0">
                <a:latin typeface="Verdana" pitchFamily="34" charset="0"/>
                <a:ea typeface="Verdana" pitchFamily="34" charset="0"/>
                <a:cs typeface="Verdana" pitchFamily="34" charset="0"/>
              </a:rPr>
              <a:t>антишкольных</a:t>
            </a:r>
            <a:r>
              <a:rPr lang="ru-RU" sz="2200" b="1" dirty="0" smtClean="0">
                <a:latin typeface="Verdana" pitchFamily="34" charset="0"/>
                <a:ea typeface="Verdana" pitchFamily="34" charset="0"/>
                <a:cs typeface="Verdana" pitchFamily="34" charset="0"/>
              </a:rPr>
              <a:t> настроений</a:t>
            </a:r>
            <a:endParaRPr lang="ru-RU" sz="2200" b="1" dirty="0">
              <a:latin typeface="Verdana" pitchFamily="34" charset="0"/>
              <a:ea typeface="Verdana" pitchFamily="34" charset="0"/>
              <a:cs typeface="Verdana" pitchFamily="34" charset="0"/>
            </a:endParaRPr>
          </a:p>
        </p:txBody>
      </p:sp>
      <p:sp>
        <p:nvSpPr>
          <p:cNvPr id="4" name="Прямоугольник 1"/>
          <p:cNvSpPr>
            <a:spLocks noChangeArrowheads="1"/>
          </p:cNvSpPr>
          <p:nvPr/>
        </p:nvSpPr>
        <p:spPr bwMode="auto">
          <a:xfrm>
            <a:off x="323528" y="1124744"/>
            <a:ext cx="8496882" cy="5355312"/>
          </a:xfrm>
          <a:prstGeom prst="rect">
            <a:avLst/>
          </a:prstGeom>
          <a:noFill/>
          <a:ln w="9525">
            <a:noFill/>
            <a:miter lim="800000"/>
            <a:headEnd/>
            <a:tailEnd/>
          </a:ln>
        </p:spPr>
        <p:txBody>
          <a:bodyPr wrap="square">
            <a:spAutoFit/>
          </a:bodyPr>
          <a:lstStyle/>
          <a:p>
            <a:pPr marL="285750" indent="-285750">
              <a:buFont typeface="Arial" pitchFamily="34" charset="0"/>
              <a:buChar char="•"/>
              <a:defRPr/>
            </a:pPr>
            <a:r>
              <a:rPr lang="en-US" dirty="0">
                <a:latin typeface="Verdana" pitchFamily="34" charset="0"/>
                <a:ea typeface="Verdana" pitchFamily="34" charset="0"/>
                <a:cs typeface="Verdana" pitchFamily="34" charset="0"/>
              </a:rPr>
              <a:t>John </a:t>
            </a:r>
            <a:r>
              <a:rPr lang="en-US" dirty="0" err="1">
                <a:latin typeface="Verdana" pitchFamily="34" charset="0"/>
                <a:ea typeface="Verdana" pitchFamily="34" charset="0"/>
                <a:cs typeface="Verdana" pitchFamily="34" charset="0"/>
              </a:rPr>
              <a:t>Ogbu</a:t>
            </a:r>
            <a:r>
              <a:rPr lang="en-US" dirty="0">
                <a:latin typeface="Verdana" pitchFamily="34" charset="0"/>
                <a:ea typeface="Verdana" pitchFamily="34" charset="0"/>
                <a:cs typeface="Verdana" pitchFamily="34" charset="0"/>
              </a:rPr>
              <a:t> – </a:t>
            </a:r>
            <a:r>
              <a:rPr lang="ru-RU" dirty="0">
                <a:latin typeface="Verdana" pitchFamily="34" charset="0"/>
                <a:ea typeface="Verdana" pitchFamily="34" charset="0"/>
                <a:cs typeface="Verdana" pitchFamily="34" charset="0"/>
              </a:rPr>
              <a:t>оппозиционная культура этнического меньшинства в </a:t>
            </a:r>
            <a:r>
              <a:rPr lang="ru-RU" dirty="0" smtClean="0">
                <a:latin typeface="Verdana" pitchFamily="34" charset="0"/>
                <a:ea typeface="Verdana" pitchFamily="34" charset="0"/>
                <a:cs typeface="Verdana" pitchFamily="34" charset="0"/>
              </a:rPr>
              <a:t>США.</a:t>
            </a:r>
          </a:p>
          <a:p>
            <a:pPr marL="285750" indent="-285750">
              <a:buFont typeface="Arial" pitchFamily="34" charset="0"/>
              <a:buChar char="•"/>
              <a:defRPr/>
            </a:pPr>
            <a:endParaRPr lang="ru-RU"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a:latin typeface="Verdana" pitchFamily="34" charset="0"/>
                <a:ea typeface="Verdana" pitchFamily="34" charset="0"/>
                <a:cs typeface="Verdana" pitchFamily="34" charset="0"/>
              </a:rPr>
              <a:t>Paul Willis – counter-school subculture of working class in </a:t>
            </a:r>
            <a:r>
              <a:rPr lang="en-US" dirty="0" smtClean="0">
                <a:latin typeface="Verdana" pitchFamily="34" charset="0"/>
                <a:ea typeface="Verdana" pitchFamily="34" charset="0"/>
                <a:cs typeface="Verdana" pitchFamily="34" charset="0"/>
              </a:rPr>
              <a:t>Britain</a:t>
            </a:r>
            <a:r>
              <a:rPr lang="ru-RU" dirty="0" smtClean="0">
                <a:latin typeface="Verdana" pitchFamily="34" charset="0"/>
                <a:ea typeface="Verdana" pitchFamily="34" charset="0"/>
                <a:cs typeface="Verdana" pitchFamily="34" charset="0"/>
              </a:rPr>
              <a:t>.</a:t>
            </a:r>
          </a:p>
          <a:p>
            <a:pPr marL="285750" indent="-285750">
              <a:buFont typeface="Arial" pitchFamily="34" charset="0"/>
              <a:buChar char="•"/>
              <a:defRPr/>
            </a:pPr>
            <a:endParaRPr lang="en-US"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a:latin typeface="Verdana" pitchFamily="34" charset="0"/>
                <a:ea typeface="Verdana" pitchFamily="34" charset="0"/>
                <a:cs typeface="Verdana" pitchFamily="34" charset="0"/>
              </a:rPr>
              <a:t>D.H. Hargreaves – differentiation-polarization </a:t>
            </a:r>
            <a:r>
              <a:rPr lang="en-US" dirty="0" smtClean="0">
                <a:latin typeface="Verdana" pitchFamily="34" charset="0"/>
                <a:ea typeface="Verdana" pitchFamily="34" charset="0"/>
                <a:cs typeface="Verdana" pitchFamily="34" charset="0"/>
              </a:rPr>
              <a:t>theory</a:t>
            </a:r>
            <a:r>
              <a:rPr lang="ru-RU" dirty="0" smtClean="0">
                <a:latin typeface="Verdana" pitchFamily="34" charset="0"/>
                <a:ea typeface="Verdana" pitchFamily="34" charset="0"/>
                <a:cs typeface="Verdana" pitchFamily="34" charset="0"/>
              </a:rPr>
              <a:t>.</a:t>
            </a:r>
          </a:p>
          <a:p>
            <a:pPr marL="285750" indent="-285750">
              <a:buFont typeface="Arial" pitchFamily="34" charset="0"/>
              <a:buChar char="•"/>
              <a:defRPr/>
            </a:pPr>
            <a:endParaRPr lang="en-US"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a:latin typeface="Verdana" pitchFamily="34" charset="0"/>
                <a:ea typeface="Verdana" pitchFamily="34" charset="0"/>
                <a:cs typeface="Verdana" pitchFamily="34" charset="0"/>
              </a:rPr>
              <a:t>G. </a:t>
            </a:r>
            <a:r>
              <a:rPr lang="en-US" dirty="0" err="1">
                <a:latin typeface="Verdana" pitchFamily="34" charset="0"/>
                <a:ea typeface="Verdana" pitchFamily="34" charset="0"/>
                <a:cs typeface="Verdana" pitchFamily="34" charset="0"/>
              </a:rPr>
              <a:t>Farkas</a:t>
            </a:r>
            <a:r>
              <a:rPr lang="en-US" dirty="0">
                <a:latin typeface="Verdana" pitchFamily="34" charset="0"/>
                <a:ea typeface="Verdana" pitchFamily="34" charset="0"/>
                <a:cs typeface="Verdana" pitchFamily="34" charset="0"/>
              </a:rPr>
              <a:t>  vs. J. Ainsworth-Darnell &amp; D. Downey – </a:t>
            </a:r>
            <a:r>
              <a:rPr lang="ru-RU" dirty="0">
                <a:latin typeface="Verdana" pitchFamily="34" charset="0"/>
                <a:ea typeface="Verdana" pitchFamily="34" charset="0"/>
                <a:cs typeface="Verdana" pitchFamily="34" charset="0"/>
              </a:rPr>
              <a:t>дебаты о существовании оппозиционной культуры, использование перекрестных </a:t>
            </a:r>
            <a:r>
              <a:rPr lang="ru-RU" dirty="0" smtClean="0">
                <a:latin typeface="Verdana" pitchFamily="34" charset="0"/>
                <a:ea typeface="Verdana" pitchFamily="34" charset="0"/>
                <a:cs typeface="Verdana" pitchFamily="34" charset="0"/>
              </a:rPr>
              <a:t>данных.</a:t>
            </a:r>
          </a:p>
          <a:p>
            <a:pPr marL="285750" indent="-285750">
              <a:buFont typeface="Arial" pitchFamily="34" charset="0"/>
              <a:buChar char="•"/>
              <a:defRPr/>
            </a:pPr>
            <a:endParaRPr lang="ru-RU"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a:latin typeface="Verdana" pitchFamily="34" charset="0"/>
                <a:ea typeface="Verdana" pitchFamily="34" charset="0"/>
                <a:cs typeface="Verdana" pitchFamily="34" charset="0"/>
              </a:rPr>
              <a:t>M. Van </a:t>
            </a:r>
            <a:r>
              <a:rPr lang="en-US" dirty="0" err="1">
                <a:latin typeface="Verdana" pitchFamily="34" charset="0"/>
                <a:ea typeface="Verdana" pitchFamily="34" charset="0"/>
                <a:cs typeface="Verdana" pitchFamily="34" charset="0"/>
              </a:rPr>
              <a:t>Houtte</a:t>
            </a:r>
            <a:r>
              <a:rPr lang="en-US" dirty="0">
                <a:latin typeface="Verdana" pitchFamily="34" charset="0"/>
                <a:ea typeface="Verdana" pitchFamily="34" charset="0"/>
                <a:cs typeface="Verdana" pitchFamily="34" charset="0"/>
              </a:rPr>
              <a:t> – </a:t>
            </a:r>
            <a:r>
              <a:rPr lang="ru-RU" dirty="0">
                <a:latin typeface="Verdana" pitchFamily="34" charset="0"/>
                <a:ea typeface="Verdana" pitchFamily="34" charset="0"/>
                <a:cs typeface="Verdana" pitchFamily="34" charset="0"/>
              </a:rPr>
              <a:t>эмпирическое доказательство существования </a:t>
            </a:r>
            <a:r>
              <a:rPr lang="en-US" dirty="0">
                <a:latin typeface="Verdana" pitchFamily="34" charset="0"/>
                <a:ea typeface="Verdana" pitchFamily="34" charset="0"/>
                <a:cs typeface="Verdana" pitchFamily="34" charset="0"/>
              </a:rPr>
              <a:t>differentiation-polarization </a:t>
            </a:r>
            <a:r>
              <a:rPr lang="ru-RU" dirty="0">
                <a:latin typeface="Verdana" pitchFamily="34" charset="0"/>
                <a:ea typeface="Verdana" pitchFamily="34" charset="0"/>
                <a:cs typeface="Verdana" pitchFamily="34" charset="0"/>
              </a:rPr>
              <a:t>в </a:t>
            </a:r>
            <a:r>
              <a:rPr lang="ru-RU" dirty="0" smtClean="0">
                <a:latin typeface="Verdana" pitchFamily="34" charset="0"/>
                <a:ea typeface="Verdana" pitchFamily="34" charset="0"/>
                <a:cs typeface="Verdana" pitchFamily="34" charset="0"/>
              </a:rPr>
              <a:t>Бельгии.</a:t>
            </a:r>
          </a:p>
          <a:p>
            <a:pPr marL="285750" indent="-285750">
              <a:buFont typeface="Arial" pitchFamily="34" charset="0"/>
              <a:buChar char="•"/>
              <a:defRPr/>
            </a:pPr>
            <a:endParaRPr lang="ru-RU"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a:latin typeface="Verdana" pitchFamily="34" charset="0"/>
                <a:ea typeface="Verdana" pitchFamily="34" charset="0"/>
                <a:cs typeface="Verdana" pitchFamily="34" charset="0"/>
              </a:rPr>
              <a:t>Roland Fryer – signaling models of peer-pressure and achievement and empirical verification using </a:t>
            </a:r>
            <a:endParaRPr lang="ru-RU" dirty="0" smtClean="0">
              <a:latin typeface="Verdana" pitchFamily="34" charset="0"/>
              <a:ea typeface="Verdana" pitchFamily="34" charset="0"/>
              <a:cs typeface="Verdana" pitchFamily="34" charset="0"/>
            </a:endParaRPr>
          </a:p>
          <a:p>
            <a:pPr marL="285750" indent="-285750">
              <a:buFont typeface="Arial" pitchFamily="34" charset="0"/>
              <a:buChar char="•"/>
              <a:defRPr/>
            </a:pPr>
            <a:endParaRPr lang="en-US" dirty="0">
              <a:latin typeface="Verdana" pitchFamily="34" charset="0"/>
              <a:ea typeface="Verdana" pitchFamily="34" charset="0"/>
              <a:cs typeface="Verdana" pitchFamily="34" charset="0"/>
            </a:endParaRPr>
          </a:p>
          <a:p>
            <a:pPr marL="285750" indent="-285750">
              <a:buFont typeface="Arial" pitchFamily="34" charset="0"/>
              <a:buChar char="•"/>
              <a:defRPr/>
            </a:pPr>
            <a:r>
              <a:rPr lang="en-US" dirty="0" err="1">
                <a:latin typeface="Verdana" pitchFamily="34" charset="0"/>
                <a:ea typeface="Verdana" pitchFamily="34" charset="0"/>
                <a:cs typeface="Verdana" pitchFamily="34" charset="0"/>
              </a:rPr>
              <a:t>AddHealth</a:t>
            </a:r>
            <a:r>
              <a:rPr lang="en-US" dirty="0">
                <a:latin typeface="Verdana" pitchFamily="34" charset="0"/>
                <a:ea typeface="Verdana" pitchFamily="34" charset="0"/>
                <a:cs typeface="Verdana" pitchFamily="34" charset="0"/>
              </a:rPr>
              <a:t> (</a:t>
            </a:r>
            <a:r>
              <a:rPr lang="ru-RU" dirty="0">
                <a:latin typeface="Verdana" pitchFamily="34" charset="0"/>
                <a:ea typeface="Verdana" pitchFamily="34" charset="0"/>
                <a:cs typeface="Verdana" pitchFamily="34" charset="0"/>
              </a:rPr>
              <a:t>без сетевого </a:t>
            </a:r>
            <a:r>
              <a:rPr lang="ru-RU" dirty="0" err="1">
                <a:latin typeface="Verdana" pitchFamily="34" charset="0"/>
                <a:ea typeface="Verdana" pitchFamily="34" charset="0"/>
                <a:cs typeface="Verdana" pitchFamily="34" charset="0"/>
              </a:rPr>
              <a:t>аналиаз</a:t>
            </a:r>
            <a:r>
              <a:rPr lang="ru-RU" dirty="0">
                <a:latin typeface="Verdana" pitchFamily="34" charset="0"/>
                <a:ea typeface="Verdana" pitchFamily="34" charset="0"/>
                <a:cs typeface="Verdana" pitchFamily="34" charset="0"/>
              </a:rPr>
              <a:t>) – </a:t>
            </a:r>
            <a:r>
              <a:rPr lang="en-US" dirty="0">
                <a:latin typeface="Verdana" pitchFamily="34" charset="0"/>
                <a:ea typeface="Verdana" pitchFamily="34" charset="0"/>
                <a:cs typeface="Verdana" pitchFamily="34" charset="0"/>
              </a:rPr>
              <a:t>contingent effects of school composition on forming coalitions</a:t>
            </a:r>
          </a:p>
        </p:txBody>
      </p:sp>
    </p:spTree>
    <p:extLst>
      <p:ext uri="{BB962C8B-B14F-4D97-AF65-F5344CB8AC3E}">
        <p14:creationId xmlns:p14="http://schemas.microsoft.com/office/powerpoint/2010/main" val="242376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3850" y="383721"/>
            <a:ext cx="8496300" cy="461665"/>
          </a:xfrm>
          <a:prstGeom prst="rect">
            <a:avLst/>
          </a:prstGeom>
          <a:noFill/>
          <a:ln w="9525">
            <a:noFill/>
            <a:miter lim="800000"/>
            <a:headEnd/>
            <a:tailEnd/>
          </a:ln>
        </p:spPr>
        <p:txBody>
          <a:bodyPr>
            <a:spAutoFit/>
          </a:bodyPr>
          <a:lstStyle/>
          <a:p>
            <a:endParaRPr lang="ru-RU" sz="2400" dirty="0">
              <a:latin typeface="Verdana" pitchFamily="34" charset="0"/>
              <a:ea typeface="Verdana" pitchFamily="34" charset="0"/>
              <a:cs typeface="Verdana" pitchFamily="34" charset="0"/>
            </a:endParaRPr>
          </a:p>
        </p:txBody>
      </p:sp>
      <p:sp>
        <p:nvSpPr>
          <p:cNvPr id="4" name="Прямоугольник 3"/>
          <p:cNvSpPr>
            <a:spLocks noChangeArrowheads="1"/>
          </p:cNvSpPr>
          <p:nvPr/>
        </p:nvSpPr>
        <p:spPr bwMode="auto">
          <a:xfrm>
            <a:off x="165864" y="366467"/>
            <a:ext cx="8784976" cy="430887"/>
          </a:xfrm>
          <a:prstGeom prst="rect">
            <a:avLst/>
          </a:prstGeom>
          <a:noFill/>
          <a:ln w="9525">
            <a:noFill/>
            <a:miter lim="800000"/>
            <a:headEnd/>
            <a:tailEnd/>
          </a:ln>
        </p:spPr>
        <p:txBody>
          <a:bodyPr wrap="square">
            <a:spAutoFit/>
          </a:bodyPr>
          <a:lstStyle/>
          <a:p>
            <a:pPr algn="ctr"/>
            <a:r>
              <a:rPr lang="ru-RU" sz="2200" b="1" dirty="0" smtClean="0">
                <a:latin typeface="Verdana" pitchFamily="34" charset="0"/>
                <a:ea typeface="Verdana" pitchFamily="34" charset="0"/>
                <a:cs typeface="Verdana" pitchFamily="34" charset="0"/>
              </a:rPr>
              <a:t>Основные проекты </a:t>
            </a:r>
            <a:r>
              <a:rPr lang="ru-RU" sz="2200" b="1" dirty="0">
                <a:latin typeface="Verdana" pitchFamily="34" charset="0"/>
                <a:ea typeface="Verdana" pitchFamily="34" charset="0"/>
                <a:cs typeface="Verdana" pitchFamily="34" charset="0"/>
              </a:rPr>
              <a:t>НУЛ СОН НИУ ВШЭ</a:t>
            </a:r>
          </a:p>
        </p:txBody>
      </p:sp>
      <p:sp>
        <p:nvSpPr>
          <p:cNvPr id="5" name="Прямоугольник 1"/>
          <p:cNvSpPr>
            <a:spLocks noChangeArrowheads="1"/>
          </p:cNvSpPr>
          <p:nvPr/>
        </p:nvSpPr>
        <p:spPr bwMode="auto">
          <a:xfrm>
            <a:off x="971600" y="1124744"/>
            <a:ext cx="7128792" cy="5324535"/>
          </a:xfrm>
          <a:prstGeom prst="rect">
            <a:avLst/>
          </a:prstGeom>
          <a:noFill/>
          <a:ln w="9525">
            <a:noFill/>
            <a:miter lim="800000"/>
            <a:headEnd/>
            <a:tailEnd/>
          </a:ln>
        </p:spPr>
        <p:txBody>
          <a:bodyPr wrap="square">
            <a:spAutoFit/>
          </a:bodyPr>
          <a:lstStyle/>
          <a:p>
            <a:pPr>
              <a:defRPr/>
            </a:pPr>
            <a:r>
              <a:rPr lang="ru-RU" b="1" dirty="0" smtClean="0">
                <a:latin typeface="Verdana" pitchFamily="34" charset="0"/>
                <a:ea typeface="Verdana" pitchFamily="34" charset="0"/>
                <a:cs typeface="Verdana" pitchFamily="34" charset="0"/>
              </a:rPr>
              <a:t>2010 </a:t>
            </a:r>
            <a:endParaRPr lang="ru-RU" b="1" dirty="0">
              <a:latin typeface="Verdana" pitchFamily="34" charset="0"/>
              <a:ea typeface="Verdana" pitchFamily="34" charset="0"/>
              <a:cs typeface="Verdana" pitchFamily="34" charset="0"/>
            </a:endParaRPr>
          </a:p>
          <a:p>
            <a:pPr marL="285750" indent="-107950">
              <a:buFont typeface="Arial" pitchFamily="34" charset="0"/>
              <a:buChar char="•"/>
              <a:defRPr/>
            </a:pPr>
            <a:r>
              <a:rPr lang="ru-RU" dirty="0" smtClean="0">
                <a:latin typeface="Verdana" pitchFamily="34" charset="0"/>
                <a:ea typeface="Verdana" pitchFamily="34" charset="0"/>
                <a:cs typeface="Verdana" pitchFamily="34" charset="0"/>
              </a:rPr>
              <a:t>опрос </a:t>
            </a:r>
            <a:r>
              <a:rPr lang="ru-RU" dirty="0">
                <a:latin typeface="Verdana" pitchFamily="34" charset="0"/>
                <a:ea typeface="Verdana" pitchFamily="34" charset="0"/>
                <a:cs typeface="Verdana" pitchFamily="34" charset="0"/>
              </a:rPr>
              <a:t>в СПб:	</a:t>
            </a:r>
            <a:r>
              <a:rPr lang="ru-RU" dirty="0" smtClean="0">
                <a:latin typeface="Verdana" pitchFamily="34" charset="0"/>
                <a:ea typeface="Verdana" pitchFamily="34" charset="0"/>
                <a:cs typeface="Verdana" pitchFamily="34" charset="0"/>
              </a:rPr>
              <a:t>104 </a:t>
            </a:r>
            <a:r>
              <a:rPr lang="ru-RU" dirty="0">
                <a:latin typeface="Verdana" pitchFamily="34" charset="0"/>
                <a:ea typeface="Verdana" pitchFamily="34" charset="0"/>
                <a:cs typeface="Verdana" pitchFamily="34" charset="0"/>
              </a:rPr>
              <a:t>школы, ~7300 </a:t>
            </a:r>
            <a:r>
              <a:rPr lang="ru-RU" dirty="0" smtClean="0">
                <a:latin typeface="Verdana" pitchFamily="34" charset="0"/>
                <a:ea typeface="Verdana" pitchFamily="34" charset="0"/>
                <a:cs typeface="Verdana" pitchFamily="34" charset="0"/>
              </a:rPr>
              <a:t>учеников</a:t>
            </a:r>
          </a:p>
          <a:p>
            <a:pPr marL="177800">
              <a:defRPr/>
            </a:pPr>
            <a:endParaRPr lang="ru-RU" dirty="0">
              <a:latin typeface="Verdana" pitchFamily="34" charset="0"/>
              <a:ea typeface="Verdana" pitchFamily="34" charset="0"/>
              <a:cs typeface="Verdana" pitchFamily="34" charset="0"/>
            </a:endParaRPr>
          </a:p>
          <a:p>
            <a:pPr marL="285750" indent="-107950">
              <a:buFont typeface="Arial" pitchFamily="34" charset="0"/>
              <a:buChar char="•"/>
              <a:defRPr/>
            </a:pPr>
            <a:r>
              <a:rPr lang="ru-RU" dirty="0" smtClean="0">
                <a:latin typeface="Verdana" pitchFamily="34" charset="0"/>
                <a:ea typeface="Verdana" pitchFamily="34" charset="0"/>
                <a:cs typeface="Verdana" pitchFamily="34" charset="0"/>
              </a:rPr>
              <a:t>опрос </a:t>
            </a:r>
            <a:r>
              <a:rPr lang="ru-RU" dirty="0">
                <a:latin typeface="Verdana" pitchFamily="34" charset="0"/>
                <a:ea typeface="Verdana" pitchFamily="34" charset="0"/>
                <a:cs typeface="Verdana" pitchFamily="34" charset="0"/>
              </a:rPr>
              <a:t>в Подмосковье:	 50 школ, ~3000 </a:t>
            </a:r>
            <a:r>
              <a:rPr lang="ru-RU" dirty="0" smtClean="0">
                <a:latin typeface="Verdana" pitchFamily="34" charset="0"/>
                <a:ea typeface="Verdana" pitchFamily="34" charset="0"/>
                <a:cs typeface="Verdana" pitchFamily="34" charset="0"/>
              </a:rPr>
              <a:t>учеников</a:t>
            </a:r>
            <a:endParaRPr lang="ru-RU" dirty="0">
              <a:latin typeface="Verdana" pitchFamily="34" charset="0"/>
              <a:ea typeface="Verdana" pitchFamily="34" charset="0"/>
              <a:cs typeface="Verdana" pitchFamily="34" charset="0"/>
            </a:endParaRPr>
          </a:p>
          <a:p>
            <a:pPr>
              <a:defRPr/>
            </a:pPr>
            <a:endParaRPr lang="ru-RU" dirty="0">
              <a:latin typeface="Verdana" pitchFamily="34" charset="0"/>
              <a:ea typeface="Verdana" pitchFamily="34" charset="0"/>
              <a:cs typeface="Verdana" pitchFamily="34" charset="0"/>
            </a:endParaRPr>
          </a:p>
          <a:p>
            <a:pPr>
              <a:defRPr/>
            </a:pPr>
            <a:r>
              <a:rPr lang="ru-RU" b="1" dirty="0">
                <a:latin typeface="Verdana" pitchFamily="34" charset="0"/>
                <a:ea typeface="Verdana" pitchFamily="34" charset="0"/>
                <a:cs typeface="Verdana" pitchFamily="34" charset="0"/>
              </a:rPr>
              <a:t>2011</a:t>
            </a:r>
          </a:p>
          <a:p>
            <a:pPr marL="285750" indent="-107950">
              <a:buFont typeface="Arial" pitchFamily="34" charset="0"/>
              <a:buChar char="•"/>
              <a:defRPr/>
            </a:pPr>
            <a:r>
              <a:rPr lang="ru-RU" dirty="0" smtClean="0">
                <a:latin typeface="Verdana" pitchFamily="34" charset="0"/>
                <a:ea typeface="Verdana" pitchFamily="34" charset="0"/>
                <a:cs typeface="Verdana" pitchFamily="34" charset="0"/>
              </a:rPr>
              <a:t> </a:t>
            </a:r>
            <a:r>
              <a:rPr lang="ru-RU" dirty="0">
                <a:latin typeface="Verdana" pitchFamily="34" charset="0"/>
                <a:ea typeface="Verdana" pitchFamily="34" charset="0"/>
                <a:cs typeface="Verdana" pitchFamily="34" charset="0"/>
              </a:rPr>
              <a:t>опрос и фокус-группы детей неграждан РФ в школах СПб: 650 </a:t>
            </a:r>
            <a:r>
              <a:rPr lang="ru-RU" dirty="0" smtClean="0">
                <a:latin typeface="Verdana" pitchFamily="34" charset="0"/>
                <a:ea typeface="Verdana" pitchFamily="34" charset="0"/>
                <a:cs typeface="Verdana" pitchFamily="34" charset="0"/>
              </a:rPr>
              <a:t>учеников</a:t>
            </a:r>
          </a:p>
          <a:p>
            <a:pPr marL="285750" indent="-107950">
              <a:buFont typeface="Arial" pitchFamily="34" charset="0"/>
              <a:buChar char="•"/>
              <a:defRPr/>
            </a:pPr>
            <a:endParaRPr lang="ru-RU" dirty="0" smtClean="0">
              <a:latin typeface="Verdana" pitchFamily="34" charset="0"/>
              <a:ea typeface="Verdana" pitchFamily="34" charset="0"/>
              <a:cs typeface="Verdana" pitchFamily="34" charset="0"/>
            </a:endParaRPr>
          </a:p>
          <a:p>
            <a:pPr marL="285750" indent="-107950">
              <a:buFont typeface="Arial" pitchFamily="34" charset="0"/>
              <a:buChar char="•"/>
              <a:defRPr/>
            </a:pPr>
            <a:r>
              <a:rPr lang="ru-RU" dirty="0" smtClean="0">
                <a:latin typeface="Verdana" pitchFamily="34" charset="0"/>
                <a:ea typeface="Verdana" pitchFamily="34" charset="0"/>
                <a:cs typeface="Verdana" pitchFamily="34" charset="0"/>
              </a:rPr>
              <a:t> опрос </a:t>
            </a:r>
            <a:r>
              <a:rPr lang="ru-RU" dirty="0">
                <a:latin typeface="Verdana" pitchFamily="34" charset="0"/>
                <a:ea typeface="Verdana" pitchFamily="34" charset="0"/>
                <a:cs typeface="Verdana" pitchFamily="34" charset="0"/>
              </a:rPr>
              <a:t>в СПБ (внеклассная деятельность):  100 школ, ~7000 </a:t>
            </a:r>
            <a:r>
              <a:rPr lang="ru-RU" dirty="0" smtClean="0">
                <a:latin typeface="Verdana" pitchFamily="34" charset="0"/>
                <a:ea typeface="Verdana" pitchFamily="34" charset="0"/>
                <a:cs typeface="Verdana" pitchFamily="34" charset="0"/>
              </a:rPr>
              <a:t>учеников</a:t>
            </a:r>
            <a:endParaRPr lang="ru-RU" dirty="0">
              <a:latin typeface="Verdana" pitchFamily="34" charset="0"/>
              <a:ea typeface="Verdana" pitchFamily="34" charset="0"/>
              <a:cs typeface="Verdana" pitchFamily="34" charset="0"/>
            </a:endParaRPr>
          </a:p>
          <a:p>
            <a:pPr>
              <a:defRPr/>
            </a:pPr>
            <a:endParaRPr lang="ru-RU" dirty="0">
              <a:latin typeface="Verdana" pitchFamily="34" charset="0"/>
              <a:ea typeface="Verdana" pitchFamily="34" charset="0"/>
              <a:cs typeface="Verdana" pitchFamily="34" charset="0"/>
            </a:endParaRPr>
          </a:p>
          <a:p>
            <a:pPr>
              <a:defRPr/>
            </a:pPr>
            <a:r>
              <a:rPr lang="ru-RU" b="1" dirty="0">
                <a:latin typeface="Verdana" pitchFamily="34" charset="0"/>
                <a:ea typeface="Verdana" pitchFamily="34" charset="0"/>
                <a:cs typeface="Verdana" pitchFamily="34" charset="0"/>
              </a:rPr>
              <a:t>2012</a:t>
            </a:r>
          </a:p>
          <a:p>
            <a:pPr marL="285750" indent="-107950">
              <a:buFont typeface="Arial" pitchFamily="34" charset="0"/>
              <a:buChar char="•"/>
              <a:defRPr/>
            </a:pPr>
            <a:r>
              <a:rPr lang="ru-RU" dirty="0">
                <a:latin typeface="Verdana" pitchFamily="34" charset="0"/>
                <a:ea typeface="Verdana" pitchFamily="34" charset="0"/>
                <a:cs typeface="Verdana" pitchFamily="34" charset="0"/>
              </a:rPr>
              <a:t>опрос в Подмосковье: 50 школ, ~3400 учеников и 860 </a:t>
            </a:r>
            <a:r>
              <a:rPr lang="ru-RU" dirty="0" smtClean="0">
                <a:latin typeface="Verdana" pitchFamily="34" charset="0"/>
                <a:ea typeface="Verdana" pitchFamily="34" charset="0"/>
                <a:cs typeface="Verdana" pitchFamily="34" charset="0"/>
              </a:rPr>
              <a:t>учителей</a:t>
            </a:r>
          </a:p>
          <a:p>
            <a:pPr marL="285750" indent="-107950">
              <a:buFont typeface="Arial" pitchFamily="34" charset="0"/>
              <a:buChar char="•"/>
              <a:defRPr/>
            </a:pPr>
            <a:endParaRPr lang="ru-RU" dirty="0">
              <a:latin typeface="Verdana" pitchFamily="34" charset="0"/>
              <a:ea typeface="Verdana" pitchFamily="34" charset="0"/>
              <a:cs typeface="Verdana" pitchFamily="34" charset="0"/>
            </a:endParaRPr>
          </a:p>
          <a:p>
            <a:pPr marL="285750" indent="-107950">
              <a:buFont typeface="Arial" pitchFamily="34" charset="0"/>
              <a:buChar char="•"/>
              <a:defRPr/>
            </a:pPr>
            <a:r>
              <a:rPr lang="ru-RU" dirty="0">
                <a:latin typeface="Verdana" pitchFamily="34" charset="0"/>
                <a:ea typeface="Verdana" pitchFamily="34" charset="0"/>
                <a:cs typeface="Verdana" pitchFamily="34" charset="0"/>
              </a:rPr>
              <a:t>опрос в СПб:  20 ПТУ, ~800 </a:t>
            </a:r>
            <a:r>
              <a:rPr lang="ru-RU" dirty="0" smtClean="0">
                <a:latin typeface="Verdana" pitchFamily="34" charset="0"/>
                <a:ea typeface="Verdana" pitchFamily="34" charset="0"/>
                <a:cs typeface="Verdana" pitchFamily="34" charset="0"/>
              </a:rPr>
              <a:t>учащихся</a:t>
            </a:r>
          </a:p>
          <a:p>
            <a:pPr marL="285750" indent="-107950">
              <a:buFont typeface="Arial" pitchFamily="34" charset="0"/>
              <a:buChar char="•"/>
              <a:defRPr/>
            </a:pPr>
            <a:endParaRPr lang="ru-RU" dirty="0" smtClean="0">
              <a:latin typeface="Verdana" pitchFamily="34" charset="0"/>
              <a:ea typeface="Verdana" pitchFamily="34" charset="0"/>
              <a:cs typeface="Verdana" pitchFamily="34" charset="0"/>
            </a:endParaRPr>
          </a:p>
          <a:p>
            <a:pPr>
              <a:defRPr/>
            </a:pPr>
            <a:endParaRPr lang="ru-RU"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90370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165864" y="308548"/>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Основные собираемые данные </a:t>
            </a:r>
          </a:p>
        </p:txBody>
      </p:sp>
      <p:sp>
        <p:nvSpPr>
          <p:cNvPr id="5" name="Прямоугольник 1"/>
          <p:cNvSpPr>
            <a:spLocks noChangeArrowheads="1"/>
          </p:cNvSpPr>
          <p:nvPr/>
        </p:nvSpPr>
        <p:spPr bwMode="auto">
          <a:xfrm>
            <a:off x="777280" y="908720"/>
            <a:ext cx="8064834" cy="5613845"/>
          </a:xfrm>
          <a:prstGeom prst="rect">
            <a:avLst/>
          </a:prstGeom>
          <a:noFill/>
          <a:ln w="9525">
            <a:noFill/>
            <a:miter lim="800000"/>
            <a:headEnd/>
            <a:tailEnd/>
          </a:ln>
        </p:spPr>
        <p:txBody>
          <a:bodyPr wrap="square">
            <a:spAutoFit/>
          </a:bodyPr>
          <a:lstStyle/>
          <a:p>
            <a:pPr>
              <a:lnSpc>
                <a:spcPct val="120000"/>
              </a:lnSpc>
              <a:defRPr/>
            </a:pPr>
            <a:r>
              <a:rPr lang="ru-RU" sz="2000" b="1" dirty="0">
                <a:latin typeface="Verdana" pitchFamily="34" charset="0"/>
                <a:ea typeface="Verdana" pitchFamily="34" charset="0"/>
                <a:cs typeface="Verdana" pitchFamily="34" charset="0"/>
              </a:rPr>
              <a:t>Индивидуальный </a:t>
            </a:r>
            <a:r>
              <a:rPr lang="ru-RU" sz="2000" b="1" dirty="0" smtClean="0">
                <a:latin typeface="Verdana" pitchFamily="34" charset="0"/>
                <a:ea typeface="Verdana" pitchFamily="34" charset="0"/>
                <a:cs typeface="Verdana" pitchFamily="34" charset="0"/>
              </a:rPr>
              <a:t>уровень:</a:t>
            </a:r>
            <a:endParaRPr lang="ru-RU" sz="2000" b="1" dirty="0">
              <a:latin typeface="Verdana" pitchFamily="34" charset="0"/>
              <a:ea typeface="Verdana" pitchFamily="34" charset="0"/>
              <a:cs typeface="Verdana" pitchFamily="34" charset="0"/>
            </a:endParaRPr>
          </a:p>
          <a:p>
            <a:pPr>
              <a:lnSpc>
                <a:spcPct val="120000"/>
              </a:lnSpc>
              <a:defRPr/>
            </a:pPr>
            <a:r>
              <a:rPr lang="ru-RU" sz="1900" dirty="0" err="1">
                <a:latin typeface="Verdana" pitchFamily="34" charset="0"/>
                <a:ea typeface="Verdana" pitchFamily="34" charset="0"/>
                <a:cs typeface="Verdana" pitchFamily="34" charset="0"/>
              </a:rPr>
              <a:t>Социо</a:t>
            </a:r>
            <a:r>
              <a:rPr lang="ru-RU" sz="1900" dirty="0">
                <a:latin typeface="Verdana" pitchFamily="34" charset="0"/>
                <a:ea typeface="Verdana" pitchFamily="34" charset="0"/>
                <a:cs typeface="Verdana" pitchFamily="34" charset="0"/>
              </a:rPr>
              <a:t>-демографические характеристики</a:t>
            </a:r>
          </a:p>
          <a:p>
            <a:pPr>
              <a:lnSpc>
                <a:spcPct val="120000"/>
              </a:lnSpc>
              <a:defRPr/>
            </a:pPr>
            <a:r>
              <a:rPr lang="ru-RU" sz="1900" dirty="0">
                <a:latin typeface="Verdana" pitchFamily="34" charset="0"/>
                <a:ea typeface="Verdana" pitchFamily="34" charset="0"/>
                <a:cs typeface="Verdana" pitchFamily="34" charset="0"/>
              </a:rPr>
              <a:t>Этнический статус</a:t>
            </a:r>
          </a:p>
          <a:p>
            <a:pPr>
              <a:lnSpc>
                <a:spcPct val="120000"/>
              </a:lnSpc>
              <a:defRPr/>
            </a:pPr>
            <a:r>
              <a:rPr lang="ru-RU" sz="1900" dirty="0">
                <a:latin typeface="Verdana" pitchFamily="34" charset="0"/>
                <a:ea typeface="Verdana" pitchFamily="34" charset="0"/>
                <a:cs typeface="Verdana" pitchFamily="34" charset="0"/>
              </a:rPr>
              <a:t>Социально-экономический статус семьи</a:t>
            </a:r>
          </a:p>
          <a:p>
            <a:pPr>
              <a:lnSpc>
                <a:spcPct val="120000"/>
              </a:lnSpc>
              <a:defRPr/>
            </a:pPr>
            <a:r>
              <a:rPr lang="ru-RU" sz="1900" dirty="0">
                <a:latin typeface="Verdana" pitchFamily="34" charset="0"/>
                <a:ea typeface="Verdana" pitchFamily="34" charset="0"/>
                <a:cs typeface="Verdana" pitchFamily="34" charset="0"/>
              </a:rPr>
              <a:t>Успеваемость</a:t>
            </a:r>
          </a:p>
          <a:p>
            <a:pPr>
              <a:lnSpc>
                <a:spcPct val="120000"/>
              </a:lnSpc>
              <a:defRPr/>
            </a:pPr>
            <a:r>
              <a:rPr lang="ru-RU" sz="1900" dirty="0">
                <a:latin typeface="Verdana" pitchFamily="34" charset="0"/>
                <a:ea typeface="Verdana" pitchFamily="34" charset="0"/>
                <a:cs typeface="Verdana" pitchFamily="34" charset="0"/>
              </a:rPr>
              <a:t>Образовательные траектории</a:t>
            </a:r>
          </a:p>
          <a:p>
            <a:pPr>
              <a:lnSpc>
                <a:spcPct val="120000"/>
              </a:lnSpc>
              <a:defRPr/>
            </a:pPr>
            <a:r>
              <a:rPr lang="ru-RU" sz="1900" dirty="0">
                <a:latin typeface="Verdana" pitchFamily="34" charset="0"/>
                <a:ea typeface="Verdana" pitchFamily="34" charset="0"/>
                <a:cs typeface="Verdana" pitchFamily="34" charset="0"/>
              </a:rPr>
              <a:t>Чувство принадлежности</a:t>
            </a:r>
          </a:p>
          <a:p>
            <a:pPr>
              <a:lnSpc>
                <a:spcPct val="120000"/>
              </a:lnSpc>
              <a:defRPr/>
            </a:pPr>
            <a:r>
              <a:rPr lang="ru-RU" sz="1900" dirty="0">
                <a:latin typeface="Verdana" pitchFamily="34" charset="0"/>
                <a:ea typeface="Verdana" pitchFamily="34" charset="0"/>
                <a:cs typeface="Verdana" pitchFamily="34" charset="0"/>
              </a:rPr>
              <a:t>Анти- и про-школьные аттитюды</a:t>
            </a:r>
          </a:p>
          <a:p>
            <a:pPr>
              <a:lnSpc>
                <a:spcPct val="120000"/>
              </a:lnSpc>
              <a:defRPr/>
            </a:pPr>
            <a:r>
              <a:rPr lang="ru-RU" sz="1900" dirty="0">
                <a:latin typeface="Verdana" pitchFamily="34" charset="0"/>
                <a:ea typeface="Verdana" pitchFamily="34" charset="0"/>
                <a:cs typeface="Verdana" pitchFamily="34" charset="0"/>
              </a:rPr>
              <a:t>Самооценка популярности</a:t>
            </a:r>
          </a:p>
          <a:p>
            <a:pPr>
              <a:lnSpc>
                <a:spcPct val="120000"/>
              </a:lnSpc>
              <a:defRPr/>
            </a:pPr>
            <a:r>
              <a:rPr lang="ru-RU" sz="1900" i="1" dirty="0">
                <a:latin typeface="Verdana" pitchFamily="34" charset="0"/>
                <a:ea typeface="Verdana" pitchFamily="34" charset="0"/>
                <a:cs typeface="Verdana" pitchFamily="34" charset="0"/>
              </a:rPr>
              <a:t>Сети дружб, взаимопомощи и </a:t>
            </a:r>
            <a:r>
              <a:rPr lang="ru-RU" sz="1900" i="1" dirty="0" err="1">
                <a:latin typeface="Verdana" pitchFamily="34" charset="0"/>
                <a:ea typeface="Verdana" pitchFamily="34" charset="0"/>
                <a:cs typeface="Verdana" pitchFamily="34" charset="0"/>
              </a:rPr>
              <a:t>dislike</a:t>
            </a:r>
            <a:endParaRPr lang="ru-RU" sz="1900" i="1" dirty="0">
              <a:latin typeface="Verdana" pitchFamily="34" charset="0"/>
              <a:ea typeface="Verdana" pitchFamily="34" charset="0"/>
              <a:cs typeface="Verdana" pitchFamily="34" charset="0"/>
            </a:endParaRPr>
          </a:p>
          <a:p>
            <a:pPr>
              <a:lnSpc>
                <a:spcPct val="120000"/>
              </a:lnSpc>
              <a:defRPr/>
            </a:pPr>
            <a:endParaRPr lang="ru-RU" sz="800" dirty="0">
              <a:latin typeface="Verdana" pitchFamily="34" charset="0"/>
              <a:ea typeface="Verdana" pitchFamily="34" charset="0"/>
              <a:cs typeface="Verdana" pitchFamily="34" charset="0"/>
            </a:endParaRPr>
          </a:p>
          <a:p>
            <a:pPr>
              <a:lnSpc>
                <a:spcPct val="120000"/>
              </a:lnSpc>
              <a:defRPr/>
            </a:pPr>
            <a:r>
              <a:rPr lang="ru-RU" sz="2000" b="1" dirty="0">
                <a:latin typeface="Verdana" pitchFamily="34" charset="0"/>
                <a:ea typeface="Verdana" pitchFamily="34" charset="0"/>
                <a:cs typeface="Verdana" pitchFamily="34" charset="0"/>
              </a:rPr>
              <a:t>Уровень </a:t>
            </a:r>
            <a:r>
              <a:rPr lang="ru-RU" sz="2000" b="1" dirty="0" smtClean="0">
                <a:latin typeface="Verdana" pitchFamily="34" charset="0"/>
                <a:ea typeface="Verdana" pitchFamily="34" charset="0"/>
                <a:cs typeface="Verdana" pitchFamily="34" charset="0"/>
              </a:rPr>
              <a:t>школы/класса:</a:t>
            </a:r>
            <a:endParaRPr lang="ru-RU" sz="2000" b="1" dirty="0">
              <a:latin typeface="Verdana" pitchFamily="34" charset="0"/>
              <a:ea typeface="Verdana" pitchFamily="34" charset="0"/>
              <a:cs typeface="Verdana" pitchFamily="34" charset="0"/>
            </a:endParaRPr>
          </a:p>
          <a:p>
            <a:pPr>
              <a:lnSpc>
                <a:spcPct val="120000"/>
              </a:lnSpc>
              <a:defRPr/>
            </a:pPr>
            <a:r>
              <a:rPr lang="ru-RU" sz="1900" dirty="0">
                <a:latin typeface="Verdana" pitchFamily="34" charset="0"/>
                <a:ea typeface="Verdana" pitchFamily="34" charset="0"/>
                <a:cs typeface="Verdana" pitchFamily="34" charset="0"/>
              </a:rPr>
              <a:t>Тип (гимназии/лицеи,  стандартные)</a:t>
            </a:r>
          </a:p>
          <a:p>
            <a:pPr>
              <a:lnSpc>
                <a:spcPct val="120000"/>
              </a:lnSpc>
              <a:defRPr/>
            </a:pPr>
            <a:r>
              <a:rPr lang="ru-RU" sz="1900" dirty="0">
                <a:latin typeface="Verdana" pitchFamily="34" charset="0"/>
                <a:ea typeface="Verdana" pitchFamily="34" charset="0"/>
                <a:cs typeface="Verdana" pitchFamily="34" charset="0"/>
              </a:rPr>
              <a:t>Размер школы</a:t>
            </a:r>
          </a:p>
          <a:p>
            <a:pPr>
              <a:lnSpc>
                <a:spcPct val="120000"/>
              </a:lnSpc>
              <a:defRPr/>
            </a:pPr>
            <a:r>
              <a:rPr lang="ru-RU" sz="1900" dirty="0">
                <a:latin typeface="Verdana" pitchFamily="34" charset="0"/>
                <a:ea typeface="Verdana" pitchFamily="34" charset="0"/>
                <a:cs typeface="Verdana" pitchFamily="34" charset="0"/>
              </a:rPr>
              <a:t>Число детей этнических меньшинств</a:t>
            </a:r>
          </a:p>
          <a:p>
            <a:pPr>
              <a:lnSpc>
                <a:spcPct val="120000"/>
              </a:lnSpc>
              <a:defRPr/>
            </a:pPr>
            <a:r>
              <a:rPr lang="ru-RU" sz="1900" dirty="0">
                <a:latin typeface="Verdana" pitchFamily="34" charset="0"/>
                <a:ea typeface="Verdana" pitchFamily="34" charset="0"/>
                <a:cs typeface="Verdana" pitchFamily="34" charset="0"/>
              </a:rPr>
              <a:t>Процент этнических меньшинств в классе</a:t>
            </a:r>
            <a:endParaRPr lang="en-US" sz="1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8093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Группа 2"/>
          <p:cNvGrpSpPr>
            <a:grpSpLocks/>
          </p:cNvGrpSpPr>
          <p:nvPr/>
        </p:nvGrpSpPr>
        <p:grpSpPr bwMode="auto">
          <a:xfrm>
            <a:off x="5307044" y="2101556"/>
            <a:ext cx="3785583" cy="1059022"/>
            <a:chOff x="4644008" y="692136"/>
            <a:chExt cx="3273099" cy="627146"/>
          </a:xfrm>
        </p:grpSpPr>
        <p:sp>
          <p:nvSpPr>
            <p:cNvPr id="4" name="Прямоугольник 3"/>
            <p:cNvSpPr/>
            <p:nvPr/>
          </p:nvSpPr>
          <p:spPr>
            <a:xfrm>
              <a:off x="4644008" y="692136"/>
              <a:ext cx="288781" cy="266736"/>
            </a:xfrm>
            <a:prstGeom prst="rect">
              <a:avLst/>
            </a:prstGeom>
            <a:solidFill>
              <a:srgbClr val="4951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5" name="Прямоугольник 4"/>
            <p:cNvSpPr/>
            <p:nvPr/>
          </p:nvSpPr>
          <p:spPr>
            <a:xfrm>
              <a:off x="4644008" y="1052546"/>
              <a:ext cx="288781" cy="266736"/>
            </a:xfrm>
            <a:prstGeom prst="rect">
              <a:avLst/>
            </a:prstGeom>
            <a:solidFill>
              <a:srgbClr val="BCEA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29708" name="TextBox 5"/>
            <p:cNvSpPr txBox="1">
              <a:spLocks noChangeArrowheads="1"/>
            </p:cNvSpPr>
            <p:nvPr/>
          </p:nvSpPr>
          <p:spPr bwMode="auto">
            <a:xfrm>
              <a:off x="4932789" y="707032"/>
              <a:ext cx="2984318"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Гимназии/лицеи, углубленные</a:t>
              </a:r>
              <a:endParaRPr lang="en-US" sz="1400" b="1" dirty="0" smtClean="0">
                <a:latin typeface="Verdana" pitchFamily="34" charset="0"/>
                <a:ea typeface="Verdana" pitchFamily="34" charset="0"/>
                <a:cs typeface="Verdana" pitchFamily="34" charset="0"/>
              </a:endParaRPr>
            </a:p>
          </p:txBody>
        </p:sp>
        <p:sp>
          <p:nvSpPr>
            <p:cNvPr id="29709" name="TextBox 6"/>
            <p:cNvSpPr txBox="1">
              <a:spLocks noChangeArrowheads="1"/>
            </p:cNvSpPr>
            <p:nvPr/>
          </p:nvSpPr>
          <p:spPr bwMode="auto">
            <a:xfrm>
              <a:off x="4926286" y="1052546"/>
              <a:ext cx="2007195"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Стандартные школы</a:t>
              </a:r>
              <a:endParaRPr lang="ru-RU" sz="1400" b="1" dirty="0">
                <a:latin typeface="Verdana" pitchFamily="34" charset="0"/>
                <a:ea typeface="Verdana" pitchFamily="34" charset="0"/>
                <a:cs typeface="Verdana" pitchFamily="34" charset="0"/>
              </a:endParaRPr>
            </a:p>
          </p:txBody>
        </p:sp>
      </p:grpSp>
      <p:sp>
        <p:nvSpPr>
          <p:cNvPr id="29702" name="TextBox 9"/>
          <p:cNvSpPr txBox="1">
            <a:spLocks noChangeArrowheads="1"/>
          </p:cNvSpPr>
          <p:nvPr/>
        </p:nvSpPr>
        <p:spPr bwMode="auto">
          <a:xfrm>
            <a:off x="323850" y="1557338"/>
            <a:ext cx="3802644" cy="307777"/>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Родители с высшим образованием</a:t>
            </a:r>
            <a:endParaRPr lang="ru-RU" sz="1400" b="1" dirty="0">
              <a:latin typeface="Verdana" pitchFamily="34" charset="0"/>
              <a:ea typeface="Verdana" pitchFamily="34" charset="0"/>
              <a:cs typeface="Verdana" pitchFamily="34" charset="0"/>
            </a:endParaRPr>
          </a:p>
        </p:txBody>
      </p:sp>
      <p:sp>
        <p:nvSpPr>
          <p:cNvPr id="29703" name="TextBox 10"/>
          <p:cNvSpPr txBox="1">
            <a:spLocks noChangeArrowheads="1"/>
          </p:cNvSpPr>
          <p:nvPr/>
        </p:nvSpPr>
        <p:spPr bwMode="auto">
          <a:xfrm>
            <a:off x="323850" y="4076700"/>
            <a:ext cx="3671888" cy="523220"/>
          </a:xfrm>
          <a:prstGeom prst="rect">
            <a:avLst/>
          </a:prstGeom>
          <a:noFill/>
          <a:ln w="9525">
            <a:noFill/>
            <a:miter lim="800000"/>
            <a:headEnd/>
            <a:tailEnd/>
          </a:ln>
        </p:spPr>
        <p:txBody>
          <a:bodyPr>
            <a:spAutoFit/>
          </a:bodyPr>
          <a:lstStyle/>
          <a:p>
            <a:r>
              <a:rPr lang="ru-RU" sz="1400" b="1" dirty="0" smtClean="0">
                <a:latin typeface="Verdana" pitchFamily="34" charset="0"/>
                <a:ea typeface="Verdana" pitchFamily="34" charset="0"/>
                <a:cs typeface="Verdana" pitchFamily="34" charset="0"/>
              </a:rPr>
              <a:t>Школьники, планирующие покинуть школу после 9 класса</a:t>
            </a:r>
            <a:endParaRPr lang="ru-RU" sz="1400" b="1" dirty="0">
              <a:latin typeface="Verdana" pitchFamily="34" charset="0"/>
              <a:ea typeface="Verdana" pitchFamily="34" charset="0"/>
              <a:cs typeface="Verdana" pitchFamily="34" charset="0"/>
            </a:endParaRPr>
          </a:p>
        </p:txBody>
      </p:sp>
      <p:sp>
        <p:nvSpPr>
          <p:cNvPr id="29705" name="TextBox 12"/>
          <p:cNvSpPr txBox="1">
            <a:spLocks noChangeArrowheads="1"/>
          </p:cNvSpPr>
          <p:nvPr/>
        </p:nvSpPr>
        <p:spPr bwMode="auto">
          <a:xfrm>
            <a:off x="5219700" y="4076700"/>
            <a:ext cx="3384550" cy="523220"/>
          </a:xfrm>
          <a:prstGeom prst="rect">
            <a:avLst/>
          </a:prstGeom>
          <a:noFill/>
          <a:ln w="9525">
            <a:noFill/>
            <a:miter lim="800000"/>
            <a:headEnd/>
            <a:tailEnd/>
          </a:ln>
        </p:spPr>
        <p:txBody>
          <a:bodyPr wrap="square">
            <a:spAutoFit/>
          </a:bodyPr>
          <a:lstStyle/>
          <a:p>
            <a:r>
              <a:rPr lang="ru-RU" sz="1400" b="1" dirty="0" smtClean="0">
                <a:latin typeface="Verdana" pitchFamily="34" charset="0"/>
                <a:ea typeface="Verdana" pitchFamily="34" charset="0"/>
                <a:cs typeface="Verdana" pitchFamily="34" charset="0"/>
              </a:rPr>
              <a:t>Школьники этнических меньшинств</a:t>
            </a:r>
            <a:endParaRPr lang="ru-RU" sz="14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342" y="1839365"/>
            <a:ext cx="2523094" cy="202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6195" y="1910512"/>
            <a:ext cx="720080" cy="307777"/>
          </a:xfrm>
          <a:prstGeom prst="rect">
            <a:avLst/>
          </a:prstGeom>
          <a:noFill/>
        </p:spPr>
        <p:txBody>
          <a:bodyPr wrap="square" rtlCol="0">
            <a:spAutoFit/>
          </a:bodyPr>
          <a:lstStyle/>
          <a:p>
            <a:r>
              <a:rPr lang="ru-RU" sz="1400" b="1" dirty="0" smtClean="0">
                <a:latin typeface="Verdana" pitchFamily="34" charset="0"/>
                <a:ea typeface="Verdana" pitchFamily="34" charset="0"/>
                <a:cs typeface="Verdana" pitchFamily="34" charset="0"/>
              </a:rPr>
              <a:t>76%</a:t>
            </a:r>
            <a:endParaRPr lang="ru-RU" sz="1400" b="1" dirty="0">
              <a:latin typeface="Verdana" pitchFamily="34" charset="0"/>
              <a:ea typeface="Verdana" pitchFamily="34" charset="0"/>
              <a:cs typeface="Verdana" pitchFamily="34" charset="0"/>
            </a:endParaRPr>
          </a:p>
        </p:txBody>
      </p:sp>
      <p:sp>
        <p:nvSpPr>
          <p:cNvPr id="17" name="TextBox 16"/>
          <p:cNvSpPr txBox="1"/>
          <p:nvPr/>
        </p:nvSpPr>
        <p:spPr>
          <a:xfrm>
            <a:off x="1259632" y="2886040"/>
            <a:ext cx="720080" cy="307777"/>
          </a:xfrm>
          <a:prstGeom prst="rect">
            <a:avLst/>
          </a:prstGeom>
          <a:noFill/>
        </p:spPr>
        <p:txBody>
          <a:bodyPr wrap="square" rtlCol="0">
            <a:spAutoFit/>
          </a:bodyPr>
          <a:lstStyle/>
          <a:p>
            <a:r>
              <a:rPr lang="ru-RU" sz="1400" b="1" dirty="0" smtClean="0">
                <a:latin typeface="Verdana" pitchFamily="34" charset="0"/>
                <a:ea typeface="Verdana" pitchFamily="34" charset="0"/>
                <a:cs typeface="Verdana" pitchFamily="34" charset="0"/>
              </a:rPr>
              <a:t>53%</a:t>
            </a:r>
            <a:endParaRPr lang="ru-RU" sz="1400" b="1" dirty="0">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19" y="4898227"/>
            <a:ext cx="2351549" cy="188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266528" y="4744338"/>
            <a:ext cx="720080" cy="307777"/>
          </a:xfrm>
          <a:prstGeom prst="rect">
            <a:avLst/>
          </a:prstGeom>
          <a:noFill/>
        </p:spPr>
        <p:txBody>
          <a:bodyPr wrap="square" rtlCol="0">
            <a:spAutoFit/>
          </a:bodyPr>
          <a:lstStyle/>
          <a:p>
            <a:r>
              <a:rPr lang="ru-RU" sz="1400" b="1" dirty="0" smtClean="0">
                <a:latin typeface="Verdana" pitchFamily="34" charset="0"/>
                <a:ea typeface="Verdana" pitchFamily="34" charset="0"/>
                <a:cs typeface="Verdana" pitchFamily="34" charset="0"/>
              </a:rPr>
              <a:t>39%</a:t>
            </a:r>
            <a:endParaRPr lang="ru-RU" sz="1400" b="1" dirty="0">
              <a:latin typeface="Verdana" pitchFamily="34" charset="0"/>
              <a:ea typeface="Verdana" pitchFamily="34" charset="0"/>
              <a:cs typeface="Verdana" pitchFamily="34" charset="0"/>
            </a:endParaRPr>
          </a:p>
        </p:txBody>
      </p:sp>
      <p:sp>
        <p:nvSpPr>
          <p:cNvPr id="20" name="TextBox 19"/>
          <p:cNvSpPr txBox="1"/>
          <p:nvPr/>
        </p:nvSpPr>
        <p:spPr>
          <a:xfrm>
            <a:off x="2308780" y="5760793"/>
            <a:ext cx="720080" cy="307777"/>
          </a:xfrm>
          <a:prstGeom prst="rect">
            <a:avLst/>
          </a:prstGeom>
          <a:noFill/>
        </p:spPr>
        <p:txBody>
          <a:bodyPr wrap="square" rtlCol="0">
            <a:spAutoFit/>
          </a:bodyPr>
          <a:lstStyle/>
          <a:p>
            <a:r>
              <a:rPr lang="ru-RU" sz="1400" b="1" dirty="0" smtClean="0">
                <a:latin typeface="Verdana" pitchFamily="34" charset="0"/>
                <a:ea typeface="Verdana" pitchFamily="34" charset="0"/>
                <a:cs typeface="Verdana" pitchFamily="34" charset="0"/>
              </a:rPr>
              <a:t>24%</a:t>
            </a:r>
            <a:endParaRPr lang="ru-RU" sz="1400" b="1" dirty="0">
              <a:latin typeface="Verdana" pitchFamily="34" charset="0"/>
              <a:ea typeface="Verdana" pitchFamily="34" charset="0"/>
              <a:cs typeface="Verdana" pitchFamily="34"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483" y="4898227"/>
            <a:ext cx="2351549" cy="188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641041" y="4739129"/>
            <a:ext cx="720080" cy="307777"/>
          </a:xfrm>
          <a:prstGeom prst="rect">
            <a:avLst/>
          </a:prstGeom>
          <a:noFill/>
        </p:spPr>
        <p:txBody>
          <a:bodyPr wrap="square" rtlCol="0">
            <a:spAutoFit/>
          </a:bodyPr>
          <a:lstStyle/>
          <a:p>
            <a:r>
              <a:rPr lang="ru-RU" sz="1400" b="1" dirty="0" smtClean="0">
                <a:latin typeface="Verdana" pitchFamily="34" charset="0"/>
                <a:ea typeface="Verdana" pitchFamily="34" charset="0"/>
                <a:cs typeface="Verdana" pitchFamily="34" charset="0"/>
              </a:rPr>
              <a:t>10%</a:t>
            </a:r>
            <a:endParaRPr lang="ru-RU" sz="1400" b="1" dirty="0">
              <a:latin typeface="Verdana" pitchFamily="34" charset="0"/>
              <a:ea typeface="Verdana" pitchFamily="34" charset="0"/>
              <a:cs typeface="Verdana" pitchFamily="34" charset="0"/>
            </a:endParaRPr>
          </a:p>
        </p:txBody>
      </p:sp>
      <p:sp>
        <p:nvSpPr>
          <p:cNvPr id="24" name="TextBox 23"/>
          <p:cNvSpPr txBox="1"/>
          <p:nvPr/>
        </p:nvSpPr>
        <p:spPr>
          <a:xfrm>
            <a:off x="6649385" y="5686453"/>
            <a:ext cx="720080" cy="307777"/>
          </a:xfrm>
          <a:prstGeom prst="rect">
            <a:avLst/>
          </a:prstGeom>
          <a:noFill/>
        </p:spPr>
        <p:txBody>
          <a:bodyPr wrap="square" rtlCol="0">
            <a:spAutoFit/>
          </a:bodyPr>
          <a:lstStyle/>
          <a:p>
            <a:r>
              <a:rPr lang="ru-RU" sz="1400" b="1" dirty="0">
                <a:latin typeface="Verdana" pitchFamily="34" charset="0"/>
                <a:ea typeface="Verdana" pitchFamily="34" charset="0"/>
                <a:cs typeface="Verdana" pitchFamily="34" charset="0"/>
              </a:rPr>
              <a:t>6</a:t>
            </a:r>
            <a:r>
              <a:rPr lang="ru-RU" sz="1400" b="1" dirty="0" smtClean="0">
                <a:latin typeface="Verdana" pitchFamily="34" charset="0"/>
                <a:ea typeface="Verdana" pitchFamily="34" charset="0"/>
                <a:cs typeface="Verdana" pitchFamily="34" charset="0"/>
              </a:rPr>
              <a:t>%</a:t>
            </a:r>
            <a:endParaRPr lang="ru-RU" sz="1400" b="1" dirty="0">
              <a:latin typeface="Verdana" pitchFamily="34" charset="0"/>
              <a:ea typeface="Verdana" pitchFamily="34" charset="0"/>
              <a:cs typeface="Verdana" pitchFamily="34" charset="0"/>
            </a:endParaRPr>
          </a:p>
        </p:txBody>
      </p:sp>
      <p:sp>
        <p:nvSpPr>
          <p:cNvPr id="21" name="Прямоугольник 20"/>
          <p:cNvSpPr>
            <a:spLocks noChangeArrowheads="1"/>
          </p:cNvSpPr>
          <p:nvPr/>
        </p:nvSpPr>
        <p:spPr bwMode="auto">
          <a:xfrm>
            <a:off x="165864" y="93105"/>
            <a:ext cx="8784976" cy="769441"/>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Сравнение типов школ </a:t>
            </a:r>
            <a:r>
              <a:rPr lang="ru-RU" sz="2200" b="1" dirty="0" smtClean="0">
                <a:latin typeface="Verdana" pitchFamily="34" charset="0"/>
                <a:ea typeface="Verdana" pitchFamily="34" charset="0"/>
                <a:cs typeface="Verdana" pitchFamily="34" charset="0"/>
              </a:rPr>
              <a:t>по </a:t>
            </a:r>
            <a:r>
              <a:rPr lang="ru-RU" sz="2200" b="1" dirty="0">
                <a:latin typeface="Verdana" pitchFamily="34" charset="0"/>
                <a:ea typeface="Verdana" pitchFamily="34" charset="0"/>
                <a:cs typeface="Verdana" pitchFamily="34" charset="0"/>
              </a:rPr>
              <a:t>основным характеристикам</a:t>
            </a:r>
          </a:p>
        </p:txBody>
      </p:sp>
    </p:spTree>
    <p:extLst>
      <p:ext uri="{BB962C8B-B14F-4D97-AF65-F5344CB8AC3E}">
        <p14:creationId xmlns:p14="http://schemas.microsoft.com/office/powerpoint/2010/main" val="179556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2" t="12843" r="26956" b="7585"/>
          <a:stretch/>
        </p:blipFill>
        <p:spPr bwMode="auto">
          <a:xfrm>
            <a:off x="4675467" y="1542406"/>
            <a:ext cx="4325869"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2" t="8646" r="25548" b="7585"/>
          <a:stretch/>
        </p:blipFill>
        <p:spPr bwMode="auto">
          <a:xfrm>
            <a:off x="457117" y="1686651"/>
            <a:ext cx="3996027" cy="39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8494" y="5583533"/>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СЭС школы</a:t>
            </a:r>
            <a:endParaRPr lang="ru-RU" sz="1400" b="1" dirty="0">
              <a:latin typeface="Verdana" pitchFamily="34" charset="0"/>
              <a:ea typeface="Verdana" pitchFamily="34" charset="0"/>
              <a:cs typeface="Verdana" pitchFamily="34" charset="0"/>
            </a:endParaRPr>
          </a:p>
        </p:txBody>
      </p:sp>
      <p:sp>
        <p:nvSpPr>
          <p:cNvPr id="11" name="TextBox 10"/>
          <p:cNvSpPr txBox="1"/>
          <p:nvPr/>
        </p:nvSpPr>
        <p:spPr>
          <a:xfrm>
            <a:off x="-1606658" y="3332670"/>
            <a:ext cx="3853272" cy="369332"/>
          </a:xfrm>
          <a:prstGeom prst="rect">
            <a:avLst/>
          </a:prstGeom>
          <a:noFill/>
        </p:spPr>
        <p:txBody>
          <a:bodyPr wrap="square" rtlCol="0">
            <a:spAutoFit/>
            <a:scene3d>
              <a:camera prst="orthographicFront">
                <a:rot lat="0" lon="0" rev="5400000"/>
              </a:camera>
              <a:lightRig rig="threePt" dir="t"/>
            </a:scene3d>
          </a:bodyPr>
          <a:lstStyle/>
          <a:p>
            <a:pPr algn="ctr"/>
            <a:r>
              <a:rPr lang="ru-RU" dirty="0" smtClean="0">
                <a:latin typeface="Verdana" pitchFamily="34" charset="0"/>
                <a:ea typeface="Verdana" pitchFamily="34" charset="0"/>
                <a:cs typeface="Verdana" pitchFamily="34" charset="0"/>
              </a:rPr>
              <a:t>Размер школы</a:t>
            </a:r>
            <a:endParaRPr lang="ru-RU" dirty="0">
              <a:latin typeface="Verdana" pitchFamily="34" charset="0"/>
              <a:ea typeface="Verdana" pitchFamily="34" charset="0"/>
              <a:cs typeface="Verdana" pitchFamily="34" charset="0"/>
            </a:endParaRPr>
          </a:p>
        </p:txBody>
      </p:sp>
      <p:sp>
        <p:nvSpPr>
          <p:cNvPr id="14" name="TextBox 13"/>
          <p:cNvSpPr txBox="1"/>
          <p:nvPr/>
        </p:nvSpPr>
        <p:spPr>
          <a:xfrm>
            <a:off x="5148064" y="5584485"/>
            <a:ext cx="3853272" cy="307777"/>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СЭС школы</a:t>
            </a:r>
            <a:endParaRPr lang="ru-RU" sz="1400" b="1" dirty="0">
              <a:latin typeface="Verdana" pitchFamily="34" charset="0"/>
              <a:ea typeface="Verdana" pitchFamily="34" charset="0"/>
              <a:cs typeface="Verdana" pitchFamily="34" charset="0"/>
            </a:endParaRPr>
          </a:p>
        </p:txBody>
      </p:sp>
      <p:sp>
        <p:nvSpPr>
          <p:cNvPr id="13" name="TextBox 12"/>
          <p:cNvSpPr txBox="1"/>
          <p:nvPr/>
        </p:nvSpPr>
        <p:spPr>
          <a:xfrm>
            <a:off x="1127823" y="3022733"/>
            <a:ext cx="7104253" cy="369332"/>
          </a:xfrm>
          <a:prstGeom prst="rect">
            <a:avLst/>
          </a:prstGeom>
          <a:noFill/>
        </p:spPr>
        <p:txBody>
          <a:bodyPr vert="horz" wrap="square" rtlCol="0">
            <a:spAutoFit/>
            <a:scene3d>
              <a:camera prst="orthographicFront">
                <a:rot lat="0" lon="0" rev="5400000"/>
              </a:camera>
              <a:lightRig rig="threePt" dir="t"/>
            </a:scene3d>
          </a:bodyPr>
          <a:lstStyle/>
          <a:p>
            <a:pPr algn="ctr"/>
            <a:r>
              <a:rPr lang="ru-RU" kern="0" spc="-10" dirty="0" smtClean="0">
                <a:latin typeface="Verdana" pitchFamily="34" charset="0"/>
                <a:ea typeface="Verdana" pitchFamily="34" charset="0"/>
                <a:cs typeface="Verdana" pitchFamily="34" charset="0"/>
              </a:rPr>
              <a:t>% </a:t>
            </a:r>
            <a:r>
              <a:rPr lang="ru-RU" kern="0" spc="-10" dirty="0" err="1" smtClean="0">
                <a:latin typeface="Verdana" pitchFamily="34" charset="0"/>
                <a:ea typeface="Verdana" pitchFamily="34" charset="0"/>
                <a:cs typeface="Verdana" pitchFamily="34" charset="0"/>
              </a:rPr>
              <a:t>иноэтничных</a:t>
            </a:r>
            <a:r>
              <a:rPr lang="ru-RU" kern="0" spc="-10" dirty="0" smtClean="0">
                <a:latin typeface="Verdana" pitchFamily="34" charset="0"/>
                <a:ea typeface="Verdana" pitchFamily="34" charset="0"/>
                <a:cs typeface="Verdana" pitchFamily="34" charset="0"/>
              </a:rPr>
              <a:t> детей в школе</a:t>
            </a:r>
            <a:endParaRPr lang="ru-RU" kern="0" spc="-10" dirty="0">
              <a:latin typeface="Verdana" pitchFamily="34" charset="0"/>
              <a:ea typeface="Verdana" pitchFamily="34" charset="0"/>
              <a:cs typeface="Verdana" pitchFamily="34" charset="0"/>
            </a:endParaRPr>
          </a:p>
        </p:txBody>
      </p:sp>
      <p:sp>
        <p:nvSpPr>
          <p:cNvPr id="4" name="TextBox 3"/>
          <p:cNvSpPr txBox="1"/>
          <p:nvPr/>
        </p:nvSpPr>
        <p:spPr>
          <a:xfrm>
            <a:off x="3773627" y="4956375"/>
            <a:ext cx="936104" cy="230832"/>
          </a:xfrm>
          <a:prstGeom prst="rect">
            <a:avLst/>
          </a:prstGeom>
          <a:noFill/>
        </p:spPr>
        <p:txBody>
          <a:bodyPr wrap="square" rtlCol="0">
            <a:spAutoFit/>
          </a:bodyPr>
          <a:lstStyle/>
          <a:p>
            <a:r>
              <a:rPr lang="ru-RU" sz="900" dirty="0" smtClean="0"/>
              <a:t>Аничков лицей</a:t>
            </a:r>
            <a:endParaRPr lang="ru-RU" sz="900" dirty="0"/>
          </a:p>
        </p:txBody>
      </p:sp>
      <p:sp>
        <p:nvSpPr>
          <p:cNvPr id="25" name="TextBox 24"/>
          <p:cNvSpPr txBox="1"/>
          <p:nvPr/>
        </p:nvSpPr>
        <p:spPr>
          <a:xfrm>
            <a:off x="3795848" y="4509120"/>
            <a:ext cx="400175" cy="230832"/>
          </a:xfrm>
          <a:prstGeom prst="rect">
            <a:avLst/>
          </a:prstGeom>
          <a:noFill/>
        </p:spPr>
        <p:txBody>
          <a:bodyPr wrap="square" rtlCol="0">
            <a:spAutoFit/>
          </a:bodyPr>
          <a:lstStyle/>
          <a:p>
            <a:r>
              <a:rPr lang="ru-RU" sz="900" dirty="0" smtClean="0"/>
              <a:t>700</a:t>
            </a:r>
            <a:endParaRPr lang="ru-RU" sz="900" dirty="0"/>
          </a:p>
        </p:txBody>
      </p:sp>
      <p:sp>
        <p:nvSpPr>
          <p:cNvPr id="26" name="TextBox 25"/>
          <p:cNvSpPr txBox="1"/>
          <p:nvPr/>
        </p:nvSpPr>
        <p:spPr>
          <a:xfrm>
            <a:off x="3928059" y="4123549"/>
            <a:ext cx="936104" cy="230832"/>
          </a:xfrm>
          <a:prstGeom prst="rect">
            <a:avLst/>
          </a:prstGeom>
          <a:noFill/>
        </p:spPr>
        <p:txBody>
          <a:bodyPr wrap="square" rtlCol="0">
            <a:spAutoFit/>
          </a:bodyPr>
          <a:lstStyle/>
          <a:p>
            <a:r>
              <a:rPr lang="ru-RU" sz="900" dirty="0" smtClean="0"/>
              <a:t>610</a:t>
            </a:r>
            <a:endParaRPr lang="ru-RU" sz="900" dirty="0"/>
          </a:p>
        </p:txBody>
      </p:sp>
      <p:sp>
        <p:nvSpPr>
          <p:cNvPr id="27" name="TextBox 26"/>
          <p:cNvSpPr txBox="1"/>
          <p:nvPr/>
        </p:nvSpPr>
        <p:spPr>
          <a:xfrm>
            <a:off x="2507090" y="1646830"/>
            <a:ext cx="400175" cy="230832"/>
          </a:xfrm>
          <a:prstGeom prst="rect">
            <a:avLst/>
          </a:prstGeom>
          <a:noFill/>
        </p:spPr>
        <p:txBody>
          <a:bodyPr wrap="square" rtlCol="0">
            <a:spAutoFit/>
          </a:bodyPr>
          <a:lstStyle/>
          <a:p>
            <a:r>
              <a:rPr lang="ru-RU" sz="900" dirty="0" smtClean="0"/>
              <a:t>533</a:t>
            </a:r>
            <a:endParaRPr lang="ru-RU" sz="900" dirty="0"/>
          </a:p>
        </p:txBody>
      </p:sp>
      <p:sp>
        <p:nvSpPr>
          <p:cNvPr id="28" name="TextBox 27"/>
          <p:cNvSpPr txBox="1"/>
          <p:nvPr/>
        </p:nvSpPr>
        <p:spPr>
          <a:xfrm>
            <a:off x="2682830" y="1897671"/>
            <a:ext cx="400175" cy="230832"/>
          </a:xfrm>
          <a:prstGeom prst="rect">
            <a:avLst/>
          </a:prstGeom>
          <a:noFill/>
        </p:spPr>
        <p:txBody>
          <a:bodyPr wrap="square" rtlCol="0">
            <a:spAutoFit/>
          </a:bodyPr>
          <a:lstStyle/>
          <a:p>
            <a:r>
              <a:rPr lang="ru-RU" sz="900" dirty="0" smtClean="0"/>
              <a:t>43</a:t>
            </a:r>
            <a:endParaRPr lang="ru-RU" sz="900" dirty="0"/>
          </a:p>
        </p:txBody>
      </p:sp>
      <p:sp>
        <p:nvSpPr>
          <p:cNvPr id="29" name="TextBox 28"/>
          <p:cNvSpPr txBox="1"/>
          <p:nvPr/>
        </p:nvSpPr>
        <p:spPr>
          <a:xfrm>
            <a:off x="6737005" y="1666839"/>
            <a:ext cx="400175" cy="230832"/>
          </a:xfrm>
          <a:prstGeom prst="rect">
            <a:avLst/>
          </a:prstGeom>
          <a:noFill/>
        </p:spPr>
        <p:txBody>
          <a:bodyPr wrap="square" rtlCol="0">
            <a:spAutoFit/>
          </a:bodyPr>
          <a:lstStyle/>
          <a:p>
            <a:r>
              <a:rPr lang="ru-RU" sz="900" dirty="0" smtClean="0"/>
              <a:t>122</a:t>
            </a:r>
            <a:endParaRPr lang="ru-RU" sz="900" dirty="0"/>
          </a:p>
        </p:txBody>
      </p:sp>
      <p:sp>
        <p:nvSpPr>
          <p:cNvPr id="30" name="TextBox 29"/>
          <p:cNvSpPr txBox="1"/>
          <p:nvPr/>
        </p:nvSpPr>
        <p:spPr>
          <a:xfrm>
            <a:off x="5752496" y="2002729"/>
            <a:ext cx="400175" cy="230832"/>
          </a:xfrm>
          <a:prstGeom prst="rect">
            <a:avLst/>
          </a:prstGeom>
          <a:noFill/>
        </p:spPr>
        <p:txBody>
          <a:bodyPr wrap="square" rtlCol="0">
            <a:spAutoFit/>
          </a:bodyPr>
          <a:lstStyle/>
          <a:p>
            <a:r>
              <a:rPr lang="ru-RU" sz="900" dirty="0" smtClean="0"/>
              <a:t>259</a:t>
            </a:r>
            <a:endParaRPr lang="ru-RU" sz="900" dirty="0"/>
          </a:p>
        </p:txBody>
      </p:sp>
      <p:sp>
        <p:nvSpPr>
          <p:cNvPr id="31" name="TextBox 30"/>
          <p:cNvSpPr txBox="1"/>
          <p:nvPr/>
        </p:nvSpPr>
        <p:spPr>
          <a:xfrm>
            <a:off x="5952583" y="3027350"/>
            <a:ext cx="400175" cy="230832"/>
          </a:xfrm>
          <a:prstGeom prst="rect">
            <a:avLst/>
          </a:prstGeom>
          <a:noFill/>
        </p:spPr>
        <p:txBody>
          <a:bodyPr wrap="square" rtlCol="0">
            <a:spAutoFit/>
          </a:bodyPr>
          <a:lstStyle/>
          <a:p>
            <a:r>
              <a:rPr lang="ru-RU" sz="900" dirty="0" smtClean="0"/>
              <a:t>364</a:t>
            </a:r>
            <a:endParaRPr lang="ru-RU" sz="900" dirty="0"/>
          </a:p>
        </p:txBody>
      </p:sp>
      <p:sp>
        <p:nvSpPr>
          <p:cNvPr id="32" name="TextBox 31"/>
          <p:cNvSpPr txBox="1"/>
          <p:nvPr/>
        </p:nvSpPr>
        <p:spPr>
          <a:xfrm>
            <a:off x="5363867" y="3201271"/>
            <a:ext cx="400175" cy="230832"/>
          </a:xfrm>
          <a:prstGeom prst="rect">
            <a:avLst/>
          </a:prstGeom>
          <a:noFill/>
        </p:spPr>
        <p:txBody>
          <a:bodyPr wrap="square" rtlCol="0">
            <a:spAutoFit/>
          </a:bodyPr>
          <a:lstStyle/>
          <a:p>
            <a:r>
              <a:rPr lang="ru-RU" sz="900" dirty="0" smtClean="0"/>
              <a:t>174</a:t>
            </a:r>
            <a:endParaRPr lang="ru-RU" sz="900" dirty="0"/>
          </a:p>
        </p:txBody>
      </p:sp>
      <p:grpSp>
        <p:nvGrpSpPr>
          <p:cNvPr id="24" name="Группа 2"/>
          <p:cNvGrpSpPr>
            <a:grpSpLocks/>
          </p:cNvGrpSpPr>
          <p:nvPr/>
        </p:nvGrpSpPr>
        <p:grpSpPr bwMode="auto">
          <a:xfrm>
            <a:off x="3069715" y="5738373"/>
            <a:ext cx="3785583" cy="1059022"/>
            <a:chOff x="4644008" y="692136"/>
            <a:chExt cx="3273099" cy="627146"/>
          </a:xfrm>
        </p:grpSpPr>
        <p:sp>
          <p:nvSpPr>
            <p:cNvPr id="38" name="Прямоугольник 37"/>
            <p:cNvSpPr/>
            <p:nvPr/>
          </p:nvSpPr>
          <p:spPr>
            <a:xfrm>
              <a:off x="4644008" y="692136"/>
              <a:ext cx="288781" cy="266736"/>
            </a:xfrm>
            <a:prstGeom prst="rect">
              <a:avLst/>
            </a:prstGeom>
            <a:solidFill>
              <a:srgbClr val="4951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39" name="Прямоугольник 38"/>
            <p:cNvSpPr/>
            <p:nvPr/>
          </p:nvSpPr>
          <p:spPr>
            <a:xfrm>
              <a:off x="4644008" y="1052546"/>
              <a:ext cx="288781" cy="266736"/>
            </a:xfrm>
            <a:prstGeom prst="rect">
              <a:avLst/>
            </a:prstGeom>
            <a:solidFill>
              <a:srgbClr val="BCEA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a:latin typeface="Verdana" pitchFamily="34" charset="0"/>
                <a:ea typeface="Verdana" pitchFamily="34" charset="0"/>
                <a:cs typeface="Verdana" pitchFamily="34" charset="0"/>
              </a:endParaRPr>
            </a:p>
          </p:txBody>
        </p:sp>
        <p:sp>
          <p:nvSpPr>
            <p:cNvPr id="40" name="TextBox 5"/>
            <p:cNvSpPr txBox="1">
              <a:spLocks noChangeArrowheads="1"/>
            </p:cNvSpPr>
            <p:nvPr/>
          </p:nvSpPr>
          <p:spPr bwMode="auto">
            <a:xfrm>
              <a:off x="4932789" y="707032"/>
              <a:ext cx="2984318"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Гимназии/лицеи, углубленные</a:t>
              </a:r>
              <a:endParaRPr lang="en-US" sz="1400" b="1" dirty="0" smtClean="0">
                <a:latin typeface="Verdana" pitchFamily="34" charset="0"/>
                <a:ea typeface="Verdana" pitchFamily="34" charset="0"/>
                <a:cs typeface="Verdana" pitchFamily="34" charset="0"/>
              </a:endParaRPr>
            </a:p>
          </p:txBody>
        </p:sp>
        <p:sp>
          <p:nvSpPr>
            <p:cNvPr id="41" name="TextBox 6"/>
            <p:cNvSpPr txBox="1">
              <a:spLocks noChangeArrowheads="1"/>
            </p:cNvSpPr>
            <p:nvPr/>
          </p:nvSpPr>
          <p:spPr bwMode="auto">
            <a:xfrm>
              <a:off x="4926286" y="1052546"/>
              <a:ext cx="2007195" cy="182264"/>
            </a:xfrm>
            <a:prstGeom prst="rect">
              <a:avLst/>
            </a:prstGeom>
            <a:noFill/>
            <a:ln w="9525">
              <a:noFill/>
              <a:miter lim="800000"/>
              <a:headEnd/>
              <a:tailEnd/>
            </a:ln>
          </p:spPr>
          <p:txBody>
            <a:bodyPr wrap="none">
              <a:spAutoFit/>
            </a:bodyPr>
            <a:lstStyle/>
            <a:p>
              <a:r>
                <a:rPr lang="ru-RU" sz="1400" b="1" dirty="0" smtClean="0">
                  <a:latin typeface="Verdana" pitchFamily="34" charset="0"/>
                  <a:ea typeface="Verdana" pitchFamily="34" charset="0"/>
                  <a:cs typeface="Verdana" pitchFamily="34" charset="0"/>
                </a:rPr>
                <a:t>Стандартные школы</a:t>
              </a:r>
              <a:endParaRPr lang="ru-RU" sz="1400" b="1" dirty="0">
                <a:latin typeface="Verdana" pitchFamily="34" charset="0"/>
                <a:ea typeface="Verdana" pitchFamily="34" charset="0"/>
                <a:cs typeface="Verdana" pitchFamily="34" charset="0"/>
              </a:endParaRPr>
            </a:p>
          </p:txBody>
        </p:sp>
      </p:grpSp>
      <p:sp>
        <p:nvSpPr>
          <p:cNvPr id="23" name="Прямоугольник 22"/>
          <p:cNvSpPr>
            <a:spLocks noChangeArrowheads="1"/>
          </p:cNvSpPr>
          <p:nvPr/>
        </p:nvSpPr>
        <p:spPr bwMode="auto">
          <a:xfrm>
            <a:off x="165864" y="93105"/>
            <a:ext cx="8784976" cy="430887"/>
          </a:xfrm>
          <a:prstGeom prst="rect">
            <a:avLst/>
          </a:prstGeom>
          <a:noFill/>
          <a:ln w="9525">
            <a:noFill/>
            <a:miter lim="800000"/>
            <a:headEnd/>
            <a:tailEnd/>
          </a:ln>
        </p:spPr>
        <p:txBody>
          <a:bodyPr wrap="square">
            <a:spAutoFit/>
          </a:bodyPr>
          <a:lstStyle/>
          <a:p>
            <a:pPr algn="ctr"/>
            <a:r>
              <a:rPr lang="ru-RU" sz="2200" b="1" dirty="0">
                <a:latin typeface="Verdana" pitchFamily="34" charset="0"/>
                <a:ea typeface="Verdana" pitchFamily="34" charset="0"/>
                <a:cs typeface="Verdana" pitchFamily="34" charset="0"/>
              </a:rPr>
              <a:t>Связь СЭС школы и ее характеристик </a:t>
            </a:r>
          </a:p>
        </p:txBody>
      </p:sp>
    </p:spTree>
    <p:extLst>
      <p:ext uri="{BB962C8B-B14F-4D97-AF65-F5344CB8AC3E}">
        <p14:creationId xmlns:p14="http://schemas.microsoft.com/office/powerpoint/2010/main" val="120952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1906</Words>
  <Application>Microsoft Office PowerPoint</Application>
  <PresentationFormat>Экран (4:3)</PresentationFormat>
  <Paragraphs>446</Paragraphs>
  <Slides>41</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Студент НИУ ВШЭ</dc:creator>
  <cp:lastModifiedBy>user</cp:lastModifiedBy>
  <cp:revision>262</cp:revision>
  <cp:lastPrinted>2014-03-14T09:38:30Z</cp:lastPrinted>
  <dcterms:created xsi:type="dcterms:W3CDTF">2014-03-11T12:59:06Z</dcterms:created>
  <dcterms:modified xsi:type="dcterms:W3CDTF">2014-03-18T11:19:03Z</dcterms:modified>
</cp:coreProperties>
</file>