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83" r:id="rId8"/>
    <p:sldId id="262" r:id="rId9"/>
    <p:sldId id="263" r:id="rId10"/>
    <p:sldId id="264" r:id="rId11"/>
    <p:sldId id="265" r:id="rId12"/>
    <p:sldId id="266" r:id="rId13"/>
    <p:sldId id="267" r:id="rId14"/>
    <p:sldId id="268" r:id="rId15"/>
    <p:sldId id="269" r:id="rId16"/>
    <p:sldId id="284" r:id="rId17"/>
    <p:sldId id="270" r:id="rId18"/>
    <p:sldId id="285" r:id="rId19"/>
    <p:sldId id="271" r:id="rId20"/>
    <p:sldId id="286" r:id="rId21"/>
    <p:sldId id="280" r:id="rId22"/>
    <p:sldId id="282" r:id="rId23"/>
    <p:sldId id="281" r:id="rId2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51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2014/3/30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2014/3/30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2014/3/30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2014/3/30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2014/3/30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2014/3/30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2014/3/30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2014/3/30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2014/3/30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2014/3/30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2014/3/30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2014/3/30</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descr="1.png"/>
          <p:cNvPicPr>
            <a:picLocks noChangeAspect="1"/>
          </p:cNvPicPr>
          <p:nvPr/>
        </p:nvPicPr>
        <p:blipFill>
          <a:blip r:embed="rId2" cstate="print"/>
          <a:stretch>
            <a:fillRect/>
          </a:stretch>
        </p:blipFill>
        <p:spPr>
          <a:xfrm>
            <a:off x="3635896" y="2708920"/>
            <a:ext cx="1908212" cy="2047497"/>
          </a:xfrm>
          <a:prstGeom prst="rect">
            <a:avLst/>
          </a:prstGeom>
        </p:spPr>
      </p:pic>
      <p:sp>
        <p:nvSpPr>
          <p:cNvPr id="2" name="标题 1"/>
          <p:cNvSpPr>
            <a:spLocks noGrp="1"/>
          </p:cNvSpPr>
          <p:nvPr>
            <p:ph type="ctrTitle"/>
          </p:nvPr>
        </p:nvSpPr>
        <p:spPr>
          <a:xfrm>
            <a:off x="0" y="620688"/>
            <a:ext cx="9144000" cy="1971650"/>
          </a:xfrm>
        </p:spPr>
        <p:txBody>
          <a:bodyPr>
            <a:normAutofit fontScale="90000"/>
          </a:bodyPr>
          <a:lstStyle/>
          <a:p>
            <a:r>
              <a:rPr lang="en-US" altLang="zh-CN" dirty="0" smtClean="0">
                <a:latin typeface="Viner Hand ITC" pitchFamily="66" charset="0"/>
              </a:rPr>
              <a:t>The Promotion of Culture in Citizenship Education and its Influences on Students’ Multiple Identities in China</a:t>
            </a:r>
            <a:endParaRPr lang="zh-CN" altLang="en-US" dirty="0">
              <a:latin typeface="Viner Hand ITC" pitchFamily="66" charset="0"/>
            </a:endParaRPr>
          </a:p>
        </p:txBody>
      </p:sp>
      <p:sp>
        <p:nvSpPr>
          <p:cNvPr id="3" name="副标题 2"/>
          <p:cNvSpPr>
            <a:spLocks noGrp="1"/>
          </p:cNvSpPr>
          <p:nvPr>
            <p:ph type="subTitle" idx="1"/>
          </p:nvPr>
        </p:nvSpPr>
        <p:spPr>
          <a:xfrm>
            <a:off x="0" y="4869160"/>
            <a:ext cx="9144000" cy="1752600"/>
          </a:xfrm>
        </p:spPr>
        <p:txBody>
          <a:bodyPr>
            <a:normAutofit fontScale="85000" lnSpcReduction="20000"/>
          </a:bodyPr>
          <a:lstStyle/>
          <a:p>
            <a:r>
              <a:rPr lang="en-US" altLang="zh-CN" dirty="0" smtClean="0">
                <a:latin typeface="Viner Hand ITC" pitchFamily="66" charset="0"/>
              </a:rPr>
              <a:t>Du Jianyi</a:t>
            </a:r>
          </a:p>
          <a:p>
            <a:r>
              <a:rPr lang="en-US" altLang="zh-CN" dirty="0" smtClean="0">
                <a:latin typeface="Viner Hand ITC" pitchFamily="66" charset="0"/>
              </a:rPr>
              <a:t>PhD Candidate</a:t>
            </a:r>
            <a:endParaRPr lang="en-US" altLang="zh-CN" dirty="0" smtClean="0">
              <a:latin typeface="Viner Hand ITC" pitchFamily="66" charset="0"/>
            </a:endParaRPr>
          </a:p>
          <a:p>
            <a:r>
              <a:rPr lang="en-US" altLang="zh-CN" dirty="0" smtClean="0">
                <a:latin typeface="Viner Hand ITC" pitchFamily="66" charset="0"/>
              </a:rPr>
              <a:t>Faculty of Education</a:t>
            </a:r>
          </a:p>
          <a:p>
            <a:r>
              <a:rPr lang="en-US" altLang="zh-CN" dirty="0" smtClean="0">
                <a:latin typeface="Viner Hand ITC" pitchFamily="66" charset="0"/>
              </a:rPr>
              <a:t>The University of Hong Kong</a:t>
            </a:r>
            <a:endParaRPr lang="zh-CN" altLang="en-US" dirty="0">
              <a:latin typeface="Viner Hand ITC"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en-US" altLang="zh-CN" dirty="0" smtClean="0">
                <a:latin typeface="Viner Hand ITC" pitchFamily="66" charset="0"/>
              </a:rPr>
              <a:t>Research Gap</a:t>
            </a:r>
            <a:endParaRPr lang="zh-CN" altLang="en-US" dirty="0">
              <a:latin typeface="Viner Hand ITC" pitchFamily="66" charset="0"/>
            </a:endParaRPr>
          </a:p>
        </p:txBody>
      </p:sp>
      <p:sp>
        <p:nvSpPr>
          <p:cNvPr id="6" name="内容占位符 5"/>
          <p:cNvSpPr>
            <a:spLocks noGrp="1"/>
          </p:cNvSpPr>
          <p:nvPr>
            <p:ph idx="1"/>
          </p:nvPr>
        </p:nvSpPr>
        <p:spPr/>
        <p:txBody>
          <a:bodyPr>
            <a:normAutofit fontScale="92500" lnSpcReduction="10000"/>
          </a:bodyPr>
          <a:lstStyle/>
          <a:p>
            <a:r>
              <a:rPr lang="en-US" altLang="zh-CN" sz="3000" dirty="0" smtClean="0">
                <a:latin typeface="Gabriola" pitchFamily="82" charset="0"/>
              </a:rPr>
              <a:t>The general literature is useful in understanding the existing relationship among citizenship, citizenship education and identity; and how culture, citizenship and citizenship education are connected to each other in the global context. </a:t>
            </a:r>
            <a:r>
              <a:rPr lang="en-US" altLang="zh-CN" sz="3000" b="1" dirty="0" smtClean="0">
                <a:latin typeface="Gabriola" pitchFamily="82" charset="0"/>
              </a:rPr>
              <a:t>However, it does not specify the role of culture in citizenship education, especially in helping students to explore their local, national and global identity.</a:t>
            </a:r>
          </a:p>
          <a:p>
            <a:r>
              <a:rPr lang="en-US" altLang="zh-CN" sz="3000" dirty="0" smtClean="0">
                <a:latin typeface="Gabriola" pitchFamily="82" charset="0"/>
              </a:rPr>
              <a:t>The general literature is not specific enough to understand the case of China.</a:t>
            </a:r>
          </a:p>
          <a:p>
            <a:r>
              <a:rPr lang="en-US" altLang="zh-CN" sz="3000" dirty="0" smtClean="0">
                <a:latin typeface="Gabriola" pitchFamily="82" charset="0"/>
              </a:rPr>
              <a:t>China may provide a useful case to understand the role of culture in promoting people’s multiple identities.</a:t>
            </a:r>
            <a:endParaRPr lang="zh-CN" altLang="en-US" sz="3000" dirty="0" smtClean="0">
              <a:latin typeface="Gabriola" pitchFamily="82" charset="0"/>
            </a:endParaRPr>
          </a:p>
          <a:p>
            <a:endParaRPr lang="zh-CN" altLang="en-US" dirty="0"/>
          </a:p>
        </p:txBody>
      </p:sp>
      <p:pic>
        <p:nvPicPr>
          <p:cNvPr id="4" name="图片 3" descr="logo_CE_C.jpg"/>
          <p:cNvPicPr>
            <a:picLocks noChangeAspect="1"/>
          </p:cNvPicPr>
          <p:nvPr/>
        </p:nvPicPr>
        <p:blipFill>
          <a:blip r:embed="rId2" cstate="print"/>
          <a:stretch>
            <a:fillRect/>
          </a:stretch>
        </p:blipFill>
        <p:spPr>
          <a:xfrm>
            <a:off x="0" y="5881358"/>
            <a:ext cx="4788024" cy="976641"/>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467544" y="0"/>
            <a:ext cx="8229600" cy="1052736"/>
          </a:xfrm>
        </p:spPr>
        <p:txBody>
          <a:bodyPr/>
          <a:lstStyle/>
          <a:p>
            <a:r>
              <a:rPr lang="en-US" altLang="zh-CN" dirty="0" smtClean="0">
                <a:latin typeface="Viner Hand ITC" pitchFamily="66" charset="0"/>
              </a:rPr>
              <a:t>Research Questions</a:t>
            </a:r>
            <a:endParaRPr lang="zh-CN" altLang="en-US" dirty="0">
              <a:latin typeface="Viner Hand ITC" pitchFamily="66" charset="0"/>
            </a:endParaRPr>
          </a:p>
        </p:txBody>
      </p:sp>
      <p:sp>
        <p:nvSpPr>
          <p:cNvPr id="3" name="内容占位符 2"/>
          <p:cNvSpPr>
            <a:spLocks noGrp="1"/>
          </p:cNvSpPr>
          <p:nvPr>
            <p:ph idx="1"/>
          </p:nvPr>
        </p:nvSpPr>
        <p:spPr>
          <a:xfrm>
            <a:off x="0" y="980728"/>
            <a:ext cx="9144000" cy="5589240"/>
          </a:xfrm>
        </p:spPr>
        <p:txBody>
          <a:bodyPr>
            <a:noAutofit/>
          </a:bodyPr>
          <a:lstStyle/>
          <a:p>
            <a:pPr marL="624078" lvl="0" indent="-514350">
              <a:buFont typeface="+mj-lt"/>
              <a:buAutoNum type="arabicPeriod"/>
            </a:pPr>
            <a:r>
              <a:rPr lang="en-US" altLang="zh-CN" b="1" dirty="0" smtClean="0">
                <a:latin typeface="Gabriola" pitchFamily="82" charset="0"/>
              </a:rPr>
              <a:t>What</a:t>
            </a:r>
            <a:r>
              <a:rPr lang="en-US" altLang="zh-CN" dirty="0" smtClean="0">
                <a:latin typeface="Gabriola" pitchFamily="82" charset="0"/>
              </a:rPr>
              <a:t> are the major (a) local, (b) national, and (c) global </a:t>
            </a:r>
            <a:r>
              <a:rPr lang="en-US" altLang="zh-CN" u="sng" dirty="0" smtClean="0">
                <a:latin typeface="Gabriola" pitchFamily="82" charset="0"/>
              </a:rPr>
              <a:t>cultural elements </a:t>
            </a:r>
            <a:r>
              <a:rPr lang="en-US" altLang="zh-CN" dirty="0" smtClean="0">
                <a:latin typeface="Gabriola" pitchFamily="82" charset="0"/>
              </a:rPr>
              <a:t>promoted in citizenship education in schools? </a:t>
            </a:r>
            <a:r>
              <a:rPr lang="en-US" altLang="zh-CN" b="1" dirty="0" smtClean="0">
                <a:latin typeface="Gabriola" pitchFamily="82" charset="0"/>
              </a:rPr>
              <a:t>How</a:t>
            </a:r>
            <a:r>
              <a:rPr lang="en-US" altLang="zh-CN" dirty="0" smtClean="0">
                <a:latin typeface="Gabriola" pitchFamily="82" charset="0"/>
              </a:rPr>
              <a:t> do schools foster among students these cultural elements?</a:t>
            </a:r>
            <a:endParaRPr lang="zh-CN" altLang="zh-CN" dirty="0" smtClean="0">
              <a:latin typeface="Gabriola" pitchFamily="82" charset="0"/>
            </a:endParaRPr>
          </a:p>
          <a:p>
            <a:pPr marL="624078" lvl="0" indent="-514350">
              <a:buFont typeface="+mj-lt"/>
              <a:buAutoNum type="arabicPeriod"/>
            </a:pPr>
            <a:r>
              <a:rPr lang="en-US" altLang="zh-CN" b="1" dirty="0" smtClean="0">
                <a:latin typeface="Gabriola" pitchFamily="82" charset="0"/>
              </a:rPr>
              <a:t>What</a:t>
            </a:r>
            <a:r>
              <a:rPr lang="en-US" altLang="zh-CN" dirty="0" smtClean="0">
                <a:latin typeface="Gabriola" pitchFamily="82" charset="0"/>
              </a:rPr>
              <a:t> are </a:t>
            </a:r>
            <a:r>
              <a:rPr lang="en-US" altLang="zh-CN" u="sng" dirty="0" smtClean="0">
                <a:latin typeface="Gabriola" pitchFamily="82" charset="0"/>
              </a:rPr>
              <a:t>students’ knowledge and attitudes </a:t>
            </a:r>
            <a:r>
              <a:rPr lang="en-US" altLang="zh-CN" dirty="0" smtClean="0">
                <a:latin typeface="Gabriola" pitchFamily="82" charset="0"/>
              </a:rPr>
              <a:t>towards these cultural elements ?</a:t>
            </a:r>
            <a:endParaRPr lang="zh-CN" altLang="zh-CN" dirty="0" smtClean="0">
              <a:latin typeface="Gabriola" pitchFamily="82" charset="0"/>
            </a:endParaRPr>
          </a:p>
          <a:p>
            <a:pPr marL="624078" lvl="0" indent="-514350">
              <a:buFont typeface="+mj-lt"/>
              <a:buAutoNum type="arabicPeriod"/>
            </a:pPr>
            <a:r>
              <a:rPr lang="en-US" altLang="zh-CN" b="1" dirty="0" smtClean="0">
                <a:latin typeface="Gabriola" pitchFamily="82" charset="0"/>
              </a:rPr>
              <a:t>How</a:t>
            </a:r>
            <a:r>
              <a:rPr lang="en-US" altLang="zh-CN" dirty="0" smtClean="0">
                <a:latin typeface="Gabriola" pitchFamily="82" charset="0"/>
              </a:rPr>
              <a:t> does the students’ possession  of these knowledge and attitudes </a:t>
            </a:r>
            <a:r>
              <a:rPr lang="en-US" altLang="zh-CN" u="sng" dirty="0" smtClean="0">
                <a:latin typeface="Gabriola" pitchFamily="82" charset="0"/>
              </a:rPr>
              <a:t>affect</a:t>
            </a:r>
            <a:r>
              <a:rPr lang="en-US" altLang="zh-CN" dirty="0" smtClean="0">
                <a:latin typeface="Gabriola" pitchFamily="82" charset="0"/>
              </a:rPr>
              <a:t> (a) their perceptions of multiple (local, national and global) identities, and (b) their sense of affiliation and identification with local, national and global communities?</a:t>
            </a:r>
            <a:endParaRPr lang="zh-CN" altLang="zh-CN" dirty="0" smtClean="0">
              <a:latin typeface="Gabriola" pitchFamily="82" charset="0"/>
            </a:endParaRPr>
          </a:p>
          <a:p>
            <a:pPr marL="624078" lvl="0" indent="-514350">
              <a:buFont typeface="+mj-lt"/>
              <a:buAutoNum type="arabicPeriod"/>
            </a:pPr>
            <a:r>
              <a:rPr lang="en-US" altLang="zh-CN" dirty="0" smtClean="0">
                <a:latin typeface="Gabriola" pitchFamily="82" charset="0"/>
              </a:rPr>
              <a:t>In addition to school factors, </a:t>
            </a:r>
            <a:r>
              <a:rPr lang="en-US" altLang="zh-CN" b="1" dirty="0" smtClean="0">
                <a:latin typeface="Gabriola" pitchFamily="82" charset="0"/>
              </a:rPr>
              <a:t>what</a:t>
            </a:r>
            <a:r>
              <a:rPr lang="en-US" altLang="zh-CN" dirty="0" smtClean="0">
                <a:latin typeface="Gabriola" pitchFamily="82" charset="0"/>
              </a:rPr>
              <a:t> are </a:t>
            </a:r>
            <a:r>
              <a:rPr lang="en-US" altLang="zh-CN" u="sng" dirty="0" smtClean="0">
                <a:latin typeface="Gabriola" pitchFamily="82" charset="0"/>
              </a:rPr>
              <a:t>other factors </a:t>
            </a:r>
            <a:r>
              <a:rPr lang="en-US" altLang="zh-CN" dirty="0" smtClean="0">
                <a:latin typeface="Gabriola" pitchFamily="82" charset="0"/>
              </a:rPr>
              <a:t>influencing the use of culture on students’ multiple identities?</a:t>
            </a:r>
            <a:endParaRPr lang="zh-CN" altLang="zh-CN" dirty="0" smtClean="0">
              <a:latin typeface="Gabriola" pitchFamily="82"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en-US" altLang="zh-CN" dirty="0" smtClean="0">
                <a:latin typeface="Viner Hand ITC" pitchFamily="66" charset="0"/>
              </a:rPr>
              <a:t>Methodology</a:t>
            </a:r>
            <a:endParaRPr lang="zh-CN" altLang="en-US" dirty="0">
              <a:latin typeface="Viner Hand ITC" pitchFamily="66" charset="0"/>
            </a:endParaRPr>
          </a:p>
        </p:txBody>
      </p:sp>
      <p:sp>
        <p:nvSpPr>
          <p:cNvPr id="6" name="内容占位符 5"/>
          <p:cNvSpPr>
            <a:spLocks noGrp="1"/>
          </p:cNvSpPr>
          <p:nvPr>
            <p:ph idx="1"/>
          </p:nvPr>
        </p:nvSpPr>
        <p:spPr/>
        <p:txBody>
          <a:bodyPr>
            <a:normAutofit fontScale="70000" lnSpcReduction="20000"/>
          </a:bodyPr>
          <a:lstStyle/>
          <a:p>
            <a:r>
              <a:rPr lang="en-US" altLang="zh-CN" sz="5700" b="1" dirty="0" smtClean="0">
                <a:solidFill>
                  <a:srgbClr val="C00000"/>
                </a:solidFill>
                <a:latin typeface="Gabriola" pitchFamily="82" charset="0"/>
              </a:rPr>
              <a:t>A mixed method research</a:t>
            </a:r>
          </a:p>
          <a:p>
            <a:pPr>
              <a:buNone/>
            </a:pPr>
            <a:r>
              <a:rPr lang="en-US" altLang="zh-CN" sz="4000" dirty="0" smtClean="0">
                <a:latin typeface="Gabriola" pitchFamily="82" charset="0"/>
              </a:rPr>
              <a:t>         </a:t>
            </a:r>
            <a:r>
              <a:rPr lang="en-US" altLang="zh-CN" sz="4000" b="1" dirty="0" smtClean="0">
                <a:latin typeface="Gabriola" pitchFamily="82" charset="0"/>
              </a:rPr>
              <a:t>Quantitative methods</a:t>
            </a:r>
            <a:r>
              <a:rPr lang="en-US" altLang="zh-CN" sz="4000" dirty="0" smtClean="0">
                <a:latin typeface="Gabriola" pitchFamily="82" charset="0"/>
              </a:rPr>
              <a:t>: </a:t>
            </a:r>
          </a:p>
          <a:p>
            <a:pPr>
              <a:buNone/>
            </a:pPr>
            <a:r>
              <a:rPr lang="en-US" altLang="zh-CN" sz="4000" dirty="0" smtClean="0">
                <a:latin typeface="Gabriola" pitchFamily="82" charset="0"/>
              </a:rPr>
              <a:t>             questionnaires</a:t>
            </a:r>
          </a:p>
          <a:p>
            <a:pPr>
              <a:buNone/>
            </a:pPr>
            <a:r>
              <a:rPr lang="en-US" altLang="zh-CN" sz="4000" dirty="0" smtClean="0">
                <a:latin typeface="Gabriola" pitchFamily="82" charset="0"/>
              </a:rPr>
              <a:t>         </a:t>
            </a:r>
            <a:r>
              <a:rPr lang="en-US" altLang="zh-CN" sz="4000" b="1" dirty="0" smtClean="0">
                <a:latin typeface="Gabriola" pitchFamily="82" charset="0"/>
              </a:rPr>
              <a:t>Qualitative methods</a:t>
            </a:r>
            <a:r>
              <a:rPr lang="en-US" altLang="zh-CN" sz="4000" dirty="0" smtClean="0">
                <a:latin typeface="Gabriola" pitchFamily="82" charset="0"/>
              </a:rPr>
              <a:t>:</a:t>
            </a:r>
          </a:p>
          <a:p>
            <a:pPr>
              <a:buNone/>
            </a:pPr>
            <a:r>
              <a:rPr lang="en-US" altLang="zh-CN" sz="4000" dirty="0" smtClean="0">
                <a:latin typeface="Gabriola" pitchFamily="82" charset="0"/>
              </a:rPr>
              <a:t>             collection and review of documents</a:t>
            </a:r>
          </a:p>
          <a:p>
            <a:pPr>
              <a:buNone/>
            </a:pPr>
            <a:r>
              <a:rPr lang="en-US" altLang="zh-CN" sz="4000" dirty="0" smtClean="0">
                <a:latin typeface="Gabriola" pitchFamily="82" charset="0"/>
              </a:rPr>
              <a:t>             observations</a:t>
            </a:r>
          </a:p>
          <a:p>
            <a:pPr>
              <a:buNone/>
            </a:pPr>
            <a:r>
              <a:rPr lang="en-US" altLang="zh-CN" sz="4000" dirty="0" smtClean="0">
                <a:latin typeface="Gabriola" pitchFamily="82" charset="0"/>
              </a:rPr>
              <a:t>             interviews</a:t>
            </a:r>
          </a:p>
          <a:p>
            <a:pPr>
              <a:buNone/>
            </a:pPr>
            <a:endParaRPr lang="en-US" altLang="zh-CN" sz="4000" dirty="0" smtClean="0">
              <a:latin typeface="Gabriola" pitchFamily="82" charset="0"/>
            </a:endParaRPr>
          </a:p>
          <a:p>
            <a:pPr algn="r"/>
            <a:r>
              <a:rPr lang="en-US" altLang="zh-CN" sz="4000" dirty="0" smtClean="0">
                <a:latin typeface="Gabriola" pitchFamily="82" charset="0"/>
              </a:rPr>
              <a:t>The research site: Beijing</a:t>
            </a:r>
          </a:p>
          <a:p>
            <a:pPr algn="r"/>
            <a:r>
              <a:rPr lang="en-US" altLang="zh-CN" sz="4000" dirty="0" smtClean="0">
                <a:latin typeface="Gabriola" pitchFamily="82" charset="0"/>
              </a:rPr>
              <a:t>Junior secondary schools</a:t>
            </a:r>
            <a:endParaRPr lang="zh-CN" altLang="en-US" sz="4000" dirty="0" smtClean="0">
              <a:latin typeface="Gabriola" pitchFamily="82" charset="0"/>
            </a:endParaRPr>
          </a:p>
          <a:p>
            <a:endParaRPr lang="zh-CN" altLang="en-US" dirty="0"/>
          </a:p>
        </p:txBody>
      </p:sp>
      <p:pic>
        <p:nvPicPr>
          <p:cNvPr id="4" name="图片 3" descr="logo_CE_C.jpg"/>
          <p:cNvPicPr>
            <a:picLocks noChangeAspect="1"/>
          </p:cNvPicPr>
          <p:nvPr/>
        </p:nvPicPr>
        <p:blipFill>
          <a:blip r:embed="rId2" cstate="print"/>
          <a:stretch>
            <a:fillRect/>
          </a:stretch>
        </p:blipFill>
        <p:spPr>
          <a:xfrm>
            <a:off x="0" y="5881358"/>
            <a:ext cx="4788024" cy="976641"/>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en-US" altLang="zh-CN" dirty="0" smtClean="0">
                <a:latin typeface="Viner Hand ITC" pitchFamily="66" charset="0"/>
              </a:rPr>
              <a:t>Fieldwork</a:t>
            </a:r>
            <a:endParaRPr lang="zh-CN" altLang="en-US" dirty="0">
              <a:latin typeface="Viner Hand ITC" pitchFamily="66" charset="0"/>
            </a:endParaRPr>
          </a:p>
        </p:txBody>
      </p:sp>
      <p:sp>
        <p:nvSpPr>
          <p:cNvPr id="6" name="内容占位符 5"/>
          <p:cNvSpPr>
            <a:spLocks noGrp="1"/>
          </p:cNvSpPr>
          <p:nvPr>
            <p:ph idx="1"/>
          </p:nvPr>
        </p:nvSpPr>
        <p:spPr/>
        <p:txBody>
          <a:bodyPr/>
          <a:lstStyle/>
          <a:p>
            <a:r>
              <a:rPr lang="en-US" altLang="zh-CN" dirty="0" smtClean="0">
                <a:latin typeface="Gabriola" pitchFamily="82" charset="0"/>
              </a:rPr>
              <a:t>Time: 2013,03 – 2013, 06</a:t>
            </a:r>
          </a:p>
          <a:p>
            <a:r>
              <a:rPr lang="en-US" altLang="zh-CN" dirty="0" smtClean="0">
                <a:latin typeface="Gabriola" pitchFamily="82" charset="0"/>
              </a:rPr>
              <a:t>Subject schools</a:t>
            </a:r>
          </a:p>
          <a:p>
            <a:endParaRPr lang="zh-CN" altLang="en-US" dirty="0"/>
          </a:p>
        </p:txBody>
      </p:sp>
      <p:pic>
        <p:nvPicPr>
          <p:cNvPr id="4" name="图片 3" descr="logo_CE_C.jpg"/>
          <p:cNvPicPr>
            <a:picLocks noChangeAspect="1"/>
          </p:cNvPicPr>
          <p:nvPr/>
        </p:nvPicPr>
        <p:blipFill>
          <a:blip r:embed="rId2" cstate="print"/>
          <a:stretch>
            <a:fillRect/>
          </a:stretch>
        </p:blipFill>
        <p:spPr>
          <a:xfrm>
            <a:off x="0" y="5881358"/>
            <a:ext cx="4788024" cy="976641"/>
          </a:xfrm>
          <a:prstGeom prst="rect">
            <a:avLst/>
          </a:prstGeom>
        </p:spPr>
      </p:pic>
      <p:pic>
        <p:nvPicPr>
          <p:cNvPr id="7" name="图片 6" descr="360软件小助手截图20140331023537.png"/>
          <p:cNvPicPr>
            <a:picLocks noChangeAspect="1"/>
          </p:cNvPicPr>
          <p:nvPr/>
        </p:nvPicPr>
        <p:blipFill>
          <a:blip r:embed="rId3" cstate="print"/>
          <a:stretch>
            <a:fillRect/>
          </a:stretch>
        </p:blipFill>
        <p:spPr>
          <a:xfrm>
            <a:off x="827584" y="2780927"/>
            <a:ext cx="7488832" cy="3097475"/>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en-US" altLang="zh-CN" dirty="0" smtClean="0">
                <a:latin typeface="Viner Hand ITC" pitchFamily="66" charset="0"/>
              </a:rPr>
              <a:t>Data</a:t>
            </a:r>
            <a:endParaRPr lang="zh-CN" altLang="en-US" dirty="0">
              <a:latin typeface="Viner Hand ITC" pitchFamily="66" charset="0"/>
            </a:endParaRPr>
          </a:p>
        </p:txBody>
      </p:sp>
      <p:sp>
        <p:nvSpPr>
          <p:cNvPr id="6" name="内容占位符 5"/>
          <p:cNvSpPr>
            <a:spLocks noGrp="1"/>
          </p:cNvSpPr>
          <p:nvPr>
            <p:ph idx="1"/>
          </p:nvPr>
        </p:nvSpPr>
        <p:spPr/>
        <p:txBody>
          <a:bodyPr/>
          <a:lstStyle/>
          <a:p>
            <a:r>
              <a:rPr lang="en-US" altLang="zh-CN" dirty="0" smtClean="0">
                <a:latin typeface="Gabriola" pitchFamily="82" charset="0"/>
              </a:rPr>
              <a:t>School documents</a:t>
            </a:r>
          </a:p>
          <a:p>
            <a:r>
              <a:rPr lang="en-US" altLang="zh-CN" dirty="0" smtClean="0">
                <a:latin typeface="Gabriola" pitchFamily="82" charset="0"/>
              </a:rPr>
              <a:t>Collected questionnaires</a:t>
            </a:r>
          </a:p>
          <a:p>
            <a:r>
              <a:rPr lang="en-US" altLang="zh-CN" dirty="0" smtClean="0">
                <a:latin typeface="Gabriola" pitchFamily="82" charset="0"/>
              </a:rPr>
              <a:t>Interviews recordings</a:t>
            </a:r>
          </a:p>
          <a:p>
            <a:r>
              <a:rPr lang="en-US" altLang="zh-CN" dirty="0" smtClean="0">
                <a:latin typeface="Gabriola" pitchFamily="82" charset="0"/>
              </a:rPr>
              <a:t>Lessons recordings</a:t>
            </a:r>
          </a:p>
          <a:p>
            <a:endParaRPr lang="zh-CN" altLang="en-US" dirty="0"/>
          </a:p>
        </p:txBody>
      </p:sp>
      <p:pic>
        <p:nvPicPr>
          <p:cNvPr id="4" name="图片 3" descr="logo_CE_C.jpg"/>
          <p:cNvPicPr>
            <a:picLocks noChangeAspect="1"/>
          </p:cNvPicPr>
          <p:nvPr/>
        </p:nvPicPr>
        <p:blipFill>
          <a:blip r:embed="rId2" cstate="print"/>
          <a:stretch>
            <a:fillRect/>
          </a:stretch>
        </p:blipFill>
        <p:spPr>
          <a:xfrm>
            <a:off x="0" y="5881358"/>
            <a:ext cx="4788024" cy="976641"/>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normAutofit/>
          </a:bodyPr>
          <a:lstStyle/>
          <a:p>
            <a:r>
              <a:rPr lang="en-US" altLang="zh-CN" dirty="0" smtClean="0">
                <a:latin typeface="Viner Hand ITC" pitchFamily="66" charset="0"/>
              </a:rPr>
              <a:t>Findings: </a:t>
            </a:r>
            <a:r>
              <a:rPr lang="en-US" altLang="zh-CN" b="1" dirty="0" smtClean="0">
                <a:latin typeface="Viner Hand ITC" pitchFamily="66" charset="0"/>
              </a:rPr>
              <a:t>Pattern</a:t>
            </a:r>
            <a:r>
              <a:rPr lang="zh-CN" altLang="zh-CN" b="1" dirty="0" smtClean="0">
                <a:latin typeface="Viner Hand ITC" pitchFamily="66" charset="0"/>
              </a:rPr>
              <a:t> </a:t>
            </a:r>
            <a:r>
              <a:rPr lang="en-US" altLang="zh-CN" b="1" dirty="0" smtClean="0">
                <a:latin typeface="Viner Hand ITC" pitchFamily="66" charset="0"/>
              </a:rPr>
              <a:t>I</a:t>
            </a:r>
            <a:endParaRPr lang="zh-CN" altLang="en-US" dirty="0">
              <a:latin typeface="Viner Hand ITC" pitchFamily="66" charset="0"/>
            </a:endParaRPr>
          </a:p>
        </p:txBody>
      </p:sp>
      <p:sp>
        <p:nvSpPr>
          <p:cNvPr id="6" name="内容占位符 5"/>
          <p:cNvSpPr>
            <a:spLocks noGrp="1"/>
          </p:cNvSpPr>
          <p:nvPr>
            <p:ph sz="half" idx="1"/>
          </p:nvPr>
        </p:nvSpPr>
        <p:spPr>
          <a:xfrm>
            <a:off x="0" y="1628800"/>
            <a:ext cx="4038600" cy="4525963"/>
          </a:xfrm>
        </p:spPr>
        <p:txBody>
          <a:bodyPr>
            <a:normAutofit/>
          </a:bodyPr>
          <a:lstStyle/>
          <a:p>
            <a:r>
              <a:rPr lang="en-US" altLang="zh-CN" b="1" dirty="0" smtClean="0">
                <a:latin typeface="Gabriola" pitchFamily="82" charset="0"/>
              </a:rPr>
              <a:t>Coexistence </a:t>
            </a:r>
            <a:r>
              <a:rPr lang="en-US" altLang="zh-CN" b="1" dirty="0">
                <a:latin typeface="Gabriola" pitchFamily="82" charset="0"/>
              </a:rPr>
              <a:t>of Local, National and Global Cultural Elements in Citizenship </a:t>
            </a:r>
            <a:r>
              <a:rPr lang="en-US" altLang="zh-CN" b="1" dirty="0" smtClean="0">
                <a:latin typeface="Gabriola" pitchFamily="82" charset="0"/>
              </a:rPr>
              <a:t>Education</a:t>
            </a:r>
          </a:p>
          <a:p>
            <a:pPr>
              <a:buNone/>
            </a:pPr>
            <a:r>
              <a:rPr lang="en-US" altLang="zh-CN" dirty="0" smtClean="0">
                <a:latin typeface="Gabriola" pitchFamily="82" charset="0"/>
              </a:rPr>
              <a:t>         </a:t>
            </a:r>
            <a:r>
              <a:rPr lang="en-US" altLang="zh-CN" dirty="0" smtClean="0">
                <a:solidFill>
                  <a:schemeClr val="tx1">
                    <a:lumMod val="95000"/>
                    <a:lumOff val="5000"/>
                  </a:schemeClr>
                </a:solidFill>
                <a:latin typeface="Gabriola" pitchFamily="82" charset="0"/>
              </a:rPr>
              <a:t>  </a:t>
            </a:r>
            <a:r>
              <a:rPr lang="en-US" altLang="zh-CN" sz="2400" dirty="0" smtClean="0">
                <a:solidFill>
                  <a:schemeClr val="tx1">
                    <a:lumMod val="95000"/>
                    <a:lumOff val="5000"/>
                  </a:schemeClr>
                </a:solidFill>
                <a:latin typeface="Gabriola" pitchFamily="82" charset="0"/>
              </a:rPr>
              <a:t>The </a:t>
            </a:r>
            <a:r>
              <a:rPr lang="en-US" altLang="zh-CN" sz="2400" dirty="0">
                <a:solidFill>
                  <a:schemeClr val="tx1">
                    <a:lumMod val="95000"/>
                    <a:lumOff val="5000"/>
                  </a:schemeClr>
                </a:solidFill>
                <a:latin typeface="Gabriola" pitchFamily="82" charset="0"/>
              </a:rPr>
              <a:t>respondent students from the four subject schools agreed that they were able to get access to the local, national and global cultural elements in citizenship education in </a:t>
            </a:r>
            <a:r>
              <a:rPr lang="en-US" altLang="zh-CN" sz="2400" dirty="0" smtClean="0">
                <a:solidFill>
                  <a:schemeClr val="tx1">
                    <a:lumMod val="95000"/>
                    <a:lumOff val="5000"/>
                  </a:schemeClr>
                </a:solidFill>
                <a:latin typeface="Gabriola" pitchFamily="82" charset="0"/>
              </a:rPr>
              <a:t>school.</a:t>
            </a:r>
            <a:endParaRPr lang="zh-CN" altLang="zh-CN" sz="2400" b="1" dirty="0">
              <a:solidFill>
                <a:schemeClr val="tx1">
                  <a:lumMod val="95000"/>
                  <a:lumOff val="5000"/>
                </a:schemeClr>
              </a:solidFill>
              <a:latin typeface="Gabriola" pitchFamily="82" charset="0"/>
            </a:endParaRPr>
          </a:p>
          <a:p>
            <a:endParaRPr lang="zh-CN" altLang="en-US" b="1" dirty="0">
              <a:latin typeface="Gabriola" pitchFamily="82" charset="0"/>
            </a:endParaRPr>
          </a:p>
        </p:txBody>
      </p:sp>
      <p:pic>
        <p:nvPicPr>
          <p:cNvPr id="4" name="图片 3" descr="logo_CE_C.jpg"/>
          <p:cNvPicPr>
            <a:picLocks noChangeAspect="1"/>
          </p:cNvPicPr>
          <p:nvPr/>
        </p:nvPicPr>
        <p:blipFill>
          <a:blip r:embed="rId2" cstate="print"/>
          <a:stretch>
            <a:fillRect/>
          </a:stretch>
        </p:blipFill>
        <p:spPr>
          <a:xfrm>
            <a:off x="0" y="5881358"/>
            <a:ext cx="4788024" cy="976641"/>
          </a:xfrm>
          <a:prstGeom prst="rect">
            <a:avLst/>
          </a:prstGeom>
        </p:spPr>
      </p:pic>
      <p:pic>
        <p:nvPicPr>
          <p:cNvPr id="7" name="图片 6" descr="360软件小助手截图20140331024941.png"/>
          <p:cNvPicPr>
            <a:picLocks noChangeAspect="1"/>
          </p:cNvPicPr>
          <p:nvPr/>
        </p:nvPicPr>
        <p:blipFill>
          <a:blip r:embed="rId3" cstate="print"/>
          <a:stretch>
            <a:fillRect/>
          </a:stretch>
        </p:blipFill>
        <p:spPr>
          <a:xfrm>
            <a:off x="4067944" y="1196752"/>
            <a:ext cx="4896544" cy="5215884"/>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内容占位符 5"/>
          <p:cNvSpPr>
            <a:spLocks noGrp="1"/>
          </p:cNvSpPr>
          <p:nvPr>
            <p:ph idx="1"/>
          </p:nvPr>
        </p:nvSpPr>
        <p:spPr/>
        <p:txBody>
          <a:bodyPr>
            <a:normAutofit/>
          </a:bodyPr>
          <a:lstStyle/>
          <a:p>
            <a:r>
              <a:rPr lang="en-US" altLang="zh-CN" sz="2800" dirty="0">
                <a:latin typeface="Gabriola" pitchFamily="82" charset="0"/>
              </a:rPr>
              <a:t>The four interviewed school principals and most of the interviewed teachers, such as A/T02, B/T02, C/T03 and D/T01, indicated that they had consciously added different cultural elements into school environments, curriculums and activities, so that to help the students to get aware of them</a:t>
            </a:r>
            <a:r>
              <a:rPr lang="en-US" altLang="zh-CN" sz="2800" dirty="0" smtClean="0">
                <a:latin typeface="Gabriola" pitchFamily="82" charset="0"/>
              </a:rPr>
              <a:t>.</a:t>
            </a:r>
          </a:p>
          <a:p>
            <a:r>
              <a:rPr lang="en-US" altLang="zh-CN" sz="2800" dirty="0">
                <a:latin typeface="Gabriola" pitchFamily="82" charset="0"/>
              </a:rPr>
              <a:t> </a:t>
            </a:r>
            <a:r>
              <a:rPr lang="en-US" altLang="zh-CN" sz="2800" dirty="0" smtClean="0">
                <a:latin typeface="Gabriola" pitchFamily="82" charset="0"/>
              </a:rPr>
              <a:t>“a </a:t>
            </a:r>
            <a:r>
              <a:rPr lang="en-US" altLang="zh-CN" sz="2800" dirty="0">
                <a:latin typeface="Gabriola" pitchFamily="82" charset="0"/>
              </a:rPr>
              <a:t>variety of different cultural elements were involved in our school: (there are) Chinese culture of course, and culture of other countries in the world… Chinese culture is closely related to Beijing culture</a:t>
            </a:r>
            <a:r>
              <a:rPr lang="en-US" altLang="zh-CN" sz="2800" dirty="0" smtClean="0">
                <a:latin typeface="Gabriola" pitchFamily="82" charset="0"/>
              </a:rPr>
              <a:t>…”  (</a:t>
            </a:r>
            <a:r>
              <a:rPr lang="en-US" altLang="zh-CN" sz="2800" dirty="0" smtClean="0">
                <a:latin typeface="Gabriola" pitchFamily="82" charset="0"/>
              </a:rPr>
              <a:t>Student C/S12)</a:t>
            </a:r>
            <a:r>
              <a:rPr lang="en-US" altLang="zh-CN" sz="2800" dirty="0" smtClean="0">
                <a:latin typeface="Gabriola" pitchFamily="82" charset="0"/>
              </a:rPr>
              <a:t> </a:t>
            </a:r>
            <a:endParaRPr lang="zh-CN" altLang="en-US" sz="2800" dirty="0">
              <a:latin typeface="Gabriola" pitchFamily="82"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normAutofit/>
          </a:bodyPr>
          <a:lstStyle/>
          <a:p>
            <a:r>
              <a:rPr lang="en-US" altLang="zh-CN" dirty="0" smtClean="0">
                <a:latin typeface="Viner Hand ITC" pitchFamily="66" charset="0"/>
              </a:rPr>
              <a:t>Findings: </a:t>
            </a:r>
            <a:r>
              <a:rPr lang="en-US" altLang="zh-CN" b="1" dirty="0" smtClean="0">
                <a:latin typeface="Viner Hand ITC" pitchFamily="66" charset="0"/>
              </a:rPr>
              <a:t>Pattern</a:t>
            </a:r>
            <a:r>
              <a:rPr lang="zh-CN" altLang="zh-CN" b="1" dirty="0" smtClean="0">
                <a:latin typeface="Viner Hand ITC" pitchFamily="66" charset="0"/>
              </a:rPr>
              <a:t> </a:t>
            </a:r>
            <a:r>
              <a:rPr lang="en-US" altLang="zh-CN" b="1" dirty="0" smtClean="0">
                <a:latin typeface="Viner Hand ITC" pitchFamily="66" charset="0"/>
              </a:rPr>
              <a:t>II</a:t>
            </a:r>
            <a:endParaRPr lang="zh-CN" altLang="en-US" dirty="0">
              <a:latin typeface="Viner Hand ITC" pitchFamily="66" charset="0"/>
            </a:endParaRPr>
          </a:p>
        </p:txBody>
      </p:sp>
      <p:sp>
        <p:nvSpPr>
          <p:cNvPr id="6" name="内容占位符 5"/>
          <p:cNvSpPr>
            <a:spLocks noGrp="1"/>
          </p:cNvSpPr>
          <p:nvPr>
            <p:ph idx="1"/>
          </p:nvPr>
        </p:nvSpPr>
        <p:spPr/>
        <p:txBody>
          <a:bodyPr/>
          <a:lstStyle/>
          <a:p>
            <a:r>
              <a:rPr lang="en-US" altLang="zh-CN" b="1" dirty="0" smtClean="0">
                <a:latin typeface="Gabriola" pitchFamily="82" charset="0"/>
              </a:rPr>
              <a:t>Strong </a:t>
            </a:r>
            <a:r>
              <a:rPr lang="en-US" altLang="zh-CN" b="1" dirty="0">
                <a:latin typeface="Gabriola" pitchFamily="82" charset="0"/>
              </a:rPr>
              <a:t>Identification with National Culture</a:t>
            </a:r>
            <a:endParaRPr lang="zh-CN" altLang="zh-CN" b="1" dirty="0">
              <a:latin typeface="Gabriola" pitchFamily="82" charset="0"/>
            </a:endParaRPr>
          </a:p>
          <a:p>
            <a:pPr>
              <a:buNone/>
            </a:pPr>
            <a:r>
              <a:rPr lang="en-US" altLang="zh-CN" sz="2400" dirty="0" smtClean="0"/>
              <a:t>          </a:t>
            </a:r>
            <a:r>
              <a:rPr lang="en-US" altLang="zh-CN" sz="2400" dirty="0">
                <a:latin typeface="Gabriola" pitchFamily="82" charset="0"/>
              </a:rPr>
              <a:t>S</a:t>
            </a:r>
            <a:r>
              <a:rPr lang="en-US" altLang="zh-CN" sz="2400" dirty="0" smtClean="0">
                <a:latin typeface="Gabriola" pitchFamily="82" charset="0"/>
              </a:rPr>
              <a:t>tudents showed a high </a:t>
            </a:r>
            <a:r>
              <a:rPr lang="en-US" altLang="zh-CN" sz="2400" dirty="0">
                <a:latin typeface="Gabriola" pitchFamily="82" charset="0"/>
              </a:rPr>
              <a:t>degree of recognition towards the national cultural elements promoted in </a:t>
            </a:r>
            <a:r>
              <a:rPr lang="en-US" altLang="zh-CN" sz="2400" dirty="0" smtClean="0">
                <a:latin typeface="Gabriola" pitchFamily="82" charset="0"/>
              </a:rPr>
              <a:t>schools.</a:t>
            </a:r>
            <a:endParaRPr lang="zh-CN" altLang="en-US" sz="2400" b="1" dirty="0">
              <a:latin typeface="Gabriola" pitchFamily="82" charset="0"/>
            </a:endParaRPr>
          </a:p>
        </p:txBody>
      </p:sp>
      <p:pic>
        <p:nvPicPr>
          <p:cNvPr id="4" name="图片 3" descr="logo_CE_C.jpg"/>
          <p:cNvPicPr>
            <a:picLocks noChangeAspect="1"/>
          </p:cNvPicPr>
          <p:nvPr/>
        </p:nvPicPr>
        <p:blipFill>
          <a:blip r:embed="rId2" cstate="print"/>
          <a:stretch>
            <a:fillRect/>
          </a:stretch>
        </p:blipFill>
        <p:spPr>
          <a:xfrm>
            <a:off x="0" y="5881358"/>
            <a:ext cx="4788024" cy="976641"/>
          </a:xfrm>
          <a:prstGeom prst="rect">
            <a:avLst/>
          </a:prstGeom>
        </p:spPr>
      </p:pic>
      <p:pic>
        <p:nvPicPr>
          <p:cNvPr id="7" name="图片 6" descr="360软件小助手截图20140331025702.png"/>
          <p:cNvPicPr>
            <a:picLocks noChangeAspect="1"/>
          </p:cNvPicPr>
          <p:nvPr/>
        </p:nvPicPr>
        <p:blipFill>
          <a:blip r:embed="rId3" cstate="print"/>
          <a:stretch>
            <a:fillRect/>
          </a:stretch>
        </p:blipFill>
        <p:spPr>
          <a:xfrm>
            <a:off x="899592" y="3068960"/>
            <a:ext cx="7995072" cy="288032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r>
              <a:rPr lang="en-US" altLang="zh-CN" sz="2800" dirty="0" smtClean="0">
                <a:latin typeface="Gabriola" pitchFamily="82" charset="0"/>
              </a:rPr>
              <a:t>The quantitative data was supported by the qualitative data.</a:t>
            </a:r>
          </a:p>
          <a:p>
            <a:endParaRPr lang="en-US" altLang="zh-CN" sz="2800" dirty="0" smtClean="0">
              <a:latin typeface="Gabriola" pitchFamily="82" charset="0"/>
            </a:endParaRPr>
          </a:p>
          <a:p>
            <a:r>
              <a:rPr lang="en-US" altLang="zh-CN" sz="2800" dirty="0" smtClean="0">
                <a:latin typeface="Gabriola" pitchFamily="82" charset="0"/>
              </a:rPr>
              <a:t>In </a:t>
            </a:r>
            <a:r>
              <a:rPr lang="en-US" altLang="zh-CN" sz="2800" dirty="0">
                <a:latin typeface="Gabriola" pitchFamily="82" charset="0"/>
              </a:rPr>
              <a:t>interviews, when students were asked to recall the cultural elements they accessed in schools</a:t>
            </a:r>
            <a:r>
              <a:rPr lang="en-US" altLang="zh-CN" sz="2800" u="sng" dirty="0">
                <a:latin typeface="Gabriola" pitchFamily="82" charset="0"/>
              </a:rPr>
              <a:t>, more than 60% of the interviewed students (15 of 24 students)</a:t>
            </a:r>
            <a:r>
              <a:rPr lang="en-US" altLang="zh-CN" sz="2800" dirty="0">
                <a:latin typeface="Gabriola" pitchFamily="82" charset="0"/>
              </a:rPr>
              <a:t> referred to national cultural elements in their first answers. Some students even directly used the words “national culture”; while the others just listed some national cultural elements, such as Chinese history, national arts and handcrafts, Chinese traditional folks, Confucian Analects, Traditional Chinese Medicine, and so on.</a:t>
            </a:r>
            <a:endParaRPr lang="zh-CN" altLang="en-US" sz="2800" dirty="0">
              <a:latin typeface="Gabriola" pitchFamily="82"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normAutofit/>
          </a:bodyPr>
          <a:lstStyle/>
          <a:p>
            <a:r>
              <a:rPr lang="en-US" altLang="zh-CN" dirty="0" smtClean="0">
                <a:latin typeface="Viner Hand ITC" pitchFamily="66" charset="0"/>
              </a:rPr>
              <a:t>Findings: </a:t>
            </a:r>
            <a:r>
              <a:rPr lang="en-US" altLang="zh-CN" b="1" dirty="0" smtClean="0">
                <a:latin typeface="Viner Hand ITC" pitchFamily="66" charset="0"/>
              </a:rPr>
              <a:t>Pattern</a:t>
            </a:r>
            <a:r>
              <a:rPr lang="zh-CN" altLang="zh-CN" b="1" dirty="0" smtClean="0">
                <a:latin typeface="Viner Hand ITC" pitchFamily="66" charset="0"/>
              </a:rPr>
              <a:t> </a:t>
            </a:r>
            <a:r>
              <a:rPr lang="en-US" altLang="zh-CN" b="1" dirty="0" smtClean="0">
                <a:latin typeface="Viner Hand ITC" pitchFamily="66" charset="0"/>
              </a:rPr>
              <a:t>III</a:t>
            </a:r>
            <a:endParaRPr lang="zh-CN" altLang="en-US" dirty="0">
              <a:latin typeface="Viner Hand ITC" pitchFamily="66" charset="0"/>
            </a:endParaRPr>
          </a:p>
        </p:txBody>
      </p:sp>
      <p:sp>
        <p:nvSpPr>
          <p:cNvPr id="6" name="内容占位符 5"/>
          <p:cNvSpPr>
            <a:spLocks noGrp="1"/>
          </p:cNvSpPr>
          <p:nvPr>
            <p:ph idx="1"/>
          </p:nvPr>
        </p:nvSpPr>
        <p:spPr/>
        <p:txBody>
          <a:bodyPr/>
          <a:lstStyle/>
          <a:p>
            <a:r>
              <a:rPr lang="en-US" altLang="zh-CN" b="1" dirty="0" smtClean="0">
                <a:latin typeface="Gabriola" pitchFamily="82" charset="0"/>
              </a:rPr>
              <a:t>Selective </a:t>
            </a:r>
            <a:r>
              <a:rPr lang="en-US" altLang="zh-CN" b="1" dirty="0">
                <a:latin typeface="Gabriola" pitchFamily="82" charset="0"/>
              </a:rPr>
              <a:t>Acceptance of Local and Global Culture</a:t>
            </a:r>
            <a:endParaRPr lang="zh-CN" altLang="zh-CN" b="1" dirty="0">
              <a:latin typeface="Gabriola" pitchFamily="82" charset="0"/>
            </a:endParaRPr>
          </a:p>
          <a:p>
            <a:pPr>
              <a:buNone/>
            </a:pPr>
            <a:r>
              <a:rPr lang="en-US" altLang="zh-CN" sz="2800" dirty="0" smtClean="0">
                <a:latin typeface="Gabriola" pitchFamily="82" charset="0"/>
              </a:rPr>
              <a:t>             </a:t>
            </a:r>
          </a:p>
          <a:p>
            <a:pPr>
              <a:buNone/>
            </a:pPr>
            <a:r>
              <a:rPr lang="en-US" altLang="zh-CN" sz="2800" dirty="0">
                <a:latin typeface="Gabriola" pitchFamily="82" charset="0"/>
              </a:rPr>
              <a:t> </a:t>
            </a:r>
            <a:r>
              <a:rPr lang="en-US" altLang="zh-CN" sz="2800" dirty="0" smtClean="0">
                <a:latin typeface="Gabriola" pitchFamily="82" charset="0"/>
              </a:rPr>
              <a:t>             As </a:t>
            </a:r>
            <a:r>
              <a:rPr lang="en-US" altLang="zh-CN" sz="2800" dirty="0">
                <a:latin typeface="Gabriola" pitchFamily="82" charset="0"/>
              </a:rPr>
              <a:t>shown in Table </a:t>
            </a:r>
            <a:r>
              <a:rPr lang="en-US" altLang="zh-CN" sz="2800" dirty="0" smtClean="0">
                <a:latin typeface="Gabriola" pitchFamily="82" charset="0"/>
              </a:rPr>
              <a:t>4, </a:t>
            </a:r>
            <a:r>
              <a:rPr lang="en-US" altLang="zh-CN" sz="2800" dirty="0">
                <a:latin typeface="Gabriola" pitchFamily="82" charset="0"/>
              </a:rPr>
              <a:t>students’ identification with local culture with local culture did not necessarily lead to identification with local identity. Similarly, though students’ identification with global culture was relatively weak, their identification with global identity could be relatively strong. </a:t>
            </a:r>
            <a:endParaRPr lang="zh-CN" altLang="en-US" sz="2800" b="1" dirty="0">
              <a:latin typeface="Gabriola" pitchFamily="82" charset="0"/>
            </a:endParaRPr>
          </a:p>
        </p:txBody>
      </p:sp>
      <p:pic>
        <p:nvPicPr>
          <p:cNvPr id="4" name="图片 3" descr="logo_CE_C.jpg"/>
          <p:cNvPicPr>
            <a:picLocks noChangeAspect="1"/>
          </p:cNvPicPr>
          <p:nvPr/>
        </p:nvPicPr>
        <p:blipFill>
          <a:blip r:embed="rId2" cstate="print"/>
          <a:stretch>
            <a:fillRect/>
          </a:stretch>
        </p:blipFill>
        <p:spPr>
          <a:xfrm>
            <a:off x="0" y="5881358"/>
            <a:ext cx="4788024" cy="976641"/>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descr="logo_CE_C.jpg"/>
          <p:cNvPicPr>
            <a:picLocks noChangeAspect="1"/>
          </p:cNvPicPr>
          <p:nvPr/>
        </p:nvPicPr>
        <p:blipFill>
          <a:blip r:embed="rId2" cstate="print"/>
          <a:stretch>
            <a:fillRect/>
          </a:stretch>
        </p:blipFill>
        <p:spPr>
          <a:xfrm>
            <a:off x="0" y="5881358"/>
            <a:ext cx="4788024" cy="976641"/>
          </a:xfrm>
          <a:prstGeom prst="rect">
            <a:avLst/>
          </a:prstGeom>
        </p:spPr>
      </p:pic>
      <p:sp>
        <p:nvSpPr>
          <p:cNvPr id="3" name="内容占位符 2"/>
          <p:cNvSpPr>
            <a:spLocks noGrp="1"/>
          </p:cNvSpPr>
          <p:nvPr>
            <p:ph idx="1"/>
          </p:nvPr>
        </p:nvSpPr>
        <p:spPr/>
        <p:txBody>
          <a:bodyPr/>
          <a:lstStyle/>
          <a:p>
            <a:r>
              <a:rPr lang="en-US" altLang="zh-CN" dirty="0" smtClean="0">
                <a:latin typeface="Viner Hand ITC" pitchFamily="66" charset="0"/>
              </a:rPr>
              <a:t>Background</a:t>
            </a:r>
          </a:p>
          <a:p>
            <a:r>
              <a:rPr lang="en-US" altLang="zh-CN" dirty="0" smtClean="0">
                <a:latin typeface="Viner Hand ITC" pitchFamily="66" charset="0"/>
              </a:rPr>
              <a:t>Research Questions</a:t>
            </a:r>
          </a:p>
          <a:p>
            <a:r>
              <a:rPr lang="en-US" altLang="zh-CN" dirty="0" smtClean="0">
                <a:latin typeface="Viner Hand ITC" pitchFamily="66" charset="0"/>
              </a:rPr>
              <a:t>Methodology</a:t>
            </a:r>
          </a:p>
          <a:p>
            <a:r>
              <a:rPr lang="en-US" altLang="zh-CN" dirty="0" smtClean="0">
                <a:latin typeface="Viner Hand ITC" pitchFamily="66" charset="0"/>
              </a:rPr>
              <a:t>Findings</a:t>
            </a:r>
          </a:p>
          <a:p>
            <a:r>
              <a:rPr lang="en-US" altLang="zh-CN" dirty="0" smtClean="0">
                <a:latin typeface="Viner Hand ITC" pitchFamily="66" charset="0"/>
              </a:rPr>
              <a:t>Conclusion</a:t>
            </a:r>
            <a:endParaRPr lang="en-US" altLang="zh-CN" dirty="0" smtClean="0">
              <a:latin typeface="Viner Hand ITC" pitchFamily="66"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descr="360软件小助手截图20140331030530.png"/>
          <p:cNvPicPr>
            <a:picLocks noGrp="1" noChangeAspect="1"/>
          </p:cNvPicPr>
          <p:nvPr>
            <p:ph idx="1"/>
          </p:nvPr>
        </p:nvPicPr>
        <p:blipFill>
          <a:blip r:embed="rId2" cstate="print"/>
          <a:stretch>
            <a:fillRect/>
          </a:stretch>
        </p:blipFill>
        <p:spPr>
          <a:xfrm>
            <a:off x="539552" y="332656"/>
            <a:ext cx="8136904" cy="3423110"/>
          </a:xfrm>
        </p:spPr>
      </p:pic>
      <p:sp>
        <p:nvSpPr>
          <p:cNvPr id="6" name="TextBox 5"/>
          <p:cNvSpPr txBox="1"/>
          <p:nvPr/>
        </p:nvSpPr>
        <p:spPr>
          <a:xfrm>
            <a:off x="899592" y="4077072"/>
            <a:ext cx="7776864" cy="2308324"/>
          </a:xfrm>
          <a:prstGeom prst="rect">
            <a:avLst/>
          </a:prstGeom>
          <a:noFill/>
        </p:spPr>
        <p:txBody>
          <a:bodyPr wrap="square" rtlCol="0">
            <a:spAutoFit/>
          </a:bodyPr>
          <a:lstStyle/>
          <a:p>
            <a:pPr>
              <a:buFont typeface="Arial" pitchFamily="34" charset="0"/>
              <a:buChar char="•"/>
            </a:pPr>
            <a:r>
              <a:rPr lang="en-US" altLang="zh-CN" sz="2400" dirty="0" smtClean="0">
                <a:latin typeface="Gabriola" pitchFamily="82" charset="0"/>
              </a:rPr>
              <a:t>  Some </a:t>
            </a:r>
            <a:r>
              <a:rPr lang="en-US" altLang="zh-CN" sz="2400" dirty="0" smtClean="0">
                <a:latin typeface="Gabriola" pitchFamily="82" charset="0"/>
              </a:rPr>
              <a:t>students explained that “though I do not like Beijing local culture very much, I live here; my families and my friends are here, there is no way I do not like this city and do not care about its development.” (B/S22, L151) </a:t>
            </a:r>
            <a:endParaRPr lang="en-US" altLang="zh-CN" sz="2400" dirty="0" smtClean="0">
              <a:latin typeface="Gabriola" pitchFamily="82" charset="0"/>
            </a:endParaRPr>
          </a:p>
          <a:p>
            <a:pPr>
              <a:buFont typeface="Arial" pitchFamily="34" charset="0"/>
              <a:buChar char="•"/>
            </a:pPr>
            <a:r>
              <a:rPr lang="en-US" altLang="zh-CN" sz="2400" dirty="0" smtClean="0">
                <a:latin typeface="Gabriola" pitchFamily="82" charset="0"/>
              </a:rPr>
              <a:t>  Some </a:t>
            </a:r>
            <a:r>
              <a:rPr lang="en-US" altLang="zh-CN" sz="2400" dirty="0" smtClean="0">
                <a:latin typeface="Gabriola" pitchFamily="82" charset="0"/>
              </a:rPr>
              <a:t>also mentioned that culture was only one of the many factors affecting their multiple identities, such as their birthplace, travel experience, and family background and </a:t>
            </a:r>
            <a:r>
              <a:rPr lang="en-US" altLang="zh-CN" sz="2400" dirty="0" smtClean="0">
                <a:latin typeface="Gabriola" pitchFamily="82" charset="0"/>
              </a:rPr>
              <a:t>etc.</a:t>
            </a:r>
            <a:endParaRPr lang="zh-CN" altLang="en-US" sz="2400" dirty="0">
              <a:latin typeface="Gabriola" pitchFamily="82"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en-US" altLang="zh-CN" dirty="0" smtClean="0">
                <a:latin typeface="Viner Hand ITC" pitchFamily="66" charset="0"/>
              </a:rPr>
              <a:t>Findings: Acting Factors</a:t>
            </a:r>
            <a:endParaRPr lang="zh-CN" altLang="en-US" dirty="0">
              <a:latin typeface="Viner Hand ITC" pitchFamily="66" charset="0"/>
            </a:endParaRPr>
          </a:p>
        </p:txBody>
      </p:sp>
      <p:sp>
        <p:nvSpPr>
          <p:cNvPr id="6" name="内容占位符 5"/>
          <p:cNvSpPr>
            <a:spLocks noGrp="1"/>
          </p:cNvSpPr>
          <p:nvPr>
            <p:ph idx="1"/>
          </p:nvPr>
        </p:nvSpPr>
        <p:spPr/>
        <p:txBody>
          <a:bodyPr/>
          <a:lstStyle/>
          <a:p>
            <a:r>
              <a:rPr lang="en-US" altLang="zh-CN" b="1" dirty="0" smtClean="0">
                <a:latin typeface="Gabriola" pitchFamily="82" charset="0"/>
              </a:rPr>
              <a:t>Parents’ opinions</a:t>
            </a:r>
          </a:p>
          <a:p>
            <a:pPr>
              <a:buNone/>
            </a:pPr>
            <a:r>
              <a:rPr lang="en-US" altLang="zh-CN" dirty="0" smtClean="0">
                <a:latin typeface="Gabriola" pitchFamily="82" charset="0"/>
              </a:rPr>
              <a:t>          Students B/S11, B/S21, C/S11, D/S31</a:t>
            </a:r>
          </a:p>
          <a:p>
            <a:r>
              <a:rPr lang="en-US" altLang="zh-CN" b="1" dirty="0" smtClean="0">
                <a:latin typeface="Gabriola" pitchFamily="82" charset="0"/>
              </a:rPr>
              <a:t>Personal interests</a:t>
            </a:r>
          </a:p>
          <a:p>
            <a:pPr>
              <a:buNone/>
            </a:pPr>
            <a:r>
              <a:rPr lang="en-US" altLang="zh-CN" dirty="0" smtClean="0">
                <a:latin typeface="Gabriola" pitchFamily="82" charset="0"/>
              </a:rPr>
              <a:t>          Students A/S31, B/S22, C/S21, D/S11</a:t>
            </a:r>
            <a:endParaRPr lang="en-US" altLang="zh-CN" b="1" dirty="0" smtClean="0">
              <a:latin typeface="Gabriola" pitchFamily="82" charset="0"/>
            </a:endParaRPr>
          </a:p>
          <a:p>
            <a:r>
              <a:rPr lang="en-US" altLang="zh-CN" b="1" dirty="0" smtClean="0">
                <a:latin typeface="Gabriola" pitchFamily="82" charset="0"/>
              </a:rPr>
              <a:t>Living experiences</a:t>
            </a:r>
          </a:p>
          <a:p>
            <a:pPr>
              <a:buNone/>
            </a:pPr>
            <a:r>
              <a:rPr lang="en-US" altLang="zh-CN" b="1" dirty="0">
                <a:latin typeface="Gabriola" pitchFamily="82" charset="0"/>
              </a:rPr>
              <a:t> </a:t>
            </a:r>
            <a:r>
              <a:rPr lang="en-US" altLang="zh-CN" b="1" dirty="0" smtClean="0">
                <a:latin typeface="Gabriola" pitchFamily="82" charset="0"/>
              </a:rPr>
              <a:t>       </a:t>
            </a:r>
            <a:r>
              <a:rPr lang="en-US" altLang="zh-CN" dirty="0" smtClean="0">
                <a:latin typeface="Gabriola" pitchFamily="82" charset="0"/>
              </a:rPr>
              <a:t>  Student C/S11, D/S32</a:t>
            </a:r>
            <a:endParaRPr lang="en-US" altLang="zh-CN" b="1" dirty="0" smtClean="0">
              <a:latin typeface="Gabriola" pitchFamily="82" charset="0"/>
            </a:endParaRPr>
          </a:p>
        </p:txBody>
      </p:sp>
      <p:pic>
        <p:nvPicPr>
          <p:cNvPr id="4" name="图片 3" descr="logo_CE_C.jpg"/>
          <p:cNvPicPr>
            <a:picLocks noChangeAspect="1"/>
          </p:cNvPicPr>
          <p:nvPr/>
        </p:nvPicPr>
        <p:blipFill>
          <a:blip r:embed="rId2" cstate="print"/>
          <a:stretch>
            <a:fillRect/>
          </a:stretch>
        </p:blipFill>
        <p:spPr>
          <a:xfrm>
            <a:off x="0" y="5881358"/>
            <a:ext cx="4788024" cy="976641"/>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latin typeface="Viner Hand ITC" pitchFamily="66" charset="0"/>
              </a:rPr>
              <a:t>Conclusion</a:t>
            </a:r>
            <a:endParaRPr lang="zh-CN" altLang="en-US" dirty="0">
              <a:latin typeface="Viner Hand ITC" pitchFamily="66" charset="0"/>
            </a:endParaRPr>
          </a:p>
        </p:txBody>
      </p:sp>
      <p:sp>
        <p:nvSpPr>
          <p:cNvPr id="3" name="内容占位符 2"/>
          <p:cNvSpPr>
            <a:spLocks noGrp="1"/>
          </p:cNvSpPr>
          <p:nvPr>
            <p:ph idx="1"/>
          </p:nvPr>
        </p:nvSpPr>
        <p:spPr/>
        <p:txBody>
          <a:bodyPr>
            <a:normAutofit fontScale="85000" lnSpcReduction="10000"/>
          </a:bodyPr>
          <a:lstStyle/>
          <a:p>
            <a:pPr>
              <a:buNone/>
            </a:pPr>
            <a:r>
              <a:rPr lang="en-US" altLang="zh-CN" sz="3300" dirty="0" smtClean="0">
                <a:latin typeface="Gabriola" pitchFamily="82" charset="0"/>
              </a:rPr>
              <a:t>             With </a:t>
            </a:r>
            <a:r>
              <a:rPr lang="en-US" altLang="zh-CN" sz="3300" dirty="0">
                <a:latin typeface="Gabriola" pitchFamily="82" charset="0"/>
              </a:rPr>
              <a:t>reference to Beijing, this study has explored the promotion of culture and its influences on students’ multiple </a:t>
            </a:r>
            <a:r>
              <a:rPr lang="en-US" altLang="zh-CN" sz="3300" dirty="0" smtClean="0">
                <a:latin typeface="Gabriola" pitchFamily="82" charset="0"/>
              </a:rPr>
              <a:t>identities.</a:t>
            </a:r>
          </a:p>
          <a:p>
            <a:pPr>
              <a:buNone/>
            </a:pPr>
            <a:r>
              <a:rPr lang="en-US" altLang="zh-CN" sz="3300" dirty="0">
                <a:latin typeface="Gabriola" pitchFamily="82" charset="0"/>
              </a:rPr>
              <a:t> </a:t>
            </a:r>
            <a:r>
              <a:rPr lang="en-US" altLang="zh-CN" sz="3300" dirty="0" smtClean="0">
                <a:latin typeface="Gabriola" pitchFamily="82" charset="0"/>
              </a:rPr>
              <a:t>            It </a:t>
            </a:r>
            <a:r>
              <a:rPr lang="en-US" altLang="zh-CN" sz="3300" dirty="0">
                <a:latin typeface="Gabriola" pitchFamily="82" charset="0"/>
              </a:rPr>
              <a:t>has three major theoretical implications: </a:t>
            </a:r>
            <a:r>
              <a:rPr lang="en-US" altLang="zh-CN" sz="3300" dirty="0" smtClean="0">
                <a:latin typeface="Gabriola" pitchFamily="82" charset="0"/>
              </a:rPr>
              <a:t>first</a:t>
            </a:r>
            <a:r>
              <a:rPr lang="en-US" altLang="zh-CN" sz="3300" dirty="0">
                <a:latin typeface="Gabriola" pitchFamily="82" charset="0"/>
              </a:rPr>
              <a:t>, enriching our understanding of school’s role in implementing national education policy, while pursuing the educational goals of its own; second,  explaining the cultural task in citizenship education in China and the role of culture in citizenship education in the global context; third, extending knowledge of how culture may influence students’ their affiliation and identification with local, national and global communities, namely, their multiple identities.</a:t>
            </a:r>
            <a:endParaRPr lang="zh-CN" altLang="zh-CN" sz="3300" dirty="0">
              <a:latin typeface="Gabriola" pitchFamily="82" charset="0"/>
            </a:endParaRPr>
          </a:p>
          <a:p>
            <a:endParaRPr lang="zh-CN"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6"/>
          <p:cNvSpPr>
            <a:spLocks noGrp="1"/>
          </p:cNvSpPr>
          <p:nvPr>
            <p:ph type="ctrTitle"/>
          </p:nvPr>
        </p:nvSpPr>
        <p:spPr/>
        <p:txBody>
          <a:bodyPr/>
          <a:lstStyle/>
          <a:p>
            <a:r>
              <a:rPr lang="en-US" altLang="zh-CN" dirty="0" smtClean="0">
                <a:latin typeface="Viner Hand ITC" pitchFamily="66" charset="0"/>
              </a:rPr>
              <a:t>Thank You </a:t>
            </a:r>
            <a:endParaRPr lang="zh-CN" altLang="en-US" dirty="0">
              <a:latin typeface="Viner Hand ITC" pitchFamily="66" charset="0"/>
            </a:endParaRPr>
          </a:p>
        </p:txBody>
      </p:sp>
      <p:sp>
        <p:nvSpPr>
          <p:cNvPr id="8" name="副标题 7"/>
          <p:cNvSpPr>
            <a:spLocks noGrp="1"/>
          </p:cNvSpPr>
          <p:nvPr>
            <p:ph type="subTitle" idx="1"/>
          </p:nvPr>
        </p:nvSpPr>
        <p:spPr/>
        <p:txBody>
          <a:bodyPr/>
          <a:lstStyle/>
          <a:p>
            <a:r>
              <a:rPr lang="en-US" altLang="zh-CN" dirty="0" smtClean="0">
                <a:latin typeface="Viner Hand ITC" pitchFamily="66" charset="0"/>
              </a:rPr>
              <a:t>Questions &amp; Answers</a:t>
            </a:r>
            <a:endParaRPr lang="zh-CN" altLang="en-US" dirty="0">
              <a:latin typeface="Viner Hand ITC" pitchFamily="66"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标题 7"/>
          <p:cNvSpPr>
            <a:spLocks noGrp="1"/>
          </p:cNvSpPr>
          <p:nvPr>
            <p:ph type="title"/>
          </p:nvPr>
        </p:nvSpPr>
        <p:spPr/>
        <p:txBody>
          <a:bodyPr/>
          <a:lstStyle/>
          <a:p>
            <a:r>
              <a:rPr lang="en-US" altLang="zh-CN" dirty="0" smtClean="0">
                <a:latin typeface="Viner Hand ITC" pitchFamily="66" charset="0"/>
              </a:rPr>
              <a:t>Background</a:t>
            </a:r>
            <a:endParaRPr lang="zh-CN" altLang="en-US" dirty="0">
              <a:latin typeface="Viner Hand ITC" pitchFamily="66" charset="0"/>
            </a:endParaRPr>
          </a:p>
        </p:txBody>
      </p:sp>
      <p:sp>
        <p:nvSpPr>
          <p:cNvPr id="9" name="内容占位符 8"/>
          <p:cNvSpPr>
            <a:spLocks noGrp="1"/>
          </p:cNvSpPr>
          <p:nvPr>
            <p:ph idx="1"/>
          </p:nvPr>
        </p:nvSpPr>
        <p:spPr/>
        <p:txBody>
          <a:bodyPr/>
          <a:lstStyle/>
          <a:p>
            <a:r>
              <a:rPr lang="en-US" altLang="zh-CN" b="1" dirty="0">
                <a:latin typeface="Gabriola" pitchFamily="82" charset="0"/>
              </a:rPr>
              <a:t>N</a:t>
            </a:r>
            <a:r>
              <a:rPr lang="en-US" altLang="zh-CN" b="1" dirty="0" smtClean="0">
                <a:latin typeface="Gabriola" pitchFamily="82" charset="0"/>
              </a:rPr>
              <a:t>ew cultural policy in China </a:t>
            </a:r>
            <a:r>
              <a:rPr lang="en-US" altLang="zh-CN" dirty="0" smtClean="0">
                <a:latin typeface="Gabriola" pitchFamily="82" charset="0"/>
              </a:rPr>
              <a:t>(Communist Party of China Central Committee, 2011) </a:t>
            </a:r>
          </a:p>
          <a:p>
            <a:pPr>
              <a:buNone/>
            </a:pPr>
            <a:r>
              <a:rPr lang="en-US" altLang="zh-CN" baseline="0" dirty="0" smtClean="0">
                <a:latin typeface="Gabriola" pitchFamily="82" charset="0"/>
              </a:rPr>
              <a:t>               Chinese</a:t>
            </a:r>
            <a:r>
              <a:rPr lang="en-US" altLang="zh-CN" dirty="0" smtClean="0">
                <a:latin typeface="Gabriola" pitchFamily="82" charset="0"/>
              </a:rPr>
              <a:t> government</a:t>
            </a:r>
            <a:r>
              <a:rPr lang="en-US" altLang="zh-CN" baseline="0" dirty="0" smtClean="0">
                <a:latin typeface="Gabriola" pitchFamily="82" charset="0"/>
              </a:rPr>
              <a:t> has implemented a new and important cultural policy in 2011, which emphasis to promote the development of culture and to </a:t>
            </a:r>
            <a:r>
              <a:rPr lang="en-US" altLang="zh-CN" u="sng" baseline="0" dirty="0" smtClean="0">
                <a:latin typeface="Gabriola" pitchFamily="82" charset="0"/>
              </a:rPr>
              <a:t>integrate cultural elements in citizenship education</a:t>
            </a:r>
            <a:r>
              <a:rPr lang="en-US" altLang="zh-CN" baseline="0" dirty="0" smtClean="0">
                <a:latin typeface="Gabriola" pitchFamily="82" charset="0"/>
              </a:rPr>
              <a:t>.</a:t>
            </a:r>
            <a:endParaRPr lang="en-US" altLang="zh-CN" dirty="0" smtClean="0"/>
          </a:p>
          <a:p>
            <a:r>
              <a:rPr lang="en-US" altLang="zh-CN" b="1" dirty="0" smtClean="0">
                <a:latin typeface="Gabriola" pitchFamily="82" charset="0"/>
              </a:rPr>
              <a:t>Culture &amp; Citizenship Education</a:t>
            </a:r>
          </a:p>
        </p:txBody>
      </p:sp>
      <p:pic>
        <p:nvPicPr>
          <p:cNvPr id="4" name="图片 3" descr="logo_CE_C.jpg"/>
          <p:cNvPicPr>
            <a:picLocks noChangeAspect="1"/>
          </p:cNvPicPr>
          <p:nvPr/>
        </p:nvPicPr>
        <p:blipFill>
          <a:blip r:embed="rId2" cstate="print"/>
          <a:stretch>
            <a:fillRect/>
          </a:stretch>
        </p:blipFill>
        <p:spPr>
          <a:xfrm>
            <a:off x="0" y="5881358"/>
            <a:ext cx="4788024" cy="976641"/>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0" y="274638"/>
            <a:ext cx="9144000" cy="1143000"/>
          </a:xfrm>
        </p:spPr>
        <p:txBody>
          <a:bodyPr>
            <a:normAutofit/>
          </a:bodyPr>
          <a:lstStyle/>
          <a:p>
            <a:r>
              <a:rPr lang="en-US" altLang="zh-CN" sz="3600" dirty="0" smtClean="0">
                <a:latin typeface="Viner Hand ITC" pitchFamily="66" charset="0"/>
              </a:rPr>
              <a:t>Citizenship and Citizenship Education</a:t>
            </a:r>
            <a:endParaRPr lang="zh-CN" altLang="en-US" sz="3600" dirty="0">
              <a:latin typeface="Viner Hand ITC" pitchFamily="66" charset="0"/>
            </a:endParaRPr>
          </a:p>
        </p:txBody>
      </p:sp>
      <p:sp>
        <p:nvSpPr>
          <p:cNvPr id="6" name="内容占位符 5"/>
          <p:cNvSpPr>
            <a:spLocks noGrp="1"/>
          </p:cNvSpPr>
          <p:nvPr>
            <p:ph idx="1"/>
          </p:nvPr>
        </p:nvSpPr>
        <p:spPr/>
        <p:txBody>
          <a:bodyPr>
            <a:normAutofit lnSpcReduction="10000"/>
          </a:bodyPr>
          <a:lstStyle/>
          <a:p>
            <a:r>
              <a:rPr lang="en-US" altLang="zh-CN" sz="2800" dirty="0" smtClean="0">
                <a:latin typeface="Gabriola" pitchFamily="82" charset="0"/>
              </a:rPr>
              <a:t>General understanding</a:t>
            </a:r>
          </a:p>
          <a:p>
            <a:pPr>
              <a:buNone/>
            </a:pPr>
            <a:r>
              <a:rPr lang="en-US" altLang="zh-CN" sz="2800" dirty="0" smtClean="0">
                <a:latin typeface="Gabriola" pitchFamily="82" charset="0"/>
              </a:rPr>
              <a:t>             membership (Delanty,2000), </a:t>
            </a:r>
          </a:p>
          <a:p>
            <a:pPr>
              <a:buNone/>
            </a:pPr>
            <a:r>
              <a:rPr lang="en-US" altLang="zh-CN" sz="2800" dirty="0" smtClean="0">
                <a:latin typeface="Gabriola" pitchFamily="82" charset="0"/>
              </a:rPr>
              <a:t>             rights and obligations (Heater,1999), </a:t>
            </a:r>
          </a:p>
          <a:p>
            <a:pPr>
              <a:buNone/>
            </a:pPr>
            <a:r>
              <a:rPr lang="en-US" altLang="zh-CN" sz="2800" dirty="0" smtClean="0">
                <a:latin typeface="Gabriola" pitchFamily="82" charset="0"/>
              </a:rPr>
              <a:t>             a sense of (national) identity (Cogan, 1998)</a:t>
            </a:r>
          </a:p>
          <a:p>
            <a:r>
              <a:rPr lang="en-US" altLang="zh-CN" sz="2800" dirty="0" smtClean="0">
                <a:latin typeface="Gabriola" pitchFamily="82" charset="0"/>
              </a:rPr>
              <a:t>Classical theories:</a:t>
            </a:r>
          </a:p>
          <a:p>
            <a:pPr>
              <a:buNone/>
            </a:pPr>
            <a:r>
              <a:rPr lang="en-US" altLang="zh-CN" sz="2800" dirty="0" smtClean="0">
                <a:latin typeface="Gabriola" pitchFamily="82" charset="0"/>
              </a:rPr>
              <a:t>              The civic republican tradition: obligations</a:t>
            </a:r>
          </a:p>
          <a:p>
            <a:pPr>
              <a:buNone/>
            </a:pPr>
            <a:r>
              <a:rPr lang="en-US" altLang="zh-CN" sz="2800" dirty="0" smtClean="0">
                <a:latin typeface="Gabriola" pitchFamily="82" charset="0"/>
              </a:rPr>
              <a:t>              The liberal tradition: rights</a:t>
            </a:r>
          </a:p>
          <a:p>
            <a:r>
              <a:rPr lang="en-US" altLang="zh-CN" sz="2800" dirty="0" smtClean="0">
                <a:latin typeface="Gabriola" pitchFamily="82" charset="0"/>
              </a:rPr>
              <a:t>China’s case</a:t>
            </a:r>
          </a:p>
          <a:p>
            <a:pPr>
              <a:buNone/>
            </a:pPr>
            <a:r>
              <a:rPr lang="en-US" altLang="zh-CN" sz="2800" dirty="0">
                <a:latin typeface="Gabriola" pitchFamily="82" charset="0"/>
              </a:rPr>
              <a:t> </a:t>
            </a:r>
            <a:r>
              <a:rPr lang="en-US" altLang="zh-CN" sz="2800" dirty="0" smtClean="0">
                <a:latin typeface="Gabriola" pitchFamily="82" charset="0"/>
              </a:rPr>
              <a:t>             the concepts of citizenship and citizenship education in China</a:t>
            </a:r>
            <a:endParaRPr lang="en-US" altLang="zh-CN" sz="2800" dirty="0" smtClean="0">
              <a:latin typeface="Gabriola" pitchFamily="82" charset="0"/>
            </a:endParaRPr>
          </a:p>
          <a:p>
            <a:endParaRPr lang="zh-CN" altLang="en-US" dirty="0"/>
          </a:p>
        </p:txBody>
      </p:sp>
      <p:pic>
        <p:nvPicPr>
          <p:cNvPr id="4" name="图片 3" descr="logo_CE_C.jpg"/>
          <p:cNvPicPr>
            <a:picLocks noChangeAspect="1"/>
          </p:cNvPicPr>
          <p:nvPr/>
        </p:nvPicPr>
        <p:blipFill>
          <a:blip r:embed="rId2" cstate="print"/>
          <a:stretch>
            <a:fillRect/>
          </a:stretch>
        </p:blipFill>
        <p:spPr>
          <a:xfrm>
            <a:off x="0" y="5881358"/>
            <a:ext cx="4788024" cy="976641"/>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467544" y="0"/>
            <a:ext cx="8229600" cy="1143000"/>
          </a:xfrm>
        </p:spPr>
        <p:txBody>
          <a:bodyPr/>
          <a:lstStyle/>
          <a:p>
            <a:r>
              <a:rPr lang="en-US" altLang="zh-CN" dirty="0" smtClean="0">
                <a:latin typeface="Viner Hand ITC" pitchFamily="66" charset="0"/>
              </a:rPr>
              <a:t>Identity</a:t>
            </a:r>
            <a:endParaRPr lang="zh-CN" altLang="en-US" dirty="0">
              <a:latin typeface="Viner Hand ITC" pitchFamily="66" charset="0"/>
            </a:endParaRPr>
          </a:p>
        </p:txBody>
      </p:sp>
      <p:sp>
        <p:nvSpPr>
          <p:cNvPr id="6" name="内容占位符 5"/>
          <p:cNvSpPr>
            <a:spLocks noGrp="1"/>
          </p:cNvSpPr>
          <p:nvPr>
            <p:ph idx="1"/>
          </p:nvPr>
        </p:nvSpPr>
        <p:spPr>
          <a:xfrm>
            <a:off x="467544" y="1052736"/>
            <a:ext cx="8229600" cy="4824536"/>
          </a:xfrm>
        </p:spPr>
        <p:txBody>
          <a:bodyPr>
            <a:normAutofit fontScale="85000" lnSpcReduction="20000"/>
          </a:bodyPr>
          <a:lstStyle/>
          <a:p>
            <a:r>
              <a:rPr lang="en-US" altLang="zh-CN" sz="3300" dirty="0" smtClean="0">
                <a:latin typeface="Gabriola" pitchFamily="82" charset="0"/>
              </a:rPr>
              <a:t>Clarifying this concept</a:t>
            </a:r>
            <a:r>
              <a:rPr lang="zh-CN" altLang="en-US" sz="3300" dirty="0" smtClean="0">
                <a:latin typeface="Gabriola" pitchFamily="82" charset="0"/>
              </a:rPr>
              <a:t> </a:t>
            </a:r>
            <a:endParaRPr lang="en-US" altLang="zh-CN" sz="3300" dirty="0" smtClean="0">
              <a:latin typeface="Gabriola" pitchFamily="82" charset="0"/>
            </a:endParaRPr>
          </a:p>
          <a:p>
            <a:pPr>
              <a:buNone/>
            </a:pPr>
            <a:r>
              <a:rPr lang="en-US" altLang="zh-CN" sz="3300" dirty="0" smtClean="0">
                <a:latin typeface="Gabriola" pitchFamily="82" charset="0"/>
              </a:rPr>
              <a:t>     Deng (1995, p1): “the  way individual and group define themselves and are defined by others on the basis of race, ethnicity, religion, language and culture”</a:t>
            </a:r>
          </a:p>
          <a:p>
            <a:pPr>
              <a:buNone/>
            </a:pPr>
            <a:r>
              <a:rPr lang="en-US" altLang="zh-CN" sz="3300" dirty="0" smtClean="0">
                <a:latin typeface="Gabriola" pitchFamily="82" charset="0"/>
              </a:rPr>
              <a:t>     Guibernau (2007, p10): “a definition, an interpretation of the self that establishes what and where the person is in both social and psychological terms”.</a:t>
            </a:r>
          </a:p>
          <a:p>
            <a:pPr>
              <a:buNone/>
            </a:pPr>
            <a:r>
              <a:rPr lang="en-US" altLang="zh-CN" sz="3300" dirty="0" smtClean="0">
                <a:latin typeface="Gabriola" pitchFamily="82" charset="0"/>
              </a:rPr>
              <a:t>     In this study, </a:t>
            </a:r>
            <a:r>
              <a:rPr lang="en-US" altLang="zh-CN" sz="3300" dirty="0" smtClean="0">
                <a:solidFill>
                  <a:srgbClr val="FF0000"/>
                </a:solidFill>
                <a:latin typeface="Gabriola" pitchFamily="82" charset="0"/>
              </a:rPr>
              <a:t>identity is defined as one’s definition of one’s self, which includes cognitive, attitudinal and behavioral dimensions.</a:t>
            </a:r>
          </a:p>
          <a:p>
            <a:r>
              <a:rPr lang="en-US" altLang="zh-CN" sz="3300" dirty="0" smtClean="0">
                <a:latin typeface="Gabriola" pitchFamily="82" charset="0"/>
              </a:rPr>
              <a:t>Identity &amp; Citizenship</a:t>
            </a:r>
          </a:p>
          <a:p>
            <a:pPr>
              <a:buNone/>
            </a:pPr>
            <a:r>
              <a:rPr lang="en-US" altLang="zh-CN" sz="3300" dirty="0" smtClean="0">
                <a:latin typeface="Gabriola" pitchFamily="82" charset="0"/>
              </a:rPr>
              <a:t>     National Identity</a:t>
            </a:r>
          </a:p>
          <a:p>
            <a:r>
              <a:rPr lang="en-US" altLang="zh-CN" sz="3300" dirty="0" smtClean="0">
                <a:latin typeface="Gabriola" pitchFamily="82" charset="0"/>
              </a:rPr>
              <a:t>Identity &amp; Citizenship Education</a:t>
            </a:r>
          </a:p>
          <a:p>
            <a:endParaRPr lang="zh-CN" altLang="en-US" dirty="0"/>
          </a:p>
        </p:txBody>
      </p:sp>
      <p:pic>
        <p:nvPicPr>
          <p:cNvPr id="4" name="图片 3" descr="logo_CE_C.jpg"/>
          <p:cNvPicPr>
            <a:picLocks noChangeAspect="1"/>
          </p:cNvPicPr>
          <p:nvPr/>
        </p:nvPicPr>
        <p:blipFill>
          <a:blip r:embed="rId2" cstate="print"/>
          <a:stretch>
            <a:fillRect/>
          </a:stretch>
        </p:blipFill>
        <p:spPr>
          <a:xfrm>
            <a:off x="0" y="5881358"/>
            <a:ext cx="4788024" cy="976641"/>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en-US" altLang="zh-CN" dirty="0" smtClean="0">
                <a:latin typeface="Viner Hand ITC" pitchFamily="66" charset="0"/>
              </a:rPr>
              <a:t>Culture</a:t>
            </a:r>
            <a:endParaRPr lang="zh-CN" altLang="en-US" dirty="0">
              <a:latin typeface="Viner Hand ITC" pitchFamily="66" charset="0"/>
            </a:endParaRPr>
          </a:p>
        </p:txBody>
      </p:sp>
      <p:sp>
        <p:nvSpPr>
          <p:cNvPr id="6" name="内容占位符 5"/>
          <p:cNvSpPr>
            <a:spLocks noGrp="1"/>
          </p:cNvSpPr>
          <p:nvPr>
            <p:ph idx="1"/>
          </p:nvPr>
        </p:nvSpPr>
        <p:spPr/>
        <p:txBody>
          <a:bodyPr>
            <a:normAutofit fontScale="85000" lnSpcReduction="20000"/>
          </a:bodyPr>
          <a:lstStyle/>
          <a:p>
            <a:r>
              <a:rPr lang="en-US" altLang="zh-CN" sz="3300" dirty="0" smtClean="0">
                <a:latin typeface="Gabriola" pitchFamily="82" charset="0"/>
              </a:rPr>
              <a:t>Collective programming of people’s mind, the core element of which is </a:t>
            </a:r>
            <a:r>
              <a:rPr lang="en-US" altLang="zh-CN" sz="3300" u="sng" dirty="0" smtClean="0">
                <a:latin typeface="Gabriola" pitchFamily="82" charset="0"/>
              </a:rPr>
              <a:t>value</a:t>
            </a:r>
            <a:r>
              <a:rPr lang="en-US" altLang="zh-CN" sz="3300" dirty="0" smtClean="0">
                <a:latin typeface="Gabriola" pitchFamily="82" charset="0"/>
              </a:rPr>
              <a:t> (</a:t>
            </a:r>
            <a:r>
              <a:rPr lang="en-US" altLang="zh-CN" sz="3300" dirty="0" err="1" smtClean="0">
                <a:latin typeface="Gabriola" pitchFamily="82" charset="0"/>
              </a:rPr>
              <a:t>Hofstede</a:t>
            </a:r>
            <a:r>
              <a:rPr lang="en-US" altLang="zh-CN" sz="3300" dirty="0" smtClean="0">
                <a:latin typeface="Gabriola" pitchFamily="82" charset="0"/>
              </a:rPr>
              <a:t>, 1984)</a:t>
            </a:r>
          </a:p>
          <a:p>
            <a:r>
              <a:rPr lang="en-US" altLang="zh-CN" sz="3300" dirty="0" smtClean="0">
                <a:latin typeface="Gabriola" pitchFamily="82" charset="0"/>
              </a:rPr>
              <a:t>The pattern of basic assumptions held among group members to cope with problems arising from external adaption and internal integration , </a:t>
            </a:r>
            <a:r>
              <a:rPr lang="en-US" altLang="zh-CN" sz="3300" u="sng" dirty="0" smtClean="0">
                <a:latin typeface="Gabriola" pitchFamily="82" charset="0"/>
              </a:rPr>
              <a:t>and transferable to new members so as to shape their perceptions, thinking and feeling </a:t>
            </a:r>
            <a:r>
              <a:rPr lang="en-US" altLang="zh-CN" sz="3300" dirty="0" smtClean="0">
                <a:latin typeface="Gabriola" pitchFamily="82" charset="0"/>
              </a:rPr>
              <a:t>in relation to these problems (Schein, 1984)</a:t>
            </a:r>
          </a:p>
          <a:p>
            <a:r>
              <a:rPr lang="en-US" altLang="zh-CN" sz="3300" dirty="0" smtClean="0">
                <a:latin typeface="Gabriola" pitchFamily="82" charset="0"/>
              </a:rPr>
              <a:t>A collection </a:t>
            </a:r>
            <a:r>
              <a:rPr lang="en-US" altLang="zh-CN" sz="3300" u="sng" dirty="0" smtClean="0">
                <a:latin typeface="Gabriola" pitchFamily="82" charset="0"/>
              </a:rPr>
              <a:t>of values, beliefs, behaviors, customs, and attitudes </a:t>
            </a:r>
            <a:r>
              <a:rPr lang="en-US" altLang="zh-CN" sz="3300" dirty="0" smtClean="0">
                <a:latin typeface="Gabriola" pitchFamily="82" charset="0"/>
              </a:rPr>
              <a:t>that distinguish members of a group from other groups (Fan, 2000).</a:t>
            </a:r>
          </a:p>
          <a:p>
            <a:r>
              <a:rPr lang="en-US" altLang="zh-CN" sz="3300" dirty="0" smtClean="0">
                <a:latin typeface="Gabriola" pitchFamily="82" charset="0"/>
              </a:rPr>
              <a:t>A force that shapes people’s </a:t>
            </a:r>
            <a:r>
              <a:rPr lang="en-US" altLang="zh-CN" sz="3300" u="sng" dirty="0" smtClean="0">
                <a:latin typeface="Gabriola" pitchFamily="82" charset="0"/>
              </a:rPr>
              <a:t>beliefs and attitudes </a:t>
            </a:r>
            <a:r>
              <a:rPr lang="en-US" altLang="zh-CN" sz="3300" dirty="0" smtClean="0">
                <a:latin typeface="Gabriola" pitchFamily="82" charset="0"/>
              </a:rPr>
              <a:t>and guides their </a:t>
            </a:r>
            <a:r>
              <a:rPr lang="en-US" altLang="zh-CN" sz="3300" u="sng" dirty="0" smtClean="0">
                <a:latin typeface="Gabriola" pitchFamily="82" charset="0"/>
              </a:rPr>
              <a:t>behaviors</a:t>
            </a:r>
            <a:r>
              <a:rPr lang="en-US" altLang="zh-CN" sz="3300" dirty="0" smtClean="0">
                <a:latin typeface="Gabriola" pitchFamily="82" charset="0"/>
              </a:rPr>
              <a:t>.</a:t>
            </a:r>
          </a:p>
          <a:p>
            <a:endParaRPr lang="zh-CN" altLang="en-US" dirty="0"/>
          </a:p>
        </p:txBody>
      </p:sp>
      <p:pic>
        <p:nvPicPr>
          <p:cNvPr id="4" name="图片 3" descr="logo_CE_C.jpg"/>
          <p:cNvPicPr>
            <a:picLocks noChangeAspect="1"/>
          </p:cNvPicPr>
          <p:nvPr/>
        </p:nvPicPr>
        <p:blipFill>
          <a:blip r:embed="rId2" cstate="print"/>
          <a:stretch>
            <a:fillRect/>
          </a:stretch>
        </p:blipFill>
        <p:spPr>
          <a:xfrm>
            <a:off x="0" y="5881358"/>
            <a:ext cx="4788024" cy="976641"/>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en-US" altLang="zh-CN" dirty="0" smtClean="0">
                <a:latin typeface="Viner Hand ITC" pitchFamily="66" charset="0"/>
              </a:rPr>
              <a:t>Culture</a:t>
            </a:r>
            <a:endParaRPr lang="zh-CN" altLang="en-US" dirty="0">
              <a:latin typeface="Viner Hand ITC" pitchFamily="66" charset="0"/>
            </a:endParaRPr>
          </a:p>
        </p:txBody>
      </p:sp>
      <p:sp>
        <p:nvSpPr>
          <p:cNvPr id="6" name="内容占位符 5"/>
          <p:cNvSpPr>
            <a:spLocks noGrp="1"/>
          </p:cNvSpPr>
          <p:nvPr>
            <p:ph idx="1"/>
          </p:nvPr>
        </p:nvSpPr>
        <p:spPr/>
        <p:txBody>
          <a:bodyPr>
            <a:normAutofit/>
          </a:bodyPr>
          <a:lstStyle/>
          <a:p>
            <a:r>
              <a:rPr lang="en-US" altLang="zh-CN" dirty="0" smtClean="0">
                <a:latin typeface="Gabriola" pitchFamily="82" charset="0"/>
              </a:rPr>
              <a:t>In this study, culture is regarded as a set of elements, including values, beliefs and customs, which may influence the people’s perceptions, attitudes and behaviors as citizens.</a:t>
            </a:r>
          </a:p>
          <a:p>
            <a:endParaRPr lang="en-US" altLang="zh-CN" dirty="0">
              <a:latin typeface="Gabriola" pitchFamily="82" charset="0"/>
            </a:endParaRPr>
          </a:p>
          <a:p>
            <a:r>
              <a:rPr lang="en-US" altLang="zh-CN" dirty="0" smtClean="0">
                <a:latin typeface="Gabriola" pitchFamily="82" charset="0"/>
              </a:rPr>
              <a:t>Culture &amp; Identity</a:t>
            </a:r>
          </a:p>
          <a:p>
            <a:endParaRPr lang="zh-CN" altLang="en-US" dirty="0"/>
          </a:p>
        </p:txBody>
      </p:sp>
      <p:pic>
        <p:nvPicPr>
          <p:cNvPr id="4" name="图片 3" descr="logo_CE_C.jpg"/>
          <p:cNvPicPr>
            <a:picLocks noChangeAspect="1"/>
          </p:cNvPicPr>
          <p:nvPr/>
        </p:nvPicPr>
        <p:blipFill>
          <a:blip r:embed="rId2" cstate="print"/>
          <a:stretch>
            <a:fillRect/>
          </a:stretch>
        </p:blipFill>
        <p:spPr>
          <a:xfrm>
            <a:off x="0" y="5881358"/>
            <a:ext cx="4788024" cy="976641"/>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en-US" altLang="zh-CN" dirty="0" smtClean="0">
                <a:latin typeface="Viner Hand ITC" pitchFamily="66" charset="0"/>
              </a:rPr>
              <a:t>Culture and Citizenship</a:t>
            </a:r>
            <a:endParaRPr lang="zh-CN" altLang="en-US" dirty="0">
              <a:latin typeface="Viner Hand ITC" pitchFamily="66" charset="0"/>
            </a:endParaRPr>
          </a:p>
        </p:txBody>
      </p:sp>
      <p:sp>
        <p:nvSpPr>
          <p:cNvPr id="6" name="内容占位符 5"/>
          <p:cNvSpPr>
            <a:spLocks noGrp="1"/>
          </p:cNvSpPr>
          <p:nvPr>
            <p:ph idx="1"/>
          </p:nvPr>
        </p:nvSpPr>
        <p:spPr/>
        <p:txBody>
          <a:bodyPr>
            <a:normAutofit fontScale="92500" lnSpcReduction="20000"/>
          </a:bodyPr>
          <a:lstStyle/>
          <a:p>
            <a:r>
              <a:rPr lang="en-US" altLang="zh-CN" sz="3000" dirty="0" smtClean="0">
                <a:latin typeface="Gabriola" pitchFamily="82" charset="0"/>
              </a:rPr>
              <a:t>Globalization caused cultural allegiances (</a:t>
            </a:r>
            <a:r>
              <a:rPr lang="en-US" altLang="zh-CN" sz="3000" dirty="0" err="1" smtClean="0">
                <a:latin typeface="Gabriola" pitchFamily="82" charset="0"/>
              </a:rPr>
              <a:t>Ommundsen</a:t>
            </a:r>
            <a:r>
              <a:rPr lang="en-US" altLang="zh-CN" sz="3000" dirty="0" smtClean="0">
                <a:latin typeface="Gabriola" pitchFamily="82" charset="0"/>
              </a:rPr>
              <a:t> </a:t>
            </a:r>
            <a:r>
              <a:rPr lang="en-US" altLang="zh-CN" sz="3000" i="1" dirty="0" smtClean="0">
                <a:latin typeface="Gabriola" pitchFamily="82" charset="0"/>
              </a:rPr>
              <a:t>et al</a:t>
            </a:r>
            <a:r>
              <a:rPr lang="en-US" altLang="zh-CN" sz="3000" dirty="0" smtClean="0">
                <a:latin typeface="Gabriola" pitchFamily="82" charset="0"/>
              </a:rPr>
              <a:t>., 2010), people can now “belong” to different culture simultaneously.</a:t>
            </a:r>
          </a:p>
          <a:p>
            <a:r>
              <a:rPr lang="en-US" altLang="zh-CN" sz="3000" dirty="0" smtClean="0">
                <a:latin typeface="Gabriola" pitchFamily="82" charset="0"/>
              </a:rPr>
              <a:t>Citizenship is about belong and identity (Cogan, 1998). </a:t>
            </a:r>
          </a:p>
          <a:p>
            <a:r>
              <a:rPr lang="en-US" altLang="zh-CN" sz="3000" dirty="0" smtClean="0">
                <a:latin typeface="Gabriola" pitchFamily="82" charset="0"/>
              </a:rPr>
              <a:t>Culture becomes a part of theoretical discussion on citizenship.</a:t>
            </a:r>
          </a:p>
          <a:p>
            <a:endParaRPr lang="en-US" altLang="zh-CN" sz="3000" dirty="0" smtClean="0">
              <a:latin typeface="Gabriola" pitchFamily="82" charset="0"/>
            </a:endParaRPr>
          </a:p>
          <a:p>
            <a:r>
              <a:rPr lang="en-US" altLang="zh-CN" sz="3000" b="1" dirty="0" smtClean="0">
                <a:latin typeface="Gabriola" pitchFamily="82" charset="0"/>
              </a:rPr>
              <a:t>Cultural citizenship</a:t>
            </a:r>
            <a:r>
              <a:rPr lang="en-US" altLang="zh-CN" sz="3000" dirty="0" smtClean="0">
                <a:latin typeface="Gabriola" pitchFamily="82" charset="0"/>
              </a:rPr>
              <a:t>: three trends</a:t>
            </a:r>
          </a:p>
          <a:p>
            <a:pPr>
              <a:buNone/>
            </a:pPr>
            <a:r>
              <a:rPr lang="en-US" altLang="zh-CN" sz="3000" dirty="0" smtClean="0">
                <a:latin typeface="Gabriola" pitchFamily="82" charset="0"/>
              </a:rPr>
              <a:t>     Trend 1 (</a:t>
            </a:r>
            <a:r>
              <a:rPr lang="en-US" altLang="zh-CN" sz="3000" dirty="0" err="1" smtClean="0">
                <a:latin typeface="Gabriola" pitchFamily="82" charset="0"/>
              </a:rPr>
              <a:t>Kymlicka</a:t>
            </a:r>
            <a:r>
              <a:rPr lang="en-US" altLang="zh-CN" sz="3000" dirty="0" smtClean="0">
                <a:latin typeface="Gabriola" pitchFamily="82" charset="0"/>
              </a:rPr>
              <a:t>, 1995; </a:t>
            </a:r>
            <a:r>
              <a:rPr lang="en-US" altLang="zh-CN" sz="3000" dirty="0" err="1" smtClean="0">
                <a:latin typeface="Gabriola" pitchFamily="82" charset="0"/>
              </a:rPr>
              <a:t>Rosaldo</a:t>
            </a:r>
            <a:r>
              <a:rPr lang="en-US" altLang="zh-CN" sz="3000" dirty="0" smtClean="0">
                <a:latin typeface="Gabriola" pitchFamily="82" charset="0"/>
              </a:rPr>
              <a:t>, 1997)</a:t>
            </a:r>
          </a:p>
          <a:p>
            <a:pPr>
              <a:buNone/>
            </a:pPr>
            <a:r>
              <a:rPr lang="en-US" altLang="zh-CN" sz="3000" dirty="0" smtClean="0">
                <a:latin typeface="Gabriola" pitchFamily="82" charset="0"/>
              </a:rPr>
              <a:t>     Trend 2 (Miller, 1998; Van </a:t>
            </a:r>
            <a:r>
              <a:rPr lang="en-US" altLang="zh-CN" sz="3000" dirty="0" err="1" smtClean="0">
                <a:latin typeface="Gabriola" pitchFamily="82" charset="0"/>
              </a:rPr>
              <a:t>Zoonen</a:t>
            </a:r>
            <a:r>
              <a:rPr lang="en-US" altLang="zh-CN" sz="3000" dirty="0" smtClean="0">
                <a:latin typeface="Gabriola" pitchFamily="82" charset="0"/>
              </a:rPr>
              <a:t>, 2005)</a:t>
            </a:r>
          </a:p>
          <a:p>
            <a:pPr>
              <a:buNone/>
            </a:pPr>
            <a:r>
              <a:rPr lang="en-US" altLang="zh-CN" sz="3000" b="1" dirty="0" smtClean="0">
                <a:solidFill>
                  <a:srgbClr val="C00000"/>
                </a:solidFill>
                <a:latin typeface="Gabriola" pitchFamily="82" charset="0"/>
              </a:rPr>
              <a:t>     Trend 3 </a:t>
            </a:r>
            <a:r>
              <a:rPr lang="en-US" altLang="zh-CN" sz="3000" dirty="0" smtClean="0">
                <a:latin typeface="Gabriola" pitchFamily="82" charset="0"/>
              </a:rPr>
              <a:t>(</a:t>
            </a:r>
            <a:r>
              <a:rPr lang="en-US" altLang="zh-CN" sz="3000" dirty="0" err="1" smtClean="0">
                <a:latin typeface="Gabriola" pitchFamily="82" charset="0"/>
              </a:rPr>
              <a:t>Delanty</a:t>
            </a:r>
            <a:r>
              <a:rPr lang="en-US" altLang="zh-CN" sz="3000" dirty="0" smtClean="0">
                <a:latin typeface="Gabriola" pitchFamily="82" charset="0"/>
              </a:rPr>
              <a:t>, 2002; Stevenson, 2007)</a:t>
            </a:r>
          </a:p>
          <a:p>
            <a:pPr>
              <a:buNone/>
            </a:pPr>
            <a:r>
              <a:rPr lang="en-US" altLang="zh-CN" sz="3000" dirty="0" smtClean="0">
                <a:solidFill>
                  <a:srgbClr val="C00000"/>
                </a:solidFill>
                <a:latin typeface="Gabriola" pitchFamily="82" charset="0"/>
              </a:rPr>
              <a:t>Citizenship: a dynamic process of cultural construction</a:t>
            </a:r>
          </a:p>
          <a:p>
            <a:endParaRPr lang="zh-CN" altLang="en-US" dirty="0"/>
          </a:p>
        </p:txBody>
      </p:sp>
      <p:pic>
        <p:nvPicPr>
          <p:cNvPr id="4" name="图片 3" descr="logo_CE_C.jpg"/>
          <p:cNvPicPr>
            <a:picLocks noChangeAspect="1"/>
          </p:cNvPicPr>
          <p:nvPr/>
        </p:nvPicPr>
        <p:blipFill>
          <a:blip r:embed="rId2" cstate="print"/>
          <a:stretch>
            <a:fillRect/>
          </a:stretch>
        </p:blipFill>
        <p:spPr>
          <a:xfrm>
            <a:off x="0" y="5881358"/>
            <a:ext cx="4788024" cy="976641"/>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0" y="274638"/>
            <a:ext cx="9144000" cy="1143000"/>
          </a:xfrm>
        </p:spPr>
        <p:txBody>
          <a:bodyPr>
            <a:normAutofit fontScale="90000"/>
          </a:bodyPr>
          <a:lstStyle/>
          <a:p>
            <a:r>
              <a:rPr lang="en-US" altLang="zh-CN" dirty="0" smtClean="0">
                <a:latin typeface="Viner Hand ITC" pitchFamily="66" charset="0"/>
              </a:rPr>
              <a:t>Culture and Citizenship Education</a:t>
            </a:r>
            <a:endParaRPr lang="zh-CN" altLang="en-US" dirty="0">
              <a:latin typeface="Viner Hand ITC" pitchFamily="66" charset="0"/>
            </a:endParaRPr>
          </a:p>
        </p:txBody>
      </p:sp>
      <p:sp>
        <p:nvSpPr>
          <p:cNvPr id="6" name="内容占位符 5"/>
          <p:cNvSpPr>
            <a:spLocks noGrp="1"/>
          </p:cNvSpPr>
          <p:nvPr>
            <p:ph idx="1"/>
          </p:nvPr>
        </p:nvSpPr>
        <p:spPr/>
        <p:txBody>
          <a:bodyPr>
            <a:normAutofit/>
          </a:bodyPr>
          <a:lstStyle/>
          <a:p>
            <a:r>
              <a:rPr lang="en-US" altLang="zh-CN" sz="2800" dirty="0" smtClean="0">
                <a:latin typeface="Gabriola" pitchFamily="82" charset="0"/>
              </a:rPr>
              <a:t>Multicultural citizenship education</a:t>
            </a:r>
          </a:p>
          <a:p>
            <a:pPr>
              <a:buNone/>
            </a:pPr>
            <a:r>
              <a:rPr lang="en-US" altLang="zh-CN" sz="2800" dirty="0" smtClean="0">
                <a:latin typeface="Gabriola" pitchFamily="82" charset="0"/>
              </a:rPr>
              <a:t>              students, especially cultural minorities students, function effectively within their cultural communities (Bank, 1990,2001,2007).</a:t>
            </a:r>
          </a:p>
          <a:p>
            <a:r>
              <a:rPr lang="en-US" altLang="zh-CN" sz="2800" dirty="0" smtClean="0">
                <a:latin typeface="Gabriola" pitchFamily="82" charset="0"/>
              </a:rPr>
              <a:t>Cosmopolitan citizenship education</a:t>
            </a:r>
          </a:p>
          <a:p>
            <a:pPr>
              <a:buNone/>
            </a:pPr>
            <a:r>
              <a:rPr lang="en-US" altLang="zh-CN" sz="2800" dirty="0" smtClean="0">
                <a:latin typeface="Gabriola" pitchFamily="82" charset="0"/>
              </a:rPr>
              <a:t>              qualified citizens should feel, think and act in the interests of all mankind, and treat different culture respectfully and equally (Falk, 1993; Osler &amp; Vincent, 2002).</a:t>
            </a:r>
          </a:p>
          <a:p>
            <a:endParaRPr lang="zh-CN" altLang="en-US" dirty="0"/>
          </a:p>
        </p:txBody>
      </p:sp>
      <p:pic>
        <p:nvPicPr>
          <p:cNvPr id="4" name="图片 3" descr="logo_CE_C.jpg"/>
          <p:cNvPicPr>
            <a:picLocks noChangeAspect="1"/>
          </p:cNvPicPr>
          <p:nvPr/>
        </p:nvPicPr>
        <p:blipFill>
          <a:blip r:embed="rId2" cstate="print"/>
          <a:stretch>
            <a:fillRect/>
          </a:stretch>
        </p:blipFill>
        <p:spPr>
          <a:xfrm>
            <a:off x="0" y="5881358"/>
            <a:ext cx="4788024" cy="976641"/>
          </a:xfrm>
          <a:prstGeom prst="rect">
            <a:avLst/>
          </a:prstGeom>
        </p:spPr>
      </p:pic>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311</TotalTime>
  <Words>1377</Words>
  <Application>Microsoft Office PowerPoint</Application>
  <PresentationFormat>全屏显示(4:3)</PresentationFormat>
  <Paragraphs>113</Paragraphs>
  <Slides>23</Slides>
  <Notes>0</Notes>
  <HiddenSlides>0</HiddenSlides>
  <MMClips>0</MMClips>
  <ScaleCrop>false</ScaleCrop>
  <HeadingPairs>
    <vt:vector size="4" baseType="variant">
      <vt:variant>
        <vt:lpstr>主题</vt:lpstr>
      </vt:variant>
      <vt:variant>
        <vt:i4>1</vt:i4>
      </vt:variant>
      <vt:variant>
        <vt:lpstr>幻灯片标题</vt:lpstr>
      </vt:variant>
      <vt:variant>
        <vt:i4>23</vt:i4>
      </vt:variant>
    </vt:vector>
  </HeadingPairs>
  <TitlesOfParts>
    <vt:vector size="24" baseType="lpstr">
      <vt:lpstr>Office 主题</vt:lpstr>
      <vt:lpstr>The Promotion of Culture in Citizenship Education and its Influences on Students’ Multiple Identities in China</vt:lpstr>
      <vt:lpstr>幻灯片 2</vt:lpstr>
      <vt:lpstr>Background</vt:lpstr>
      <vt:lpstr>Citizenship and Citizenship Education</vt:lpstr>
      <vt:lpstr>Identity</vt:lpstr>
      <vt:lpstr>Culture</vt:lpstr>
      <vt:lpstr>Culture</vt:lpstr>
      <vt:lpstr>Culture and Citizenship</vt:lpstr>
      <vt:lpstr>Culture and Citizenship Education</vt:lpstr>
      <vt:lpstr>Research Gap</vt:lpstr>
      <vt:lpstr>Research Questions</vt:lpstr>
      <vt:lpstr>Methodology</vt:lpstr>
      <vt:lpstr>Fieldwork</vt:lpstr>
      <vt:lpstr>Data</vt:lpstr>
      <vt:lpstr>Findings: Pattern I</vt:lpstr>
      <vt:lpstr>幻灯片 16</vt:lpstr>
      <vt:lpstr>Findings: Pattern II</vt:lpstr>
      <vt:lpstr>幻灯片 18</vt:lpstr>
      <vt:lpstr>Findings: Pattern III</vt:lpstr>
      <vt:lpstr>幻灯片 20</vt:lpstr>
      <vt:lpstr>Findings: Acting Factors</vt:lpstr>
      <vt:lpstr>Conclusion</vt:lpstr>
      <vt:lpstr>Thank You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Jane Doo</dc:creator>
  <cp:lastModifiedBy>Du Jianyi</cp:lastModifiedBy>
  <cp:revision>54</cp:revision>
  <dcterms:created xsi:type="dcterms:W3CDTF">2014-03-30T13:35:22Z</dcterms:created>
  <dcterms:modified xsi:type="dcterms:W3CDTF">2014-03-30T19:16:18Z</dcterms:modified>
</cp:coreProperties>
</file>