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6"/>
  </p:notesMasterIdLst>
  <p:sldIdLst>
    <p:sldId id="256" r:id="rId2"/>
    <p:sldId id="257" r:id="rId3"/>
    <p:sldId id="281" r:id="rId4"/>
    <p:sldId id="278" r:id="rId5"/>
    <p:sldId id="273" r:id="rId6"/>
    <p:sldId id="274" r:id="rId7"/>
    <p:sldId id="275" r:id="rId8"/>
    <p:sldId id="266" r:id="rId9"/>
    <p:sldId id="258" r:id="rId10"/>
    <p:sldId id="267" r:id="rId11"/>
    <p:sldId id="260" r:id="rId12"/>
    <p:sldId id="276" r:id="rId13"/>
    <p:sldId id="261" r:id="rId14"/>
    <p:sldId id="262" r:id="rId15"/>
    <p:sldId id="263" r:id="rId16"/>
    <p:sldId id="264" r:id="rId17"/>
    <p:sldId id="265" r:id="rId18"/>
    <p:sldId id="277" r:id="rId19"/>
    <p:sldId id="271" r:id="rId20"/>
    <p:sldId id="269" r:id="rId21"/>
    <p:sldId id="270" r:id="rId22"/>
    <p:sldId id="279" r:id="rId23"/>
    <p:sldId id="280" r:id="rId24"/>
    <p:sldId id="272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z\Desktop\&#1056;&#1057;-2012\&#1043;&#1086;&#1076;&#1086;&#1074;&#1086;&#1081;%20&#1086;&#1073;&#1079;&#1086;&#1088;\&#1050;%20&#1086;&#1073;&#1079;&#1086;&#1088;&#1091;%20&#1087;&#1086;%20&#1086;&#1073;&#1088;&#1072;&#1079;&#1086;&#1074;&#1072;&#1085;&#1080;&#1102;%20_2011_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z\Desktop\&#1053;&#1077;&#1087;&#1088;&#1077;&#1088;&#1099;&#1074;&#1085;&#1086;&#1077;%20&#1086;&#1073;&#1088;&#1072;&#1079;&#1086;&#1074;&#1072;&#1085;&#1080;&#1077;%20-%20&#1088;&#1072;&#1089;&#1095;&#1077;&#1090;&#1099;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z\Desktop\&#1053;&#1077;&#1087;&#1088;&#1077;&#1088;&#1099;&#1074;&#1085;&#1086;&#1077;%20&#1086;&#1073;&#1088;&#1072;&#1079;&#1086;&#1074;&#1072;&#1085;&#1080;&#1077;%20-%20&#1088;&#1072;&#1089;&#1095;&#1077;&#1090;&#1099;.xlsx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z\Desktop\&#1056;&#1057;-2012\&#1043;&#1086;&#1076;&#1086;&#1074;&#1086;&#1081;%20&#1086;&#1073;&#1079;&#1086;&#1088;\&#1050;%20&#1086;&#1073;&#1079;&#1086;&#1088;&#1091;%20&#1087;&#1086;%20&#1086;&#1073;&#1088;&#1072;&#1079;&#1086;&#1074;&#1072;&#1085;&#1080;&#1102;%20_2011_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z\Desktop\&#1053;&#1077;&#1087;&#1088;&#1077;&#1088;&#1099;&#1074;&#1085;&#1086;&#1077;%20&#1086;&#1073;&#1088;&#1072;&#1079;&#1086;&#1074;&#1072;&#1085;&#1080;&#1077;%20-%20&#1088;&#1072;&#1089;&#1095;&#1077;&#1090;&#1099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z\Desktop\&#1053;&#1077;&#1087;&#1088;&#1077;&#1088;&#1099;&#1074;&#1085;&#1086;&#1077;%20&#1086;&#1073;&#1088;&#1072;&#1079;&#1086;&#1074;&#1072;&#1085;&#1080;&#1077;%20-%20&#1088;&#1072;&#1089;&#1095;&#1077;&#1090;&#1099;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z\Desktop\&#1053;&#1077;&#1087;&#1088;&#1077;&#1088;&#1099;&#1074;&#1085;&#1086;&#1077;%20&#1086;&#1073;&#1088;&#1072;&#1079;&#1086;&#1074;&#1072;&#1085;&#1080;&#1077;%20-%20&#1088;&#1072;&#1089;&#1095;&#1077;&#1090;&#1099;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z\Desktop\&#1053;&#1077;&#1087;&#1088;&#1077;&#1088;&#1099;&#1074;&#1085;&#1086;&#1077;%20&#1086;&#1073;&#1088;&#1072;&#1079;&#1086;&#1074;&#1072;&#1085;&#1080;&#1077;%20-%20&#1088;&#1072;&#1089;&#1095;&#1077;&#1090;&#1099;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z\Desktop\&#1053;&#1077;&#1087;&#1088;&#1077;&#1088;&#1099;&#1074;&#1085;&#1086;&#1077;%20&#1086;&#1073;&#1088;&#1072;&#1079;&#1086;&#1074;&#1072;&#1085;&#1080;&#1077;%20-%20&#1088;&#1072;&#1089;&#1095;&#1077;&#1090;&#1099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3731986331896"/>
          <c:y val="8.5692471467417403E-2"/>
          <c:w val="0.79557148516812759"/>
          <c:h val="0.8368658770087255"/>
        </c:manualLayout>
      </c:layout>
      <c:lineChart>
        <c:grouping val="standard"/>
        <c:varyColors val="0"/>
        <c:ser>
          <c:idx val="0"/>
          <c:order val="0"/>
          <c:tx>
            <c:strRef>
              <c:f>Лист3!$D$16</c:f>
              <c:strCache>
                <c:ptCount val="1"/>
                <c:pt idx="0">
                  <c:v>Консолидированный бюджет на образование, млрд. руб.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6"/>
              <c:layout>
                <c:manualLayout>
                  <c:x val="-6.289308176100657E-3"/>
                  <c:y val="-3.508771929824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Лист3!$E$15:$K$15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Лист3!$E$16:$K$16</c:f>
              <c:numCache>
                <c:formatCode>General</c:formatCode>
                <c:ptCount val="7"/>
                <c:pt idx="0">
                  <c:v>801.8</c:v>
                </c:pt>
                <c:pt idx="1">
                  <c:v>1033.3</c:v>
                </c:pt>
                <c:pt idx="2">
                  <c:v>1342.3</c:v>
                </c:pt>
                <c:pt idx="3">
                  <c:v>1664.2</c:v>
                </c:pt>
                <c:pt idx="4">
                  <c:v>1783.5</c:v>
                </c:pt>
                <c:pt idx="5">
                  <c:v>1893.9</c:v>
                </c:pt>
                <c:pt idx="6">
                  <c:v>2330.1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Лист3!$D$17</c:f>
              <c:strCache>
                <c:ptCount val="1"/>
                <c:pt idx="0">
                  <c:v>Консолидированный бюджет на образование с учетом инфляции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ln w="38100"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4.097995660642075E-3"/>
                  <c:y val="1.465301447450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7995660642075E-3"/>
                  <c:y val="1.6746302256580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6746302256580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639942141894325E-3"/>
                  <c:y val="-1.6746302256580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289308176100657E-3"/>
                  <c:y val="-4.38596491228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Лист3!$E$15:$K$15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Лист3!$E$17:$K$17</c:f>
              <c:numCache>
                <c:formatCode>0.0</c:formatCode>
                <c:ptCount val="7"/>
                <c:pt idx="0">
                  <c:v>801.8</c:v>
                </c:pt>
                <c:pt idx="1">
                  <c:v>961.13799999999947</c:v>
                </c:pt>
                <c:pt idx="2">
                  <c:v>1134.1831160818688</c:v>
                </c:pt>
                <c:pt idx="3">
                  <c:v>1255.3277808389576</c:v>
                </c:pt>
                <c:pt idx="4">
                  <c:v>1234.8484832072634</c:v>
                </c:pt>
                <c:pt idx="5">
                  <c:v>1202.6198725000406</c:v>
                </c:pt>
                <c:pt idx="6">
                  <c:v>1395.421954989913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779080"/>
        <c:axId val="272777904"/>
      </c:lineChart>
      <c:catAx>
        <c:axId val="27277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2777904"/>
        <c:crosses val="autoZero"/>
        <c:auto val="1"/>
        <c:lblAlgn val="ctr"/>
        <c:lblOffset val="100"/>
        <c:noMultiLvlLbl val="0"/>
      </c:catAx>
      <c:valAx>
        <c:axId val="27277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млрд</a:t>
                </a:r>
                <a:r>
                  <a:rPr lang="ru-RU" baseline="0"/>
                  <a:t> руб.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779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4.0066662813411855E-2"/>
          <c:y val="2.6581101260057312E-2"/>
          <c:w val="0.94416283824728686"/>
          <c:h val="0.79411932879357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Лист5!$G$11</c:f>
              <c:strCache>
                <c:ptCount val="1"/>
                <c:pt idx="0">
                  <c:v>Да, регулярно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63996841541803E-3"/>
                  <c:y val="-3.966019447794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279936830836553E-3"/>
                  <c:y val="-5.4271845075084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39968415419021E-3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Лист5!$H$10:$J$10</c:f>
              <c:strCache>
                <c:ptCount val="3"/>
                <c:pt idx="0">
                  <c:v>Свердловская обл.</c:v>
                </c:pt>
                <c:pt idx="1">
                  <c:v>Воронежская обл.</c:v>
                </c:pt>
                <c:pt idx="2">
                  <c:v>Ивановская обл.</c:v>
                </c:pt>
              </c:strCache>
            </c:strRef>
          </c:cat>
          <c:val>
            <c:numRef>
              <c:f>Лист5!$H$11:$J$11</c:f>
              <c:numCache>
                <c:formatCode>General</c:formatCode>
                <c:ptCount val="3"/>
                <c:pt idx="0">
                  <c:v>19</c:v>
                </c:pt>
                <c:pt idx="1">
                  <c:v>19.600000000000001</c:v>
                </c:pt>
                <c:pt idx="2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Лист5!$G$12</c:f>
              <c:strCache>
                <c:ptCount val="1"/>
                <c:pt idx="0">
                  <c:v>Да, время от времени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92233011942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3996841541803E-3"/>
                  <c:y val="-3.757281582121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Лист5!$H$10:$J$10</c:f>
              <c:strCache>
                <c:ptCount val="3"/>
                <c:pt idx="0">
                  <c:v>Свердловская обл.</c:v>
                </c:pt>
                <c:pt idx="1">
                  <c:v>Воронежская обл.</c:v>
                </c:pt>
                <c:pt idx="2">
                  <c:v>Ивановская обл.</c:v>
                </c:pt>
              </c:strCache>
            </c:strRef>
          </c:cat>
          <c:val>
            <c:numRef>
              <c:f>Лист5!$H$12:$J$12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37.300000000000004</c:v>
                </c:pt>
                <c:pt idx="2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Лист5!$G$13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713592253754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Лист5!$H$10:$J$10</c:f>
              <c:strCache>
                <c:ptCount val="3"/>
                <c:pt idx="0">
                  <c:v>Свердловская обл.</c:v>
                </c:pt>
                <c:pt idx="1">
                  <c:v>Воронежская обл.</c:v>
                </c:pt>
                <c:pt idx="2">
                  <c:v>Ивановская обл.</c:v>
                </c:pt>
              </c:strCache>
            </c:strRef>
          </c:cat>
          <c:val>
            <c:numRef>
              <c:f>Лист5!$H$13:$J$13</c:f>
              <c:numCache>
                <c:formatCode>General</c:formatCode>
                <c:ptCount val="3"/>
                <c:pt idx="0">
                  <c:v>44.7</c:v>
                </c:pt>
                <c:pt idx="1">
                  <c:v>43.2</c:v>
                </c:pt>
                <c:pt idx="2">
                  <c:v>56.4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5717032"/>
        <c:axId val="265723696"/>
        <c:axId val="0"/>
      </c:bar3DChart>
      <c:catAx>
        <c:axId val="265717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65723696"/>
        <c:crosses val="autoZero"/>
        <c:auto val="1"/>
        <c:lblAlgn val="ctr"/>
        <c:lblOffset val="100"/>
        <c:noMultiLvlLbl val="0"/>
      </c:catAx>
      <c:valAx>
        <c:axId val="26572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657170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3.7898598541575929E-2"/>
          <c:y val="2.6219438494865355E-2"/>
          <c:w val="0.94164144883529732"/>
          <c:h val="0.802387076237943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Лист4!$G$53</c:f>
              <c:strCache>
                <c:ptCount val="1"/>
                <c:pt idx="0">
                  <c:v>Достаточно для сдачи ГИА на высокие баллы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63996841541803E-3"/>
                  <c:y val="-3.75728158212126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966019447794659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39968415419021E-3"/>
                  <c:y val="-4.592233044814875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Лист4!$H$52:$J$52</c:f>
              <c:strCache>
                <c:ptCount val="3"/>
                <c:pt idx="0">
                  <c:v>В среднем</c:v>
                </c:pt>
                <c:pt idx="1">
                  <c:v>Гимназия, лицей, школа с углубленным изучением предметов</c:v>
                </c:pt>
                <c:pt idx="2">
                  <c:v>Обычная школа</c:v>
                </c:pt>
              </c:strCache>
            </c:strRef>
          </c:cat>
          <c:val>
            <c:numRef>
              <c:f>Лист4!$H$53:$J$53</c:f>
              <c:numCache>
                <c:formatCode>General</c:formatCode>
                <c:ptCount val="3"/>
                <c:pt idx="0">
                  <c:v>38.1</c:v>
                </c:pt>
                <c:pt idx="1">
                  <c:v>42.5</c:v>
                </c:pt>
                <c:pt idx="2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Лист4!$G$54</c:f>
              <c:strCache>
                <c:ptCount val="1"/>
                <c:pt idx="0">
                  <c:v>Достаточно для сдачи ЕГЭ на высокие баллы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1197473233442E-2"/>
                  <c:y val="-5.00970877616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548543716447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002527954583441E-16"/>
                  <c:y val="-5.635922373181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Лист4!$H$52:$J$52</c:f>
              <c:strCache>
                <c:ptCount val="3"/>
                <c:pt idx="0">
                  <c:v>В среднем</c:v>
                </c:pt>
                <c:pt idx="1">
                  <c:v>Гимназия, лицей, школа с углубленным изучением предметов</c:v>
                </c:pt>
                <c:pt idx="2">
                  <c:v>Обычная школа</c:v>
                </c:pt>
              </c:strCache>
            </c:strRef>
          </c:cat>
          <c:val>
            <c:numRef>
              <c:f>Лист4!$H$54:$J$54</c:f>
              <c:numCache>
                <c:formatCode>General</c:formatCode>
                <c:ptCount val="3"/>
                <c:pt idx="0">
                  <c:v>25.1</c:v>
                </c:pt>
                <c:pt idx="1">
                  <c:v>28.3</c:v>
                </c:pt>
                <c:pt idx="2">
                  <c:v>23.9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5726048"/>
        <c:axId val="265718600"/>
        <c:axId val="0"/>
      </c:bar3DChart>
      <c:catAx>
        <c:axId val="26572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18600"/>
        <c:crosses val="autoZero"/>
        <c:auto val="1"/>
        <c:lblAlgn val="ctr"/>
        <c:lblOffset val="100"/>
        <c:noMultiLvlLbl val="0"/>
      </c:catAx>
      <c:valAx>
        <c:axId val="265718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260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4788479276336"/>
          <c:y val="8.411967606453985E-2"/>
          <c:w val="0.8845520725003716"/>
          <c:h val="0.75668232676683789"/>
        </c:manualLayout>
      </c:layout>
      <c:lineChart>
        <c:grouping val="standard"/>
        <c:varyColors val="0"/>
        <c:ser>
          <c:idx val="0"/>
          <c:order val="0"/>
          <c:tx>
            <c:strRef>
              <c:f>Лист3!$D$22</c:f>
              <c:strCache>
                <c:ptCount val="1"/>
                <c:pt idx="0">
                  <c:v>Объем платных услуг системы образования, млрд руб.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Лист3!$E$21:$K$21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Лист3!$E$22:$K$22</c:f>
              <c:numCache>
                <c:formatCode>General</c:formatCode>
                <c:ptCount val="7"/>
                <c:pt idx="0">
                  <c:v>147</c:v>
                </c:pt>
                <c:pt idx="1">
                  <c:v>189.6</c:v>
                </c:pt>
                <c:pt idx="2">
                  <c:v>231.7</c:v>
                </c:pt>
                <c:pt idx="3">
                  <c:v>281.2</c:v>
                </c:pt>
                <c:pt idx="4">
                  <c:v>306</c:v>
                </c:pt>
                <c:pt idx="5">
                  <c:v>326</c:v>
                </c:pt>
                <c:pt idx="6">
                  <c:v>344.3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Лист3!$D$23</c:f>
              <c:strCache>
                <c:ptCount val="1"/>
                <c:pt idx="0">
                  <c:v>Объем платных услуг  системы образования с учетом инфляции, млрд руб.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ln w="38100"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Лист3!$E$21:$K$21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Лист3!$E$23:$K$23</c:f>
              <c:numCache>
                <c:formatCode>0.0</c:formatCode>
                <c:ptCount val="7"/>
                <c:pt idx="0" formatCode="General">
                  <c:v>147</c:v>
                </c:pt>
                <c:pt idx="1">
                  <c:v>176.37</c:v>
                </c:pt>
                <c:pt idx="2">
                  <c:v>194.54429594936641</c:v>
                </c:pt>
                <c:pt idx="3">
                  <c:v>210.23202219489249</c:v>
                </c:pt>
                <c:pt idx="4">
                  <c:v>210.2726929701677</c:v>
                </c:pt>
                <c:pt idx="5">
                  <c:v>205.51200925481714</c:v>
                </c:pt>
                <c:pt idx="6">
                  <c:v>202.66257894245021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792408"/>
        <c:axId val="272787312"/>
      </c:lineChart>
      <c:catAx>
        <c:axId val="27279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2787312"/>
        <c:crosses val="autoZero"/>
        <c:auto val="1"/>
        <c:lblAlgn val="ctr"/>
        <c:lblOffset val="100"/>
        <c:noMultiLvlLbl val="0"/>
      </c:catAx>
      <c:valAx>
        <c:axId val="272787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млрд</a:t>
                </a:r>
                <a:r>
                  <a:rPr lang="ru-RU" baseline="0"/>
                  <a:t> руб.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3742385975337945E-4"/>
              <c:y val="0.404659483354056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2792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Лист2!$E$3:$E$6</c:f>
              <c:strCache>
                <c:ptCount val="4"/>
                <c:pt idx="0">
                  <c:v>РФ</c:v>
                </c:pt>
                <c:pt idx="1">
                  <c:v>Сведловская область</c:v>
                </c:pt>
                <c:pt idx="2">
                  <c:v>Воронежская область</c:v>
                </c:pt>
                <c:pt idx="3">
                  <c:v>Ивановская область </c:v>
                </c:pt>
              </c:strCache>
            </c:strRef>
          </c:cat>
          <c:val>
            <c:numRef>
              <c:f>Лист2!$F$3:$F$6</c:f>
              <c:numCache>
                <c:formatCode>General</c:formatCode>
                <c:ptCount val="4"/>
                <c:pt idx="0">
                  <c:v>22.1</c:v>
                </c:pt>
                <c:pt idx="1">
                  <c:v>20.2</c:v>
                </c:pt>
                <c:pt idx="2">
                  <c:v>15</c:v>
                </c:pt>
                <c:pt idx="3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Лист2!$G$2</c:f>
              <c:strCache>
                <c:ptCount val="1"/>
                <c:pt idx="0">
                  <c:v>1 полугодие 2013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Лист2!$E$3:$E$6</c:f>
              <c:strCache>
                <c:ptCount val="4"/>
                <c:pt idx="0">
                  <c:v>РФ</c:v>
                </c:pt>
                <c:pt idx="1">
                  <c:v>Сведловская область</c:v>
                </c:pt>
                <c:pt idx="2">
                  <c:v>Воронежская область</c:v>
                </c:pt>
                <c:pt idx="3">
                  <c:v>Ивановская область </c:v>
                </c:pt>
              </c:strCache>
            </c:strRef>
          </c:cat>
          <c:val>
            <c:numRef>
              <c:f>Лист2!$G$3:$G$6</c:f>
              <c:numCache>
                <c:formatCode>General</c:formatCode>
                <c:ptCount val="4"/>
                <c:pt idx="0">
                  <c:v>28.9</c:v>
                </c:pt>
                <c:pt idx="1">
                  <c:v>30.5</c:v>
                </c:pt>
                <c:pt idx="2">
                  <c:v>21.4</c:v>
                </c:pt>
                <c:pt idx="3">
                  <c:v>20.9</c:v>
                </c:pt>
              </c:numCache>
            </c:numRef>
          </c:val>
        </c:ser>
        <c:ser>
          <c:idx val="2"/>
          <c:order val="2"/>
          <c:tx>
            <c:strRef>
              <c:f>Лист2!$H$2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534320323014805E-2"/>
                  <c:y val="3.8369310352432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50740242261104E-2"/>
                  <c:y val="3.8369310352432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534320323014805E-2"/>
                  <c:y val="1.1510793105729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Лист2!$E$3:$E$6</c:f>
              <c:strCache>
                <c:ptCount val="4"/>
                <c:pt idx="0">
                  <c:v>РФ</c:v>
                </c:pt>
                <c:pt idx="1">
                  <c:v>Сведловская область</c:v>
                </c:pt>
                <c:pt idx="2">
                  <c:v>Воронежская область</c:v>
                </c:pt>
                <c:pt idx="3">
                  <c:v>Ивановская область </c:v>
                </c:pt>
              </c:strCache>
            </c:strRef>
          </c:cat>
          <c:val>
            <c:numRef>
              <c:f>Лист2!$H$3:$H$6</c:f>
              <c:numCache>
                <c:formatCode>General</c:formatCode>
                <c:ptCount val="4"/>
                <c:pt idx="0" formatCode="0.0">
                  <c:v>29</c:v>
                </c:pt>
                <c:pt idx="1">
                  <c:v>29.2</c:v>
                </c:pt>
                <c:pt idx="2">
                  <c:v>22.3</c:v>
                </c:pt>
                <c:pt idx="3">
                  <c:v>19.100000000000001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720168"/>
        <c:axId val="265720952"/>
      </c:barChart>
      <c:catAx>
        <c:axId val="26572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20952"/>
        <c:crosses val="autoZero"/>
        <c:auto val="1"/>
        <c:lblAlgn val="ctr"/>
        <c:lblOffset val="100"/>
        <c:noMultiLvlLbl val="0"/>
      </c:catAx>
      <c:valAx>
        <c:axId val="265720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/>
                  <a:t>Тысяч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2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Лист2!$E$9:$E$12</c:f>
              <c:strCache>
                <c:ptCount val="4"/>
                <c:pt idx="0">
                  <c:v>РФ</c:v>
                </c:pt>
                <c:pt idx="1">
                  <c:v>Сведловская область</c:v>
                </c:pt>
                <c:pt idx="2">
                  <c:v>Воронежская область</c:v>
                </c:pt>
                <c:pt idx="3">
                  <c:v>Ивановская область </c:v>
                </c:pt>
              </c:strCache>
            </c:strRef>
          </c:cat>
          <c:val>
            <c:numRef>
              <c:f>Лист2!$F$9:$F$12</c:f>
              <c:numCache>
                <c:formatCode>0.0%</c:formatCode>
                <c:ptCount val="4"/>
                <c:pt idx="0">
                  <c:v>0.83099999999999996</c:v>
                </c:pt>
                <c:pt idx="1">
                  <c:v>0.80500000000000005</c:v>
                </c:pt>
                <c:pt idx="2">
                  <c:v>0.76900000000000002</c:v>
                </c:pt>
                <c:pt idx="3">
                  <c:v>0.753</c:v>
                </c:pt>
              </c:numCache>
            </c:numRef>
          </c:val>
        </c:ser>
        <c:ser>
          <c:idx val="1"/>
          <c:order val="1"/>
          <c:tx>
            <c:strRef>
              <c:f>Лист2!$G$8</c:f>
              <c:strCache>
                <c:ptCount val="1"/>
                <c:pt idx="0">
                  <c:v>1 полугодие 2013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Лист2!$E$9:$E$12</c:f>
              <c:strCache>
                <c:ptCount val="4"/>
                <c:pt idx="0">
                  <c:v>РФ</c:v>
                </c:pt>
                <c:pt idx="1">
                  <c:v>Сведловская область</c:v>
                </c:pt>
                <c:pt idx="2">
                  <c:v>Воронежская область</c:v>
                </c:pt>
                <c:pt idx="3">
                  <c:v>Ивановская область </c:v>
                </c:pt>
              </c:strCache>
            </c:strRef>
          </c:cat>
          <c:val>
            <c:numRef>
              <c:f>Лист2!$G$9:$G$12</c:f>
              <c:numCache>
                <c:formatCode>0.0%</c:formatCode>
                <c:ptCount val="4"/>
                <c:pt idx="0">
                  <c:v>1.006</c:v>
                </c:pt>
                <c:pt idx="1">
                  <c:v>1.141</c:v>
                </c:pt>
                <c:pt idx="2">
                  <c:v>1.024</c:v>
                </c:pt>
                <c:pt idx="3">
                  <c:v>1.155</c:v>
                </c:pt>
              </c:numCache>
            </c:numRef>
          </c:val>
        </c:ser>
        <c:ser>
          <c:idx val="2"/>
          <c:order val="2"/>
          <c:tx>
            <c:strRef>
              <c:f>Лист2!$H$8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376850605652756E-2"/>
                  <c:y val="7.67386207048653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09690444145357E-2"/>
                  <c:y val="2.3021586211459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144010767160061E-2"/>
                  <c:y val="2.3021586211459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494547535528448E-2"/>
                  <c:y val="3.83693103524323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Лист2!$E$9:$E$12</c:f>
              <c:strCache>
                <c:ptCount val="4"/>
                <c:pt idx="0">
                  <c:v>РФ</c:v>
                </c:pt>
                <c:pt idx="1">
                  <c:v>Сведловская область</c:v>
                </c:pt>
                <c:pt idx="2">
                  <c:v>Воронежская область</c:v>
                </c:pt>
                <c:pt idx="3">
                  <c:v>Ивановская область </c:v>
                </c:pt>
              </c:strCache>
            </c:strRef>
          </c:cat>
          <c:val>
            <c:numRef>
              <c:f>Лист2!$H$9:$H$12</c:f>
              <c:numCache>
                <c:formatCode>0.0%</c:formatCode>
                <c:ptCount val="4"/>
                <c:pt idx="0">
                  <c:v>0.96899999999999997</c:v>
                </c:pt>
                <c:pt idx="1">
                  <c:v>1.0429999999999999</c:v>
                </c:pt>
                <c:pt idx="2">
                  <c:v>1.01</c:v>
                </c:pt>
                <c:pt idx="3">
                  <c:v>1.01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725656"/>
        <c:axId val="265729576"/>
      </c:barChart>
      <c:catAx>
        <c:axId val="26572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29576"/>
        <c:crosses val="autoZero"/>
        <c:auto val="1"/>
        <c:lblAlgn val="ctr"/>
        <c:lblOffset val="100"/>
        <c:noMultiLvlLbl val="0"/>
      </c:catAx>
      <c:valAx>
        <c:axId val="26572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2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Лист4!$H$16</c:f>
              <c:strCache>
                <c:ptCount val="1"/>
                <c:pt idx="0">
                  <c:v>Свердловская обл.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Лист4!$G$17:$G$21</c:f>
              <c:strCache>
                <c:ptCount val="5"/>
                <c:pt idx="0">
                  <c:v>существенно вырос</c:v>
                </c:pt>
                <c:pt idx="1">
                  <c:v>незначительно вырос</c:v>
                </c:pt>
                <c:pt idx="2">
                  <c:v>не изменился</c:v>
                </c:pt>
                <c:pt idx="3">
                  <c:v>несколько сократился</c:v>
                </c:pt>
                <c:pt idx="4">
                  <c:v>значительно сократился</c:v>
                </c:pt>
              </c:strCache>
            </c:strRef>
          </c:cat>
          <c:val>
            <c:numRef>
              <c:f>Лист4!$H$17:$H$21</c:f>
              <c:numCache>
                <c:formatCode>General</c:formatCode>
                <c:ptCount val="5"/>
                <c:pt idx="0">
                  <c:v>6.7</c:v>
                </c:pt>
                <c:pt idx="1">
                  <c:v>36.300000000000004</c:v>
                </c:pt>
                <c:pt idx="2">
                  <c:v>41</c:v>
                </c:pt>
                <c:pt idx="3">
                  <c:v>13.3</c:v>
                </c:pt>
                <c:pt idx="4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Лист4!$I$16</c:f>
              <c:strCache>
                <c:ptCount val="1"/>
                <c:pt idx="0">
                  <c:v>Воронежская обл.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Лист4!$G$17:$G$21</c:f>
              <c:strCache>
                <c:ptCount val="5"/>
                <c:pt idx="0">
                  <c:v>существенно вырос</c:v>
                </c:pt>
                <c:pt idx="1">
                  <c:v>незначительно вырос</c:v>
                </c:pt>
                <c:pt idx="2">
                  <c:v>не изменился</c:v>
                </c:pt>
                <c:pt idx="3">
                  <c:v>несколько сократился</c:v>
                </c:pt>
                <c:pt idx="4">
                  <c:v>значительно сократился</c:v>
                </c:pt>
              </c:strCache>
            </c:strRef>
          </c:cat>
          <c:val>
            <c:numRef>
              <c:f>Лист4!$I$17:$I$21</c:f>
              <c:numCache>
                <c:formatCode>General</c:formatCode>
                <c:ptCount val="5"/>
                <c:pt idx="0">
                  <c:v>3.1</c:v>
                </c:pt>
                <c:pt idx="1">
                  <c:v>43.5</c:v>
                </c:pt>
                <c:pt idx="2">
                  <c:v>39.1</c:v>
                </c:pt>
                <c:pt idx="3">
                  <c:v>11.8</c:v>
                </c:pt>
                <c:pt idx="4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Лист4!$J$16</c:f>
              <c:strCache>
                <c:ptCount val="1"/>
                <c:pt idx="0">
                  <c:v>Ивановская обл.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Лист4!$G$17:$G$21</c:f>
              <c:strCache>
                <c:ptCount val="5"/>
                <c:pt idx="0">
                  <c:v>существенно вырос</c:v>
                </c:pt>
                <c:pt idx="1">
                  <c:v>незначительно вырос</c:v>
                </c:pt>
                <c:pt idx="2">
                  <c:v>не изменился</c:v>
                </c:pt>
                <c:pt idx="3">
                  <c:v>несколько сократился</c:v>
                </c:pt>
                <c:pt idx="4">
                  <c:v>значительно сократился</c:v>
                </c:pt>
              </c:strCache>
            </c:strRef>
          </c:cat>
          <c:val>
            <c:numRef>
              <c:f>Лист4!$J$17:$J$21</c:f>
              <c:numCache>
                <c:formatCode>General</c:formatCode>
                <c:ptCount val="5"/>
                <c:pt idx="0">
                  <c:v>3.8</c:v>
                </c:pt>
                <c:pt idx="1">
                  <c:v>38.300000000000004</c:v>
                </c:pt>
                <c:pt idx="2">
                  <c:v>44.9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722520"/>
        <c:axId val="265720560"/>
      </c:barChart>
      <c:catAx>
        <c:axId val="265722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5720560"/>
        <c:crosses val="autoZero"/>
        <c:auto val="1"/>
        <c:lblAlgn val="ctr"/>
        <c:lblOffset val="100"/>
        <c:noMultiLvlLbl val="0"/>
      </c:catAx>
      <c:valAx>
        <c:axId val="26572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57225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46363689200361E-2"/>
          <c:y val="4.3888724849794697E-2"/>
          <c:w val="0.94555363631079969"/>
          <c:h val="0.751093653789656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Лист4!$G$25</c:f>
              <c:strCache>
                <c:ptCount val="1"/>
                <c:pt idx="0">
                  <c:v>Увеличивается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713592253754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Лист4!$H$24:$J$24</c:f>
              <c:strCache>
                <c:ptCount val="3"/>
                <c:pt idx="0">
                  <c:v>Свердловская обл.</c:v>
                </c:pt>
                <c:pt idx="1">
                  <c:v>Воронежская обл.</c:v>
                </c:pt>
                <c:pt idx="2">
                  <c:v>Ивановская обл.</c:v>
                </c:pt>
              </c:strCache>
            </c:strRef>
          </c:cat>
          <c:val>
            <c:numRef>
              <c:f>Лист4!$H$25:$J$25</c:f>
              <c:numCache>
                <c:formatCode>General</c:formatCode>
                <c:ptCount val="3"/>
                <c:pt idx="0">
                  <c:v>44.9</c:v>
                </c:pt>
                <c:pt idx="1">
                  <c:v>41.8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Лист4!$G$26</c:f>
              <c:strCache>
                <c:ptCount val="1"/>
                <c:pt idx="0">
                  <c:v>Не меняется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558799648410832E-3"/>
                  <c:y val="-3.966019447794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592233044814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199842077090065E-3"/>
                  <c:y val="-3.131067985101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Лист4!$H$24:$J$24</c:f>
              <c:strCache>
                <c:ptCount val="3"/>
                <c:pt idx="0">
                  <c:v>Свердловская обл.</c:v>
                </c:pt>
                <c:pt idx="1">
                  <c:v>Воронежская обл.</c:v>
                </c:pt>
                <c:pt idx="2">
                  <c:v>Ивановская обл.</c:v>
                </c:pt>
              </c:strCache>
            </c:strRef>
          </c:cat>
          <c:val>
            <c:numRef>
              <c:f>Лист4!$H$26:$J$26</c:f>
              <c:numCache>
                <c:formatCode>General</c:formatCode>
                <c:ptCount val="3"/>
                <c:pt idx="0">
                  <c:v>49.5</c:v>
                </c:pt>
                <c:pt idx="1">
                  <c:v>49.1</c:v>
                </c:pt>
                <c:pt idx="2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Лист4!$G$27</c:f>
              <c:strCache>
                <c:ptCount val="1"/>
                <c:pt idx="0">
                  <c:v>Снижается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1197473233442E-2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839810492508117E-3"/>
                  <c:y val="-3.757281582121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559873661671077E-3"/>
                  <c:y val="-2.713592253754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Лист4!$H$24:$J$24</c:f>
              <c:strCache>
                <c:ptCount val="3"/>
                <c:pt idx="0">
                  <c:v>Свердловская обл.</c:v>
                </c:pt>
                <c:pt idx="1">
                  <c:v>Воронежская обл.</c:v>
                </c:pt>
                <c:pt idx="2">
                  <c:v>Ивановская обл.</c:v>
                </c:pt>
              </c:strCache>
            </c:strRef>
          </c:cat>
          <c:val>
            <c:numRef>
              <c:f>Лист4!$H$27:$J$27</c:f>
              <c:numCache>
                <c:formatCode>General</c:formatCode>
                <c:ptCount val="3"/>
                <c:pt idx="0">
                  <c:v>5.6</c:v>
                </c:pt>
                <c:pt idx="1">
                  <c:v>9.2000000000000011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715856"/>
        <c:axId val="265718992"/>
        <c:axId val="0"/>
      </c:bar3DChart>
      <c:catAx>
        <c:axId val="26571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18992"/>
        <c:crosses val="autoZero"/>
        <c:auto val="1"/>
        <c:lblAlgn val="ctr"/>
        <c:lblOffset val="100"/>
        <c:noMultiLvlLbl val="0"/>
      </c:catAx>
      <c:valAx>
        <c:axId val="26571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158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3.8119200865396927E-2"/>
          <c:y val="2.7851776475798864E-2"/>
          <c:w val="0.96188080590229719"/>
          <c:h val="0.7587428634780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Лист4!$H$30</c:f>
              <c:strCache>
                <c:ptCount val="1"/>
                <c:pt idx="0">
                  <c:v>Обычная школа</c:v>
                </c:pt>
              </c:strCache>
            </c:strRef>
          </c:tx>
          <c:spPr>
            <a:solidFill>
              <a:srgbClr val="808000"/>
            </a:solidFill>
          </c:spPr>
          <c:invertIfNegative val="0"/>
          <c:dLbls>
            <c:dLbl>
              <c:idx val="0"/>
              <c:layout>
                <c:manualLayout>
                  <c:x val="4.0919905246254058E-3"/>
                  <c:y val="-6.488526038634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39968415417529E-3"/>
                  <c:y val="-2.0873786567340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966019447794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Лист4!$G$31:$G$33</c:f>
              <c:strCache>
                <c:ptCount val="3"/>
                <c:pt idx="0">
                  <c:v>увеличивается</c:v>
                </c:pt>
                <c:pt idx="1">
                  <c:v>не меняется</c:v>
                </c:pt>
                <c:pt idx="2">
                  <c:v>снижается</c:v>
                </c:pt>
              </c:strCache>
            </c:strRef>
          </c:cat>
          <c:val>
            <c:numRef>
              <c:f>Лист4!$H$31:$H$33</c:f>
              <c:numCache>
                <c:formatCode>General</c:formatCode>
                <c:ptCount val="3"/>
                <c:pt idx="0">
                  <c:v>44.1</c:v>
                </c:pt>
                <c:pt idx="1">
                  <c:v>48.2</c:v>
                </c:pt>
                <c:pt idx="2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Лист4!$I$30</c:f>
              <c:strCache>
                <c:ptCount val="1"/>
                <c:pt idx="0">
                  <c:v>Гимназия, лицей, школа с углубленным изучением предметов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262135970202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3996841541803E-3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002527954583441E-16"/>
                  <c:y val="-5.2184466418350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Лист4!$G$31:$G$33</c:f>
              <c:strCache>
                <c:ptCount val="3"/>
                <c:pt idx="0">
                  <c:v>увеличивается</c:v>
                </c:pt>
                <c:pt idx="1">
                  <c:v>не меняется</c:v>
                </c:pt>
                <c:pt idx="2">
                  <c:v>снижается</c:v>
                </c:pt>
              </c:strCache>
            </c:strRef>
          </c:cat>
          <c:val>
            <c:numRef>
              <c:f>Лист4!$I$31:$I$33</c:f>
              <c:numCache>
                <c:formatCode>General</c:formatCode>
                <c:ptCount val="3"/>
                <c:pt idx="0">
                  <c:v>43.7</c:v>
                </c:pt>
                <c:pt idx="1">
                  <c:v>50</c:v>
                </c:pt>
                <c:pt idx="2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5723304"/>
        <c:axId val="265727224"/>
        <c:axId val="0"/>
      </c:bar3DChart>
      <c:catAx>
        <c:axId val="265723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27224"/>
        <c:crosses val="autoZero"/>
        <c:auto val="1"/>
        <c:lblAlgn val="ctr"/>
        <c:lblOffset val="100"/>
        <c:noMultiLvlLbl val="0"/>
      </c:catAx>
      <c:valAx>
        <c:axId val="265727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233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.14882408436073441"/>
          <c:y val="0.94515593728576908"/>
          <c:w val="0.63142399551835748"/>
          <c:h val="4.0621878981908152E-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Лист4!$G$46</c:f>
              <c:strCache>
                <c:ptCount val="1"/>
                <c:pt idx="0">
                  <c:v>Свердловская область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Лист4!$H$45:$L$45</c:f>
              <c:strCache>
                <c:ptCount val="5"/>
                <c:pt idx="0">
                  <c:v>0%</c:v>
                </c:pt>
                <c:pt idx="1">
                  <c:v>0-10%</c:v>
                </c:pt>
                <c:pt idx="2">
                  <c:v>11-20%</c:v>
                </c:pt>
                <c:pt idx="3">
                  <c:v>21-30%</c:v>
                </c:pt>
                <c:pt idx="4">
                  <c:v>более 30%</c:v>
                </c:pt>
              </c:strCache>
            </c:strRef>
          </c:cat>
          <c:val>
            <c:numRef>
              <c:f>Лист4!$H$46:$L$46</c:f>
              <c:numCache>
                <c:formatCode>General</c:formatCode>
                <c:ptCount val="5"/>
                <c:pt idx="0">
                  <c:v>1.5</c:v>
                </c:pt>
                <c:pt idx="1">
                  <c:v>42.6</c:v>
                </c:pt>
                <c:pt idx="2">
                  <c:v>32.1</c:v>
                </c:pt>
                <c:pt idx="3">
                  <c:v>19.3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Лист4!$G$47</c:f>
              <c:strCache>
                <c:ptCount val="1"/>
                <c:pt idx="0">
                  <c:v>Воронежская область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6990292538722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8105479441857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Лист4!$H$45:$L$45</c:f>
              <c:strCache>
                <c:ptCount val="5"/>
                <c:pt idx="0">
                  <c:v>0%</c:v>
                </c:pt>
                <c:pt idx="1">
                  <c:v>0-10%</c:v>
                </c:pt>
                <c:pt idx="2">
                  <c:v>11-20%</c:v>
                </c:pt>
                <c:pt idx="3">
                  <c:v>21-30%</c:v>
                </c:pt>
                <c:pt idx="4">
                  <c:v>более 30%</c:v>
                </c:pt>
              </c:strCache>
            </c:strRef>
          </c:cat>
          <c:val>
            <c:numRef>
              <c:f>Лист4!$H$47:$L$47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43.1</c:v>
                </c:pt>
                <c:pt idx="2">
                  <c:v>17.100000000000001</c:v>
                </c:pt>
                <c:pt idx="3">
                  <c:v>14.8</c:v>
                </c:pt>
                <c:pt idx="4">
                  <c:v>6.4</c:v>
                </c:pt>
              </c:numCache>
            </c:numRef>
          </c:val>
        </c:ser>
        <c:ser>
          <c:idx val="2"/>
          <c:order val="2"/>
          <c:tx>
            <c:strRef>
              <c:f>Лист4!$G$48</c:f>
              <c:strCache>
                <c:ptCount val="1"/>
                <c:pt idx="0">
                  <c:v>Ивановская область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3.32155666131046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Лист4!$H$45:$L$45</c:f>
              <c:strCache>
                <c:ptCount val="5"/>
                <c:pt idx="0">
                  <c:v>0%</c:v>
                </c:pt>
                <c:pt idx="1">
                  <c:v>0-10%</c:v>
                </c:pt>
                <c:pt idx="2">
                  <c:v>11-20%</c:v>
                </c:pt>
                <c:pt idx="3">
                  <c:v>21-30%</c:v>
                </c:pt>
                <c:pt idx="4">
                  <c:v>более 30%</c:v>
                </c:pt>
              </c:strCache>
            </c:strRef>
          </c:cat>
          <c:val>
            <c:numRef>
              <c:f>Лист4!$H$48:$L$48</c:f>
              <c:numCache>
                <c:formatCode>General</c:formatCode>
                <c:ptCount val="5"/>
                <c:pt idx="0">
                  <c:v>0.70000000000000018</c:v>
                </c:pt>
                <c:pt idx="1">
                  <c:v>28</c:v>
                </c:pt>
                <c:pt idx="2">
                  <c:v>35.5</c:v>
                </c:pt>
                <c:pt idx="3">
                  <c:v>26.3</c:v>
                </c:pt>
                <c:pt idx="4">
                  <c:v>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722912"/>
        <c:axId val="265719384"/>
      </c:barChart>
      <c:catAx>
        <c:axId val="26572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19384"/>
        <c:crosses val="autoZero"/>
        <c:auto val="1"/>
        <c:lblAlgn val="ctr"/>
        <c:lblOffset val="100"/>
        <c:noMultiLvlLbl val="0"/>
      </c:catAx>
      <c:valAx>
        <c:axId val="265719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2291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Лист5!$H$4</c:f>
              <c:strCache>
                <c:ptCount val="1"/>
                <c:pt idx="0">
                  <c:v>Свердловская обл.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1.363996841541803E-3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559873661672075E-3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63996841541803E-3"/>
                  <c:y val="-3.757281582121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639968415419021E-3"/>
                  <c:y val="-2.713592253754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Лист5!$G$5:$G$8</c:f>
              <c:strCache>
                <c:ptCount val="4"/>
                <c:pt idx="0">
                  <c:v>справедлива</c:v>
                </c:pt>
                <c:pt idx="1">
                  <c:v>недостаточно справедлива</c:v>
                </c:pt>
                <c:pt idx="2">
                  <c:v>не справедлива</c:v>
                </c:pt>
                <c:pt idx="3">
                  <c:v>трудно сказать</c:v>
                </c:pt>
              </c:strCache>
            </c:strRef>
          </c:cat>
          <c:val>
            <c:numRef>
              <c:f>Лист5!$H$5:$H$8</c:f>
              <c:numCache>
                <c:formatCode>General</c:formatCode>
                <c:ptCount val="4"/>
                <c:pt idx="0">
                  <c:v>46.2</c:v>
                </c:pt>
                <c:pt idx="1">
                  <c:v>31.6</c:v>
                </c:pt>
                <c:pt idx="2">
                  <c:v>9</c:v>
                </c:pt>
                <c:pt idx="3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Лист5!$I$4</c:f>
              <c:strCache>
                <c:ptCount val="1"/>
                <c:pt idx="0">
                  <c:v>Воронежская обл.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717024791037983E-3"/>
                  <c:y val="-8.306838734049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367962098501623E-2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63996841541803E-3"/>
                  <c:y val="-3.757281582121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Лист5!$G$5:$G$8</c:f>
              <c:strCache>
                <c:ptCount val="4"/>
                <c:pt idx="0">
                  <c:v>справедлива</c:v>
                </c:pt>
                <c:pt idx="1">
                  <c:v>недостаточно справедлива</c:v>
                </c:pt>
                <c:pt idx="2">
                  <c:v>не справедлива</c:v>
                </c:pt>
                <c:pt idx="3">
                  <c:v>трудно сказать</c:v>
                </c:pt>
              </c:strCache>
            </c:strRef>
          </c:cat>
          <c:val>
            <c:numRef>
              <c:f>Лист5!$I$5:$I$8</c:f>
              <c:numCache>
                <c:formatCode>General</c:formatCode>
                <c:ptCount val="4"/>
                <c:pt idx="0">
                  <c:v>37.6</c:v>
                </c:pt>
                <c:pt idx="1">
                  <c:v>26.7</c:v>
                </c:pt>
                <c:pt idx="2">
                  <c:v>9.6</c:v>
                </c:pt>
                <c:pt idx="3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Лист5!$J$4</c:f>
              <c:strCache>
                <c:ptCount val="1"/>
                <c:pt idx="0">
                  <c:v>Ивановская обл.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279936830836059E-3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003965256959821E-2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839810492508117E-3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275971573876112E-2"/>
                  <c:y val="-4.592233044814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Лист5!$G$5:$G$8</c:f>
              <c:strCache>
                <c:ptCount val="4"/>
                <c:pt idx="0">
                  <c:v>справедлива</c:v>
                </c:pt>
                <c:pt idx="1">
                  <c:v>недостаточно справедлива</c:v>
                </c:pt>
                <c:pt idx="2">
                  <c:v>не справедлива</c:v>
                </c:pt>
                <c:pt idx="3">
                  <c:v>трудно сказать</c:v>
                </c:pt>
              </c:strCache>
            </c:strRef>
          </c:cat>
          <c:val>
            <c:numRef>
              <c:f>Лист5!$J$5:$J$8</c:f>
              <c:numCache>
                <c:formatCode>General</c:formatCode>
                <c:ptCount val="4"/>
                <c:pt idx="0">
                  <c:v>58.1</c:v>
                </c:pt>
                <c:pt idx="1">
                  <c:v>19.5</c:v>
                </c:pt>
                <c:pt idx="2">
                  <c:v>3.8</c:v>
                </c:pt>
                <c:pt idx="3">
                  <c:v>18.5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716640"/>
        <c:axId val="265725264"/>
        <c:axId val="0"/>
      </c:bar3DChart>
      <c:catAx>
        <c:axId val="2657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5725264"/>
        <c:crosses val="autoZero"/>
        <c:auto val="1"/>
        <c:lblAlgn val="ctr"/>
        <c:lblOffset val="100"/>
        <c:noMultiLvlLbl val="0"/>
      </c:catAx>
      <c:valAx>
        <c:axId val="26572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57166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29A47-F8C1-4537-9EAA-2E7DAC0AD8D9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84A8ED-C67E-4692-8DA4-AB9242E9A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1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F1914-0998-435C-A05D-B7E01F15B056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5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FCE5-B721-4D7A-99C3-56089FF317EA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3558-BCDB-4308-A8F9-90916D66E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F4D7-B821-44AC-B814-7848162DC6BE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BAD1-3D1F-461A-ADCB-DF0CBABBF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6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0414-56B8-4F99-9CE3-C6B0F10CE248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F5DC-377E-4717-A923-066879A64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8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7851-CFB4-4FC4-B731-0D622F60C3B5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28AE-847C-4B33-9A7D-BC680E547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6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D8B4-652C-4A13-9F68-10947C35AF36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38F3-EFDC-4D33-AFFD-42AEC9EE5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1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E6C8-3512-4CE8-83E8-6CA0C8B69B1D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7B70-D871-4F72-946D-7FF3E5835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1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42F1-CE93-4CEA-82E2-566CA569FB39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266C-BD3A-4703-81F8-DD2DE5252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2F9D-1DEB-4061-BDE5-EEDB898611C8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F620-96A8-4911-BCC3-964D6809F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3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7FEC-8582-4F25-B89C-5224F456FF34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0B11-7F4C-4892-B15C-DB7C85BCC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509C-DB80-4A1C-BF16-4C997B5E7FE7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DA60-7C94-4BC7-9C7E-9252B93DC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34DA-EE4F-402E-8780-6E265C93B0CB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3026-FE5D-47F7-9BA8-18CC8D796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3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370C-FA57-4F56-8C94-7EF03C66D7BA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2599-EBCC-4131-82F5-2A028B6EA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BC27-BD60-4C72-8FB8-39980BB54F6D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D445-32F2-406D-A0D5-E4E2F1C7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8E23-7BAA-4D19-91C7-79C4A7BDD8F4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858A-B79D-4C57-8881-5ACC9B4A3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79C1-3939-4FB8-BDC4-CC0B3D722CC3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9D43-16AB-4B36-B425-AE04A3A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804F-9ED6-4C26-A670-24A584EC5627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BA58-9A7C-4D11-8745-2847B4CE6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3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D704-EA21-44DC-A646-F81CB8D87956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7D95-6076-4282-B6A4-A4943EE96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2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BE4E189-29BE-4CA6-98B5-E5921B18349F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39F4027-125D-4FA8-AEFE-56DD5BBC6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27" r:id="rId7"/>
    <p:sldLayoutId id="2147483837" r:id="rId8"/>
    <p:sldLayoutId id="2147483828" r:id="rId9"/>
    <p:sldLayoutId id="2147483829" r:id="rId10"/>
    <p:sldLayoutId id="2147483838" r:id="rId11"/>
    <p:sldLayoutId id="2147483839" r:id="rId12"/>
    <p:sldLayoutId id="2147483830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tlk@rane.ru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882650"/>
            <a:ext cx="9482137" cy="1187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Эффективность 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школьного образования и 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заработная 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плата учителя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idx="1"/>
          </p:nvPr>
        </p:nvSpPr>
        <p:spPr>
          <a:xfrm>
            <a:off x="7847013" y="3416300"/>
            <a:ext cx="3041650" cy="2454275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</a:rPr>
              <a:t>Т.Л. Клячко,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</a:rPr>
              <a:t>Е.М. </a:t>
            </a:r>
            <a:r>
              <a:rPr lang="ru-RU" altLang="ru-RU" sz="2000" b="1" i="1" dirty="0" err="1" smtClean="0">
                <a:solidFill>
                  <a:srgbClr val="C00000"/>
                </a:solidFill>
              </a:rPr>
              <a:t>Авраамова</a:t>
            </a:r>
            <a:r>
              <a:rPr lang="ru-RU" altLang="ru-RU" sz="2000" b="1" i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000" b="1" i="1" dirty="0" err="1" smtClean="0">
                <a:solidFill>
                  <a:srgbClr val="C00000"/>
                </a:solidFill>
              </a:rPr>
              <a:t>Д.М.Логинов</a:t>
            </a:r>
            <a:endParaRPr lang="ru-RU" altLang="ru-RU" sz="2000" b="1" i="1" dirty="0" smtClean="0">
              <a:solidFill>
                <a:srgbClr val="C00000"/>
              </a:solidFill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</a:rPr>
              <a:t>ЦЭНО </a:t>
            </a:r>
            <a:r>
              <a:rPr lang="ru-RU" altLang="ru-RU" sz="2000" b="1" i="1" dirty="0" err="1" smtClean="0">
                <a:solidFill>
                  <a:srgbClr val="002060"/>
                </a:solidFill>
              </a:rPr>
              <a:t>РАНХиГС</a:t>
            </a:r>
            <a:endParaRPr lang="ru-RU" altLang="ru-RU" sz="2000" b="1" i="1" dirty="0" smtClean="0">
              <a:solidFill>
                <a:srgbClr val="002060"/>
              </a:solidFill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en-US" altLang="ru-RU" sz="2000" b="1" i="1" dirty="0" smtClean="0">
                <a:solidFill>
                  <a:srgbClr val="002060"/>
                </a:solidFill>
                <a:hlinkClick r:id="rId2"/>
              </a:rPr>
              <a:t>tlk@rane.ru</a:t>
            </a:r>
            <a:r>
              <a:rPr lang="en-US" altLang="ru-RU" sz="2000" b="1" i="1" dirty="0" smtClean="0">
                <a:solidFill>
                  <a:srgbClr val="002060"/>
                </a:solidFill>
              </a:rPr>
              <a:t> 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pic>
        <p:nvPicPr>
          <p:cNvPr id="16388" name="Picture 2" descr="http://ciscoeducation.ru/public/userfiles/upload/images/school_of_futu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30538"/>
            <a:ext cx="699611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32325" y="5414963"/>
            <a:ext cx="212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b="1"/>
              <a:t>НИУ ВШЭ</a:t>
            </a:r>
          </a:p>
          <a:p>
            <a:pPr algn="ctr"/>
            <a:r>
              <a:rPr lang="ru-RU" altLang="ru-RU" b="1"/>
              <a:t>8 апреля 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815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Средняя заработная плата учителей и ее отношение к средней заработной плате в соответствующем регионе, тыс. руб.,%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868488" y="5797550"/>
            <a:ext cx="233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sz="2000" b="1"/>
              <a:t>Зарплата учителей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138863" y="5918200"/>
            <a:ext cx="528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sz="2000" b="1"/>
              <a:t>Отношение к средней зарплате по региону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6142020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8681961"/>
              </p:ext>
            </p:extLst>
          </p:nvPr>
        </p:nvGraphicFramePr>
        <p:xfrm>
          <a:off x="6467475" y="2487613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19312"/>
              </p:ext>
            </p:extLst>
          </p:nvPr>
        </p:nvGraphicFramePr>
        <p:xfrm>
          <a:off x="3765884" y="1798638"/>
          <a:ext cx="1973179" cy="1098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049"/>
                <a:gridCol w="610065"/>
                <a:gridCol w="610065"/>
              </a:tblGrid>
              <a:tr h="167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131,2%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100,3%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Св.обл.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144,6%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95,7%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Вор.обл.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148,7%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104,2%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Иван. обл.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149,2%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91,4%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1809750" y="984250"/>
            <a:ext cx="8686800" cy="1125538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n>
                  <a:noFill/>
                </a:ln>
              </a:rPr>
              <a:t> «Как за последний год изменился уровень Вашего материального положения?», %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1666844" y="2421652"/>
          <a:ext cx="8858312" cy="360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74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«Как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изменилась Ваша зарплата за последний </a:t>
            </a: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год?»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7651" name="Диаграмма 2"/>
          <p:cNvGraphicFramePr>
            <a:graphicFrameLocks noGrp="1"/>
          </p:cNvGraphicFramePr>
          <p:nvPr/>
        </p:nvGraphicFramePr>
        <p:xfrm>
          <a:off x="873125" y="2360613"/>
          <a:ext cx="9926638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Chart" r:id="rId3" imgW="9931245" imgH="4017612" progId="Excel.Chart.8">
                  <p:embed/>
                </p:oleObj>
              </mc:Choice>
              <mc:Fallback>
                <p:oleObj name="Chart" r:id="rId3" imgW="9931245" imgH="4017612" progId="Excel.Chart.8">
                  <p:embed/>
                  <p:pic>
                    <p:nvPicPr>
                      <p:cNvPr id="0" name="Диаграмма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360613"/>
                        <a:ext cx="9926638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106488" y="854075"/>
            <a:ext cx="9904412" cy="1195388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ln>
                  <a:noFill/>
                </a:ln>
              </a:rPr>
              <a:t>«Как в самое последнее время изменялась почасовая нагрузка учителей, определяющая размер их заработной платы (без учета стимулирующей надбавки)?», %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1666844" y="2301073"/>
          <a:ext cx="9084592" cy="405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41425" y="539750"/>
            <a:ext cx="9596438" cy="6921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n>
                  <a:noFill/>
                </a:ln>
              </a:rPr>
              <a:t>Динамика базовой почасовой нагрузки учителей </a:t>
            </a:r>
            <a:br>
              <a:rPr lang="ru-RU" altLang="ru-RU" sz="2000" b="1" smtClean="0">
                <a:ln>
                  <a:noFill/>
                </a:ln>
              </a:rPr>
            </a:br>
            <a:r>
              <a:rPr lang="ru-RU" altLang="ru-RU" sz="2000" b="1" smtClean="0">
                <a:ln>
                  <a:noFill/>
                </a:ln>
              </a:rPr>
              <a:t>разных типов школ, %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1165608" y="1500175"/>
          <a:ext cx="9585827" cy="480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25" y="682625"/>
            <a:ext cx="8686800" cy="655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Какую долю в Вашей заработной плате за прошлый месяц составила стимулирующая надбавка?», %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1666844" y="1285860"/>
          <a:ext cx="8858312" cy="49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0" y="587375"/>
            <a:ext cx="8686800" cy="412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Насколько справедлива установленная в Вашей школе система стимулирующих надбавок?», %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1666844" y="1071546"/>
          <a:ext cx="9001156" cy="513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825625" y="577850"/>
            <a:ext cx="8686800" cy="49371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n>
                  <a:noFill/>
                </a:ln>
              </a:rPr>
              <a:t>«Приходится ли Вам подрабатывать, помимо Вашей работы в школе?», %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1666844" y="1142983"/>
          <a:ext cx="8858312" cy="50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46175" y="952500"/>
            <a:ext cx="10148888" cy="130333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n>
                  <a:noFill/>
                </a:ln>
              </a:rPr>
              <a:t>Влияние отдельных факторов, по мнению учителей, на повышение их заработной платы (в школах респондентов), %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54593" y="2551872"/>
          <a:ext cx="10329707" cy="38457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1719"/>
                <a:gridCol w="625404"/>
                <a:gridCol w="617148"/>
                <a:gridCol w="813215"/>
                <a:gridCol w="610956"/>
                <a:gridCol w="625404"/>
                <a:gridCol w="625404"/>
                <a:gridCol w="625404"/>
                <a:gridCol w="621276"/>
                <a:gridCol w="623339"/>
                <a:gridCol w="623339"/>
                <a:gridCol w="621276"/>
                <a:gridCol w="405823"/>
              </a:tblGrid>
              <a:tr h="70489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Влияет в наибольшей степени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Влияет в определённой степени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Влияет в незначительной степени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Этого вообще не происходит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6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Свердловская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Воронежская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Ивановская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Свердловская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Воронежская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Ивановская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Свердловская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Воронежская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Ивановская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Свердловская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Воронежская обл.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Ивановская обл.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Увеличение фонда оплаты труда за счёт НПФ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33,4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41,8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29,8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37,2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25,7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21,5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18,1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24,3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27,7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Рост доходов школ от предоставления платных услуг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26,8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14,0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22,4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33,8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36,2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33,8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46,5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2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Увеличение численности  учащихся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26,8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29,3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38,3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39,9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34,6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22,5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18,4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17,3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Сокращение части учителей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12,0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12,7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22,2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24,3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32,0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38,0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35,7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24,6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5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Сокращение части вспомогательного школьного персонала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26,7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36,7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32,7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42,8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34,4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30,1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124" marR="5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25" y="457200"/>
            <a:ext cx="8686800" cy="542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Выполнение задач школьного образования школами, в которых учатся их дети, в представлениях родителей, % по строке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36663" y="1285875"/>
          <a:ext cx="9726612" cy="4852988"/>
        </p:xfrm>
        <a:graphic>
          <a:graphicData uri="http://schemas.openxmlformats.org/drawingml/2006/table">
            <a:tbl>
              <a:tblPr/>
              <a:tblGrid>
                <a:gridCol w="4832554"/>
                <a:gridCol w="1124667"/>
                <a:gridCol w="1256464"/>
                <a:gridCol w="1324998"/>
                <a:gridCol w="1187929"/>
              </a:tblGrid>
              <a:tr h="1720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Задачи школьного образования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 высокой степени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 некоторой степени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 малой степени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Школа не позволяет достичь этой цели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76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Получение знаний, необходимых для приобретения будущей профессии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41,2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46,7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10,3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37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Приучение к дисциплине, систематическому труду, обучение правилам поведения и т.п.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46,0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47,1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49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Получение разнообразных знаний, расширяющих представление о мире, дающих право называться образованным, культурным человеком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43,0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51,9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76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Получение навыков общения со сверстниками, учителями и т.п.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48,9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45,2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1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Приобщение к спорту, искусству, туризму и т.п.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31,3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15,8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99" marR="507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ln>
                  <a:noFill/>
                </a:ln>
              </a:rPr>
              <a:t>Эффективность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Конечные результаты образования:</a:t>
            </a:r>
          </a:p>
          <a:p>
            <a:pPr indent="166688" eaLnBrk="1" fontAlgn="auto" hangingPunct="1"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Когнитивные</a:t>
            </a:r>
          </a:p>
          <a:p>
            <a:pPr indent="166688" eaLnBrk="1" fontAlgn="auto" hangingPunct="1"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Социальные</a:t>
            </a:r>
          </a:p>
          <a:p>
            <a:pPr indent="166688" eaLnBrk="1" fontAlgn="auto" hangingPunct="1">
              <a:buFont typeface="Arial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Экономические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На федеральном уровне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На региональном и муниципальном;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На уровне школы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восприятии – учителей, родителей, учеников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Бюджетная (ресурсная) эффективность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2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988" y="2560638"/>
            <a:ext cx="3309937" cy="3309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25" y="703263"/>
            <a:ext cx="8686800" cy="595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Достаточность, по мнению родителей,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школьной подготовки для сдачи ГИА и ЕГЭ на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высокие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баллы, %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1738282" y="1142984"/>
          <a:ext cx="8786874" cy="532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25" y="542925"/>
            <a:ext cx="8686800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Оценка положения учителей и динамики их оплаты труда родителями школьников, %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75" y="1143000"/>
          <a:ext cx="9647237" cy="5126039"/>
        </p:xfrm>
        <a:graphic>
          <a:graphicData uri="http://schemas.openxmlformats.org/drawingml/2006/table">
            <a:tbl>
              <a:tblPr/>
              <a:tblGrid>
                <a:gridCol w="3310836"/>
                <a:gridCol w="1168733"/>
                <a:gridCol w="1760015"/>
                <a:gridCol w="1483393"/>
                <a:gridCol w="964724"/>
                <a:gridCol w="959536"/>
              </a:tblGrid>
              <a:tr h="1632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Социальный слой и динамика оплаты труда школьных учителей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Ребенок учится в обычной школе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Ребенок учится в гимназии, лицее, школе с углубленным изучением отдельных предметов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Областной центр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Город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Село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1246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Слой, к которому относится большинство школьных учителей, в представлениях родителей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Высокообеспеченный слой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Среднеобеспеченный слой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Малообеспеченный слой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09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оплаты труда учителей в представлениях родителей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Заметно растет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Растет, но незначительно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меняется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Снижается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Затруднились ответить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09" marR="622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45958"/>
            <a:ext cx="9601200" cy="324853"/>
          </a:xfrm>
        </p:spPr>
        <p:txBody>
          <a:bodyPr/>
          <a:lstStyle/>
          <a:p>
            <a:r>
              <a:rPr lang="ru-RU" sz="2800" b="1" dirty="0" smtClean="0"/>
              <a:t>Расчет расходов по заработной плате для школ Москвы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64719"/>
              </p:ext>
            </p:extLst>
          </p:nvPr>
        </p:nvGraphicFramePr>
        <p:xfrm>
          <a:off x="962526" y="1215187"/>
          <a:ext cx="10587790" cy="50469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20222"/>
                <a:gridCol w="1905231"/>
                <a:gridCol w="3502159"/>
                <a:gridCol w="1960178"/>
              </a:tblGrid>
              <a:tr h="288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Москва: Исходные данные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г.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НПФ начальная школа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начальной школы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17200000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7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НПФ основная и старшая школа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основной и старшей школы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43050000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школы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60250000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5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 с 1 по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 класса в параллели)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учителей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учащихся в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учителей (зарплата с начислениями)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35574070,1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6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учащихся 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начальной школе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зарплаты учителей в бюджетном финансировании школы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учащихся 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основной и старшей школе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всего персонала школы (зарплата с начислениями)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36107681,1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6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зарплата учителя в Москве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оплаты труда персонала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 в бюджетном финансировании школы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учащихся на 1 учителя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97" marR="5097" marT="509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45960"/>
            <a:ext cx="9601200" cy="469230"/>
          </a:xfrm>
        </p:spPr>
        <p:txBody>
          <a:bodyPr/>
          <a:lstStyle/>
          <a:p>
            <a:r>
              <a:rPr lang="ru-RU" sz="2800" b="1" dirty="0"/>
              <a:t>Расчет расходов по заработной плате для школ Москвы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17856"/>
              </p:ext>
            </p:extLst>
          </p:nvPr>
        </p:nvGraphicFramePr>
        <p:xfrm>
          <a:off x="830181" y="1311444"/>
          <a:ext cx="10491536" cy="48727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56823"/>
                <a:gridCol w="1858458"/>
                <a:gridCol w="3451423"/>
                <a:gridCol w="1924832"/>
              </a:tblGrid>
              <a:tr h="25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Москва: Исходные данные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г.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  <a:tr h="459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НПФ начальная школа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начальной школы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17200000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  <a:tr h="517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НПФ основная и старшая школа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основной и старшей школы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64575000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  <a:tr h="25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школы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81775000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  <a:tr h="776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 с 1 по 11 (в начальной школе 2 класса в параллели, в основной и старшей -3)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учителей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  <a:tr h="459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учащихся в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учителей (зарплата с начислениями)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46893092,4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  <a:tr h="646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учащихся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начальной школе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зарплаты учителей в бюджетном финансировании школы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  <a:tr h="459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учащихся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основной и старшей школе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персонала школы (зарплата с начислениями)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48065419,7</a:t>
                      </a:r>
                    </a:p>
                  </a:txBody>
                  <a:tcPr marL="9525" marR="9525" marT="9525" marB="0" anchor="b"/>
                </a:tc>
              </a:tr>
              <a:tr h="776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зарплата учителя в Москве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зарплаты персонала школы в бюджетном финансировании школы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9525" marR="9525" marT="9525" marB="0" anchor="b"/>
                </a:tc>
              </a:tr>
              <a:tr h="25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учащихся на 1 учителя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9" marR="4389" marT="438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2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ln>
                  <a:noFill/>
                </a:ln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378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6613" y="2557463"/>
            <a:ext cx="4813300" cy="3317875"/>
          </a:xfrm>
        </p:spPr>
      </p:pic>
      <p:sp>
        <p:nvSpPr>
          <p:cNvPr id="5" name="Прямоугольник 4"/>
          <p:cNvSpPr/>
          <p:nvPr/>
        </p:nvSpPr>
        <p:spPr>
          <a:xfrm>
            <a:off x="6018213" y="5737225"/>
            <a:ext cx="1849437" cy="1381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5719"/>
          </a:xfrm>
        </p:spPr>
        <p:txBody>
          <a:bodyPr/>
          <a:lstStyle/>
          <a:p>
            <a:r>
              <a:rPr lang="ru-RU" altLang="ru-RU" sz="2800" b="1" dirty="0"/>
              <a:t>Расходы на образование – номинальные и реальные (с учетом инфляции), млрд. руб.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2152048" y="1583355"/>
            <a:ext cx="4718304" cy="750771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Консолидированный бюджет на образование</a:t>
            </a:r>
          </a:p>
        </p:txBody>
      </p:sp>
      <p:sp>
        <p:nvSpPr>
          <p:cNvPr id="17412" name="Текст 4"/>
          <p:cNvSpPr>
            <a:spLocks noGrp="1"/>
          </p:cNvSpPr>
          <p:nvPr>
            <p:ph type="body" sz="half" idx="3"/>
          </p:nvPr>
        </p:nvSpPr>
        <p:spPr>
          <a:xfrm>
            <a:off x="7026442" y="1617044"/>
            <a:ext cx="3965608" cy="683394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Объем платных услуг образования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65151460"/>
              </p:ext>
            </p:extLst>
          </p:nvPr>
        </p:nvGraphicFramePr>
        <p:xfrm>
          <a:off x="1981200" y="2133600"/>
          <a:ext cx="4038600" cy="385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5841767"/>
              </p:ext>
            </p:extLst>
          </p:nvPr>
        </p:nvGraphicFramePr>
        <p:xfrm>
          <a:off x="6400800" y="2560320"/>
          <a:ext cx="4038600" cy="361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77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5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6556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ln>
                  <a:noFill/>
                </a:ln>
              </a:rPr>
              <a:t>Эффективность школы, учителя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763838" y="4692650"/>
            <a:ext cx="0" cy="8048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63838" y="4692650"/>
            <a:ext cx="10652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829050" y="4159250"/>
            <a:ext cx="0" cy="533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29050" y="4179888"/>
            <a:ext cx="11858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014913" y="3395663"/>
            <a:ext cx="0" cy="78422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14913" y="3395663"/>
            <a:ext cx="133508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350000" y="3395663"/>
            <a:ext cx="11113" cy="654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50000" y="4049713"/>
            <a:ext cx="1076325" cy="952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435850" y="4049713"/>
            <a:ext cx="0" cy="1447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963738" y="2532063"/>
            <a:ext cx="0" cy="2965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963738" y="5497513"/>
            <a:ext cx="69484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38"/>
          <p:cNvSpPr txBox="1">
            <a:spLocks noChangeArrowheads="1"/>
          </p:cNvSpPr>
          <p:nvPr/>
        </p:nvSpPr>
        <p:spPr bwMode="auto">
          <a:xfrm>
            <a:off x="8437563" y="5576888"/>
            <a:ext cx="217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/>
              <a:t>Затраты</a:t>
            </a:r>
            <a:r>
              <a:rPr lang="en-US" altLang="ru-RU" b="1"/>
              <a:t> (</a:t>
            </a:r>
            <a:r>
              <a:rPr lang="ru-RU" altLang="ru-RU" b="1"/>
              <a:t>зарплата)</a:t>
            </a:r>
          </a:p>
        </p:txBody>
      </p:sp>
      <p:sp>
        <p:nvSpPr>
          <p:cNvPr id="18447" name="TextBox 39"/>
          <p:cNvSpPr txBox="1">
            <a:spLocks noChangeArrowheads="1"/>
          </p:cNvSpPr>
          <p:nvPr/>
        </p:nvSpPr>
        <p:spPr bwMode="auto">
          <a:xfrm>
            <a:off x="633413" y="2652713"/>
            <a:ext cx="1433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/>
              <a:t>Результаты</a:t>
            </a:r>
          </a:p>
        </p:txBody>
      </p:sp>
      <p:sp>
        <p:nvSpPr>
          <p:cNvPr id="18448" name="Прямоугольник 41"/>
          <p:cNvSpPr>
            <a:spLocks noChangeArrowheads="1"/>
          </p:cNvSpPr>
          <p:nvPr/>
        </p:nvSpPr>
        <p:spPr bwMode="auto">
          <a:xfrm>
            <a:off x="1817688" y="5480050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/>
              <a:t>0</a:t>
            </a:r>
          </a:p>
        </p:txBody>
      </p:sp>
      <p:sp>
        <p:nvSpPr>
          <p:cNvPr id="18449" name="TextBox 42"/>
          <p:cNvSpPr txBox="1">
            <a:spLocks noChangeArrowheads="1"/>
          </p:cNvSpPr>
          <p:nvPr/>
        </p:nvSpPr>
        <p:spPr bwMode="auto">
          <a:xfrm>
            <a:off x="2687638" y="4322763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/>
              <a:t>А</a:t>
            </a:r>
          </a:p>
        </p:txBody>
      </p:sp>
      <p:sp>
        <p:nvSpPr>
          <p:cNvPr id="18450" name="TextBox 43"/>
          <p:cNvSpPr txBox="1">
            <a:spLocks noChangeArrowheads="1"/>
          </p:cNvSpPr>
          <p:nvPr/>
        </p:nvSpPr>
        <p:spPr bwMode="auto">
          <a:xfrm>
            <a:off x="3678238" y="38989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/>
              <a:t>В</a:t>
            </a:r>
          </a:p>
        </p:txBody>
      </p:sp>
      <p:sp>
        <p:nvSpPr>
          <p:cNvPr id="18451" name="TextBox 44"/>
          <p:cNvSpPr txBox="1">
            <a:spLocks noChangeArrowheads="1"/>
          </p:cNvSpPr>
          <p:nvPr/>
        </p:nvSpPr>
        <p:spPr bwMode="auto">
          <a:xfrm>
            <a:off x="3838575" y="4338638"/>
            <a:ext cx="86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  <a:r>
              <a:rPr lang="ru-RU" altLang="ru-RU" sz="2800" b="1"/>
              <a:t>*</a:t>
            </a:r>
            <a:r>
              <a:rPr lang="ru-RU" altLang="ru-RU" b="1"/>
              <a:t>С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18452" name="TextBox 45"/>
          <p:cNvSpPr txBox="1">
            <a:spLocks noChangeArrowheads="1"/>
          </p:cNvSpPr>
          <p:nvPr/>
        </p:nvSpPr>
        <p:spPr bwMode="auto">
          <a:xfrm>
            <a:off x="5133975" y="36671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sz="2400" b="1"/>
              <a:t>*</a:t>
            </a:r>
            <a:r>
              <a:rPr lang="ru-RU" altLang="ru-RU"/>
              <a:t> </a:t>
            </a:r>
            <a:r>
              <a:rPr lang="en-US" altLang="ru-RU" b="1"/>
              <a:t>D</a:t>
            </a:r>
            <a:endParaRPr lang="ru-RU" altLang="ru-RU" b="1"/>
          </a:p>
        </p:txBody>
      </p:sp>
      <p:sp>
        <p:nvSpPr>
          <p:cNvPr id="18453" name="TextBox 47"/>
          <p:cNvSpPr txBox="1">
            <a:spLocks noChangeArrowheads="1"/>
          </p:cNvSpPr>
          <p:nvPr/>
        </p:nvSpPr>
        <p:spPr bwMode="auto">
          <a:xfrm>
            <a:off x="5014913" y="3022600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/>
              <a:t>Е</a:t>
            </a:r>
          </a:p>
        </p:txBody>
      </p:sp>
      <p:sp>
        <p:nvSpPr>
          <p:cNvPr id="18454" name="TextBox 48"/>
          <p:cNvSpPr txBox="1">
            <a:spLocks noChangeArrowheads="1"/>
          </p:cNvSpPr>
          <p:nvPr/>
        </p:nvSpPr>
        <p:spPr bwMode="auto">
          <a:xfrm>
            <a:off x="7348538" y="3667125"/>
            <a:ext cx="43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/>
              <a:t>К</a:t>
            </a:r>
          </a:p>
        </p:txBody>
      </p:sp>
      <p:sp>
        <p:nvSpPr>
          <p:cNvPr id="18455" name="TextBox 50"/>
          <p:cNvSpPr txBox="1">
            <a:spLocks noChangeArrowheads="1"/>
          </p:cNvSpPr>
          <p:nvPr/>
        </p:nvSpPr>
        <p:spPr bwMode="auto">
          <a:xfrm>
            <a:off x="3105150" y="4338638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C00000"/>
                </a:solidFill>
              </a:rPr>
              <a:t>F</a:t>
            </a:r>
            <a:endParaRPr lang="ru-RU" altLang="ru-RU" sz="2000" b="1">
              <a:solidFill>
                <a:srgbClr val="C00000"/>
              </a:solidFill>
            </a:endParaRPr>
          </a:p>
        </p:txBody>
      </p:sp>
      <p:cxnSp>
        <p:nvCxnSpPr>
          <p:cNvPr id="53" name="Прямая соединительная линия 52"/>
          <p:cNvCxnSpPr>
            <a:stCxn id="18455" idx="2"/>
            <a:endCxn id="18455" idx="2"/>
          </p:cNvCxnSpPr>
          <p:nvPr/>
        </p:nvCxnSpPr>
        <p:spPr>
          <a:xfrm>
            <a:off x="3295650" y="4738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94063" y="4738688"/>
            <a:ext cx="0" cy="758825"/>
          </a:xfrm>
          <a:prstGeom prst="line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74758" y="5576888"/>
            <a:ext cx="49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A’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05150" y="5576888"/>
            <a:ext cx="55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F’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29050" y="4692650"/>
            <a:ext cx="0" cy="7874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92211" y="5576888"/>
            <a:ext cx="5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r>
              <a:rPr lang="en-US" b="1" dirty="0" smtClean="0"/>
              <a:t>’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95400" y="1025525"/>
            <a:ext cx="960120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Условия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эффективного контракта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социальной сфере </a:t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295400" y="2420938"/>
            <a:ext cx="9601200" cy="3454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 №1  Президента Российской Федерации Б.Н. Ельцина, 1991 г.</a:t>
            </a:r>
          </a:p>
          <a:p>
            <a:pPr marL="1222375" indent="-3429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Зарплата учителя – 100% от средней по экономике</a:t>
            </a:r>
          </a:p>
          <a:p>
            <a:pPr marL="1222375" indent="-3429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Зарплата преподавателя вуза – 200% от средней по экономике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Соответствие </a:t>
            </a:r>
            <a:r>
              <a:rPr lang="ru-RU" sz="2600" b="1" dirty="0">
                <a:solidFill>
                  <a:srgbClr val="002060"/>
                </a:solidFill>
              </a:rPr>
              <a:t>квалификации работника и его представлений о базовых обязательствах в рамках контракта ожиданиям общества и заказчика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2600" b="1" dirty="0">
                <a:solidFill>
                  <a:srgbClr val="002060"/>
                </a:solidFill>
              </a:rPr>
              <a:t>Соответствие	</a:t>
            </a:r>
            <a:r>
              <a:rPr lang="ru-RU" sz="2600" b="1" dirty="0" smtClean="0">
                <a:solidFill>
                  <a:srgbClr val="002060"/>
                </a:solidFill>
              </a:rPr>
              <a:t> вознаграждения </a:t>
            </a:r>
            <a:r>
              <a:rPr lang="ru-RU" sz="2600" b="1" dirty="0">
                <a:solidFill>
                  <a:srgbClr val="002060"/>
                </a:solidFill>
              </a:rPr>
              <a:t>уровню, позволяющему работнику </a:t>
            </a:r>
            <a:r>
              <a:rPr lang="ru-RU" sz="2600" b="1" dirty="0">
                <a:solidFill>
                  <a:srgbClr val="FF0000"/>
                </a:solidFill>
              </a:rPr>
              <a:t>сосредоточиться </a:t>
            </a:r>
            <a:r>
              <a:rPr lang="ru-RU" sz="2600" b="1" dirty="0">
                <a:solidFill>
                  <a:srgbClr val="002060"/>
                </a:solidFill>
              </a:rPr>
              <a:t>на реализации </a:t>
            </a:r>
            <a:r>
              <a:rPr lang="ru-RU" sz="2900" b="1" i="1" dirty="0">
                <a:solidFill>
                  <a:srgbClr val="FF0000"/>
                </a:solidFill>
              </a:rPr>
              <a:t>основного контракта</a:t>
            </a:r>
            <a:r>
              <a:rPr lang="ru-RU" sz="2600" b="1" dirty="0">
                <a:solidFill>
                  <a:srgbClr val="002060"/>
                </a:solidFill>
              </a:rPr>
              <a:t>, и соответствующему его ожиданиям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2600" b="1" dirty="0">
                <a:solidFill>
                  <a:srgbClr val="002060"/>
                </a:solidFill>
              </a:rPr>
              <a:t> Обеспечение условий для восстановления профессионального сообщества и профессиональной </a:t>
            </a:r>
            <a:r>
              <a:rPr lang="ru-RU" sz="2600" b="1" dirty="0" smtClean="0">
                <a:solidFill>
                  <a:srgbClr val="002060"/>
                </a:solidFill>
              </a:rPr>
              <a:t>морали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Новая система оплаты труда (НСОТ)</a:t>
            </a:r>
            <a:endParaRPr lang="ru-RU" sz="2600" b="1" dirty="0">
              <a:solidFill>
                <a:srgbClr val="C00000"/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637674"/>
            <a:ext cx="9601200" cy="84221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Насколько значимыми являются разные стимулы качественной и добросовестной работы?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Мнение учителей (2011 г.)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0483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47478"/>
              </p:ext>
            </p:extLst>
          </p:nvPr>
        </p:nvGraphicFramePr>
        <p:xfrm>
          <a:off x="1392237" y="1612232"/>
          <a:ext cx="9407525" cy="448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Chart" r:id="rId4" imgW="9413040" imgH="4389500" progId="Excel.Chart.8">
                  <p:embed/>
                </p:oleObj>
              </mc:Choice>
              <mc:Fallback>
                <p:oleObj name="Chart" r:id="rId4" imgW="9413040" imgH="4389500" progId="Excel.Chart.8">
                  <p:embed/>
                  <p:pic>
                    <p:nvPicPr>
                      <p:cNvPr id="0" name="Диаграмма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7" y="1612232"/>
                        <a:ext cx="9407525" cy="4488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E90C4F-B652-4D85-8945-4058F090D552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ru-RU" smtClean="0"/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295400" y="6561138"/>
            <a:ext cx="348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Допускалось несколько </a:t>
            </a:r>
            <a:r>
              <a:rPr lang="ru-RU" altLang="ru-RU" b="1" dirty="0" smtClean="0"/>
              <a:t>ответов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295400" y="697833"/>
            <a:ext cx="9601200" cy="577514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ln>
                  <a:noFill/>
                </a:ln>
              </a:rPr>
              <a:t>Эффективный контракт с учителями (2011 г.) </a:t>
            </a:r>
          </a:p>
        </p:txBody>
      </p:sp>
      <p:graphicFrame>
        <p:nvGraphicFramePr>
          <p:cNvPr id="22531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81560"/>
              </p:ext>
            </p:extLst>
          </p:nvPr>
        </p:nvGraphicFramePr>
        <p:xfrm>
          <a:off x="890338" y="1371601"/>
          <a:ext cx="1059982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Chart" r:id="rId3" imgW="9413040" imgH="3676207" progId="Excel.Chart.8">
                  <p:embed/>
                </p:oleObj>
              </mc:Choice>
              <mc:Fallback>
                <p:oleObj name="Chart" r:id="rId3" imgW="9413040" imgH="3676207" progId="Excel.Chart.8">
                  <p:embed/>
                  <p:pic>
                    <p:nvPicPr>
                      <p:cNvPr id="0" name="Диаграмма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338" y="1371601"/>
                        <a:ext cx="10599820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97575" y="4100513"/>
            <a:ext cx="131763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ln>
                  <a:noFill/>
                </a:ln>
              </a:rPr>
              <a:t>Мониторинг эффективности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Субъекты Российской Федерации: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Свердловская область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Воронежская область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Ивановская область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1300" y="2854325"/>
            <a:ext cx="3768725" cy="12461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Отбор регионов на основе  классификации, предложенной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Зубаревич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6838" y="4722813"/>
            <a:ext cx="9645650" cy="1449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Эмпирической базой исследования выступили результаты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глубинных интервью с директорами учреждений общего образования (37 интервью),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личного анкетирования учителей (3200 респондентов),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личного анкетирования представителей домохозяйств, имеющих в своем составе школьников (3050 респондентов).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5238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n>
                  <a:noFill/>
                </a:ln>
              </a:rPr>
              <a:t>Карта методов мониторинга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90738" y="2501900"/>
          <a:ext cx="8362950" cy="3416300"/>
        </p:xfrm>
        <a:graphic>
          <a:graphicData uri="http://schemas.openxmlformats.org/drawingml/2006/table">
            <a:tbl>
              <a:tblPr/>
              <a:tblGrid>
                <a:gridCol w="2013808"/>
                <a:gridCol w="1932009"/>
                <a:gridCol w="2183248"/>
                <a:gridCol w="2233885"/>
              </a:tblGrid>
              <a:tr h="1078831">
                <a:tc gridSpan="2">
                  <a:txBody>
                    <a:bodyPr/>
                    <a:lstStyle/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Представители учительского корпуса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Домохозяйства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Директора учреждений общего образования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1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05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Анкетный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опрос по базовой анкете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Анкетный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опрос по специальной анкете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Анкетный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опрос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0" algn="l"/>
                        </a:tabLs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Глубинное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интервью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3071813" y="3606800"/>
            <a:ext cx="484187" cy="51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24425" y="3606800"/>
            <a:ext cx="484188" cy="51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59588" y="3606800"/>
            <a:ext cx="484187" cy="51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301163" y="3606800"/>
            <a:ext cx="484187" cy="49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1148</TotalTime>
  <Words>1096</Words>
  <Application>Microsoft Office PowerPoint</Application>
  <PresentationFormat>Широкоэкранный</PresentationFormat>
  <Paragraphs>358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MS Mincho</vt:lpstr>
      <vt:lpstr>Arial</vt:lpstr>
      <vt:lpstr>Calibri</vt:lpstr>
      <vt:lpstr>Garamond</vt:lpstr>
      <vt:lpstr>Times New Roman</vt:lpstr>
      <vt:lpstr>Wingdings</vt:lpstr>
      <vt:lpstr>Натуральные материалы</vt:lpstr>
      <vt:lpstr>Chart</vt:lpstr>
      <vt:lpstr>   Эффективность школьного образования и  заработная плата учителя</vt:lpstr>
      <vt:lpstr>Эффективность образования</vt:lpstr>
      <vt:lpstr>Расходы на образование – номинальные и реальные (с учетом инфляции), млрд. руб.</vt:lpstr>
      <vt:lpstr>Эффективность школы, учителя</vt:lpstr>
      <vt:lpstr> Условия эффективного контракта  в социальной сфере  </vt:lpstr>
      <vt:lpstr>Насколько значимыми являются разные стимулы качественной и добросовестной работы? Мнение учителей (2011 г.) </vt:lpstr>
      <vt:lpstr>Эффективный контракт с учителями (2011 г.) </vt:lpstr>
      <vt:lpstr>Мониторинг эффективности</vt:lpstr>
      <vt:lpstr>Карта методов мониторинга</vt:lpstr>
      <vt:lpstr>Средняя заработная плата учителей и ее отношение к средней заработной плате в соответствующем регионе, тыс. руб.,%</vt:lpstr>
      <vt:lpstr> «Как за последний год изменился уровень Вашего материального положения?», %</vt:lpstr>
      <vt:lpstr>«Как изменилась Ваша зарплата за последний год?» %</vt:lpstr>
      <vt:lpstr>«Как в самое последнее время изменялась почасовая нагрузка учителей, определяющая размер их заработной платы (без учета стимулирующей надбавки)?», %</vt:lpstr>
      <vt:lpstr>Динамика базовой почасовой нагрузки учителей  разных типов школ, %</vt:lpstr>
      <vt:lpstr>«Какую долю в Вашей заработной плате за прошлый месяц составила стимулирующая надбавка?», %</vt:lpstr>
      <vt:lpstr>«Насколько справедлива установленная в Вашей школе система стимулирующих надбавок?», %</vt:lpstr>
      <vt:lpstr>«Приходится ли Вам подрабатывать, помимо Вашей работы в школе?», %</vt:lpstr>
      <vt:lpstr>Влияние отдельных факторов, по мнению учителей, на повышение их заработной платы (в школах респондентов), % </vt:lpstr>
      <vt:lpstr>Выполнение задач школьного образования школами, в которых учатся их дети, в представлениях родителей, % по строке</vt:lpstr>
      <vt:lpstr>Достаточность, по мнению родителей, школьной подготовки для сдачи ГИА и ЕГЭ на высокие баллы, % </vt:lpstr>
      <vt:lpstr>  Оценка положения учителей и динамики их оплаты труда родителями школьников, % </vt:lpstr>
      <vt:lpstr>Расчет расходов по заработной плате для школ Москвы</vt:lpstr>
      <vt:lpstr>Расчет расходов по заработной плате для школ Москвы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РИА НОВОСТИ Круглый стол Эффективность школы и зарплаты учителей</dc:title>
  <dc:creator>Tatiana Klyachko</dc:creator>
  <cp:lastModifiedBy>Tatiana Klyachko</cp:lastModifiedBy>
  <cp:revision>62</cp:revision>
  <dcterms:created xsi:type="dcterms:W3CDTF">2014-02-15T11:21:06Z</dcterms:created>
  <dcterms:modified xsi:type="dcterms:W3CDTF">2014-04-08T09:00:03Z</dcterms:modified>
</cp:coreProperties>
</file>