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77" r:id="rId3"/>
    <p:sldId id="271" r:id="rId4"/>
    <p:sldId id="272" r:id="rId5"/>
    <p:sldId id="274" r:id="rId6"/>
    <p:sldId id="273" r:id="rId7"/>
    <p:sldId id="275" r:id="rId8"/>
    <p:sldId id="268" r:id="rId9"/>
    <p:sldId id="279" r:id="rId10"/>
    <p:sldId id="280" r:id="rId11"/>
    <p:sldId id="269" r:id="rId12"/>
    <p:sldId id="281" r:id="rId13"/>
    <p:sldId id="278" r:id="rId14"/>
    <p:sldId id="282" r:id="rId15"/>
    <p:sldId id="283" r:id="rId16"/>
    <p:sldId id="296" r:id="rId17"/>
    <p:sldId id="295" r:id="rId18"/>
    <p:sldId id="287" r:id="rId19"/>
    <p:sldId id="284" r:id="rId20"/>
    <p:sldId id="285" r:id="rId21"/>
    <p:sldId id="286" r:id="rId22"/>
    <p:sldId id="276" r:id="rId23"/>
    <p:sldId id="257" r:id="rId24"/>
    <p:sldId id="258" r:id="rId25"/>
    <p:sldId id="262" r:id="rId26"/>
    <p:sldId id="288" r:id="rId27"/>
    <p:sldId id="293" r:id="rId28"/>
    <p:sldId id="291" r:id="rId29"/>
    <p:sldId id="294" r:id="rId30"/>
    <p:sldId id="292" r:id="rId31"/>
    <p:sldId id="265" r:id="rId32"/>
    <p:sldId id="266" r:id="rId33"/>
    <p:sldId id="267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C5E83-357A-3140-8E07-90B7B562DB6C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C7E6A-5942-AA45-AB5F-3AAEA09A57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5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4F94DE-D1B0-4200-A253-D6B7E00F8119}" type="slidenum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5FCA2F-A3AE-4D97-B358-D5E702262E34}" type="datetimeFigureOut">
              <a:rPr lang="en-GB" smtClean="0"/>
              <a:t>4/14/14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87ADA4-4A92-47D3-BB65-382712552F9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jpg"/><Relationship Id="rId12" Type="http://schemas.openxmlformats.org/officeDocument/2006/relationships/image" Target="../media/image13.png"/><Relationship Id="rId13" Type="http://schemas.openxmlformats.org/officeDocument/2006/relationships/image" Target="../media/image14.jp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jpg"/><Relationship Id="rId9" Type="http://schemas.openxmlformats.org/officeDocument/2006/relationships/hyperlink" Target="http://www.education.auckland.ac.nz/staff/j.hattie/" TargetMode="External"/><Relationship Id="rId10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jpg"/><Relationship Id="rId11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lmaharris@um.ed.m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School Effectiveness: Origins, History and Future Directions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Professor Alma Harris</a:t>
            </a:r>
          </a:p>
          <a:p>
            <a:r>
              <a:rPr lang="en-GB" dirty="0" smtClean="0"/>
              <a:t>University of London</a:t>
            </a:r>
          </a:p>
        </p:txBody>
      </p:sp>
    </p:spTree>
    <p:extLst>
      <p:ext uri="{BB962C8B-B14F-4D97-AF65-F5344CB8AC3E}">
        <p14:creationId xmlns:p14="http://schemas.microsoft.com/office/powerpoint/2010/main" val="40779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levels of methodological sophistication –multi-level statistical </a:t>
            </a:r>
            <a:r>
              <a:rPr lang="en-US" dirty="0" err="1" smtClean="0"/>
              <a:t>modelling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Multiple measures of student outcomes</a:t>
            </a:r>
          </a:p>
          <a:p>
            <a:endParaRPr lang="en-US" dirty="0"/>
          </a:p>
          <a:p>
            <a:r>
              <a:rPr lang="en-US" dirty="0" smtClean="0"/>
              <a:t>Multiple measures of student intake</a:t>
            </a:r>
          </a:p>
          <a:p>
            <a:endParaRPr lang="en-US" dirty="0"/>
          </a:p>
          <a:p>
            <a:r>
              <a:rPr lang="en-US" dirty="0" smtClean="0"/>
              <a:t>Advanced </a:t>
            </a:r>
            <a:r>
              <a:rPr lang="en-US" dirty="0" err="1" smtClean="0"/>
              <a:t>conceptualisation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47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unusually effective schools were found to possess a set of common characteristics, called “correlates.”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correlates have been shown to be as essential for equitable effectiveness today as they were thirty years ago and thus are building blocks used in the Effective Schools model.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3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Back-mapping from outcomes to characteristics of effective schools</a:t>
            </a:r>
          </a:p>
          <a:p>
            <a:endParaRPr lang="en-US" dirty="0"/>
          </a:p>
          <a:p>
            <a:r>
              <a:rPr lang="en-US" dirty="0" smtClean="0"/>
              <a:t>Focus on disadvantaged contexts</a:t>
            </a:r>
          </a:p>
          <a:p>
            <a:endParaRPr lang="en-US" dirty="0"/>
          </a:p>
          <a:p>
            <a:r>
              <a:rPr lang="en-US" dirty="0" smtClean="0"/>
              <a:t>School as the focus not the classroom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8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Rutter</a:t>
            </a:r>
            <a:r>
              <a:rPr lang="en-US" dirty="0" smtClean="0"/>
              <a:t> (1979) Fifteen Thousand Hours</a:t>
            </a:r>
            <a:endParaRPr lang="en-US" dirty="0"/>
          </a:p>
          <a:p>
            <a:r>
              <a:rPr lang="en-US" dirty="0" err="1" smtClean="0"/>
              <a:t>Mortimore</a:t>
            </a:r>
            <a:r>
              <a:rPr lang="en-US" dirty="0" smtClean="0"/>
              <a:t> et al (1988) School Matters (Reading, </a:t>
            </a:r>
            <a:r>
              <a:rPr lang="en-US" dirty="0" err="1" smtClean="0"/>
              <a:t>Maths</a:t>
            </a:r>
            <a:r>
              <a:rPr lang="en-US" dirty="0" smtClean="0"/>
              <a:t>, Writing, </a:t>
            </a:r>
            <a:r>
              <a:rPr lang="en-US" dirty="0" err="1" smtClean="0"/>
              <a:t>Behaviour</a:t>
            </a:r>
            <a:r>
              <a:rPr lang="en-US" dirty="0" smtClean="0"/>
              <a:t> and Attitudes to School)</a:t>
            </a:r>
          </a:p>
          <a:p>
            <a:r>
              <a:rPr lang="en-US" dirty="0" smtClean="0"/>
              <a:t>Smith and Tomlinson (1989) (differences within and between schools)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12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1979, </a:t>
            </a:r>
            <a:r>
              <a:rPr lang="en-US" i="1" dirty="0"/>
              <a:t>Fifteen Thousand Hours</a:t>
            </a:r>
            <a:r>
              <a:rPr lang="en-US" dirty="0"/>
              <a:t> documented effective schools research in high schools in the United Kingdom, and found that school characteristics could positively alter student </a:t>
            </a:r>
            <a:r>
              <a:rPr lang="en-US" dirty="0" smtClean="0"/>
              <a:t>achievement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6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/>
              <a:t>Instructional leadership.</a:t>
            </a:r>
          </a:p>
          <a:p>
            <a:r>
              <a:rPr lang="en-US" dirty="0"/>
              <a:t>Clear and focused mission.</a:t>
            </a:r>
          </a:p>
          <a:p>
            <a:r>
              <a:rPr lang="en-US" dirty="0"/>
              <a:t>Safe and orderly environment.</a:t>
            </a:r>
          </a:p>
          <a:p>
            <a:r>
              <a:rPr lang="en-US" dirty="0"/>
              <a:t>Climate of high expectations.</a:t>
            </a:r>
          </a:p>
          <a:p>
            <a:r>
              <a:rPr lang="en-US" dirty="0"/>
              <a:t>Frequent monitoring of student progress.</a:t>
            </a:r>
          </a:p>
          <a:p>
            <a:r>
              <a:rPr lang="en-US" dirty="0"/>
              <a:t>Positive home-school relations.</a:t>
            </a:r>
          </a:p>
          <a:p>
            <a:r>
              <a:rPr lang="en-US" dirty="0"/>
              <a:t>Opportunity to learn and student time on task.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Lezotte</a:t>
            </a:r>
            <a:r>
              <a:rPr lang="en-US" sz="2400" dirty="0" smtClean="0"/>
              <a:t> (1991)Seven </a:t>
            </a:r>
            <a:r>
              <a:rPr lang="en-US" sz="2400" dirty="0"/>
              <a:t>Correlates of Effective Schools"</a:t>
            </a:r>
          </a:p>
        </p:txBody>
      </p:sp>
    </p:spTree>
    <p:extLst>
      <p:ext uri="{BB962C8B-B14F-4D97-AF65-F5344CB8AC3E}">
        <p14:creationId xmlns:p14="http://schemas.microsoft.com/office/powerpoint/2010/main" val="397410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951952"/>
              </p:ext>
            </p:extLst>
          </p:nvPr>
        </p:nvGraphicFramePr>
        <p:xfrm>
          <a:off x="76200" y="1422400"/>
          <a:ext cx="8856663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5" imgW="7962986" imgH="4943564" progId="Excel.Sheet.8">
                  <p:embed/>
                </p:oleObj>
              </mc:Choice>
              <mc:Fallback>
                <p:oleObj name="Worksheet" r:id="rId5" imgW="7962986" imgH="494356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422400"/>
                        <a:ext cx="8856663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AutoShape 6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flowChartProcess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Пять измерений эффективного педагогического лидерство</a:t>
            </a:r>
            <a:endParaRPr lang="en-US" sz="2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(Robinson, 2008)</a:t>
            </a:r>
            <a:endParaRPr lang="en-US" sz="1400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729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4-04-14 at 4.59.2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563" r="-43563"/>
          <a:stretch>
            <a:fillRect/>
          </a:stretch>
        </p:blipFill>
        <p:spPr>
          <a:xfrm>
            <a:off x="-1107711" y="0"/>
            <a:ext cx="11996026" cy="659735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9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factors that make for good schools are conceptually quite similar in countries that have widely different cultural, social and economic contexts (Reynolds, (2011)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2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about less effective schools?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7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School Effectiveness</a:t>
            </a:r>
          </a:p>
          <a:p>
            <a:endParaRPr lang="en-US" dirty="0"/>
          </a:p>
          <a:p>
            <a:r>
              <a:rPr lang="en-US" dirty="0" smtClean="0"/>
              <a:t>Teacher Effectiveness</a:t>
            </a:r>
          </a:p>
          <a:p>
            <a:endParaRPr lang="en-US" dirty="0"/>
          </a:p>
          <a:p>
            <a:r>
              <a:rPr lang="en-US" dirty="0" smtClean="0"/>
              <a:t>Discussion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4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that change is for other people</a:t>
            </a:r>
          </a:p>
          <a:p>
            <a:r>
              <a:rPr lang="en-US" dirty="0" smtClean="0"/>
              <a:t>Past methods are fine</a:t>
            </a:r>
          </a:p>
          <a:p>
            <a:r>
              <a:rPr lang="en-US" dirty="0" smtClean="0"/>
              <a:t>Reluctance to try new things</a:t>
            </a:r>
          </a:p>
          <a:p>
            <a:r>
              <a:rPr lang="en-US" dirty="0" smtClean="0"/>
              <a:t>Blaming of factors external to the school</a:t>
            </a:r>
          </a:p>
          <a:p>
            <a:r>
              <a:rPr lang="en-US" dirty="0" smtClean="0"/>
              <a:t>Teachers believe there is little they can do</a:t>
            </a:r>
          </a:p>
          <a:p>
            <a:r>
              <a:rPr lang="en-US" dirty="0" smtClean="0"/>
              <a:t>Personality clashes, dysfunctional </a:t>
            </a:r>
            <a:r>
              <a:rPr lang="en-US" dirty="0" err="1" smtClean="0"/>
              <a:t>relatiosnships</a:t>
            </a:r>
            <a:endParaRPr lang="en-US" dirty="0" smtClean="0"/>
          </a:p>
          <a:p>
            <a:r>
              <a:rPr lang="en-US" dirty="0" smtClean="0"/>
              <a:t>Unwillingness to face the ‘brutal facts’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Ineffective Schools (Reynolds 1991)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42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Diagnosis</a:t>
            </a:r>
          </a:p>
          <a:p>
            <a:endParaRPr lang="en-US" dirty="0"/>
          </a:p>
          <a:p>
            <a:r>
              <a:rPr lang="en-US" dirty="0" smtClean="0"/>
              <a:t>Development- focus on instructional practices</a:t>
            </a:r>
          </a:p>
          <a:p>
            <a:endParaRPr lang="en-US" dirty="0"/>
          </a:p>
          <a:p>
            <a:r>
              <a:rPr lang="en-US" dirty="0" smtClean="0"/>
              <a:t>Drive</a:t>
            </a:r>
          </a:p>
          <a:p>
            <a:endParaRPr lang="en-US" dirty="0"/>
          </a:p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have the technology to turn around failing schools? </a:t>
            </a:r>
            <a:r>
              <a:rPr lang="en-US" sz="2000" dirty="0" smtClean="0"/>
              <a:t>(Harris, 2001)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7434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children can learn and come to school motivated to </a:t>
            </a:r>
            <a:r>
              <a:rPr lang="en-US" dirty="0" smtClean="0"/>
              <a:t>do so</a:t>
            </a:r>
          </a:p>
          <a:p>
            <a:endParaRPr lang="en-US" dirty="0"/>
          </a:p>
          <a:p>
            <a:r>
              <a:rPr lang="en-US" dirty="0" smtClean="0"/>
              <a:t>Schools </a:t>
            </a:r>
            <a:r>
              <a:rPr lang="en-US" dirty="0"/>
              <a:t>control enough of the variables to assure </a:t>
            </a:r>
            <a:r>
              <a:rPr lang="en-US" dirty="0" smtClean="0"/>
              <a:t>that virtually all students do learn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Schools </a:t>
            </a:r>
            <a:r>
              <a:rPr lang="en-US" dirty="0"/>
              <a:t>should be held accountable for measured </a:t>
            </a:r>
            <a:r>
              <a:rPr lang="en-US" dirty="0" smtClean="0"/>
              <a:t>student achievement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3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420888"/>
            <a:ext cx="7571184" cy="3586403"/>
          </a:xfrm>
        </p:spPr>
        <p:txBody>
          <a:bodyPr/>
          <a:lstStyle/>
          <a:p>
            <a:r>
              <a:rPr lang="en-GB" dirty="0" smtClean="0"/>
              <a:t>Less research than the school level</a:t>
            </a:r>
          </a:p>
          <a:p>
            <a:r>
              <a:rPr lang="en-GB" dirty="0" smtClean="0"/>
              <a:t>American tradition stopped</a:t>
            </a:r>
          </a:p>
          <a:p>
            <a:r>
              <a:rPr lang="en-GB" dirty="0" smtClean="0"/>
              <a:t>UK research limited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Less Focus on Teaching – More Talk Than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6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420888"/>
            <a:ext cx="7859216" cy="3586403"/>
          </a:xfrm>
        </p:spPr>
        <p:txBody>
          <a:bodyPr/>
          <a:lstStyle/>
          <a:p>
            <a:r>
              <a:rPr lang="en-GB" dirty="0" smtClean="0"/>
              <a:t>The view that it is innate / artistry</a:t>
            </a:r>
          </a:p>
          <a:p>
            <a:r>
              <a:rPr lang="en-GB" dirty="0" smtClean="0"/>
              <a:t>School effectiveness research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No Science or Technology of Teaching?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355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Clarity</a:t>
            </a:r>
          </a:p>
          <a:p>
            <a:r>
              <a:rPr lang="en-GB" dirty="0" smtClean="0"/>
              <a:t>Maximising opportunity to learn</a:t>
            </a:r>
          </a:p>
          <a:p>
            <a:r>
              <a:rPr lang="en-GB" dirty="0" smtClean="0"/>
              <a:t>Variety</a:t>
            </a:r>
          </a:p>
          <a:p>
            <a:r>
              <a:rPr lang="en-GB" dirty="0" smtClean="0"/>
              <a:t>An academic orientation</a:t>
            </a:r>
          </a:p>
          <a:p>
            <a:r>
              <a:rPr lang="en-GB" dirty="0" smtClean="0"/>
              <a:t>Classroom management</a:t>
            </a:r>
          </a:p>
          <a:p>
            <a:r>
              <a:rPr lang="en-GB" dirty="0" smtClean="0"/>
              <a:t>Student time on task</a:t>
            </a:r>
          </a:p>
          <a:p>
            <a:r>
              <a:rPr lang="en-GB" dirty="0" smtClean="0"/>
              <a:t>High expectations</a:t>
            </a:r>
          </a:p>
          <a:p>
            <a:r>
              <a:rPr lang="en-GB" dirty="0" smtClean="0"/>
              <a:t>Student success rate</a:t>
            </a:r>
          </a:p>
          <a:p>
            <a:r>
              <a:rPr lang="en-GB" dirty="0" smtClean="0"/>
              <a:t>Questioning</a:t>
            </a:r>
          </a:p>
          <a:p>
            <a:r>
              <a:rPr lang="en-GB" dirty="0" smtClean="0"/>
              <a:t>Structure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Teaching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76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and incorporating student ideas</a:t>
            </a:r>
          </a:p>
          <a:p>
            <a:r>
              <a:rPr lang="en-US" dirty="0" smtClean="0"/>
              <a:t>Varied questioning from teacher and students</a:t>
            </a:r>
          </a:p>
          <a:p>
            <a:r>
              <a:rPr lang="en-US" dirty="0" smtClean="0"/>
              <a:t>Frequent feedback-assessment for learning</a:t>
            </a:r>
          </a:p>
          <a:p>
            <a:r>
              <a:rPr lang="en-US" dirty="0" smtClean="0"/>
              <a:t>Instructional variety</a:t>
            </a:r>
          </a:p>
          <a:p>
            <a:r>
              <a:rPr lang="en-US" dirty="0" smtClean="0"/>
              <a:t>Time on task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</a:t>
            </a:r>
            <a:r>
              <a:rPr lang="en-US" dirty="0" err="1" smtClean="0"/>
              <a:t>Behaviours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9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2570" y="316735"/>
            <a:ext cx="4231435" cy="778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62570" y="1094744"/>
            <a:ext cx="7819097" cy="7780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2570" y="1094744"/>
            <a:ext cx="4231435" cy="778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2570" y="1872752"/>
            <a:ext cx="7819097" cy="7780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2570" y="1872752"/>
            <a:ext cx="4231435" cy="7780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066889" y="2051867"/>
            <a:ext cx="2229529" cy="25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-2772816" y="2636912"/>
            <a:ext cx="7819097" cy="7780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570" y="2650760"/>
            <a:ext cx="4231435" cy="7780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66889" y="2782619"/>
            <a:ext cx="3178680" cy="115043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200" b="1" u="heavy" spc="-18" dirty="0">
                <a:solidFill>
                  <a:srgbClr val="009A9A"/>
                </a:solidFill>
                <a:latin typeface="Arial"/>
                <a:cs typeface="Arial"/>
                <a:hlinkClick r:id="rId9"/>
              </a:rPr>
              <a:t>ww</a:t>
            </a:r>
            <a:r>
              <a:rPr sz="1200" b="1" u="heavy" spc="-61" dirty="0">
                <a:solidFill>
                  <a:srgbClr val="009A9A"/>
                </a:solidFill>
                <a:latin typeface="Arial"/>
                <a:cs typeface="Arial"/>
                <a:hlinkClick r:id="rId9"/>
              </a:rPr>
              <a:t>w</a:t>
            </a:r>
            <a:r>
              <a:rPr sz="1200" b="1" u="heavy" spc="-13" dirty="0">
                <a:solidFill>
                  <a:srgbClr val="009A9A"/>
                </a:solidFill>
                <a:latin typeface="Arial"/>
                <a:cs typeface="Arial"/>
                <a:hlinkClick r:id="rId9"/>
              </a:rPr>
              <a:t>.education.aucklan</a:t>
            </a:r>
            <a:r>
              <a:rPr sz="1200" b="1" u="heavy" spc="-4" dirty="0">
                <a:solidFill>
                  <a:srgbClr val="009A9A"/>
                </a:solidFill>
                <a:latin typeface="Arial"/>
                <a:cs typeface="Arial"/>
                <a:hlinkClick r:id="rId9"/>
              </a:rPr>
              <a:t>d.</a:t>
            </a:r>
            <a:r>
              <a:rPr sz="1200" b="1" u="heavy" spc="-13" dirty="0">
                <a:solidFill>
                  <a:srgbClr val="009A9A"/>
                </a:solidFill>
                <a:latin typeface="Arial"/>
                <a:cs typeface="Arial"/>
                <a:hlinkClick r:id="rId9"/>
              </a:rPr>
              <a:t>ac.nz/staff/j.hattie/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-1692696" y="2924944"/>
            <a:ext cx="7819097" cy="7780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570" y="3428770"/>
            <a:ext cx="4231435" cy="7780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66889" y="3462656"/>
            <a:ext cx="2442382" cy="25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endParaRPr sz="16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62570" y="4206778"/>
            <a:ext cx="7819097" cy="7780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2570" y="4206778"/>
            <a:ext cx="4231435" cy="77800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2570" y="4984786"/>
            <a:ext cx="7819097" cy="77800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62570" y="4984786"/>
            <a:ext cx="4231435" cy="77800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62570" y="5762795"/>
            <a:ext cx="4231435" cy="77800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826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2570" y="316736"/>
            <a:ext cx="7819097" cy="1556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2199" rIns="0" bIns="0" rtlCol="0">
            <a:noAutofit/>
          </a:bodyPr>
          <a:lstStyle/>
          <a:p>
            <a:pPr marL="448198"/>
            <a:r>
              <a:rPr sz="3200" dirty="0">
                <a:solidFill>
                  <a:srgbClr val="EAEAEA"/>
                </a:solidFill>
                <a:latin typeface="Arial"/>
                <a:cs typeface="Arial"/>
              </a:rPr>
              <a:t>Ef</a:t>
            </a:r>
            <a:r>
              <a:rPr sz="3200" spc="9" dirty="0">
                <a:solidFill>
                  <a:srgbClr val="EAEAEA"/>
                </a:solidFill>
                <a:latin typeface="Arial"/>
                <a:cs typeface="Arial"/>
              </a:rPr>
              <a:t>f</a:t>
            </a:r>
            <a:r>
              <a:rPr sz="3200" dirty="0">
                <a:solidFill>
                  <a:srgbClr val="EAEAEA"/>
                </a:solidFill>
                <a:latin typeface="Arial"/>
                <a:cs typeface="Arial"/>
              </a:rPr>
              <a:t>ect</a:t>
            </a:r>
            <a:r>
              <a:rPr sz="3200" spc="-9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3200" spc="-4" dirty="0">
                <a:solidFill>
                  <a:srgbClr val="EAEAEA"/>
                </a:solidFill>
                <a:latin typeface="Arial"/>
                <a:cs typeface="Arial"/>
              </a:rPr>
              <a:t>o</a:t>
            </a:r>
            <a:r>
              <a:rPr sz="3200" dirty="0">
                <a:solidFill>
                  <a:srgbClr val="EAEAEA"/>
                </a:solidFill>
                <a:latin typeface="Arial"/>
                <a:cs typeface="Arial"/>
              </a:rPr>
              <a:t>n</a:t>
            </a:r>
            <a:r>
              <a:rPr sz="3200" spc="-4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EAEAEA"/>
                </a:solidFill>
                <a:latin typeface="Arial"/>
                <a:cs typeface="Arial"/>
              </a:rPr>
              <a:t>Ach</a:t>
            </a:r>
            <a:r>
              <a:rPr sz="3200" spc="-4" dirty="0">
                <a:solidFill>
                  <a:srgbClr val="EAEAEA"/>
                </a:solidFill>
                <a:latin typeface="Arial"/>
                <a:cs typeface="Arial"/>
              </a:rPr>
              <a:t>i</a:t>
            </a:r>
            <a:r>
              <a:rPr sz="3200" dirty="0">
                <a:solidFill>
                  <a:srgbClr val="EAEAEA"/>
                </a:solidFill>
                <a:latin typeface="Arial"/>
                <a:cs typeface="Arial"/>
              </a:rPr>
              <a:t>evement</a:t>
            </a:r>
            <a:r>
              <a:rPr sz="3200" spc="-9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3200" spc="-4" dirty="0">
                <a:solidFill>
                  <a:srgbClr val="EAEAEA"/>
                </a:solidFill>
                <a:latin typeface="Arial"/>
                <a:cs typeface="Arial"/>
              </a:rPr>
              <a:t>ove</a:t>
            </a:r>
            <a:r>
              <a:rPr sz="3200" dirty="0">
                <a:solidFill>
                  <a:srgbClr val="EAEAEA"/>
                </a:solidFill>
                <a:latin typeface="Arial"/>
                <a:cs typeface="Arial"/>
              </a:rPr>
              <a:t>r time?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45361" y="1330567"/>
            <a:ext cx="1556000" cy="542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2570" y="1872752"/>
            <a:ext cx="7819097" cy="7780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2916" y="1872752"/>
            <a:ext cx="1918936" cy="7780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2896" y="2650760"/>
            <a:ext cx="7818446" cy="778008"/>
          </a:xfrm>
          <a:custGeom>
            <a:avLst/>
            <a:gdLst/>
            <a:ahLst/>
            <a:cxnLst/>
            <a:rect l="l" t="t" r="r" b="b"/>
            <a:pathLst>
              <a:path w="9143238" h="857250">
                <a:moveTo>
                  <a:pt x="0" y="0"/>
                </a:moveTo>
                <a:lnTo>
                  <a:pt x="0" y="857250"/>
                </a:lnTo>
                <a:lnTo>
                  <a:pt x="9143238" y="857250"/>
                </a:lnTo>
                <a:lnTo>
                  <a:pt x="91432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2570" y="2650760"/>
            <a:ext cx="7819097" cy="7780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99908" y="3221300"/>
            <a:ext cx="297126" cy="207469"/>
          </a:xfrm>
          <a:custGeom>
            <a:avLst/>
            <a:gdLst/>
            <a:ahLst/>
            <a:cxnLst/>
            <a:rect l="l" t="t" r="r" b="b"/>
            <a:pathLst>
              <a:path w="347472" h="228600">
                <a:moveTo>
                  <a:pt x="102107" y="214884"/>
                </a:moveTo>
                <a:lnTo>
                  <a:pt x="0" y="214884"/>
                </a:lnTo>
                <a:lnTo>
                  <a:pt x="13776" y="228600"/>
                </a:lnTo>
                <a:lnTo>
                  <a:pt x="89916" y="228600"/>
                </a:lnTo>
                <a:lnTo>
                  <a:pt x="89916" y="227076"/>
                </a:lnTo>
                <a:lnTo>
                  <a:pt x="102107" y="214884"/>
                </a:lnTo>
                <a:close/>
              </a:path>
              <a:path w="347472" h="228600">
                <a:moveTo>
                  <a:pt x="257556" y="214884"/>
                </a:moveTo>
                <a:lnTo>
                  <a:pt x="257556" y="0"/>
                </a:lnTo>
                <a:lnTo>
                  <a:pt x="89915" y="0"/>
                </a:lnTo>
                <a:lnTo>
                  <a:pt x="89916" y="214884"/>
                </a:lnTo>
                <a:lnTo>
                  <a:pt x="102107" y="214884"/>
                </a:lnTo>
                <a:lnTo>
                  <a:pt x="102107" y="25908"/>
                </a:lnTo>
                <a:lnTo>
                  <a:pt x="115061" y="12954"/>
                </a:lnTo>
                <a:lnTo>
                  <a:pt x="115061" y="25908"/>
                </a:lnTo>
                <a:lnTo>
                  <a:pt x="232410" y="25908"/>
                </a:lnTo>
                <a:lnTo>
                  <a:pt x="232410" y="12954"/>
                </a:lnTo>
                <a:lnTo>
                  <a:pt x="245364" y="25908"/>
                </a:lnTo>
                <a:lnTo>
                  <a:pt x="245364" y="214884"/>
                </a:lnTo>
                <a:lnTo>
                  <a:pt x="257556" y="214884"/>
                </a:lnTo>
                <a:close/>
              </a:path>
              <a:path w="347472" h="228600">
                <a:moveTo>
                  <a:pt x="115062" y="228600"/>
                </a:moveTo>
                <a:lnTo>
                  <a:pt x="115061" y="25908"/>
                </a:lnTo>
                <a:lnTo>
                  <a:pt x="102107" y="25908"/>
                </a:lnTo>
                <a:lnTo>
                  <a:pt x="102107" y="214884"/>
                </a:lnTo>
                <a:lnTo>
                  <a:pt x="89916" y="227076"/>
                </a:lnTo>
                <a:lnTo>
                  <a:pt x="89916" y="228600"/>
                </a:lnTo>
                <a:lnTo>
                  <a:pt x="115062" y="228600"/>
                </a:lnTo>
                <a:close/>
              </a:path>
              <a:path w="347472" h="228600">
                <a:moveTo>
                  <a:pt x="115061" y="25908"/>
                </a:moveTo>
                <a:lnTo>
                  <a:pt x="115061" y="12954"/>
                </a:lnTo>
                <a:lnTo>
                  <a:pt x="102107" y="25908"/>
                </a:lnTo>
                <a:lnTo>
                  <a:pt x="115061" y="25908"/>
                </a:lnTo>
                <a:close/>
              </a:path>
              <a:path w="347472" h="228600">
                <a:moveTo>
                  <a:pt x="245364" y="25908"/>
                </a:moveTo>
                <a:lnTo>
                  <a:pt x="232410" y="12954"/>
                </a:lnTo>
                <a:lnTo>
                  <a:pt x="232410" y="25908"/>
                </a:lnTo>
                <a:lnTo>
                  <a:pt x="245364" y="25908"/>
                </a:lnTo>
                <a:close/>
              </a:path>
              <a:path w="347472" h="228600">
                <a:moveTo>
                  <a:pt x="257556" y="228600"/>
                </a:moveTo>
                <a:lnTo>
                  <a:pt x="257556" y="227076"/>
                </a:lnTo>
                <a:lnTo>
                  <a:pt x="245364" y="214884"/>
                </a:lnTo>
                <a:lnTo>
                  <a:pt x="245364" y="25908"/>
                </a:lnTo>
                <a:lnTo>
                  <a:pt x="232410" y="25908"/>
                </a:lnTo>
                <a:lnTo>
                  <a:pt x="232410" y="228600"/>
                </a:lnTo>
                <a:lnTo>
                  <a:pt x="257556" y="228600"/>
                </a:lnTo>
                <a:close/>
              </a:path>
              <a:path w="347472" h="228600">
                <a:moveTo>
                  <a:pt x="347472" y="214884"/>
                </a:moveTo>
                <a:lnTo>
                  <a:pt x="245364" y="214884"/>
                </a:lnTo>
                <a:lnTo>
                  <a:pt x="257556" y="227076"/>
                </a:lnTo>
                <a:lnTo>
                  <a:pt x="257556" y="228600"/>
                </a:lnTo>
                <a:lnTo>
                  <a:pt x="297888" y="228600"/>
                </a:lnTo>
                <a:lnTo>
                  <a:pt x="307848" y="218694"/>
                </a:lnTo>
                <a:lnTo>
                  <a:pt x="311739" y="228600"/>
                </a:lnTo>
                <a:lnTo>
                  <a:pt x="333695" y="228600"/>
                </a:lnTo>
                <a:lnTo>
                  <a:pt x="347472" y="214884"/>
                </a:lnTo>
                <a:close/>
              </a:path>
              <a:path w="347472" h="228600">
                <a:moveTo>
                  <a:pt x="311739" y="228600"/>
                </a:moveTo>
                <a:lnTo>
                  <a:pt x="307848" y="218694"/>
                </a:lnTo>
                <a:lnTo>
                  <a:pt x="297888" y="228600"/>
                </a:lnTo>
                <a:lnTo>
                  <a:pt x="311739" y="228600"/>
                </a:lnTo>
                <a:close/>
              </a:path>
            </a:pathLst>
          </a:custGeom>
          <a:solidFill>
            <a:srgbClr val="89A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21928" y="2222434"/>
            <a:ext cx="990231" cy="7572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 marR="11135" algn="ctr">
              <a:lnSpc>
                <a:spcPct val="100099"/>
              </a:lnSpc>
            </a:pPr>
            <a:r>
              <a:rPr sz="1600" spc="-92" dirty="0">
                <a:latin typeface="Arial"/>
                <a:cs typeface="Arial"/>
              </a:rPr>
              <a:t>T</a:t>
            </a:r>
            <a:r>
              <a:rPr sz="1600" dirty="0">
                <a:latin typeface="Arial"/>
                <a:cs typeface="Arial"/>
              </a:rPr>
              <a:t>ypi</a:t>
            </a:r>
            <a:r>
              <a:rPr sz="1600" spc="-4" dirty="0">
                <a:latin typeface="Arial"/>
                <a:cs typeface="Arial"/>
              </a:rPr>
              <a:t>c</a:t>
            </a:r>
            <a:r>
              <a:rPr sz="1600" dirty="0">
                <a:latin typeface="Arial"/>
                <a:cs typeface="Arial"/>
              </a:rPr>
              <a:t>al </a:t>
            </a:r>
            <a:r>
              <a:rPr sz="1600" spc="-4" dirty="0">
                <a:latin typeface="Arial"/>
                <a:cs typeface="Arial"/>
              </a:rPr>
              <a:t>E</a:t>
            </a:r>
            <a:r>
              <a:rPr sz="1600" spc="-26" dirty="0">
                <a:latin typeface="Arial"/>
                <a:cs typeface="Arial"/>
              </a:rPr>
              <a:t>f</a:t>
            </a:r>
            <a:r>
              <a:rPr sz="1600" spc="-4" dirty="0">
                <a:latin typeface="Arial"/>
                <a:cs typeface="Arial"/>
              </a:rPr>
              <a:t>fect </a:t>
            </a:r>
            <a:r>
              <a:rPr sz="1600" dirty="0">
                <a:latin typeface="Arial"/>
                <a:cs typeface="Arial"/>
              </a:rPr>
              <a:t>Size</a:t>
            </a:r>
          </a:p>
        </p:txBody>
      </p:sp>
      <p:sp>
        <p:nvSpPr>
          <p:cNvPr id="11" name="object 11"/>
          <p:cNvSpPr/>
          <p:nvPr/>
        </p:nvSpPr>
        <p:spPr>
          <a:xfrm>
            <a:off x="766174" y="2650760"/>
            <a:ext cx="1915678" cy="7780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2570" y="3428770"/>
            <a:ext cx="7819097" cy="7780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46707" y="3883126"/>
            <a:ext cx="9121" cy="129322"/>
          </a:xfrm>
          <a:custGeom>
            <a:avLst/>
            <a:gdLst/>
            <a:ahLst/>
            <a:cxnLst/>
            <a:rect l="l" t="t" r="r" b="b"/>
            <a:pathLst>
              <a:path w="10667" h="142494">
                <a:moveTo>
                  <a:pt x="10667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0667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55445" y="3723375"/>
            <a:ext cx="199387" cy="3195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957669" y="3883126"/>
            <a:ext cx="9121" cy="129322"/>
          </a:xfrm>
          <a:custGeom>
            <a:avLst/>
            <a:gdLst/>
            <a:ahLst/>
            <a:cxnLst/>
            <a:rect l="l" t="t" r="r" b="b"/>
            <a:pathLst>
              <a:path w="10667" h="142494">
                <a:moveTo>
                  <a:pt x="10667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0667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68630" y="3883126"/>
            <a:ext cx="9121" cy="129322"/>
          </a:xfrm>
          <a:custGeom>
            <a:avLst/>
            <a:gdLst/>
            <a:ahLst/>
            <a:cxnLst/>
            <a:rect l="l" t="t" r="r" b="b"/>
            <a:pathLst>
              <a:path w="10667" h="142494">
                <a:moveTo>
                  <a:pt x="10667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0667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778939" y="3883126"/>
            <a:ext cx="9774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30" y="0"/>
                </a:moveTo>
                <a:lnTo>
                  <a:pt x="1524" y="0"/>
                </a:lnTo>
                <a:lnTo>
                  <a:pt x="0" y="142494"/>
                </a:lnTo>
                <a:lnTo>
                  <a:pt x="9906" y="142494"/>
                </a:lnTo>
                <a:lnTo>
                  <a:pt x="11430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09301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920262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32527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54449" y="3883126"/>
            <a:ext cx="9121" cy="129322"/>
          </a:xfrm>
          <a:custGeom>
            <a:avLst/>
            <a:gdLst/>
            <a:ahLst/>
            <a:cxnLst/>
            <a:rect l="l" t="t" r="r" b="b"/>
            <a:pathLst>
              <a:path w="10667" h="142494">
                <a:moveTo>
                  <a:pt x="10667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0667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760888" y="3883126"/>
            <a:ext cx="9121" cy="129322"/>
          </a:xfrm>
          <a:custGeom>
            <a:avLst/>
            <a:gdLst/>
            <a:ahLst/>
            <a:cxnLst/>
            <a:rect l="l" t="t" r="r" b="b"/>
            <a:pathLst>
              <a:path w="10667" h="142494">
                <a:moveTo>
                  <a:pt x="10667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0667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71198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2285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83462" y="3883126"/>
            <a:ext cx="9774" cy="129322"/>
          </a:xfrm>
          <a:custGeom>
            <a:avLst/>
            <a:gdLst/>
            <a:ahLst/>
            <a:cxnLst/>
            <a:rect l="l" t="t" r="r" b="b"/>
            <a:pathLst>
              <a:path w="11430" h="142494">
                <a:moveTo>
                  <a:pt x="11430" y="0"/>
                </a:moveTo>
                <a:lnTo>
                  <a:pt x="1524" y="0"/>
                </a:lnTo>
                <a:lnTo>
                  <a:pt x="0" y="142494"/>
                </a:lnTo>
                <a:lnTo>
                  <a:pt x="9906" y="142494"/>
                </a:lnTo>
                <a:lnTo>
                  <a:pt x="11430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313823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724774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35746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743488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65411" y="3883126"/>
            <a:ext cx="9121" cy="129322"/>
          </a:xfrm>
          <a:custGeom>
            <a:avLst/>
            <a:gdLst/>
            <a:ahLst/>
            <a:cxnLst/>
            <a:rect l="l" t="t" r="r" b="b"/>
            <a:pathLst>
              <a:path w="10667" h="142494">
                <a:moveTo>
                  <a:pt x="10667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0667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75720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2285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706081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2285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117043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528004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905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938965" y="3883126"/>
            <a:ext cx="9773" cy="129322"/>
          </a:xfrm>
          <a:custGeom>
            <a:avLst/>
            <a:gdLst/>
            <a:ahLst/>
            <a:cxnLst/>
            <a:rect l="l" t="t" r="r" b="b"/>
            <a:pathLst>
              <a:path w="11429" h="142494">
                <a:moveTo>
                  <a:pt x="11429" y="0"/>
                </a:moveTo>
                <a:lnTo>
                  <a:pt x="1523" y="0"/>
                </a:lnTo>
                <a:lnTo>
                  <a:pt x="0" y="142494"/>
                </a:lnTo>
                <a:lnTo>
                  <a:pt x="9143" y="142494"/>
                </a:lnTo>
                <a:lnTo>
                  <a:pt x="11429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386681" y="3883126"/>
            <a:ext cx="9774" cy="129322"/>
          </a:xfrm>
          <a:custGeom>
            <a:avLst/>
            <a:gdLst/>
            <a:ahLst/>
            <a:cxnLst/>
            <a:rect l="l" t="t" r="r" b="b"/>
            <a:pathLst>
              <a:path w="11430" h="142494">
                <a:moveTo>
                  <a:pt x="11430" y="0"/>
                </a:moveTo>
                <a:lnTo>
                  <a:pt x="1524" y="0"/>
                </a:lnTo>
                <a:lnTo>
                  <a:pt x="0" y="142494"/>
                </a:lnTo>
                <a:lnTo>
                  <a:pt x="9906" y="142494"/>
                </a:lnTo>
                <a:lnTo>
                  <a:pt x="11430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189900" y="3883126"/>
            <a:ext cx="9774" cy="129322"/>
          </a:xfrm>
          <a:custGeom>
            <a:avLst/>
            <a:gdLst/>
            <a:ahLst/>
            <a:cxnLst/>
            <a:rect l="l" t="t" r="r" b="b"/>
            <a:pathLst>
              <a:path w="11430" h="142494">
                <a:moveTo>
                  <a:pt x="11430" y="0"/>
                </a:moveTo>
                <a:lnTo>
                  <a:pt x="1524" y="0"/>
                </a:lnTo>
                <a:lnTo>
                  <a:pt x="0" y="142494"/>
                </a:lnTo>
                <a:lnTo>
                  <a:pt x="9906" y="142494"/>
                </a:lnTo>
                <a:lnTo>
                  <a:pt x="11430" y="0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68053" y="3947441"/>
            <a:ext cx="4764437" cy="13001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59582" y="3939143"/>
            <a:ext cx="4781378" cy="146611"/>
          </a:xfrm>
          <a:custGeom>
            <a:avLst/>
            <a:gdLst/>
            <a:ahLst/>
            <a:cxnLst/>
            <a:rect l="l" t="t" r="r" b="b"/>
            <a:pathLst>
              <a:path w="5591556" h="161544">
                <a:moveTo>
                  <a:pt x="5591556" y="161544"/>
                </a:moveTo>
                <a:lnTo>
                  <a:pt x="5591556" y="0"/>
                </a:lnTo>
                <a:lnTo>
                  <a:pt x="0" y="0"/>
                </a:lnTo>
                <a:lnTo>
                  <a:pt x="0" y="161544"/>
                </a:lnTo>
                <a:lnTo>
                  <a:pt x="4572" y="161544"/>
                </a:lnTo>
                <a:lnTo>
                  <a:pt x="4571" y="9144"/>
                </a:lnTo>
                <a:lnTo>
                  <a:pt x="9906" y="4572"/>
                </a:lnTo>
                <a:lnTo>
                  <a:pt x="9906" y="9144"/>
                </a:lnTo>
                <a:lnTo>
                  <a:pt x="5581649" y="9144"/>
                </a:lnTo>
                <a:lnTo>
                  <a:pt x="5581649" y="4572"/>
                </a:lnTo>
                <a:lnTo>
                  <a:pt x="5586209" y="9144"/>
                </a:lnTo>
                <a:lnTo>
                  <a:pt x="5586209" y="161544"/>
                </a:lnTo>
                <a:lnTo>
                  <a:pt x="5591556" y="161544"/>
                </a:lnTo>
                <a:close/>
              </a:path>
              <a:path w="5591556" h="161544">
                <a:moveTo>
                  <a:pt x="9906" y="9144"/>
                </a:moveTo>
                <a:lnTo>
                  <a:pt x="9906" y="4572"/>
                </a:lnTo>
                <a:lnTo>
                  <a:pt x="4571" y="9144"/>
                </a:lnTo>
                <a:lnTo>
                  <a:pt x="9906" y="9144"/>
                </a:lnTo>
                <a:close/>
              </a:path>
              <a:path w="5591556" h="161544">
                <a:moveTo>
                  <a:pt x="9906" y="152400"/>
                </a:moveTo>
                <a:lnTo>
                  <a:pt x="9906" y="9144"/>
                </a:lnTo>
                <a:lnTo>
                  <a:pt x="4571" y="9144"/>
                </a:lnTo>
                <a:lnTo>
                  <a:pt x="4571" y="152400"/>
                </a:lnTo>
                <a:lnTo>
                  <a:pt x="9906" y="152400"/>
                </a:lnTo>
                <a:close/>
              </a:path>
              <a:path w="5591556" h="161544">
                <a:moveTo>
                  <a:pt x="5586209" y="152400"/>
                </a:moveTo>
                <a:lnTo>
                  <a:pt x="4571" y="152400"/>
                </a:lnTo>
                <a:lnTo>
                  <a:pt x="9906" y="156972"/>
                </a:lnTo>
                <a:lnTo>
                  <a:pt x="9906" y="161544"/>
                </a:lnTo>
                <a:lnTo>
                  <a:pt x="5581649" y="161544"/>
                </a:lnTo>
                <a:lnTo>
                  <a:pt x="5581649" y="156972"/>
                </a:lnTo>
                <a:lnTo>
                  <a:pt x="5586209" y="152400"/>
                </a:lnTo>
                <a:close/>
              </a:path>
              <a:path w="5591556" h="161544">
                <a:moveTo>
                  <a:pt x="9906" y="161544"/>
                </a:moveTo>
                <a:lnTo>
                  <a:pt x="9906" y="156972"/>
                </a:lnTo>
                <a:lnTo>
                  <a:pt x="4571" y="152400"/>
                </a:lnTo>
                <a:lnTo>
                  <a:pt x="4572" y="161544"/>
                </a:lnTo>
                <a:lnTo>
                  <a:pt x="9906" y="161544"/>
                </a:lnTo>
                <a:close/>
              </a:path>
              <a:path w="5591556" h="161544">
                <a:moveTo>
                  <a:pt x="5586209" y="9144"/>
                </a:moveTo>
                <a:lnTo>
                  <a:pt x="5581649" y="4572"/>
                </a:lnTo>
                <a:lnTo>
                  <a:pt x="5581649" y="9144"/>
                </a:lnTo>
                <a:lnTo>
                  <a:pt x="5586209" y="9144"/>
                </a:lnTo>
                <a:close/>
              </a:path>
              <a:path w="5591556" h="161544">
                <a:moveTo>
                  <a:pt x="5586209" y="152400"/>
                </a:moveTo>
                <a:lnTo>
                  <a:pt x="5586209" y="9144"/>
                </a:lnTo>
                <a:lnTo>
                  <a:pt x="5581649" y="9144"/>
                </a:lnTo>
                <a:lnTo>
                  <a:pt x="5581649" y="152400"/>
                </a:lnTo>
                <a:lnTo>
                  <a:pt x="5586209" y="152400"/>
                </a:lnTo>
                <a:close/>
              </a:path>
              <a:path w="5591556" h="161544">
                <a:moveTo>
                  <a:pt x="5586209" y="161544"/>
                </a:moveTo>
                <a:lnTo>
                  <a:pt x="5586209" y="152400"/>
                </a:lnTo>
                <a:lnTo>
                  <a:pt x="5581649" y="156972"/>
                </a:lnTo>
                <a:lnTo>
                  <a:pt x="5581649" y="161544"/>
                </a:lnTo>
                <a:lnTo>
                  <a:pt x="5586209" y="161544"/>
                </a:lnTo>
                <a:close/>
              </a:path>
            </a:pathLst>
          </a:custGeom>
          <a:solidFill>
            <a:srgbClr val="3C8C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333849" y="3529737"/>
            <a:ext cx="130861" cy="25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600" dirty="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39445" y="3530889"/>
            <a:ext cx="233487" cy="2040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200" spc="-9" dirty="0">
                <a:latin typeface="Arial"/>
                <a:cs typeface="Arial"/>
              </a:rPr>
              <a:t>.20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111689" y="3428770"/>
            <a:ext cx="273564" cy="144536"/>
          </a:xfrm>
          <a:custGeom>
            <a:avLst/>
            <a:gdLst/>
            <a:ahLst/>
            <a:cxnLst/>
            <a:rect l="l" t="t" r="r" b="b"/>
            <a:pathLst>
              <a:path w="319918" h="159257">
                <a:moveTo>
                  <a:pt x="319918" y="0"/>
                </a:moveTo>
                <a:lnTo>
                  <a:pt x="0" y="0"/>
                </a:lnTo>
                <a:lnTo>
                  <a:pt x="159959" y="159257"/>
                </a:lnTo>
                <a:lnTo>
                  <a:pt x="319918" y="0"/>
                </a:lnTo>
                <a:close/>
              </a:path>
            </a:pathLst>
          </a:custGeom>
          <a:solidFill>
            <a:srgbClr val="89A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166775" y="3594745"/>
            <a:ext cx="293216" cy="2587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600" spc="-4" dirty="0">
                <a:latin typeface="Arial"/>
                <a:cs typeface="Arial"/>
              </a:rPr>
              <a:t>1.0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71450" y="3595206"/>
            <a:ext cx="323624" cy="2858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b="1" spc="-9" dirty="0">
                <a:solidFill>
                  <a:srgbClr val="FF0065"/>
                </a:solidFill>
                <a:latin typeface="Arial"/>
                <a:cs typeface="Arial"/>
              </a:rPr>
              <a:t>.40</a:t>
            </a:r>
            <a:endParaRPr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17036" y="3428769"/>
            <a:ext cx="1407438" cy="41701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2195978" y="4114108"/>
            <a:ext cx="651048" cy="1763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100" spc="-4" dirty="0">
                <a:solidFill>
                  <a:srgbClr val="C00000"/>
                </a:solidFill>
                <a:latin typeface="Arial"/>
                <a:cs typeface="Arial"/>
              </a:rPr>
              <a:t>Decreased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983678" y="4114800"/>
            <a:ext cx="607609" cy="1763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100" spc="-4" dirty="0">
                <a:solidFill>
                  <a:srgbClr val="7575D1"/>
                </a:solidFill>
                <a:latin typeface="Arial"/>
                <a:cs typeface="Arial"/>
              </a:rPr>
              <a:t>Enhanced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73251" y="4114108"/>
            <a:ext cx="289958" cy="1763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135"/>
            <a:r>
              <a:rPr sz="1100" dirty="0">
                <a:solidFill>
                  <a:srgbClr val="FFC000"/>
                </a:solidFill>
                <a:latin typeface="Arial"/>
                <a:cs typeface="Arial"/>
              </a:rPr>
              <a:t>Zero</a:t>
            </a:r>
            <a:endParaRPr sz="11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21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461" b="246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3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July 1966, "The Equal Educational Opportunity Survey" </a:t>
            </a:r>
            <a:r>
              <a:rPr lang="en-US" dirty="0" smtClean="0"/>
              <a:t>by J.S</a:t>
            </a:r>
            <a:r>
              <a:rPr lang="en-US" dirty="0"/>
              <a:t>. Coleman, et al, was published.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Coleman </a:t>
            </a:r>
            <a:r>
              <a:rPr lang="en-US" dirty="0" smtClean="0"/>
              <a:t>report concluded </a:t>
            </a:r>
            <a:r>
              <a:rPr lang="en-US" dirty="0"/>
              <a:t>that family background, not the school, was the </a:t>
            </a:r>
            <a:r>
              <a:rPr lang="en-US" dirty="0" smtClean="0"/>
              <a:t>major determinant </a:t>
            </a:r>
            <a:r>
              <a:rPr lang="en-US" dirty="0"/>
              <a:t>of student achievement.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Effectiveness :Origins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5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32" b="113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Hattie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5616" y="2348881"/>
            <a:ext cx="7571184" cy="208823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Peer Tutoring</a:t>
            </a:r>
          </a:p>
          <a:p>
            <a:r>
              <a:rPr lang="en-GB" dirty="0" smtClean="0"/>
              <a:t>Professional Learning Communities</a:t>
            </a:r>
          </a:p>
          <a:p>
            <a:r>
              <a:rPr lang="en-GB" dirty="0" smtClean="0"/>
              <a:t>Learning Walks</a:t>
            </a:r>
          </a:p>
          <a:p>
            <a:r>
              <a:rPr lang="en-GB" dirty="0" smtClean="0"/>
              <a:t>Lesson Study</a:t>
            </a:r>
          </a:p>
          <a:p>
            <a:r>
              <a:rPr lang="en-GB" dirty="0" smtClean="0"/>
              <a:t>Mentoring/Coaching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Professional Development with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959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802427"/>
          </a:xfrm>
        </p:spPr>
        <p:txBody>
          <a:bodyPr/>
          <a:lstStyle/>
          <a:p>
            <a:r>
              <a:rPr lang="en-GB" dirty="0" smtClean="0"/>
              <a:t>Educational Policy Makers- PISA</a:t>
            </a:r>
          </a:p>
          <a:p>
            <a:endParaRPr lang="en-GB" dirty="0"/>
          </a:p>
          <a:p>
            <a:r>
              <a:rPr lang="en-GB" dirty="0" smtClean="0"/>
              <a:t>Leaders and Teachers- What Works</a:t>
            </a:r>
          </a:p>
          <a:p>
            <a:endParaRPr lang="en-GB" dirty="0"/>
          </a:p>
          <a:p>
            <a:r>
              <a:rPr lang="en-GB" dirty="0" smtClean="0"/>
              <a:t>Researchers-Studies in Other Countries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Directions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687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Reynolds,D</a:t>
            </a:r>
            <a:r>
              <a:rPr lang="en-GB" dirty="0" smtClean="0"/>
              <a:t>. (2011) Failure Free Education: the Past, Present and Future of School Effectiveness and Improvement, London, </a:t>
            </a:r>
            <a:r>
              <a:rPr lang="en-GB" dirty="0" err="1" smtClean="0"/>
              <a:t>Routledge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err="1" smtClean="0"/>
              <a:t>Muijs</a:t>
            </a:r>
            <a:r>
              <a:rPr lang="en-GB" dirty="0" smtClean="0"/>
              <a:t>, D. and Reynolds, D. (2011) Effective Teaching: Policy, Practice and Research, London, Sage.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Reading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20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almaharris@um.ed.my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#ah1</a:t>
            </a:r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lmaharris.co.uk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4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creation </a:t>
            </a:r>
            <a:r>
              <a:rPr lang="en-US" dirty="0"/>
              <a:t>of "</a:t>
            </a:r>
            <a:r>
              <a:rPr lang="en-US" dirty="0" smtClean="0"/>
              <a:t>compensatory education</a:t>
            </a:r>
            <a:r>
              <a:rPr lang="en-US" dirty="0"/>
              <a:t>" programs </a:t>
            </a:r>
            <a:r>
              <a:rPr lang="en-US" dirty="0" smtClean="0"/>
              <a:t>"</a:t>
            </a:r>
            <a:r>
              <a:rPr lang="en-US" dirty="0"/>
              <a:t>taught low-income children to learn </a:t>
            </a:r>
            <a:r>
              <a:rPr lang="en-US" dirty="0" smtClean="0"/>
              <a:t>in ways </a:t>
            </a:r>
            <a:r>
              <a:rPr lang="en-US" dirty="0"/>
              <a:t>that conformed to most schools’ preferred ways </a:t>
            </a:r>
            <a:r>
              <a:rPr lang="en-US" dirty="0" smtClean="0"/>
              <a:t>of teaching</a:t>
            </a:r>
            <a:r>
              <a:rPr lang="en-US" dirty="0"/>
              <a:t>." 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programs focused on changing </a:t>
            </a:r>
            <a:r>
              <a:rPr lang="en-US" dirty="0" smtClean="0"/>
              <a:t>students’ behavior </a:t>
            </a:r>
            <a:r>
              <a:rPr lang="en-US" dirty="0"/>
              <a:t>in order to compensate for their </a:t>
            </a:r>
            <a:r>
              <a:rPr lang="en-US" dirty="0" smtClean="0"/>
              <a:t>disadvantaged backgrounds </a:t>
            </a:r>
            <a:r>
              <a:rPr lang="en-US" dirty="0"/>
              <a:t>and made no effort to change school </a:t>
            </a:r>
            <a:r>
              <a:rPr lang="en-US" dirty="0" smtClean="0"/>
              <a:t>behavior.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34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lending official credence to the notion that "schools </a:t>
            </a:r>
            <a:r>
              <a:rPr lang="en-US" dirty="0" smtClean="0"/>
              <a:t>didn’t make </a:t>
            </a:r>
            <a:r>
              <a:rPr lang="en-US" dirty="0"/>
              <a:t>a difference" in predicting student achievement, the </a:t>
            </a:r>
            <a:r>
              <a:rPr lang="en-US" dirty="0" smtClean="0"/>
              <a:t>report stimulated </a:t>
            </a:r>
            <a:r>
              <a:rPr lang="en-US" dirty="0"/>
              <a:t>a vigorous reaction, instigating many of the </a:t>
            </a:r>
            <a:r>
              <a:rPr lang="en-US" dirty="0" smtClean="0"/>
              <a:t>studies that </a:t>
            </a:r>
            <a:r>
              <a:rPr lang="en-US" dirty="0"/>
              <a:t>would later come to define the research base for </a:t>
            </a:r>
            <a:r>
              <a:rPr lang="en-US" dirty="0" smtClean="0"/>
              <a:t>the Effective </a:t>
            </a:r>
            <a:r>
              <a:rPr lang="en-US" dirty="0"/>
              <a:t>Schools Movement.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1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hile </a:t>
            </a:r>
            <a:r>
              <a:rPr lang="en-US" dirty="0"/>
              <a:t>schools may be primarily responsible </a:t>
            </a:r>
            <a:r>
              <a:rPr lang="en-US" dirty="0" smtClean="0"/>
              <a:t>for whether </a:t>
            </a:r>
            <a:r>
              <a:rPr lang="en-US" dirty="0"/>
              <a:t>or not students function adequately in school, the </a:t>
            </a:r>
            <a:r>
              <a:rPr lang="en-US" dirty="0" smtClean="0"/>
              <a:t>family is </a:t>
            </a:r>
            <a:r>
              <a:rPr lang="en-US" dirty="0"/>
              <a:t>probably critical in determining whether or not </a:t>
            </a:r>
            <a:r>
              <a:rPr lang="en-US" dirty="0" smtClean="0"/>
              <a:t>students flourish </a:t>
            </a:r>
            <a:r>
              <a:rPr lang="en-US" dirty="0"/>
              <a:t>in school."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Edmonds (1982)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8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identify </a:t>
            </a:r>
            <a:r>
              <a:rPr lang="en-US" dirty="0"/>
              <a:t>existing effective schools – schools that were </a:t>
            </a:r>
            <a:r>
              <a:rPr lang="en-US" dirty="0" smtClean="0"/>
              <a:t>successful in </a:t>
            </a:r>
            <a:r>
              <a:rPr lang="en-US" dirty="0"/>
              <a:t>educating all students regardless of their socioeconomic </a:t>
            </a:r>
            <a:r>
              <a:rPr lang="en-US" dirty="0" smtClean="0"/>
              <a:t>status or </a:t>
            </a:r>
            <a:r>
              <a:rPr lang="en-US" dirty="0"/>
              <a:t>family background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common </a:t>
            </a:r>
            <a:r>
              <a:rPr lang="en-US" dirty="0"/>
              <a:t>characteristics </a:t>
            </a:r>
            <a:r>
              <a:rPr lang="en-US" dirty="0" smtClean="0"/>
              <a:t>among these </a:t>
            </a:r>
            <a:r>
              <a:rPr lang="en-US" dirty="0"/>
              <a:t>effective schools. In other words, what </a:t>
            </a:r>
            <a:r>
              <a:rPr lang="en-US" dirty="0" smtClean="0"/>
              <a:t>philosophy, policies</a:t>
            </a:r>
            <a:r>
              <a:rPr lang="en-US" dirty="0"/>
              <a:t>, and practices did these schools have in common?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04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Schools in </a:t>
            </a:r>
            <a:r>
              <a:rPr lang="en-US" dirty="0"/>
              <a:t>which students were mastering the curriculum at a higher rate and to a higher level than would he predicted based on students’ family background, gender, and racial and ethnic identification</a:t>
            </a:r>
            <a:r>
              <a:rPr lang="en-US" dirty="0" smtClean="0"/>
              <a:t>. (Excellence)</a:t>
            </a:r>
          </a:p>
          <a:p>
            <a:r>
              <a:rPr lang="en-US" dirty="0" smtClean="0"/>
              <a:t> Schools that narrowed the </a:t>
            </a:r>
            <a:r>
              <a:rPr lang="en-US" dirty="0"/>
              <a:t>achievement gap between students from low socioeconomic and high socioeconomic backgrounds narrowed</a:t>
            </a:r>
            <a:r>
              <a:rPr lang="en-US" dirty="0" smtClean="0"/>
              <a:t>. (Equity)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Effective Schools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Strong, positivist, quantitative orientation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Critics focused on identification of ‘effective schools’ and ‘applied’ nature of research v blue skies or pure research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Tradition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7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423</TotalTime>
  <Words>941</Words>
  <Application>Microsoft Macintosh PowerPoint</Application>
  <PresentationFormat>On-screen Show (4:3)</PresentationFormat>
  <Paragraphs>159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Concourse</vt:lpstr>
      <vt:lpstr>Worksheet</vt:lpstr>
      <vt:lpstr>School Effectiveness: Origins, History and Future Directions</vt:lpstr>
      <vt:lpstr>Structure</vt:lpstr>
      <vt:lpstr>School Effectiveness :Origins</vt:lpstr>
      <vt:lpstr>Implications</vt:lpstr>
      <vt:lpstr>Other Implications</vt:lpstr>
      <vt:lpstr>Edmonds (1982)</vt:lpstr>
      <vt:lpstr>Initial Tasks</vt:lpstr>
      <vt:lpstr>Identifying Effective Schools </vt:lpstr>
      <vt:lpstr>Effectiveness Tradition</vt:lpstr>
      <vt:lpstr>Features</vt:lpstr>
      <vt:lpstr>Effective Schools</vt:lpstr>
      <vt:lpstr>Limitations</vt:lpstr>
      <vt:lpstr>Important Studies</vt:lpstr>
      <vt:lpstr>PowerPoint Presentation</vt:lpstr>
      <vt:lpstr>Lezotte (1991)Seven Correlates of Effective Schools"</vt:lpstr>
      <vt:lpstr>PowerPoint Presentation</vt:lpstr>
      <vt:lpstr>PowerPoint Presentation</vt:lpstr>
      <vt:lpstr>Generalisation</vt:lpstr>
      <vt:lpstr>So what about less effective schools?</vt:lpstr>
      <vt:lpstr>Ineffective Schools (Reynolds 1991)</vt:lpstr>
      <vt:lpstr>Do we have the technology to turn around failing schools? (Harris, 2001)</vt:lpstr>
      <vt:lpstr>Implications</vt:lpstr>
      <vt:lpstr>Why Less Focus on Teaching – More Talk Than Research</vt:lpstr>
      <vt:lpstr>Why No Science or Technology of Teaching?</vt:lpstr>
      <vt:lpstr>Effective Teaching</vt:lpstr>
      <vt:lpstr>Teacher Behaviours</vt:lpstr>
      <vt:lpstr>PowerPoint Presentation</vt:lpstr>
      <vt:lpstr>Effect on Achievement over time?</vt:lpstr>
      <vt:lpstr>Hattie</vt:lpstr>
      <vt:lpstr>Hattie </vt:lpstr>
      <vt:lpstr>Professional Development with Impact</vt:lpstr>
      <vt:lpstr>Future Directions</vt:lpstr>
      <vt:lpstr>Further Reading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Effective Teaching?</dc:title>
  <dc:creator>business laptop</dc:creator>
  <cp:lastModifiedBy>Alma Harris</cp:lastModifiedBy>
  <cp:revision>41</cp:revision>
  <dcterms:created xsi:type="dcterms:W3CDTF">2013-07-02T06:50:56Z</dcterms:created>
  <dcterms:modified xsi:type="dcterms:W3CDTF">2014-04-14T11:38:12Z</dcterms:modified>
</cp:coreProperties>
</file>