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4" r:id="rId3"/>
    <p:sldId id="295" r:id="rId4"/>
    <p:sldId id="298" r:id="rId5"/>
    <p:sldId id="296" r:id="rId6"/>
    <p:sldId id="299" r:id="rId7"/>
    <p:sldId id="300" r:id="rId8"/>
    <p:sldId id="301" r:id="rId9"/>
    <p:sldId id="303" r:id="rId10"/>
    <p:sldId id="304" r:id="rId11"/>
    <p:sldId id="307" r:id="rId12"/>
    <p:sldId id="314" r:id="rId13"/>
    <p:sldId id="315" r:id="rId14"/>
    <p:sldId id="316" r:id="rId15"/>
    <p:sldId id="317" r:id="rId16"/>
    <p:sldId id="273" r:id="rId17"/>
    <p:sldId id="312" r:id="rId18"/>
    <p:sldId id="276" r:id="rId19"/>
    <p:sldId id="277" r:id="rId20"/>
    <p:sldId id="264" r:id="rId21"/>
    <p:sldId id="308" r:id="rId22"/>
    <p:sldId id="318" r:id="rId23"/>
    <p:sldId id="319" r:id="rId24"/>
    <p:sldId id="32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758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950586969863333E-2"/>
          <c:y val="4.2016005072356442E-2"/>
          <c:w val="0.70982900174228669"/>
          <c:h val="0.8068107228025099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Age 5  Reading</c:v>
                </c:pt>
              </c:strCache>
            </c:strRef>
          </c:tx>
          <c:cat>
            <c:strRef>
              <c:f>Sheet1!$A$2:$A$16</c:f>
              <c:strCache>
                <c:ptCount val="14"/>
                <c:pt idx="0">
                  <c:v>Writing</c:v>
                </c:pt>
                <c:pt idx="1">
                  <c:v>Vocabulary</c:v>
                </c:pt>
                <c:pt idx="2">
                  <c:v>Ideas about reading</c:v>
                </c:pt>
                <c:pt idx="3">
                  <c:v>Phonolological awareness</c:v>
                </c:pt>
                <c:pt idx="4">
                  <c:v>Letters</c:v>
                </c:pt>
                <c:pt idx="5">
                  <c:v>Word read</c:v>
                </c:pt>
                <c:pt idx="6">
                  <c:v>Number idententification</c:v>
                </c:pt>
                <c:pt idx="7">
                  <c:v>Sums informal</c:v>
                </c:pt>
                <c:pt idx="8">
                  <c:v>Sums formal</c:v>
                </c:pt>
                <c:pt idx="9">
                  <c:v>STM</c:v>
                </c:pt>
                <c:pt idx="10">
                  <c:v>Inattentiveness</c:v>
                </c:pt>
                <c:pt idx="11">
                  <c:v>Read sub-total</c:v>
                </c:pt>
                <c:pt idx="12">
                  <c:v>Maths sub-total</c:v>
                </c:pt>
                <c:pt idx="13">
                  <c:v>Total of sub-scales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0.49300000000000033</c:v>
                </c:pt>
                <c:pt idx="1">
                  <c:v>0.51200000000000001</c:v>
                </c:pt>
                <c:pt idx="2">
                  <c:v>0.39700000000000041</c:v>
                </c:pt>
                <c:pt idx="3">
                  <c:v>0.45800000000000002</c:v>
                </c:pt>
                <c:pt idx="4">
                  <c:v>0.55300000000000005</c:v>
                </c:pt>
                <c:pt idx="5">
                  <c:v>0.39800000000000041</c:v>
                </c:pt>
                <c:pt idx="6">
                  <c:v>0.61500000000000055</c:v>
                </c:pt>
                <c:pt idx="7">
                  <c:v>0.48900000000000032</c:v>
                </c:pt>
                <c:pt idx="8">
                  <c:v>0.24100000000000013</c:v>
                </c:pt>
                <c:pt idx="9">
                  <c:v>0.32400000000000034</c:v>
                </c:pt>
                <c:pt idx="10">
                  <c:v>-0.33700000000000041</c:v>
                </c:pt>
                <c:pt idx="11">
                  <c:v>0.70000000000000051</c:v>
                </c:pt>
                <c:pt idx="12">
                  <c:v>0.65700000000000081</c:v>
                </c:pt>
                <c:pt idx="13">
                  <c:v>0.72100000000000053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Age 16 GCSE English</c:v>
                </c:pt>
              </c:strCache>
            </c:strRef>
          </c:tx>
          <c:cat>
            <c:strRef>
              <c:f>Sheet1!$A$2:$A$16</c:f>
              <c:strCache>
                <c:ptCount val="14"/>
                <c:pt idx="0">
                  <c:v>Writing</c:v>
                </c:pt>
                <c:pt idx="1">
                  <c:v>Vocabulary</c:v>
                </c:pt>
                <c:pt idx="2">
                  <c:v>Ideas about reading</c:v>
                </c:pt>
                <c:pt idx="3">
                  <c:v>Phonolological awareness</c:v>
                </c:pt>
                <c:pt idx="4">
                  <c:v>Letters</c:v>
                </c:pt>
                <c:pt idx="5">
                  <c:v>Word read</c:v>
                </c:pt>
                <c:pt idx="6">
                  <c:v>Number idententification</c:v>
                </c:pt>
                <c:pt idx="7">
                  <c:v>Sums informal</c:v>
                </c:pt>
                <c:pt idx="8">
                  <c:v>Sums formal</c:v>
                </c:pt>
                <c:pt idx="9">
                  <c:v>STM</c:v>
                </c:pt>
                <c:pt idx="10">
                  <c:v>Inattentiveness</c:v>
                </c:pt>
                <c:pt idx="11">
                  <c:v>Read sub-total</c:v>
                </c:pt>
                <c:pt idx="12">
                  <c:v>Maths sub-total</c:v>
                </c:pt>
                <c:pt idx="13">
                  <c:v>Total of sub-scales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0.38100000000000034</c:v>
                </c:pt>
                <c:pt idx="1">
                  <c:v>0.36200000000000032</c:v>
                </c:pt>
                <c:pt idx="2">
                  <c:v>0.28100000000000008</c:v>
                </c:pt>
                <c:pt idx="3">
                  <c:v>0.36900000000000033</c:v>
                </c:pt>
                <c:pt idx="4">
                  <c:v>0.39000000000000035</c:v>
                </c:pt>
                <c:pt idx="5">
                  <c:v>0.26900000000000002</c:v>
                </c:pt>
                <c:pt idx="6">
                  <c:v>0.43400000000000027</c:v>
                </c:pt>
                <c:pt idx="7">
                  <c:v>0.37000000000000027</c:v>
                </c:pt>
                <c:pt idx="8">
                  <c:v>0.16200000000000017</c:v>
                </c:pt>
                <c:pt idx="9">
                  <c:v>0.23200000000000001</c:v>
                </c:pt>
                <c:pt idx="10">
                  <c:v>-0.28000000000000008</c:v>
                </c:pt>
                <c:pt idx="11">
                  <c:v>0.48300000000000026</c:v>
                </c:pt>
                <c:pt idx="12">
                  <c:v>0.47500000000000026</c:v>
                </c:pt>
                <c:pt idx="13">
                  <c:v>0.51300000000000001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Sheet1!$A$2:$A$16</c:f>
              <c:strCache>
                <c:ptCount val="14"/>
                <c:pt idx="0">
                  <c:v>Writing</c:v>
                </c:pt>
                <c:pt idx="1">
                  <c:v>Vocabulary</c:v>
                </c:pt>
                <c:pt idx="2">
                  <c:v>Ideas about reading</c:v>
                </c:pt>
                <c:pt idx="3">
                  <c:v>Phonolological awareness</c:v>
                </c:pt>
                <c:pt idx="4">
                  <c:v>Letters</c:v>
                </c:pt>
                <c:pt idx="5">
                  <c:v>Word read</c:v>
                </c:pt>
                <c:pt idx="6">
                  <c:v>Number idententification</c:v>
                </c:pt>
                <c:pt idx="7">
                  <c:v>Sums informal</c:v>
                </c:pt>
                <c:pt idx="8">
                  <c:v>Sums formal</c:v>
                </c:pt>
                <c:pt idx="9">
                  <c:v>STM</c:v>
                </c:pt>
                <c:pt idx="10">
                  <c:v>Inattentiveness</c:v>
                </c:pt>
                <c:pt idx="11">
                  <c:v>Read sub-total</c:v>
                </c:pt>
                <c:pt idx="12">
                  <c:v>Maths sub-total</c:v>
                </c:pt>
                <c:pt idx="13">
                  <c:v>Total of sub-scales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</c:numCache>
            </c:numRef>
          </c:val>
        </c:ser>
        <c:marker val="1"/>
        <c:axId val="142231808"/>
        <c:axId val="142266752"/>
      </c:lineChart>
      <c:catAx>
        <c:axId val="14223180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/>
            </a:pPr>
            <a:endParaRPr lang="ru-RU"/>
          </a:p>
        </c:txPr>
        <c:crossAx val="142266752"/>
        <c:crosses val="autoZero"/>
        <c:auto val="1"/>
        <c:lblAlgn val="ctr"/>
        <c:lblOffset val="100"/>
      </c:catAx>
      <c:valAx>
        <c:axId val="1422667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 sz="1600" baseline="0"/>
            </a:pPr>
            <a:endParaRPr lang="ru-RU"/>
          </a:p>
        </c:txPr>
        <c:crossAx val="142231808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8912802566345874"/>
          <c:y val="6.0139687399123752E-2"/>
          <c:w val="0.18618061631184987"/>
          <c:h val="0.37463452529329144"/>
        </c:manualLayout>
      </c:layout>
      <c:txPr>
        <a:bodyPr/>
        <a:lstStyle/>
        <a:p>
          <a:pPr>
            <a:defRPr lang="en-GB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England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strRef>
              <c:f>Sheet1!$A$2:$A$12</c:f>
              <c:strCache>
                <c:ptCount val="11"/>
                <c:pt idx="0">
                  <c:v>4-4.25</c:v>
                </c:pt>
                <c:pt idx="1">
                  <c:v>4.25-4.5</c:v>
                </c:pt>
                <c:pt idx="2">
                  <c:v>4.5-4.75</c:v>
                </c:pt>
                <c:pt idx="3">
                  <c:v>4.75-5</c:v>
                </c:pt>
                <c:pt idx="4">
                  <c:v>5-5.25</c:v>
                </c:pt>
                <c:pt idx="5">
                  <c:v>5.25-5.5</c:v>
                </c:pt>
                <c:pt idx="6">
                  <c:v>5.5-5.75</c:v>
                </c:pt>
                <c:pt idx="7">
                  <c:v>5.75-6</c:v>
                </c:pt>
                <c:pt idx="8">
                  <c:v>6-6.25</c:v>
                </c:pt>
                <c:pt idx="9">
                  <c:v>6.25-6.5</c:v>
                </c:pt>
                <c:pt idx="10">
                  <c:v>6.5-6.75</c:v>
                </c:pt>
              </c:strCache>
            </c:strRef>
          </c:cat>
          <c:val>
            <c:numRef>
              <c:f>Sheet1!$B$2:$B$12</c:f>
              <c:numCache>
                <c:formatCode>0.00</c:formatCode>
                <c:ptCount val="11"/>
                <c:pt idx="0">
                  <c:v>-2.4370809707416661</c:v>
                </c:pt>
                <c:pt idx="1">
                  <c:v>-2.1006234803751322</c:v>
                </c:pt>
                <c:pt idx="2">
                  <c:v>-1.8060479862896321</c:v>
                </c:pt>
                <c:pt idx="3">
                  <c:v>-1.4422687261252281</c:v>
                </c:pt>
                <c:pt idx="4">
                  <c:v>-1.1677611006879278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England2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strRef>
              <c:f>Sheet1!$A$2:$A$12</c:f>
              <c:strCache>
                <c:ptCount val="11"/>
                <c:pt idx="0">
                  <c:v>4-4.25</c:v>
                </c:pt>
                <c:pt idx="1">
                  <c:v>4.25-4.5</c:v>
                </c:pt>
                <c:pt idx="2">
                  <c:v>4.5-4.75</c:v>
                </c:pt>
                <c:pt idx="3">
                  <c:v>4.75-5</c:v>
                </c:pt>
                <c:pt idx="4">
                  <c:v>5-5.25</c:v>
                </c:pt>
                <c:pt idx="5">
                  <c:v>5.25-5.5</c:v>
                </c:pt>
                <c:pt idx="6">
                  <c:v>5.5-5.75</c:v>
                </c:pt>
                <c:pt idx="7">
                  <c:v>5.75-6</c:v>
                </c:pt>
                <c:pt idx="8">
                  <c:v>6-6.25</c:v>
                </c:pt>
                <c:pt idx="9">
                  <c:v>6.25-6.5</c:v>
                </c:pt>
                <c:pt idx="10">
                  <c:v>6.5-6.75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3" formatCode="0.00">
                  <c:v>0.79520877565463655</c:v>
                </c:pt>
                <c:pt idx="4" formatCode="0.00">
                  <c:v>1.0902439856679722</c:v>
                </c:pt>
                <c:pt idx="5" formatCode="0.00">
                  <c:v>1.402152924594801</c:v>
                </c:pt>
                <c:pt idx="6" formatCode="0.00">
                  <c:v>1.8712343167175338</c:v>
                </c:pt>
                <c:pt idx="7" formatCode="0.00">
                  <c:v>1.9627608008429949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Scotland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cat>
            <c:strRef>
              <c:f>Sheet1!$A$2:$A$12</c:f>
              <c:strCache>
                <c:ptCount val="11"/>
                <c:pt idx="0">
                  <c:v>4-4.25</c:v>
                </c:pt>
                <c:pt idx="1">
                  <c:v>4.25-4.5</c:v>
                </c:pt>
                <c:pt idx="2">
                  <c:v>4.5-4.75</c:v>
                </c:pt>
                <c:pt idx="3">
                  <c:v>4.75-5</c:v>
                </c:pt>
                <c:pt idx="4">
                  <c:v>5-5.25</c:v>
                </c:pt>
                <c:pt idx="5">
                  <c:v>5.25-5.5</c:v>
                </c:pt>
                <c:pt idx="6">
                  <c:v>5.5-5.75</c:v>
                </c:pt>
                <c:pt idx="7">
                  <c:v>5.75-6</c:v>
                </c:pt>
                <c:pt idx="8">
                  <c:v>6-6.25</c:v>
                </c:pt>
                <c:pt idx="9">
                  <c:v>6.25-6.5</c:v>
                </c:pt>
                <c:pt idx="10">
                  <c:v>6.5-6.75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2" formatCode="0.00">
                  <c:v>-1.7402800169707311</c:v>
                </c:pt>
                <c:pt idx="3" formatCode="0.00">
                  <c:v>-1.509670087976541</c:v>
                </c:pt>
                <c:pt idx="4" formatCode="0.00">
                  <c:v>-1.297067938021454</c:v>
                </c:pt>
                <c:pt idx="5" formatCode="0.00">
                  <c:v>-1.0764123456790113</c:v>
                </c:pt>
                <c:pt idx="6" formatCode="0.00">
                  <c:v>-1.0340386869871039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Scotland2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cat>
            <c:strRef>
              <c:f>Sheet1!$A$2:$A$12</c:f>
              <c:strCache>
                <c:ptCount val="11"/>
                <c:pt idx="0">
                  <c:v>4-4.25</c:v>
                </c:pt>
                <c:pt idx="1">
                  <c:v>4.25-4.5</c:v>
                </c:pt>
                <c:pt idx="2">
                  <c:v>4.5-4.75</c:v>
                </c:pt>
                <c:pt idx="3">
                  <c:v>4.75-5</c:v>
                </c:pt>
                <c:pt idx="4">
                  <c:v>5-5.25</c:v>
                </c:pt>
                <c:pt idx="5">
                  <c:v>5.25-5.5</c:v>
                </c:pt>
                <c:pt idx="6">
                  <c:v>5.5-5.75</c:v>
                </c:pt>
                <c:pt idx="7">
                  <c:v>5.75-6</c:v>
                </c:pt>
                <c:pt idx="8">
                  <c:v>6-6.25</c:v>
                </c:pt>
                <c:pt idx="9">
                  <c:v>6.25-6.5</c:v>
                </c:pt>
                <c:pt idx="10">
                  <c:v>6.5-6.75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5" formatCode="0.00">
                  <c:v>1.2854150039904233</c:v>
                </c:pt>
                <c:pt idx="6" formatCode="0.00">
                  <c:v>1.6563618339529145</c:v>
                </c:pt>
                <c:pt idx="7" formatCode="0.00">
                  <c:v>1.8883063949402703</c:v>
                </c:pt>
                <c:pt idx="8" formatCode="0.00">
                  <c:v>2.1476363636363867</c:v>
                </c:pt>
                <c:pt idx="9" formatCode="0.00">
                  <c:v>2.0559375000000042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 Zealand</c:v>
                </c:pt>
              </c:strCache>
            </c:strRef>
          </c:tx>
          <c:marker>
            <c:spPr>
              <a:solidFill>
                <a:schemeClr val="tx1"/>
              </a:solidFill>
            </c:spPr>
          </c:marker>
          <c:cat>
            <c:strRef>
              <c:f>Sheet1!$A$2:$A$12</c:f>
              <c:strCache>
                <c:ptCount val="11"/>
                <c:pt idx="0">
                  <c:v>4-4.25</c:v>
                </c:pt>
                <c:pt idx="1">
                  <c:v>4.25-4.5</c:v>
                </c:pt>
                <c:pt idx="2">
                  <c:v>4.5-4.75</c:v>
                </c:pt>
                <c:pt idx="3">
                  <c:v>4.75-5</c:v>
                </c:pt>
                <c:pt idx="4">
                  <c:v>5-5.25</c:v>
                </c:pt>
                <c:pt idx="5">
                  <c:v>5.25-5.5</c:v>
                </c:pt>
                <c:pt idx="6">
                  <c:v>5.5-5.75</c:v>
                </c:pt>
                <c:pt idx="7">
                  <c:v>5.75-6</c:v>
                </c:pt>
                <c:pt idx="8">
                  <c:v>6-6.25</c:v>
                </c:pt>
                <c:pt idx="9">
                  <c:v>6.25-6.5</c:v>
                </c:pt>
                <c:pt idx="10">
                  <c:v>6.5-6.75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4" formatCode="0.00">
                  <c:v>-0.9877061611374367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New Zealand2</c:v>
                </c:pt>
              </c:strCache>
            </c:strRef>
          </c:tx>
          <c:marker>
            <c:spPr>
              <a:solidFill>
                <a:schemeClr val="tx1"/>
              </a:solidFill>
            </c:spPr>
          </c:marker>
          <c:cat>
            <c:strRef>
              <c:f>Sheet1!$A$2:$A$12</c:f>
              <c:strCache>
                <c:ptCount val="11"/>
                <c:pt idx="0">
                  <c:v>4-4.25</c:v>
                </c:pt>
                <c:pt idx="1">
                  <c:v>4.25-4.5</c:v>
                </c:pt>
                <c:pt idx="2">
                  <c:v>4.5-4.75</c:v>
                </c:pt>
                <c:pt idx="3">
                  <c:v>4.75-5</c:v>
                </c:pt>
                <c:pt idx="4">
                  <c:v>5-5.25</c:v>
                </c:pt>
                <c:pt idx="5">
                  <c:v>5.25-5.5</c:v>
                </c:pt>
                <c:pt idx="6">
                  <c:v>5.5-5.75</c:v>
                </c:pt>
                <c:pt idx="7">
                  <c:v>5.75-6</c:v>
                </c:pt>
                <c:pt idx="8">
                  <c:v>6-6.25</c:v>
                </c:pt>
                <c:pt idx="9">
                  <c:v>6.25-6.5</c:v>
                </c:pt>
                <c:pt idx="10">
                  <c:v>6.5-6.75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8" formatCode="0.00">
                  <c:v>2.5110515247108327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Australia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cat>
            <c:strRef>
              <c:f>Sheet1!$A$2:$A$12</c:f>
              <c:strCache>
                <c:ptCount val="11"/>
                <c:pt idx="0">
                  <c:v>4-4.25</c:v>
                </c:pt>
                <c:pt idx="1">
                  <c:v>4.25-4.5</c:v>
                </c:pt>
                <c:pt idx="2">
                  <c:v>4.5-4.75</c:v>
                </c:pt>
                <c:pt idx="3">
                  <c:v>4.75-5</c:v>
                </c:pt>
                <c:pt idx="4">
                  <c:v>5-5.25</c:v>
                </c:pt>
                <c:pt idx="5">
                  <c:v>5.25-5.5</c:v>
                </c:pt>
                <c:pt idx="6">
                  <c:v>5.5-5.75</c:v>
                </c:pt>
                <c:pt idx="7">
                  <c:v>5.75-6</c:v>
                </c:pt>
                <c:pt idx="8">
                  <c:v>6-6.25</c:v>
                </c:pt>
                <c:pt idx="9">
                  <c:v>6.25-6.5</c:v>
                </c:pt>
                <c:pt idx="10">
                  <c:v>6.5-6.75</c:v>
                </c:pt>
              </c:strCache>
            </c:strRef>
          </c:cat>
          <c:val>
            <c:numRef>
              <c:f>Sheet1!$H$2:$H$12</c:f>
              <c:numCache>
                <c:formatCode>General</c:formatCode>
                <c:ptCount val="11"/>
                <c:pt idx="2" formatCode="0.00">
                  <c:v>-1.3271762414800379</c:v>
                </c:pt>
                <c:pt idx="3" formatCode="0.00">
                  <c:v>-1.0760804174340093</c:v>
                </c:pt>
                <c:pt idx="4" formatCode="0.00">
                  <c:v>-0.85998225602028278</c:v>
                </c:pt>
                <c:pt idx="5" formatCode="0.00">
                  <c:v>-0.63418761220826281</c:v>
                </c:pt>
                <c:pt idx="6" formatCode="0.00">
                  <c:v>-0.39125226312613132</c:v>
                </c:pt>
                <c:pt idx="7" formatCode="0.00">
                  <c:v>-0.17922038980509813</c:v>
                </c:pt>
                <c:pt idx="8" formatCode="0.00">
                  <c:v>-0.16441241685144226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Australia2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cat>
            <c:strRef>
              <c:f>Sheet1!$A$2:$A$12</c:f>
              <c:strCache>
                <c:ptCount val="11"/>
                <c:pt idx="0">
                  <c:v>4-4.25</c:v>
                </c:pt>
                <c:pt idx="1">
                  <c:v>4.25-4.5</c:v>
                </c:pt>
                <c:pt idx="2">
                  <c:v>4.5-4.75</c:v>
                </c:pt>
                <c:pt idx="3">
                  <c:v>4.75-5</c:v>
                </c:pt>
                <c:pt idx="4">
                  <c:v>5-5.25</c:v>
                </c:pt>
                <c:pt idx="5">
                  <c:v>5.25-5.5</c:v>
                </c:pt>
                <c:pt idx="6">
                  <c:v>5.5-5.75</c:v>
                </c:pt>
                <c:pt idx="7">
                  <c:v>5.75-6</c:v>
                </c:pt>
                <c:pt idx="8">
                  <c:v>6-6.25</c:v>
                </c:pt>
                <c:pt idx="9">
                  <c:v>6.25-6.5</c:v>
                </c:pt>
                <c:pt idx="10">
                  <c:v>6.5-6.75</c:v>
                </c:pt>
              </c:strCache>
            </c:strRef>
          </c:cat>
          <c:val>
            <c:numRef>
              <c:f>Sheet1!$I$2:$I$12</c:f>
              <c:numCache>
                <c:formatCode>General</c:formatCode>
                <c:ptCount val="11"/>
                <c:pt idx="5" formatCode="0.00">
                  <c:v>0.38847114812611561</c:v>
                </c:pt>
                <c:pt idx="6" formatCode="0.00">
                  <c:v>0.90634785083973579</c:v>
                </c:pt>
                <c:pt idx="7" formatCode="0.00">
                  <c:v>1.2105258080077159</c:v>
                </c:pt>
                <c:pt idx="8" formatCode="0.00">
                  <c:v>1.4584810690423202</c:v>
                </c:pt>
                <c:pt idx="9" formatCode="0.00">
                  <c:v>1.9760966678872205</c:v>
                </c:pt>
                <c:pt idx="10" formatCode="0.00">
                  <c:v>2.2418595041322336</c:v>
                </c:pt>
              </c:numCache>
            </c:numRef>
          </c:val>
        </c:ser>
        <c:marker val="1"/>
        <c:axId val="47375872"/>
        <c:axId val="47377408"/>
      </c:lineChart>
      <c:catAx>
        <c:axId val="47375872"/>
        <c:scaling>
          <c:orientation val="minMax"/>
        </c:scaling>
        <c:axPos val="b"/>
        <c:tickLblPos val="low"/>
        <c:txPr>
          <a:bodyPr/>
          <a:lstStyle/>
          <a:p>
            <a:pPr>
              <a:defRPr lang="en-GB"/>
            </a:pPr>
            <a:endParaRPr lang="ru-RU"/>
          </a:p>
        </c:txPr>
        <c:crossAx val="47377408"/>
        <c:crosses val="autoZero"/>
        <c:auto val="1"/>
        <c:lblAlgn val="ctr"/>
        <c:lblOffset val="100"/>
      </c:catAx>
      <c:valAx>
        <c:axId val="47377408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lang="en-GB"/>
            </a:pPr>
            <a:endParaRPr lang="ru-RU"/>
          </a:p>
        </c:txPr>
        <c:crossAx val="473758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GB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183BE-9507-4826-8792-D59A5B8BF02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699A083-8588-40B7-83F9-330DA11EAB45}">
      <dgm:prSet phldrT="[Text]" custT="1"/>
      <dgm:spPr/>
      <dgm:t>
        <a:bodyPr/>
        <a:lstStyle/>
        <a:p>
          <a:r>
            <a:rPr lang="en-GB" sz="1800" dirty="0" err="1" smtClean="0"/>
            <a:t>iPIPS</a:t>
          </a:r>
          <a:r>
            <a:rPr lang="en-GB" sz="1800" dirty="0" smtClean="0"/>
            <a:t> in </a:t>
          </a:r>
        </a:p>
        <a:p>
          <a:r>
            <a:rPr lang="en-GB" sz="1800" dirty="0" smtClean="0"/>
            <a:t>6 countries</a:t>
          </a:r>
          <a:endParaRPr lang="en-GB" sz="1800" dirty="0"/>
        </a:p>
      </dgm:t>
    </dgm:pt>
    <dgm:pt modelId="{36649759-6B02-4C15-8889-42B992F5AF1B}" type="parTrans" cxnId="{B189A6B0-1F2B-4190-AEA8-ED3B39FFEE90}">
      <dgm:prSet/>
      <dgm:spPr/>
      <dgm:t>
        <a:bodyPr/>
        <a:lstStyle/>
        <a:p>
          <a:endParaRPr lang="en-GB"/>
        </a:p>
      </dgm:t>
    </dgm:pt>
    <dgm:pt modelId="{BB6F65FB-56DB-4109-B0DA-2C344B30A17A}" type="sibTrans" cxnId="{B189A6B0-1F2B-4190-AEA8-ED3B39FFEE90}">
      <dgm:prSet/>
      <dgm:spPr/>
      <dgm:t>
        <a:bodyPr/>
        <a:lstStyle/>
        <a:p>
          <a:endParaRPr lang="en-GB"/>
        </a:p>
      </dgm:t>
    </dgm:pt>
    <dgm:pt modelId="{4F15B59F-2713-49F2-A85F-27B62E03FE1A}">
      <dgm:prSet phldrT="[Text]"/>
      <dgm:spPr/>
      <dgm:t>
        <a:bodyPr/>
        <a:lstStyle/>
        <a:p>
          <a:r>
            <a:rPr lang="en-GB" dirty="0" smtClean="0"/>
            <a:t>Bigger Comparative Study: Every 4 years</a:t>
          </a:r>
          <a:endParaRPr lang="en-GB" dirty="0"/>
        </a:p>
      </dgm:t>
    </dgm:pt>
    <dgm:pt modelId="{9126EF6B-B973-4856-B082-9DBA424345EA}" type="parTrans" cxnId="{DE762951-D260-4287-A7B8-C7AD4B785DDB}">
      <dgm:prSet/>
      <dgm:spPr/>
      <dgm:t>
        <a:bodyPr/>
        <a:lstStyle/>
        <a:p>
          <a:endParaRPr lang="en-GB"/>
        </a:p>
      </dgm:t>
    </dgm:pt>
    <dgm:pt modelId="{CD989954-E25E-40FF-A170-8BE785D2523C}" type="sibTrans" cxnId="{DE762951-D260-4287-A7B8-C7AD4B785DDB}">
      <dgm:prSet/>
      <dgm:spPr/>
      <dgm:t>
        <a:bodyPr/>
        <a:lstStyle/>
        <a:p>
          <a:endParaRPr lang="en-GB"/>
        </a:p>
      </dgm:t>
    </dgm:pt>
    <dgm:pt modelId="{25B6D507-265C-4C96-A3B7-6CDD7B1E43F6}">
      <dgm:prSet phldrT="[Text]"/>
      <dgm:spPr/>
      <dgm:t>
        <a:bodyPr/>
        <a:lstStyle/>
        <a:p>
          <a:r>
            <a:rPr lang="en-GB" dirty="0" smtClean="0"/>
            <a:t>Scale up to include more countries</a:t>
          </a:r>
          <a:endParaRPr lang="en-GB" dirty="0"/>
        </a:p>
      </dgm:t>
    </dgm:pt>
    <dgm:pt modelId="{745C3019-BD26-461C-9052-05DB907492F9}" type="parTrans" cxnId="{C2CD4300-157C-4E79-8E42-C10F4C279FC3}">
      <dgm:prSet/>
      <dgm:spPr/>
      <dgm:t>
        <a:bodyPr/>
        <a:lstStyle/>
        <a:p>
          <a:endParaRPr lang="en-GB"/>
        </a:p>
      </dgm:t>
    </dgm:pt>
    <dgm:pt modelId="{295427C9-FA16-458C-978D-624BB9EA0FE3}" type="sibTrans" cxnId="{C2CD4300-157C-4E79-8E42-C10F4C279FC3}">
      <dgm:prSet/>
      <dgm:spPr/>
      <dgm:t>
        <a:bodyPr/>
        <a:lstStyle/>
        <a:p>
          <a:endParaRPr lang="en-GB"/>
        </a:p>
      </dgm:t>
    </dgm:pt>
    <dgm:pt modelId="{7B6E85EF-16C3-4BB7-BAC2-FF10D1A8E049}">
      <dgm:prSet phldrT="[Text]" custT="1"/>
      <dgm:spPr/>
      <dgm:t>
        <a:bodyPr/>
        <a:lstStyle/>
        <a:p>
          <a:r>
            <a:rPr lang="en-GB" sz="1800" dirty="0" smtClean="0"/>
            <a:t>Developmental Projects</a:t>
          </a:r>
          <a:endParaRPr lang="en-GB" sz="1800" dirty="0"/>
        </a:p>
      </dgm:t>
    </dgm:pt>
    <dgm:pt modelId="{1103E3BD-6FD3-4ADE-AC29-7E27B03D0FE0}" type="parTrans" cxnId="{6EED2243-93E7-4044-9ED7-381BA47A45C1}">
      <dgm:prSet/>
      <dgm:spPr/>
      <dgm:t>
        <a:bodyPr/>
        <a:lstStyle/>
        <a:p>
          <a:endParaRPr lang="en-GB"/>
        </a:p>
      </dgm:t>
    </dgm:pt>
    <dgm:pt modelId="{95D07117-CA94-410E-A6B6-079059983AA5}" type="sibTrans" cxnId="{6EED2243-93E7-4044-9ED7-381BA47A45C1}">
      <dgm:prSet/>
      <dgm:spPr/>
      <dgm:t>
        <a:bodyPr/>
        <a:lstStyle/>
        <a:p>
          <a:endParaRPr lang="en-GB"/>
        </a:p>
      </dgm:t>
    </dgm:pt>
    <dgm:pt modelId="{AD991B43-8968-488E-B694-B7AE95E77569}">
      <dgm:prSet phldrT="[Text]"/>
      <dgm:spPr/>
      <dgm:t>
        <a:bodyPr/>
        <a:lstStyle/>
        <a:p>
          <a:r>
            <a:rPr lang="en-GB" dirty="0" smtClean="0"/>
            <a:t>Through governments</a:t>
          </a:r>
          <a:endParaRPr lang="en-GB" dirty="0"/>
        </a:p>
      </dgm:t>
    </dgm:pt>
    <dgm:pt modelId="{4B07F8A4-0E55-4136-804C-8C2E41BB7A42}" type="parTrans" cxnId="{7826486E-585E-4613-8377-E9946C439C2F}">
      <dgm:prSet/>
      <dgm:spPr/>
      <dgm:t>
        <a:bodyPr/>
        <a:lstStyle/>
        <a:p>
          <a:endParaRPr lang="en-GB"/>
        </a:p>
      </dgm:t>
    </dgm:pt>
    <dgm:pt modelId="{44A90ED0-43F6-4C06-93CA-AB69C23C3343}" type="sibTrans" cxnId="{7826486E-585E-4613-8377-E9946C439C2F}">
      <dgm:prSet/>
      <dgm:spPr/>
      <dgm:t>
        <a:bodyPr/>
        <a:lstStyle/>
        <a:p>
          <a:endParaRPr lang="en-GB"/>
        </a:p>
      </dgm:t>
    </dgm:pt>
    <dgm:pt modelId="{86E7F783-B686-4F20-9596-D60B883A5B68}" type="pres">
      <dgm:prSet presAssocID="{6FB183BE-9507-4826-8792-D59A5B8BF02C}" presName="arrowDiagram" presStyleCnt="0">
        <dgm:presLayoutVars>
          <dgm:chMax val="5"/>
          <dgm:dir/>
          <dgm:resizeHandles val="exact"/>
        </dgm:presLayoutVars>
      </dgm:prSet>
      <dgm:spPr/>
    </dgm:pt>
    <dgm:pt modelId="{4A359977-A006-407A-9BB6-170FEEA0A39D}" type="pres">
      <dgm:prSet presAssocID="{6FB183BE-9507-4826-8792-D59A5B8BF02C}" presName="arrow" presStyleLbl="bgShp" presStyleIdx="0" presStyleCnt="1" custLinFactNeighborX="-4239" custLinFactNeighborY="105"/>
      <dgm:spPr/>
    </dgm:pt>
    <dgm:pt modelId="{C9F9C24C-7361-4493-B429-A0A5FFEE810C}" type="pres">
      <dgm:prSet presAssocID="{6FB183BE-9507-4826-8792-D59A5B8BF02C}" presName="arrowDiagram4" presStyleCnt="0"/>
      <dgm:spPr/>
    </dgm:pt>
    <dgm:pt modelId="{48091F6D-4AD1-49F9-845A-8B79BC021069}" type="pres">
      <dgm:prSet presAssocID="{7B6E85EF-16C3-4BB7-BAC2-FF10D1A8E049}" presName="bullet4a" presStyleLbl="node1" presStyleIdx="0" presStyleCnt="4" custLinFactY="-87667" custLinFactNeighborY="-100000"/>
      <dgm:spPr/>
    </dgm:pt>
    <dgm:pt modelId="{585EBCAB-2D53-40B4-9593-06EADEC4C8A3}" type="pres">
      <dgm:prSet presAssocID="{7B6E85EF-16C3-4BB7-BAC2-FF10D1A8E049}" presName="textBox4a" presStyleLbl="revTx" presStyleIdx="0" presStyleCnt="4" custScaleX="193319" custLinFactNeighborX="42128" custLinFactNeighborY="167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F3558D-EA51-48B0-A060-EB07F00259D2}" type="pres">
      <dgm:prSet presAssocID="{7699A083-8588-40B7-83F9-330DA11EAB45}" presName="bullet4b" presStyleLbl="node1" presStyleIdx="1" presStyleCnt="4" custLinFactNeighborY="-42783"/>
      <dgm:spPr/>
    </dgm:pt>
    <dgm:pt modelId="{5DAB015A-5FB6-4095-AF5E-9B6B7D432023}" type="pres">
      <dgm:prSet presAssocID="{7699A083-8588-40B7-83F9-330DA11EAB45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12A589-B933-4BED-B196-106B9B72EAC8}" type="pres">
      <dgm:prSet presAssocID="{25B6D507-265C-4C96-A3B7-6CDD7B1E43F6}" presName="bullet4c" presStyleLbl="node1" presStyleIdx="2" presStyleCnt="4" custLinFactNeighborY="-17784"/>
      <dgm:spPr/>
    </dgm:pt>
    <dgm:pt modelId="{1C798A92-D39B-42C9-BCF7-8279AA6B6CD9}" type="pres">
      <dgm:prSet presAssocID="{25B6D507-265C-4C96-A3B7-6CDD7B1E43F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62E90D-D7B9-44B8-809D-CF607E5D5C61}" type="pres">
      <dgm:prSet presAssocID="{4F15B59F-2713-49F2-A85F-27B62E03FE1A}" presName="bullet4d" presStyleLbl="node1" presStyleIdx="3" presStyleCnt="4"/>
      <dgm:spPr/>
    </dgm:pt>
    <dgm:pt modelId="{C2745BBB-1F42-4843-B0DD-2DAEB2324510}" type="pres">
      <dgm:prSet presAssocID="{4F15B59F-2713-49F2-A85F-27B62E03FE1A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DF4C967-D597-4DDE-A50B-9552A4E62BEE}" type="presOf" srcId="{7B6E85EF-16C3-4BB7-BAC2-FF10D1A8E049}" destId="{585EBCAB-2D53-40B4-9593-06EADEC4C8A3}" srcOrd="0" destOrd="0" presId="urn:microsoft.com/office/officeart/2005/8/layout/arrow2"/>
    <dgm:cxn modelId="{142E3F65-8B9B-4993-9E1E-6837BE70BB7E}" type="presOf" srcId="{4F15B59F-2713-49F2-A85F-27B62E03FE1A}" destId="{C2745BBB-1F42-4843-B0DD-2DAEB2324510}" srcOrd="0" destOrd="0" presId="urn:microsoft.com/office/officeart/2005/8/layout/arrow2"/>
    <dgm:cxn modelId="{6EED2243-93E7-4044-9ED7-381BA47A45C1}" srcId="{6FB183BE-9507-4826-8792-D59A5B8BF02C}" destId="{7B6E85EF-16C3-4BB7-BAC2-FF10D1A8E049}" srcOrd="0" destOrd="0" parTransId="{1103E3BD-6FD3-4ADE-AC29-7E27B03D0FE0}" sibTransId="{95D07117-CA94-410E-A6B6-079059983AA5}"/>
    <dgm:cxn modelId="{F2C42AEA-AF83-4D5B-AB38-3FFC48FE364F}" type="presOf" srcId="{6FB183BE-9507-4826-8792-D59A5B8BF02C}" destId="{86E7F783-B686-4F20-9596-D60B883A5B68}" srcOrd="0" destOrd="0" presId="urn:microsoft.com/office/officeart/2005/8/layout/arrow2"/>
    <dgm:cxn modelId="{46176F71-D787-48CB-BC44-9EED14368AB9}" type="presOf" srcId="{25B6D507-265C-4C96-A3B7-6CDD7B1E43F6}" destId="{1C798A92-D39B-42C9-BCF7-8279AA6B6CD9}" srcOrd="0" destOrd="0" presId="urn:microsoft.com/office/officeart/2005/8/layout/arrow2"/>
    <dgm:cxn modelId="{DE762951-D260-4287-A7B8-C7AD4B785DDB}" srcId="{6FB183BE-9507-4826-8792-D59A5B8BF02C}" destId="{4F15B59F-2713-49F2-A85F-27B62E03FE1A}" srcOrd="3" destOrd="0" parTransId="{9126EF6B-B973-4856-B082-9DBA424345EA}" sibTransId="{CD989954-E25E-40FF-A170-8BE785D2523C}"/>
    <dgm:cxn modelId="{38ED8261-1EB1-4A0D-AA1C-884F2BAAE13F}" type="presOf" srcId="{7699A083-8588-40B7-83F9-330DA11EAB45}" destId="{5DAB015A-5FB6-4095-AF5E-9B6B7D432023}" srcOrd="0" destOrd="0" presId="urn:microsoft.com/office/officeart/2005/8/layout/arrow2"/>
    <dgm:cxn modelId="{B189A6B0-1F2B-4190-AEA8-ED3B39FFEE90}" srcId="{6FB183BE-9507-4826-8792-D59A5B8BF02C}" destId="{7699A083-8588-40B7-83F9-330DA11EAB45}" srcOrd="1" destOrd="0" parTransId="{36649759-6B02-4C15-8889-42B992F5AF1B}" sibTransId="{BB6F65FB-56DB-4109-B0DA-2C344B30A17A}"/>
    <dgm:cxn modelId="{C2CD4300-157C-4E79-8E42-C10F4C279FC3}" srcId="{6FB183BE-9507-4826-8792-D59A5B8BF02C}" destId="{25B6D507-265C-4C96-A3B7-6CDD7B1E43F6}" srcOrd="2" destOrd="0" parTransId="{745C3019-BD26-461C-9052-05DB907492F9}" sibTransId="{295427C9-FA16-458C-978D-624BB9EA0FE3}"/>
    <dgm:cxn modelId="{9BCF9EEC-F9E7-4082-99B2-03EF10D9AF22}" type="presOf" srcId="{AD991B43-8968-488E-B694-B7AE95E77569}" destId="{C2745BBB-1F42-4843-B0DD-2DAEB2324510}" srcOrd="0" destOrd="1" presId="urn:microsoft.com/office/officeart/2005/8/layout/arrow2"/>
    <dgm:cxn modelId="{7826486E-585E-4613-8377-E9946C439C2F}" srcId="{4F15B59F-2713-49F2-A85F-27B62E03FE1A}" destId="{AD991B43-8968-488E-B694-B7AE95E77569}" srcOrd="0" destOrd="0" parTransId="{4B07F8A4-0E55-4136-804C-8C2E41BB7A42}" sibTransId="{44A90ED0-43F6-4C06-93CA-AB69C23C3343}"/>
    <dgm:cxn modelId="{353AE704-2068-4D1E-8BB8-9E20B0734479}" type="presParOf" srcId="{86E7F783-B686-4F20-9596-D60B883A5B68}" destId="{4A359977-A006-407A-9BB6-170FEEA0A39D}" srcOrd="0" destOrd="0" presId="urn:microsoft.com/office/officeart/2005/8/layout/arrow2"/>
    <dgm:cxn modelId="{24E653FF-7266-44D3-8F43-B63900FC9039}" type="presParOf" srcId="{86E7F783-B686-4F20-9596-D60B883A5B68}" destId="{C9F9C24C-7361-4493-B429-A0A5FFEE810C}" srcOrd="1" destOrd="0" presId="urn:microsoft.com/office/officeart/2005/8/layout/arrow2"/>
    <dgm:cxn modelId="{4700EF07-A75F-4CDC-963F-401548C3C321}" type="presParOf" srcId="{C9F9C24C-7361-4493-B429-A0A5FFEE810C}" destId="{48091F6D-4AD1-49F9-845A-8B79BC021069}" srcOrd="0" destOrd="0" presId="urn:microsoft.com/office/officeart/2005/8/layout/arrow2"/>
    <dgm:cxn modelId="{60744563-1AA2-4BEE-B108-31C3679A0984}" type="presParOf" srcId="{C9F9C24C-7361-4493-B429-A0A5FFEE810C}" destId="{585EBCAB-2D53-40B4-9593-06EADEC4C8A3}" srcOrd="1" destOrd="0" presId="urn:microsoft.com/office/officeart/2005/8/layout/arrow2"/>
    <dgm:cxn modelId="{148B607F-0DEE-49A3-9BCA-5F1664F5C898}" type="presParOf" srcId="{C9F9C24C-7361-4493-B429-A0A5FFEE810C}" destId="{9CF3558D-EA51-48B0-A060-EB07F00259D2}" srcOrd="2" destOrd="0" presId="urn:microsoft.com/office/officeart/2005/8/layout/arrow2"/>
    <dgm:cxn modelId="{C6D1B474-7932-4AFC-850C-CC719358DCAA}" type="presParOf" srcId="{C9F9C24C-7361-4493-B429-A0A5FFEE810C}" destId="{5DAB015A-5FB6-4095-AF5E-9B6B7D432023}" srcOrd="3" destOrd="0" presId="urn:microsoft.com/office/officeart/2005/8/layout/arrow2"/>
    <dgm:cxn modelId="{57FF48C4-52EF-4A0B-8E68-CE5D73E8E253}" type="presParOf" srcId="{C9F9C24C-7361-4493-B429-A0A5FFEE810C}" destId="{0712A589-B933-4BED-B196-106B9B72EAC8}" srcOrd="4" destOrd="0" presId="urn:microsoft.com/office/officeart/2005/8/layout/arrow2"/>
    <dgm:cxn modelId="{644B4515-9C99-4C5F-80BF-76BBB48B0E8A}" type="presParOf" srcId="{C9F9C24C-7361-4493-B429-A0A5FFEE810C}" destId="{1C798A92-D39B-42C9-BCF7-8279AA6B6CD9}" srcOrd="5" destOrd="0" presId="urn:microsoft.com/office/officeart/2005/8/layout/arrow2"/>
    <dgm:cxn modelId="{2A34D6AA-4242-4C37-A695-58D8BF1D908F}" type="presParOf" srcId="{C9F9C24C-7361-4493-B429-A0A5FFEE810C}" destId="{CE62E90D-D7B9-44B8-809D-CF607E5D5C61}" srcOrd="6" destOrd="0" presId="urn:microsoft.com/office/officeart/2005/8/layout/arrow2"/>
    <dgm:cxn modelId="{FDD770A9-6C64-42E6-AE7F-9D84691A15C3}" type="presParOf" srcId="{C9F9C24C-7361-4493-B429-A0A5FFEE810C}" destId="{C2745BBB-1F42-4843-B0DD-2DAEB2324510}" srcOrd="7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59977-A006-407A-9BB6-170FEEA0A39D}">
      <dsp:nvSpPr>
        <dsp:cNvPr id="0" name=""/>
        <dsp:cNvSpPr/>
      </dsp:nvSpPr>
      <dsp:spPr>
        <a:xfrm>
          <a:off x="187060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91F6D-4AD1-49F9-845A-8B79BC021069}">
      <dsp:nvSpPr>
        <dsp:cNvPr id="0" name=""/>
        <dsp:cNvSpPr/>
      </dsp:nvSpPr>
      <dsp:spPr>
        <a:xfrm>
          <a:off x="1207321" y="3052936"/>
          <a:ext cx="166555" cy="16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EBCAB-2D53-40B4-9593-06EADEC4C8A3}">
      <dsp:nvSpPr>
        <dsp:cNvPr id="0" name=""/>
        <dsp:cNvSpPr/>
      </dsp:nvSpPr>
      <dsp:spPr>
        <a:xfrm>
          <a:off x="1234485" y="3448783"/>
          <a:ext cx="2393875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Developmental Projects</a:t>
          </a:r>
          <a:endParaRPr lang="en-GB" sz="1800" kern="1200" dirty="0"/>
        </a:p>
      </dsp:txBody>
      <dsp:txXfrm>
        <a:off x="1234485" y="3448783"/>
        <a:ext cx="2393875" cy="1077179"/>
      </dsp:txXfrm>
    </dsp:sp>
    <dsp:sp modelId="{9CF3558D-EA51-48B0-A060-EB07F00259D2}">
      <dsp:nvSpPr>
        <dsp:cNvPr id="0" name=""/>
        <dsp:cNvSpPr/>
      </dsp:nvSpPr>
      <dsp:spPr>
        <a:xfrm>
          <a:off x="2384071" y="2188841"/>
          <a:ext cx="289661" cy="289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B015A-5FB6-4095-AF5E-9B6B7D432023}">
      <dsp:nvSpPr>
        <dsp:cNvPr id="0" name=""/>
        <dsp:cNvSpPr/>
      </dsp:nvSpPr>
      <dsp:spPr>
        <a:xfrm>
          <a:off x="2528902" y="2457597"/>
          <a:ext cx="1520723" cy="20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iPIPS</a:t>
          </a:r>
          <a:r>
            <a:rPr lang="en-GB" sz="1800" kern="1200" dirty="0" smtClean="0"/>
            <a:t> </a:t>
          </a:r>
          <a:r>
            <a:rPr lang="en-GB" sz="1800" kern="1200" dirty="0" smtClean="0"/>
            <a:t>in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6 </a:t>
          </a:r>
          <a:r>
            <a:rPr lang="en-GB" sz="1800" kern="1200" dirty="0" smtClean="0"/>
            <a:t>countries</a:t>
          </a:r>
          <a:endParaRPr lang="en-GB" sz="1800" kern="1200" dirty="0"/>
        </a:p>
      </dsp:txBody>
      <dsp:txXfrm>
        <a:off x="2528902" y="2457597"/>
        <a:ext cx="1520723" cy="2068365"/>
      </dsp:txXfrm>
    </dsp:sp>
    <dsp:sp modelId="{0712A589-B933-4BED-B196-106B9B72EAC8}">
      <dsp:nvSpPr>
        <dsp:cNvPr id="0" name=""/>
        <dsp:cNvSpPr/>
      </dsp:nvSpPr>
      <dsp:spPr>
        <a:xfrm>
          <a:off x="3886691" y="1468761"/>
          <a:ext cx="383801" cy="383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98A92-D39B-42C9-BCF7-8279AA6B6CD9}">
      <dsp:nvSpPr>
        <dsp:cNvPr id="0" name=""/>
        <dsp:cNvSpPr/>
      </dsp:nvSpPr>
      <dsp:spPr>
        <a:xfrm>
          <a:off x="4078592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Scale up to include more countries</a:t>
          </a:r>
          <a:endParaRPr lang="en-GB" sz="1900" kern="1200" dirty="0"/>
        </a:p>
      </dsp:txBody>
      <dsp:txXfrm>
        <a:off x="4078592" y="1728917"/>
        <a:ext cx="1520723" cy="2797045"/>
      </dsp:txXfrm>
    </dsp:sp>
    <dsp:sp modelId="{CE62E90D-D7B9-44B8-809D-CF607E5D5C61}">
      <dsp:nvSpPr>
        <dsp:cNvPr id="0" name=""/>
        <dsp:cNvSpPr/>
      </dsp:nvSpPr>
      <dsp:spPr>
        <a:xfrm>
          <a:off x="5523279" y="1023772"/>
          <a:ext cx="514149" cy="514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45BBB-1F42-4843-B0DD-2DAEB2324510}">
      <dsp:nvSpPr>
        <dsp:cNvPr id="0" name=""/>
        <dsp:cNvSpPr/>
      </dsp:nvSpPr>
      <dsp:spPr>
        <a:xfrm>
          <a:off x="5780354" y="1280847"/>
          <a:ext cx="1520723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Bigger Comparative Study: Every 4 years</a:t>
          </a:r>
          <a:endParaRPr lang="en-GB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Through governments</a:t>
          </a:r>
          <a:endParaRPr lang="en-GB" sz="1500" kern="1200" dirty="0"/>
        </a:p>
      </dsp:txBody>
      <dsp:txXfrm>
        <a:off x="5780354" y="1280847"/>
        <a:ext cx="1520723" cy="3245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02AF9-5568-48CB-A528-4436985A4473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5D8A8-EC3E-49F4-B10C-F8AD352DD2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9430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26B22-8AFD-4A29-AB10-1B77CB659EC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4848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642-C8A0-4861-9949-8E98ABFC5461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6F-E102-4B88-BC76-DD027DB40AC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043998" cy="337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949280"/>
            <a:ext cx="17049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1" y="116632"/>
            <a:ext cx="1869579" cy="109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9448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642-C8A0-4861-9949-8E98ABFC5461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6F-E102-4B88-BC76-DD027DB40A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2867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642-C8A0-4861-9949-8E98ABFC5461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6F-E102-4B88-BC76-DD027DB40A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2161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642-C8A0-4861-9949-8E98ABFC5461}" type="datetimeFigureOut">
              <a:rPr lang="en-GB" smtClean="0"/>
              <a:pPr/>
              <a:t>19/10/2014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6F-E102-4B88-BC76-DD027DB40AC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837743"/>
            <a:ext cx="1800200" cy="97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934075"/>
            <a:ext cx="18859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901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642-C8A0-4861-9949-8E98ABFC5461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6F-E102-4B88-BC76-DD027DB40A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4636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642-C8A0-4861-9949-8E98ABFC5461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6F-E102-4B88-BC76-DD027DB40A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889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642-C8A0-4861-9949-8E98ABFC5461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6F-E102-4B88-BC76-DD027DB40A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4425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642-C8A0-4861-9949-8E98ABFC5461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6F-E102-4B88-BC76-DD027DB40A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6196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642-C8A0-4861-9949-8E98ABFC5461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6F-E102-4B88-BC76-DD027DB40A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8924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642-C8A0-4861-9949-8E98ABFC5461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6F-E102-4B88-BC76-DD027DB40A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0337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642-C8A0-4861-9949-8E98ABFC5461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6F-E102-4B88-BC76-DD027DB40A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2831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2A642-C8A0-4861-9949-8E98ABFC5461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066F-E102-4B88-BC76-DD027DB40A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805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382" y="4365104"/>
            <a:ext cx="7288042" cy="1126976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Peter Tymms &amp; Christine Merrell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157130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iPIPS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: An International Study of Children’s Development at the Start of School and </a:t>
            </a: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Progress in their First Year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2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Compared to Other Assessments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2620888"/>
          </a:xfrm>
        </p:spPr>
        <p:txBody>
          <a:bodyPr>
            <a:norm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here are hundreds of baseline assessments</a:t>
            </a:r>
          </a:p>
          <a:p>
            <a:r>
              <a:rPr lang="en-GB" dirty="0" smtClean="0"/>
              <a:t>We have reviewed 25</a:t>
            </a:r>
          </a:p>
          <a:p>
            <a:r>
              <a:rPr lang="en-GB" dirty="0" smtClean="0"/>
              <a:t>PIPS wins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71064978"/>
              </p:ext>
            </p:extLst>
          </p:nvPr>
        </p:nvGraphicFramePr>
        <p:xfrm>
          <a:off x="6588224" y="4077072"/>
          <a:ext cx="1450828" cy="1224136"/>
        </p:xfrm>
        <a:graphic>
          <a:graphicData uri="http://schemas.openxmlformats.org/presentationml/2006/ole">
            <p:oleObj spid="_x0000_s1046" name="Document" showAsIcon="1" r:id="rId3" imgW="914400" imgH="771525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18801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A Look at the Assessment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83324"/>
            <a:ext cx="6572200" cy="486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195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88640"/>
            <a:ext cx="7560839" cy="561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3480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87" y="332656"/>
            <a:ext cx="722922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268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6" y="116632"/>
            <a:ext cx="554681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486025"/>
            <a:ext cx="59531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2435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18" y="0"/>
            <a:ext cx="9349638" cy="686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5089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err="1" smtClean="0">
                <a:solidFill>
                  <a:schemeClr val="accent1"/>
                </a:solidFill>
              </a:rPr>
              <a:t>iPIPS</a:t>
            </a:r>
            <a:endParaRPr lang="en-GB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3024336"/>
          </a:xfrm>
        </p:spPr>
        <p:txBody>
          <a:bodyPr/>
          <a:lstStyle/>
          <a:p>
            <a:r>
              <a:rPr lang="en-GB" dirty="0" err="1" smtClean="0"/>
              <a:t>iPIPS</a:t>
            </a:r>
            <a:r>
              <a:rPr lang="en-GB" dirty="0" smtClean="0"/>
              <a:t> is a international project looking at children starting school around the world and the progress they make in their first school year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4028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chemeClr val="accent1"/>
                </a:solidFill>
              </a:rPr>
              <a:t>iPIPS</a:t>
            </a:r>
            <a:r>
              <a:rPr lang="en-GB" sz="4000" b="1" dirty="0" smtClean="0">
                <a:solidFill>
                  <a:schemeClr val="accent1"/>
                </a:solidFill>
              </a:rPr>
              <a:t> Vision</a:t>
            </a:r>
            <a:endParaRPr lang="en-GB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5589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ight Brace 3"/>
          <p:cNvSpPr/>
          <p:nvPr/>
        </p:nvSpPr>
        <p:spPr>
          <a:xfrm>
            <a:off x="4365869" y="4087039"/>
            <a:ext cx="432048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788024" y="4775584"/>
            <a:ext cx="1160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3 years: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2013/2014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2014/2015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2015/2016</a:t>
            </a:r>
            <a:endParaRPr lang="en-GB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956376" y="2282080"/>
            <a:ext cx="100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/>
              <a:t>On-going project</a:t>
            </a:r>
            <a:endParaRPr lang="en-GB" sz="1400" b="1" i="1" dirty="0"/>
          </a:p>
        </p:txBody>
      </p:sp>
    </p:spTree>
    <p:extLst>
      <p:ext uri="{BB962C8B-B14F-4D97-AF65-F5344CB8AC3E}">
        <p14:creationId xmlns="" xmlns:p14="http://schemas.microsoft.com/office/powerpoint/2010/main" val="15651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Data Quality (Objective data from England)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Reliability</a:t>
            </a:r>
          </a:p>
          <a:p>
            <a:pPr lvl="1"/>
            <a:r>
              <a:rPr lang="en-GB" dirty="0" smtClean="0"/>
              <a:t>Test/retest 				0.98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Does it predict?</a:t>
            </a:r>
          </a:p>
        </p:txBody>
      </p:sp>
    </p:spTree>
    <p:extLst>
      <p:ext uri="{BB962C8B-B14F-4D97-AF65-F5344CB8AC3E}">
        <p14:creationId xmlns="" xmlns:p14="http://schemas.microsoft.com/office/powerpoint/2010/main" val="26642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accent1"/>
                </a:solidFill>
              </a:rPr>
              <a:t>An Example of Prediction</a:t>
            </a:r>
            <a:endParaRPr lang="en-GB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87029160"/>
              </p:ext>
            </p:extLst>
          </p:nvPr>
        </p:nvGraphicFramePr>
        <p:xfrm>
          <a:off x="467544" y="1340769"/>
          <a:ext cx="8497455" cy="483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0856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579296" cy="864096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Overview</a:t>
            </a:r>
            <a:endParaRPr lang="en-US" altLang="en-US" b="1" dirty="0" smtClean="0">
              <a:solidFill>
                <a:schemeClr val="accent1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280920" cy="51845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3300" dirty="0" smtClean="0"/>
              <a:t>CEM</a:t>
            </a:r>
          </a:p>
          <a:p>
            <a:pPr>
              <a:buFont typeface="Arial" charset="0"/>
              <a:buChar char="•"/>
            </a:pPr>
            <a:r>
              <a:rPr lang="en-US" altLang="en-US" sz="3300" dirty="0" smtClean="0"/>
              <a:t>Challenges of assessing young children</a:t>
            </a:r>
          </a:p>
          <a:p>
            <a:r>
              <a:rPr lang="en-GB" sz="3300" dirty="0" smtClean="0"/>
              <a:t>The PIPS assessment</a:t>
            </a:r>
          </a:p>
          <a:p>
            <a:r>
              <a:rPr lang="en-GB" sz="3300" dirty="0" smtClean="0"/>
              <a:t>iPIPS</a:t>
            </a:r>
          </a:p>
          <a:p>
            <a:r>
              <a:rPr lang="en-GB" sz="3300" dirty="0" smtClean="0"/>
              <a:t>Data quality</a:t>
            </a:r>
          </a:p>
          <a:p>
            <a:pPr lvl="1"/>
            <a:r>
              <a:rPr lang="en-GB" sz="3300" dirty="0" smtClean="0"/>
              <a:t>Reliability </a:t>
            </a:r>
          </a:p>
          <a:p>
            <a:pPr lvl="1"/>
            <a:r>
              <a:rPr lang="en-GB" sz="3300" dirty="0" smtClean="0"/>
              <a:t>Predictive validity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300" dirty="0"/>
              <a:t>What children know and can </a:t>
            </a:r>
            <a:r>
              <a:rPr lang="en-GB" sz="3300" dirty="0" smtClean="0"/>
              <a:t>do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300" dirty="0" smtClean="0"/>
              <a:t>Progress across jurisdictions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altLang="en-US" sz="3300" dirty="0" smtClean="0"/>
              <a:t>Changes over a decade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altLang="en-US" sz="3300" dirty="0" smtClean="0"/>
              <a:t>Monitoring policy changes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7431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7" y="-27384"/>
            <a:ext cx="8856984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accent1"/>
                </a:solidFill>
              </a:rPr>
              <a:t>What Children Know and Can Do</a:t>
            </a:r>
            <a:endParaRPr lang="en-GB" sz="40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88"/>
          <a:stretch/>
        </p:blipFill>
        <p:spPr bwMode="auto">
          <a:xfrm>
            <a:off x="370840" y="1196753"/>
            <a:ext cx="8773160" cy="45365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31698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Reading </a:t>
            </a:r>
            <a:r>
              <a:rPr lang="en-GB" b="1" dirty="0" smtClean="0">
                <a:solidFill>
                  <a:schemeClr val="accent1"/>
                </a:solidFill>
              </a:rPr>
              <a:t>across Jurisdictions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05793473"/>
              </p:ext>
            </p:extLst>
          </p:nvPr>
        </p:nvGraphicFramePr>
        <p:xfrm>
          <a:off x="457200" y="1196752"/>
          <a:ext cx="8291264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812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Changes Over a Decade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124744"/>
            <a:ext cx="8568951" cy="50405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Example: Pre-school and mathematics at start of school ten years ago: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59660"/>
            <a:ext cx="8280919" cy="3805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369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Monitoring the Impact of a New Policy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133056"/>
          </a:xfrm>
        </p:spPr>
        <p:txBody>
          <a:bodyPr/>
          <a:lstStyle/>
          <a:p>
            <a:r>
              <a:rPr lang="en-GB" dirty="0" smtClean="0"/>
              <a:t>Northern Ireland, UK</a:t>
            </a:r>
          </a:p>
          <a:p>
            <a:r>
              <a:rPr lang="en-GB" dirty="0" smtClean="0"/>
              <a:t>New Enriched Curriculum</a:t>
            </a:r>
          </a:p>
          <a:p>
            <a:r>
              <a:rPr lang="en-GB" dirty="0" smtClean="0"/>
              <a:t>PIPS Baseline and later PIPS Assessments</a:t>
            </a:r>
          </a:p>
          <a:p>
            <a:r>
              <a:rPr lang="en-GB" dirty="0" smtClean="0"/>
              <a:t>Tracked reading and mathematics from start to end of primary school</a:t>
            </a:r>
          </a:p>
          <a:p>
            <a:r>
              <a:rPr lang="en-GB" dirty="0" smtClean="0"/>
              <a:t>No additional benefit for Enriched Curriculum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12074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solidFill>
                  <a:schemeClr val="accent1"/>
                </a:solidFill>
              </a:rPr>
              <a:t>Thank You</a:t>
            </a:r>
            <a:endParaRPr lang="en-GB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1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4109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2804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9656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Centre for Evaluation &amp; Monitoring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13995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Our Mission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… fundamental </a:t>
            </a:r>
            <a:r>
              <a:rPr lang="en-GB" dirty="0"/>
              <a:t>aim to improve teaching and learning for children and young </a:t>
            </a:r>
            <a:r>
              <a:rPr lang="en-GB" dirty="0" smtClean="0"/>
              <a:t>people</a:t>
            </a:r>
          </a:p>
          <a:p>
            <a:pPr marL="0" indent="0">
              <a:buNone/>
            </a:pPr>
            <a:r>
              <a:rPr lang="en-GB" dirty="0" smtClean="0"/>
              <a:t>… high </a:t>
            </a:r>
            <a:r>
              <a:rPr lang="en-GB" dirty="0"/>
              <a:t>quality research information through a scientific and evidence-based </a:t>
            </a:r>
            <a:r>
              <a:rPr lang="en-GB" dirty="0" smtClean="0"/>
              <a:t>approach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788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363272" cy="496855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30 years old</a:t>
            </a:r>
          </a:p>
          <a:p>
            <a:r>
              <a:rPr lang="en-GB" dirty="0" smtClean="0"/>
              <a:t>100 staff</a:t>
            </a:r>
          </a:p>
          <a:p>
            <a:r>
              <a:rPr lang="en-GB" dirty="0"/>
              <a:t>Monitoring </a:t>
            </a:r>
            <a:r>
              <a:rPr lang="en-GB" dirty="0" smtClean="0"/>
              <a:t>systems </a:t>
            </a:r>
            <a:r>
              <a:rPr lang="en-GB" dirty="0"/>
              <a:t>for children ages 3-18</a:t>
            </a:r>
          </a:p>
          <a:p>
            <a:r>
              <a:rPr lang="en-GB" dirty="0" smtClean="0"/>
              <a:t>Process data from 1 million students a year</a:t>
            </a:r>
          </a:p>
          <a:p>
            <a:r>
              <a:rPr lang="en-GB" altLang="en-US" dirty="0"/>
              <a:t>1000s </a:t>
            </a:r>
            <a:r>
              <a:rPr lang="en-GB" altLang="en-US" dirty="0" smtClean="0"/>
              <a:t>schools</a:t>
            </a:r>
          </a:p>
          <a:p>
            <a:r>
              <a:rPr lang="en-GB" altLang="en-US" dirty="0" smtClean="0"/>
              <a:t>Computer adaptive tests with </a:t>
            </a:r>
            <a:r>
              <a:rPr lang="en-GB" altLang="en-US" dirty="0"/>
              <a:t>1</a:t>
            </a:r>
            <a:r>
              <a:rPr lang="en-GB" altLang="en-US" dirty="0" smtClean="0"/>
              <a:t>0,000 in a day </a:t>
            </a:r>
            <a:endParaRPr lang="en-GB" altLang="en-US" dirty="0"/>
          </a:p>
          <a:p>
            <a:pPr>
              <a:lnSpc>
                <a:spcPct val="90000"/>
              </a:lnSpc>
            </a:pPr>
            <a:r>
              <a:rPr lang="en-GB" altLang="en-US" dirty="0"/>
              <a:t>England, Scotland, Australia, New Zealand, the Netherlands</a:t>
            </a:r>
            <a:r>
              <a:rPr lang="en-GB" altLang="en-US" dirty="0" smtClean="0"/>
              <a:t>, Abu Dhabi, USA, </a:t>
            </a:r>
            <a:r>
              <a:rPr lang="en-GB" altLang="en-US" dirty="0"/>
              <a:t>China, </a:t>
            </a:r>
            <a:r>
              <a:rPr lang="en-GB" altLang="en-US" dirty="0" smtClean="0"/>
              <a:t>Germany, Russia, Chile &amp; S</a:t>
            </a:r>
            <a:r>
              <a:rPr lang="en-GB" altLang="en-US" dirty="0"/>
              <a:t>. </a:t>
            </a:r>
            <a:r>
              <a:rPr lang="en-GB" altLang="en-US" dirty="0" smtClean="0"/>
              <a:t>Africa</a:t>
            </a:r>
            <a:endParaRPr lang="en-GB" alt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58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579296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The Challenges of Assessing Young Children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Many can’t read</a:t>
            </a:r>
          </a:p>
          <a:p>
            <a:r>
              <a:rPr lang="en-GB" dirty="0" smtClean="0"/>
              <a:t>Communication issues</a:t>
            </a:r>
          </a:p>
          <a:p>
            <a:r>
              <a:rPr lang="en-GB" dirty="0" smtClean="0"/>
              <a:t>Limited time for assessment</a:t>
            </a:r>
          </a:p>
          <a:p>
            <a:r>
              <a:rPr lang="en-GB" dirty="0" smtClean="0"/>
              <a:t>Low STM </a:t>
            </a:r>
          </a:p>
          <a:p>
            <a:r>
              <a:rPr lang="en-GB" dirty="0" smtClean="0"/>
              <a:t>Content:</a:t>
            </a:r>
          </a:p>
          <a:p>
            <a:pPr lvl="1"/>
            <a:r>
              <a:rPr lang="en-GB" dirty="0" smtClean="0"/>
              <a:t>The official content?</a:t>
            </a:r>
          </a:p>
          <a:p>
            <a:pPr lvl="1"/>
            <a:r>
              <a:rPr lang="en-GB" dirty="0" smtClean="0"/>
              <a:t>What best predicts success/difficulty?</a:t>
            </a:r>
          </a:p>
          <a:p>
            <a:pPr lvl="1"/>
            <a:r>
              <a:rPr lang="en-GB" dirty="0" smtClean="0"/>
              <a:t>What is malleable?</a:t>
            </a:r>
          </a:p>
          <a:p>
            <a:r>
              <a:rPr lang="en-GB" dirty="0" smtClean="0"/>
              <a:t>Mode</a:t>
            </a:r>
          </a:p>
          <a:p>
            <a:pPr lvl="1"/>
            <a:r>
              <a:rPr lang="en-GB" dirty="0" smtClean="0"/>
              <a:t>Observation or direct questions?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1912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The PIPS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chemeClr val="accent1"/>
                </a:solidFill>
              </a:rPr>
              <a:t>Baseline and Follow up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686800" cy="4525963"/>
          </a:xfrm>
        </p:spPr>
        <p:txBody>
          <a:bodyPr/>
          <a:lstStyle/>
          <a:p>
            <a:r>
              <a:rPr lang="en-GB" dirty="0" smtClean="0"/>
              <a:t>Translated/adapted into 9 languages</a:t>
            </a:r>
          </a:p>
          <a:p>
            <a:r>
              <a:rPr lang="en-GB" dirty="0" smtClean="0"/>
              <a:t>Assessed &gt; 1 million children</a:t>
            </a:r>
          </a:p>
          <a:p>
            <a:r>
              <a:rPr lang="en-GB" dirty="0" smtClean="0"/>
              <a:t>Used initially for formative feedback</a:t>
            </a:r>
          </a:p>
        </p:txBody>
      </p:sp>
    </p:spTree>
    <p:extLst>
      <p:ext uri="{BB962C8B-B14F-4D97-AF65-F5344CB8AC3E}">
        <p14:creationId xmlns="" xmlns:p14="http://schemas.microsoft.com/office/powerpoint/2010/main" val="122973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Content: PIPS Assessment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Early Reading </a:t>
            </a:r>
          </a:p>
          <a:p>
            <a:r>
              <a:rPr lang="en-GB" dirty="0" smtClean="0"/>
              <a:t>Early Maths</a:t>
            </a:r>
            <a:endParaRPr lang="en-GB" dirty="0"/>
          </a:p>
          <a:p>
            <a:r>
              <a:rPr lang="en-GB" dirty="0" smtClean="0"/>
              <a:t>Vocabulary</a:t>
            </a:r>
          </a:p>
          <a:p>
            <a:r>
              <a:rPr lang="en-GB" dirty="0" smtClean="0"/>
              <a:t>Short term memory</a:t>
            </a:r>
            <a:endParaRPr lang="en-GB" dirty="0"/>
          </a:p>
          <a:p>
            <a:r>
              <a:rPr lang="en-GB" dirty="0" smtClean="0"/>
              <a:t>Personal, Social and Emotional Development</a:t>
            </a:r>
          </a:p>
          <a:p>
            <a:r>
              <a:rPr lang="en-GB" dirty="0" smtClean="0"/>
              <a:t>Inattentiveness, hyperactivity &amp; impulsivity</a:t>
            </a:r>
            <a:endParaRPr lang="en-GB" dirty="0"/>
          </a:p>
          <a:p>
            <a:r>
              <a:rPr lang="en-GB" dirty="0" smtClean="0"/>
              <a:t>Contextual Data</a:t>
            </a:r>
          </a:p>
          <a:p>
            <a:r>
              <a:rPr lang="en-GB" dirty="0" smtClean="0"/>
              <a:t>Physical development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9090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Distinctive Nature of PIPS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196752"/>
            <a:ext cx="5688632" cy="504056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Very quick</a:t>
            </a:r>
          </a:p>
          <a:p>
            <a:r>
              <a:rPr lang="en-GB" dirty="0" smtClean="0"/>
              <a:t>Very reliable</a:t>
            </a:r>
          </a:p>
          <a:p>
            <a:r>
              <a:rPr lang="en-GB" dirty="0" smtClean="0"/>
              <a:t>Good prediction</a:t>
            </a:r>
          </a:p>
          <a:p>
            <a:r>
              <a:rPr lang="en-GB" dirty="0" smtClean="0"/>
              <a:t>Robust</a:t>
            </a:r>
          </a:p>
          <a:p>
            <a:r>
              <a:rPr lang="en-GB" dirty="0" smtClean="0"/>
              <a:t>Broadly based</a:t>
            </a:r>
          </a:p>
          <a:p>
            <a:r>
              <a:rPr lang="en-GB" dirty="0" smtClean="0"/>
              <a:t>Can be adapted</a:t>
            </a:r>
          </a:p>
          <a:p>
            <a:r>
              <a:rPr lang="en-GB" dirty="0" smtClean="0"/>
              <a:t>Long term follow up data</a:t>
            </a:r>
          </a:p>
          <a:p>
            <a:r>
              <a:rPr lang="en-GB" dirty="0" smtClean="0"/>
              <a:t>International </a:t>
            </a:r>
          </a:p>
          <a:p>
            <a:r>
              <a:rPr lang="en-GB" dirty="0" smtClean="0"/>
              <a:t>Liked by teachers </a:t>
            </a:r>
          </a:p>
          <a:p>
            <a:r>
              <a:rPr lang="en-GB" dirty="0" smtClean="0"/>
              <a:t>Enjoyed by children</a:t>
            </a:r>
          </a:p>
          <a:p>
            <a:r>
              <a:rPr lang="en-GB" dirty="0" smtClean="0"/>
              <a:t>Rapid feedback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8969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415</Words>
  <Application>Microsoft Office PowerPoint</Application>
  <PresentationFormat>On-screen Show (4:3)</PresentationFormat>
  <Paragraphs>99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Document</vt:lpstr>
      <vt:lpstr>Slide 1</vt:lpstr>
      <vt:lpstr>Overview</vt:lpstr>
      <vt:lpstr>Slide 3</vt:lpstr>
      <vt:lpstr>Centre for Evaluation &amp; Monitoring</vt:lpstr>
      <vt:lpstr>Slide 5</vt:lpstr>
      <vt:lpstr>The Challenges of Assessing Young Children</vt:lpstr>
      <vt:lpstr>The PIPS Baseline and Follow up</vt:lpstr>
      <vt:lpstr>Content: PIPS Assessment</vt:lpstr>
      <vt:lpstr>Distinctive Nature of PIPS</vt:lpstr>
      <vt:lpstr>Compared to Other Assessments</vt:lpstr>
      <vt:lpstr>A Look at the Assessment</vt:lpstr>
      <vt:lpstr>Slide 12</vt:lpstr>
      <vt:lpstr>Slide 13</vt:lpstr>
      <vt:lpstr>Slide 14</vt:lpstr>
      <vt:lpstr>Slide 15</vt:lpstr>
      <vt:lpstr>iPIPS</vt:lpstr>
      <vt:lpstr>iPIPS Vision</vt:lpstr>
      <vt:lpstr>Data Quality (Objective data from England)</vt:lpstr>
      <vt:lpstr>An Example of Prediction</vt:lpstr>
      <vt:lpstr>What Children Know and Can Do</vt:lpstr>
      <vt:lpstr>Reading across Jurisdictions</vt:lpstr>
      <vt:lpstr>Changes Over a Decade</vt:lpstr>
      <vt:lpstr>Monitoring the Impact of a New Policy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Peter.Tymms@cem.dur.ac.uk</dc:creator>
  <cp:lastModifiedBy>Elena Kardanovs</cp:lastModifiedBy>
  <cp:revision>64</cp:revision>
  <dcterms:created xsi:type="dcterms:W3CDTF">2012-11-15T15:04:11Z</dcterms:created>
  <dcterms:modified xsi:type="dcterms:W3CDTF">2014-10-19T08:22:20Z</dcterms:modified>
</cp:coreProperties>
</file>