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32"/>
  </p:handoutMasterIdLst>
  <p:sldIdLst>
    <p:sldId id="256" r:id="rId3"/>
    <p:sldId id="308" r:id="rId4"/>
    <p:sldId id="307" r:id="rId5"/>
    <p:sldId id="306" r:id="rId6"/>
    <p:sldId id="297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B1810-5E48-4B21-B94E-8AC961F055C8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54CFA-C884-475E-A829-7E9D163C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47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0FF770-6746-5748-B556-904AEC5A2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F70A-C0F7-4481-A16F-79A6C3BB6482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B447-C553-4FE1-AF40-BD44B27CA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C95C-0E08-429F-9265-BFF5CD50618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FAD0-492E-49BF-879F-A4D1DD3BB7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POWERPOINT_INST_PG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61947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61947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61947"/>
                </a:solidFill>
                <a:latin typeface="+mn-lt"/>
              </a:defRPr>
            </a:lvl1pPr>
          </a:lstStyle>
          <a:p>
            <a:fld id="{2214C098-3686-2340-9DB9-6AAC155958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1947"/>
          </a:solidFill>
          <a:latin typeface="Helvetica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6194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61947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61947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61947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1947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1947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1947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1947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1947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enjones.ca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b="1" dirty="0"/>
              <a:t>Rethinking Institutional Autonomy: University Governance, Provincial Government Policy, and Canada’s Flagship Research Universities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Glen </a:t>
            </a:r>
            <a:r>
              <a:rPr lang="en-US" dirty="0" smtClean="0"/>
              <a:t>A. </a:t>
            </a:r>
            <a:r>
              <a:rPr lang="en-US" dirty="0" smtClean="0"/>
              <a:t>Jones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and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Bologna process and governance reform</a:t>
            </a:r>
          </a:p>
          <a:p>
            <a:r>
              <a:rPr lang="en-US" dirty="0" smtClean="0"/>
              <a:t>European University Association Autonomy Scorecard</a:t>
            </a:r>
          </a:p>
          <a:p>
            <a:pPr lvl="1"/>
            <a:r>
              <a:rPr lang="en-US" dirty="0" smtClean="0"/>
              <a:t>Organizational Autonomy</a:t>
            </a:r>
          </a:p>
          <a:p>
            <a:pPr lvl="1"/>
            <a:r>
              <a:rPr lang="en-US" dirty="0" smtClean="0"/>
              <a:t>Financial Autonomy</a:t>
            </a:r>
          </a:p>
          <a:p>
            <a:pPr lvl="1"/>
            <a:r>
              <a:rPr lang="en-US" dirty="0" smtClean="0"/>
              <a:t>Staffing Autonomy</a:t>
            </a:r>
          </a:p>
          <a:p>
            <a:pPr lvl="1"/>
            <a:r>
              <a:rPr lang="en-US" dirty="0" smtClean="0"/>
              <a:t>Academic 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and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linked to “world-class universities” since the leading universities in the world have considerable autonomy</a:t>
            </a:r>
          </a:p>
          <a:p>
            <a:r>
              <a:rPr lang="en-US" dirty="0" smtClean="0"/>
              <a:t>Importance of academic self-governance (academics making academic decisions)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look at institutional governance and decision-making in Canada’s major research universities</a:t>
            </a:r>
          </a:p>
          <a:p>
            <a:pPr lvl="1"/>
            <a:r>
              <a:rPr lang="en-US" sz="2400" dirty="0" smtClean="0"/>
              <a:t>Have there been changes in institutional autonomy?</a:t>
            </a:r>
          </a:p>
          <a:p>
            <a:pPr lvl="1"/>
            <a:r>
              <a:rPr lang="en-US" sz="2400" dirty="0" smtClean="0"/>
              <a:t>Have there been changes to institutional governance and decision-making?</a:t>
            </a:r>
          </a:p>
          <a:p>
            <a:pPr lvl="1"/>
            <a:r>
              <a:rPr lang="en-US" sz="2400" dirty="0" smtClean="0"/>
              <a:t>How do we understand the relationship between university governance and the provincial policy environment?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3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Informed by previous conceptions</a:t>
            </a:r>
          </a:p>
          <a:p>
            <a:r>
              <a:rPr lang="en-US" dirty="0" err="1" smtClean="0"/>
              <a:t>Bordieu</a:t>
            </a:r>
            <a:r>
              <a:rPr lang="en-US" dirty="0" smtClean="0"/>
              <a:t> and the tension between elite (artisan) university processes and mass (responsive to external stakeholders) higher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6 universities in 5 provinces</a:t>
            </a:r>
          </a:p>
          <a:p>
            <a:r>
              <a:rPr lang="en-US" dirty="0" smtClean="0"/>
              <a:t>Detailed document analysis of institutional and provincial government materials</a:t>
            </a:r>
          </a:p>
          <a:p>
            <a:r>
              <a:rPr lang="en-US" dirty="0" smtClean="0"/>
              <a:t>Interviews with key informants (government, board, senate, senior administration, students, faculty leaders)</a:t>
            </a:r>
          </a:p>
          <a:p>
            <a:r>
              <a:rPr lang="en-US" dirty="0" smtClean="0"/>
              <a:t>Generally between 12 and 22 interviews per case study</a:t>
            </a:r>
          </a:p>
        </p:txBody>
      </p:sp>
    </p:spTree>
    <p:extLst>
      <p:ext uri="{BB962C8B-B14F-4D97-AF65-F5344CB8AC3E}">
        <p14:creationId xmlns:p14="http://schemas.microsoft.com/office/powerpoint/2010/main" val="4287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presentation will focus on 3 case studies: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Toronto (Ontario)</a:t>
            </a:r>
          </a:p>
          <a:p>
            <a:r>
              <a:rPr lang="en-US" dirty="0" smtClean="0"/>
              <a:t>University of Alberta (Alberta)</a:t>
            </a:r>
          </a:p>
          <a:p>
            <a:r>
              <a:rPr lang="en-US" dirty="0" smtClean="0"/>
              <a:t>University of British Columbia (British Columbia)</a:t>
            </a:r>
          </a:p>
          <a:p>
            <a:r>
              <a:rPr lang="en-US" dirty="0" smtClean="0"/>
              <a:t>All are top 100 universities using most rankings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University of Toronto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Canada’s leading research university</a:t>
            </a:r>
          </a:p>
          <a:p>
            <a:r>
              <a:rPr lang="en-US" dirty="0" smtClean="0"/>
              <a:t>67,000 undergraduates; 15,000 graduate students</a:t>
            </a:r>
          </a:p>
          <a:p>
            <a:r>
              <a:rPr lang="en-US" dirty="0" smtClean="0"/>
              <a:t>Unicameral governance structure</a:t>
            </a:r>
          </a:p>
          <a:p>
            <a:pPr lvl="1"/>
            <a:r>
              <a:rPr lang="en-US" dirty="0" smtClean="0"/>
              <a:t>Governing Council with 50 members representing all major constituencies</a:t>
            </a:r>
          </a:p>
          <a:p>
            <a:pPr lvl="1"/>
            <a:r>
              <a:rPr lang="en-US" dirty="0" smtClean="0"/>
              <a:t>Most decisions make by 3 boards (Academic, Business, and University Affairs Boards)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in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Provincial government does not have a major impact – respects autonomy – increasing accountability but few changes </a:t>
            </a:r>
          </a:p>
          <a:p>
            <a:r>
              <a:rPr lang="en-US" dirty="0" smtClean="0"/>
              <a:t>Transition to new university budget model in 2004 – responsibility centered management &amp; budget – large decentralization of authority to the Faculties/Deans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Institutional Autonomy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Leaders believe that the university has a very high level of autonomy – tremendous respect for elite academic decision-making</a:t>
            </a:r>
          </a:p>
          <a:p>
            <a:r>
              <a:rPr lang="en-US" sz="2800" dirty="0" smtClean="0"/>
              <a:t>Little government interference, board members chosen by university</a:t>
            </a:r>
          </a:p>
          <a:p>
            <a:r>
              <a:rPr lang="en-US" sz="2800" dirty="0" smtClean="0"/>
              <a:t>Professional bodies have an impact on autonomy</a:t>
            </a:r>
          </a:p>
          <a:p>
            <a:r>
              <a:rPr lang="en-US" sz="2800" dirty="0" smtClean="0"/>
              <a:t>Considerable autonomy for Deans – less capacity for university-wide strategic planning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0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University of Alberta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as the “provincial university” in 1908</a:t>
            </a:r>
          </a:p>
          <a:p>
            <a:r>
              <a:rPr lang="en-US" dirty="0" smtClean="0"/>
              <a:t>30,000 undergraduate, 7000 graduate students</a:t>
            </a:r>
          </a:p>
          <a:p>
            <a:r>
              <a:rPr lang="en-US" dirty="0" smtClean="0"/>
              <a:t>Bicameral governance structure with Governing Board and General Faculties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brief introduction to higher education in Canada</a:t>
            </a:r>
          </a:p>
          <a:p>
            <a:r>
              <a:rPr lang="en-US" dirty="0" smtClean="0"/>
              <a:t>Describe our study of university governance in major research universities</a:t>
            </a:r>
          </a:p>
          <a:p>
            <a:r>
              <a:rPr lang="en-US" dirty="0" smtClean="0"/>
              <a:t>Provide preliminary findings based on three case studies </a:t>
            </a:r>
          </a:p>
          <a:p>
            <a:r>
              <a:rPr lang="en-US" dirty="0" smtClean="0"/>
              <a:t>Implications for university governance and university 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5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in Governance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Post-Secondary Learning Act (PLA) in 2007 established 6 sectors within Campus Alberta</a:t>
            </a:r>
          </a:p>
          <a:p>
            <a:r>
              <a:rPr lang="en-US" dirty="0" smtClean="0"/>
              <a:t>University of Alberta is one of two major research universities</a:t>
            </a:r>
          </a:p>
          <a:p>
            <a:r>
              <a:rPr lang="en-US" dirty="0" smtClean="0"/>
              <a:t>PLA is the “bible” for governance and policy discussions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in Governance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Strong role for board and board chair (strategic direction)</a:t>
            </a:r>
          </a:p>
          <a:p>
            <a:r>
              <a:rPr lang="en-US" sz="2800" dirty="0" smtClean="0"/>
              <a:t>Government officials sit on university audit committee</a:t>
            </a:r>
          </a:p>
          <a:p>
            <a:r>
              <a:rPr lang="en-US" sz="2800" dirty="0" smtClean="0"/>
              <a:t>University prevented from borrowing money (BUT government provides good support)</a:t>
            </a:r>
          </a:p>
          <a:p>
            <a:r>
              <a:rPr lang="en-US" sz="2800" dirty="0" smtClean="0"/>
              <a:t>Moving towards decentralized budget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Institutional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levels of autonomy, but province has a legitimate role as major funder</a:t>
            </a:r>
          </a:p>
          <a:p>
            <a:r>
              <a:rPr lang="en-US" dirty="0" smtClean="0"/>
              <a:t>Respect for academic self-governance</a:t>
            </a:r>
          </a:p>
          <a:p>
            <a:r>
              <a:rPr lang="en-US" dirty="0" smtClean="0"/>
              <a:t>Province assigns major accountability role to the board (chooses board members and chair carefully)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University of British Columbia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top 50 university in Shanghai, THE</a:t>
            </a:r>
          </a:p>
          <a:p>
            <a:r>
              <a:rPr lang="en-US" dirty="0" smtClean="0"/>
              <a:t>27,000 undergraduate; 8000 graduate</a:t>
            </a:r>
          </a:p>
          <a:p>
            <a:r>
              <a:rPr lang="en-US" dirty="0" smtClean="0"/>
              <a:t>Bicameral governance structure with Board of Governors and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University Act governs all public universities in BC</a:t>
            </a:r>
          </a:p>
          <a:p>
            <a:r>
              <a:rPr lang="en-US" sz="2800" dirty="0" smtClean="0"/>
              <a:t>University is a Government Reporting Entity (GRE) and so university budget is closely monitored</a:t>
            </a:r>
          </a:p>
          <a:p>
            <a:r>
              <a:rPr lang="en-US" sz="2800" dirty="0" smtClean="0"/>
              <a:t>Okanogan College transferred to University</a:t>
            </a:r>
          </a:p>
          <a:p>
            <a:r>
              <a:rPr lang="en-US" sz="2800" dirty="0" smtClean="0"/>
              <a:t>University now controls significant amount of land – President is unofficial Mayor</a:t>
            </a:r>
          </a:p>
          <a:p>
            <a:r>
              <a:rPr lang="en-US" sz="2800" dirty="0" smtClean="0"/>
              <a:t>Moving towards decentralized budget control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93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Institutional Autonomy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autonomy, but province is attempting to clarify expectations</a:t>
            </a:r>
          </a:p>
          <a:p>
            <a:r>
              <a:rPr lang="en-US" dirty="0" smtClean="0"/>
              <a:t>Reduced autonomy as GRE, increased autonomy with increased authority over land/zoning</a:t>
            </a:r>
          </a:p>
          <a:p>
            <a:r>
              <a:rPr lang="en-US" dirty="0" smtClean="0"/>
              <a:t>Respect for academic self-governance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Observations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common trends:</a:t>
            </a:r>
          </a:p>
          <a:p>
            <a:pPr lvl="1"/>
            <a:r>
              <a:rPr lang="en-US" dirty="0" smtClean="0"/>
              <a:t>Movement towards decentralized decision-making within the university</a:t>
            </a:r>
          </a:p>
          <a:p>
            <a:pPr lvl="1"/>
            <a:r>
              <a:rPr lang="en-US" dirty="0" smtClean="0"/>
              <a:t>Governments have respected institutional autonomy and academic self-governance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</a:t>
            </a:r>
            <a:r>
              <a:rPr lang="en-US" dirty="0" err="1" smtClean="0"/>
              <a:t>Obervations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Provincial policy environment makes a difference:</a:t>
            </a:r>
          </a:p>
          <a:p>
            <a:pPr lvl="1"/>
            <a:r>
              <a:rPr lang="en-US" dirty="0" smtClean="0"/>
              <a:t>Importance of PLA in Alberta</a:t>
            </a:r>
          </a:p>
          <a:p>
            <a:pPr lvl="1"/>
            <a:r>
              <a:rPr lang="en-US" dirty="0" smtClean="0"/>
              <a:t>Differences in funding levels (and accountability)</a:t>
            </a:r>
          </a:p>
          <a:p>
            <a:pPr lvl="1"/>
            <a:r>
              <a:rPr lang="en-US" dirty="0" smtClean="0"/>
              <a:t>Differences in board role and appointment processes (Alberta)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Observations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have been no major reforms to university governance</a:t>
            </a:r>
          </a:p>
          <a:p>
            <a:r>
              <a:rPr lang="en-US" dirty="0" smtClean="0"/>
              <a:t>High levels of autonomy – institutions are able to find a balance between elite and mass activities</a:t>
            </a:r>
          </a:p>
          <a:p>
            <a:r>
              <a:rPr lang="en-US" dirty="0" smtClean="0"/>
              <a:t>Most government interventions had little impact on autonomy (university still decides what it will do)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Glen Jones</a:t>
            </a:r>
          </a:p>
          <a:p>
            <a:r>
              <a:rPr lang="en-US" dirty="0" smtClean="0">
                <a:hlinkClick r:id="rId2"/>
              </a:rPr>
              <a:t>www.glenjones.ca</a:t>
            </a:r>
            <a:endParaRPr lang="en-US" dirty="0" smtClean="0"/>
          </a:p>
          <a:p>
            <a:r>
              <a:rPr lang="en-US" dirty="0" smtClean="0"/>
              <a:t>gjones@oise.utoronto.ca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Federation created in 1867</a:t>
            </a:r>
          </a:p>
          <a:p>
            <a:r>
              <a:rPr lang="en-US" sz="2800" dirty="0" smtClean="0"/>
              <a:t>Division of responsibility between federal government and provinces – provinces assigned responsibility for education</a:t>
            </a:r>
          </a:p>
          <a:p>
            <a:r>
              <a:rPr lang="en-US" sz="2800" dirty="0" smtClean="0"/>
              <a:t>No national higher education policy, no national ministry</a:t>
            </a:r>
          </a:p>
          <a:p>
            <a:r>
              <a:rPr lang="en-US" sz="2800" dirty="0" smtClean="0"/>
              <a:t>Federal government plays a major role in research policy, student loans, culture and 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3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Canadian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provinces with tremendous differences in size, population</a:t>
            </a:r>
          </a:p>
          <a:p>
            <a:r>
              <a:rPr lang="en-US" dirty="0" smtClean="0"/>
              <a:t>3 northern territories (extremely sparse populations)</a:t>
            </a:r>
          </a:p>
          <a:p>
            <a:r>
              <a:rPr lang="en-US" dirty="0" smtClean="0"/>
              <a:t>2 official languages (English and French)</a:t>
            </a:r>
          </a:p>
          <a:p>
            <a:r>
              <a:rPr lang="en-US" dirty="0" smtClean="0"/>
              <a:t>Highly diverse population with tremendous cultural and regional differences.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Canadian Provinces and Territories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52625"/>
            <a:ext cx="5334000" cy="3790950"/>
          </a:xfrm>
        </p:spPr>
      </p:pic>
    </p:spTree>
    <p:extLst>
      <p:ext uri="{BB962C8B-B14F-4D97-AF65-F5344CB8AC3E}">
        <p14:creationId xmlns:p14="http://schemas.microsoft.com/office/powerpoint/2010/main" val="20879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Provincial Higher Education 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province created its own “system” in the process of post-WWII </a:t>
            </a:r>
            <a:r>
              <a:rPr lang="en-US" dirty="0" err="1" smtClean="0"/>
              <a:t>massification</a:t>
            </a:r>
            <a:endParaRPr lang="en-US" dirty="0" smtClean="0"/>
          </a:p>
          <a:p>
            <a:r>
              <a:rPr lang="en-US" dirty="0" smtClean="0"/>
              <a:t>Major differences in system structure, regulation, funding, tuition fees, etc.</a:t>
            </a:r>
          </a:p>
          <a:p>
            <a:r>
              <a:rPr lang="en-US" dirty="0" smtClean="0"/>
              <a:t>Relatively homogenous university sector emerged across Canada – similar governance structures, undergraduate standards, comprehensive,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University Governance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Canadian universities adopted a bicameral system of governance</a:t>
            </a:r>
          </a:p>
          <a:p>
            <a:pPr lvl="1"/>
            <a:r>
              <a:rPr lang="en-US" dirty="0" smtClean="0"/>
              <a:t>Governing board (largely external members, often appointed by government)</a:t>
            </a:r>
          </a:p>
          <a:p>
            <a:pPr lvl="1"/>
            <a:r>
              <a:rPr lang="en-US" dirty="0" smtClean="0"/>
              <a:t>Senate (largely internal members: faculty, students, academic administrators)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Governance and Institutional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autonomy was largely associated with the governance of the Anglo-Saxon systems – separating universities from the state</a:t>
            </a:r>
          </a:p>
          <a:p>
            <a:r>
              <a:rPr lang="en-US" dirty="0" smtClean="0"/>
              <a:t>In these systems it was regarded as an “innate good” – in contrast to continental European traditions of a strong state role.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Governance and Institutional Autonomy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have been major reforms to governance in many systems</a:t>
            </a:r>
          </a:p>
          <a:p>
            <a:pPr lvl="1"/>
            <a:r>
              <a:rPr lang="en-US" dirty="0" smtClean="0"/>
              <a:t>State stepping back to allow universities to govern themselves</a:t>
            </a:r>
          </a:p>
          <a:p>
            <a:pPr lvl="1"/>
            <a:r>
              <a:rPr lang="en-US" dirty="0" smtClean="0"/>
              <a:t>State steering function</a:t>
            </a:r>
          </a:p>
          <a:p>
            <a:pPr lvl="1"/>
            <a:r>
              <a:rPr lang="en-US" dirty="0" smtClean="0"/>
              <a:t>Greater university management capacity</a:t>
            </a:r>
          </a:p>
          <a:p>
            <a:r>
              <a:rPr lang="en-US" dirty="0" smtClean="0"/>
              <a:t>Anglo-Saxon systems – greater government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7784</TotalTime>
  <Words>1003</Words>
  <Application>Microsoft Office PowerPoint</Application>
  <PresentationFormat>On-screen Show (4:3)</PresentationFormat>
  <Paragraphs>128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Theme1</vt:lpstr>
      <vt:lpstr>Custom Design</vt:lpstr>
      <vt:lpstr>Rethinking Institutional Autonomy: University Governance, Provincial Government Policy, and Canada’s Flagship Research Universities</vt:lpstr>
      <vt:lpstr>Organization of Presentation</vt:lpstr>
      <vt:lpstr>Canada</vt:lpstr>
      <vt:lpstr>The Canadian Federation</vt:lpstr>
      <vt:lpstr>Canadian Provinces and Territories</vt:lpstr>
      <vt:lpstr>Provincial Higher Education Systems</vt:lpstr>
      <vt:lpstr>University Governance</vt:lpstr>
      <vt:lpstr>Governance and Institutional Autonomy</vt:lpstr>
      <vt:lpstr>Governance and Institutional Autonomy</vt:lpstr>
      <vt:lpstr>Governance and Autonomy</vt:lpstr>
      <vt:lpstr>Governance and Autonomy</vt:lpstr>
      <vt:lpstr>Our project</vt:lpstr>
      <vt:lpstr>Institutional Autonomy</vt:lpstr>
      <vt:lpstr>The study</vt:lpstr>
      <vt:lpstr>This presentation will focus on 3 case studies:</vt:lpstr>
      <vt:lpstr>University of Toronto</vt:lpstr>
      <vt:lpstr>Changes in Governance</vt:lpstr>
      <vt:lpstr>Institutional Autonomy</vt:lpstr>
      <vt:lpstr>University of Alberta</vt:lpstr>
      <vt:lpstr>Changes in Governance</vt:lpstr>
      <vt:lpstr>Changes in Governance</vt:lpstr>
      <vt:lpstr>Institutional Autonomy</vt:lpstr>
      <vt:lpstr>University of British Columbia</vt:lpstr>
      <vt:lpstr>Changes in Governance</vt:lpstr>
      <vt:lpstr>Institutional Autonomy</vt:lpstr>
      <vt:lpstr>Concluding Observations</vt:lpstr>
      <vt:lpstr>Concluding Obervations</vt:lpstr>
      <vt:lpstr>Concluding Observations</vt:lpstr>
      <vt:lpstr>Thank You!!</vt:lpstr>
    </vt:vector>
  </TitlesOfParts>
  <Company>OISE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the Current Landscape</dc:title>
  <dc:creator>jonesgle</dc:creator>
  <cp:lastModifiedBy>Glen Jones</cp:lastModifiedBy>
  <cp:revision>77</cp:revision>
  <dcterms:created xsi:type="dcterms:W3CDTF">2014-04-23T14:46:16Z</dcterms:created>
  <dcterms:modified xsi:type="dcterms:W3CDTF">2014-10-14T18:00:43Z</dcterms:modified>
</cp:coreProperties>
</file>