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6" r:id="rId3"/>
    <p:sldId id="322" r:id="rId4"/>
    <p:sldId id="321" r:id="rId5"/>
    <p:sldId id="292" r:id="rId6"/>
    <p:sldId id="291" r:id="rId7"/>
    <p:sldId id="338" r:id="rId8"/>
    <p:sldId id="343" r:id="rId9"/>
    <p:sldId id="297" r:id="rId10"/>
    <p:sldId id="345" r:id="rId11"/>
    <p:sldId id="323" r:id="rId12"/>
    <p:sldId id="346" r:id="rId13"/>
    <p:sldId id="300" r:id="rId14"/>
    <p:sldId id="348" r:id="rId15"/>
    <p:sldId id="288" r:id="rId16"/>
    <p:sldId id="330" r:id="rId17"/>
    <p:sldId id="332" r:id="rId18"/>
    <p:sldId id="334" r:id="rId19"/>
    <p:sldId id="335" r:id="rId20"/>
    <p:sldId id="336" r:id="rId21"/>
    <p:sldId id="337" r:id="rId22"/>
    <p:sldId id="324" r:id="rId23"/>
    <p:sldId id="258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A55"/>
    <a:srgbClr val="003F82"/>
    <a:srgbClr val="213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5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C943C-A1D0-45E5-97F2-15C06DF5CD3F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721ED-C78F-4BD9-ABF8-A41D87C963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2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11EA1-CB36-4DD8-A530-6E6A46C0115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7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_____Microsoft_Excel_97-20031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805542" y="2521262"/>
            <a:ext cx="7772400" cy="144666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тартовая диагностика детей на входе в начальную школу и оценка их прогресса в течение первого года обучения </a:t>
            </a:r>
            <a:r>
              <a:rPr lang="ru-RU" sz="3600" b="1" dirty="0" smtClean="0">
                <a:solidFill>
                  <a:schemeClr val="tx2"/>
                </a:solidFill>
              </a:rPr>
              <a:t>: международное исследование </a:t>
            </a:r>
            <a:r>
              <a:rPr lang="en-US" sz="3600" b="1" dirty="0" smtClean="0">
                <a:solidFill>
                  <a:schemeClr val="tx2"/>
                </a:solidFill>
              </a:rPr>
              <a:t>iPIPS</a:t>
            </a:r>
            <a:endParaRPr lang="en-US" sz="3600" b="1" dirty="0" smtClean="0">
              <a:solidFill>
                <a:schemeClr val="tx2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250830" y="5141125"/>
            <a:ext cx="6506308" cy="855784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21386F"/>
                </a:solidFill>
                <a:latin typeface="Arial" pitchFamily="34" charset="0"/>
                <a:cs typeface="Arial" pitchFamily="34" charset="0"/>
              </a:rPr>
              <a:t>Карданова Е.Ю.</a:t>
            </a:r>
          </a:p>
          <a:p>
            <a:pPr algn="r"/>
            <a:r>
              <a:rPr lang="ru-RU" sz="2000" b="1" dirty="0" smtClean="0">
                <a:solidFill>
                  <a:srgbClr val="21386F"/>
                </a:solidFill>
                <a:latin typeface="Arial" pitchFamily="34" charset="0"/>
                <a:cs typeface="Arial" pitchFamily="34" charset="0"/>
              </a:rPr>
              <a:t>Иванова А.Е.</a:t>
            </a:r>
            <a:endParaRPr lang="en-US" sz="2000" b="1" dirty="0" smtClean="0">
              <a:solidFill>
                <a:srgbClr val="21386F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dirty="0" smtClean="0">
                <a:solidFill>
                  <a:srgbClr val="21386F"/>
                </a:solidFill>
                <a:latin typeface="Arial" pitchFamily="34" charset="0"/>
                <a:cs typeface="Arial" pitchFamily="34" charset="0"/>
              </a:rPr>
              <a:t>Центр мониторинга качества образования</a:t>
            </a:r>
            <a:endParaRPr lang="ru-RU" sz="2000" b="1" dirty="0">
              <a:solidFill>
                <a:srgbClr val="2138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7" name="Picture 4" descr="Институт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1097"/>
            <a:ext cx="1143008" cy="11430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ttp://ioe.hse.ru/data/2014/02/13/1230945753/i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5552"/>
            <a:ext cx="904916" cy="7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7517"/>
            <a:ext cx="9158288" cy="129705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88" y="-27517"/>
            <a:ext cx="9158288" cy="1361006"/>
          </a:xfrm>
          <a:solidFill>
            <a:schemeClr val="tx2"/>
          </a:solidFill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Примеры задач по математике</a:t>
            </a:r>
            <a:endPara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269539"/>
            <a:ext cx="9071992" cy="5732520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" y="166981"/>
            <a:ext cx="1011811" cy="9216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333489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61923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8596" y="1629469"/>
            <a:ext cx="68797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1) Саша  хочет купить апельсин, который стоит 12 рублей, какие монеты ему нужно взять?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0" descr="Описание: http://s020.radikal.ru/i702/1301/cc/c62f58a67a3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40" y="2983410"/>
            <a:ext cx="1269383" cy="12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9" descr="Описание: http://1001diploms.ru/base/image/aHR0cDovLzJtb25ldGkucnUvaW1hZ2VzL3Bob3Rvcy9tZWRpdW0vY2QzMWYyNTkxODg4NGIyZWFmNDI1MDcwZDJhYWQyZGEuanB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2928934"/>
            <a:ext cx="140816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8" descr="Описание: http://www.tamboff.ru/forum/files/thumbs/t_5714_0010_954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3" y="2911971"/>
            <a:ext cx="13803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928797" y="4620693"/>
            <a:ext cx="5647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2) Какое число на 3 меньше, чем 7?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3857620" y="5829269"/>
            <a:ext cx="4890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3) Половина от 6 </a:t>
            </a:r>
            <a:r>
              <a:rPr lang="en-US" sz="2400" dirty="0" smtClean="0"/>
              <a:t>- </a:t>
            </a:r>
            <a:r>
              <a:rPr lang="ru-RU" sz="2400" dirty="0" smtClean="0"/>
              <a:t>это сколько?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471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4" y="393699"/>
            <a:ext cx="8762335" cy="591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4" y="220113"/>
            <a:ext cx="4401820" cy="644924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437561"/>
              </p:ext>
            </p:extLst>
          </p:nvPr>
        </p:nvGraphicFramePr>
        <p:xfrm>
          <a:off x="5292080" y="1785928"/>
          <a:ext cx="3168352" cy="471490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168352"/>
              </a:tblGrid>
              <a:tr h="669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"</a:t>
                      </a:r>
                      <a:r>
                        <a:rPr lang="ru-RU" sz="1800" dirty="0">
                          <a:effectLst/>
                        </a:rPr>
                        <a:t>Слушать рассказы и истории</a:t>
                      </a:r>
                      <a:r>
                        <a:rPr lang="ru-RU" sz="1800" dirty="0" smtClean="0">
                          <a:effectLst/>
                        </a:rPr>
                        <a:t>"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"</a:t>
                      </a:r>
                      <a:r>
                        <a:rPr lang="ru-RU" sz="1800" dirty="0">
                          <a:effectLst/>
                        </a:rPr>
                        <a:t>Разглядывать картинки в книжках".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"</a:t>
                      </a:r>
                      <a:r>
                        <a:rPr lang="ru-RU" sz="1800" dirty="0">
                          <a:effectLst/>
                        </a:rPr>
                        <a:t>Рисовать</a:t>
                      </a:r>
                      <a:r>
                        <a:rPr lang="ru-RU" sz="1800" dirty="0" smtClean="0">
                          <a:effectLst/>
                        </a:rPr>
                        <a:t>"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"</a:t>
                      </a:r>
                      <a:r>
                        <a:rPr lang="ru-RU" sz="1800" dirty="0">
                          <a:effectLst/>
                        </a:rPr>
                        <a:t>Играть в Лего или другой конструктор</a:t>
                      </a:r>
                      <a:r>
                        <a:rPr lang="ru-RU" sz="1800" dirty="0" smtClean="0">
                          <a:effectLst/>
                        </a:rPr>
                        <a:t>"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"</a:t>
                      </a:r>
                      <a:r>
                        <a:rPr lang="ru-RU" sz="1800" dirty="0">
                          <a:effectLst/>
                        </a:rPr>
                        <a:t>Считать</a:t>
                      </a:r>
                      <a:r>
                        <a:rPr lang="ru-RU" sz="1800" dirty="0" smtClean="0">
                          <a:effectLst/>
                        </a:rPr>
                        <a:t>"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"</a:t>
                      </a:r>
                      <a:r>
                        <a:rPr lang="ru-RU" sz="1800" dirty="0">
                          <a:effectLst/>
                        </a:rPr>
                        <a:t>Ходить в школу</a:t>
                      </a:r>
                      <a:r>
                        <a:rPr lang="ru-RU" sz="1800" dirty="0" smtClean="0">
                          <a:effectLst/>
                        </a:rPr>
                        <a:t>"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"</a:t>
                      </a:r>
                      <a:r>
                        <a:rPr lang="ru-RU" sz="1800" dirty="0">
                          <a:effectLst/>
                        </a:rPr>
                        <a:t>Играть на детской площадке</a:t>
                      </a:r>
                      <a:r>
                        <a:rPr lang="ru-RU" sz="1800" dirty="0" smtClean="0">
                          <a:effectLst/>
                        </a:rPr>
                        <a:t>"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"</a:t>
                      </a:r>
                      <a:r>
                        <a:rPr lang="ru-RU" sz="1800" dirty="0">
                          <a:effectLst/>
                        </a:rPr>
                        <a:t>Использовать компьютер</a:t>
                      </a:r>
                      <a:r>
                        <a:rPr lang="ru-RU" sz="1800" dirty="0" smtClean="0">
                          <a:effectLst/>
                        </a:rPr>
                        <a:t>"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85899" y="404779"/>
            <a:ext cx="4094327" cy="107721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Отношение ребенка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81958" y="394138"/>
            <a:ext cx="7536589" cy="70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447800"/>
            <a:ext cx="3643313" cy="480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pic>
        <p:nvPicPr>
          <p:cNvPr id="11" name="Рисунок 14"/>
          <p:cNvPicPr/>
          <p:nvPr/>
        </p:nvPicPr>
        <p:blipFill rotWithShape="1">
          <a:blip r:embed="rId3"/>
          <a:srcRect l="19" t="14526" r="49663" b="4928"/>
          <a:stretch/>
        </p:blipFill>
        <p:spPr bwMode="auto">
          <a:xfrm>
            <a:off x="4914091" y="1447800"/>
            <a:ext cx="4104456" cy="4516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5588" y="1320731"/>
            <a:ext cx="4379474" cy="4016484"/>
          </a:xfrm>
          <a:prstGeom prst="rect">
            <a:avLst/>
          </a:prstGeom>
          <a:ln>
            <a:solidFill>
              <a:srgbClr val="1C2A55"/>
            </a:solidFill>
          </a:ln>
        </p:spPr>
        <p:txBody>
          <a:bodyPr wrap="square">
            <a:spAutoFit/>
          </a:bodyPr>
          <a:lstStyle/>
          <a:p>
            <a:pPr lvl="0" defTabSz="91440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Шкалы</a:t>
            </a:r>
          </a:p>
          <a:p>
            <a:pPr lvl="0" defTabSz="914400"/>
            <a:endParaRPr lang="ru-RU" sz="1600" b="1" dirty="0" smtClean="0">
              <a:ea typeface="Calibri" pitchFamily="34" charset="0"/>
              <a:cs typeface="Times New Roman" pitchFamily="18" charset="0"/>
            </a:endParaRPr>
          </a:p>
          <a:p>
            <a:pPr lvl="0" defTabSz="914400" eaLnBrk="0" hangingPunct="0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Привыкание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Независимость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Уверенность</a:t>
            </a:r>
            <a:endParaRPr lang="ru-RU" sz="17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Сосредоточенность в занятиях, которыми руководит учитель</a:t>
            </a:r>
            <a:endParaRPr lang="ru-RU" sz="17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Сосредоточенность в самостоятельных занятиях</a:t>
            </a:r>
            <a:endParaRPr lang="ru-RU" sz="17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Поведение</a:t>
            </a:r>
            <a:endParaRPr lang="ru-RU" sz="17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Взаимоотношения со сверстниками</a:t>
            </a:r>
            <a:endParaRPr lang="ru-RU" sz="17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Взаимоотношения со взрослыми</a:t>
            </a:r>
            <a:endParaRPr lang="ru-RU" sz="17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Правила</a:t>
            </a:r>
            <a:endParaRPr lang="ru-RU" sz="17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Культурное развитие</a:t>
            </a:r>
            <a:endParaRPr lang="ru-RU" sz="17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914400" eaLnBrk="0" hangingPunct="0"/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Коммуникация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5588" y="5337215"/>
            <a:ext cx="43794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dirty="0" smtClean="0">
                <a:latin typeface="Arial" pitchFamily="34" charset="0"/>
                <a:cs typeface="Times New Roman" pitchFamily="18" charset="0"/>
              </a:rPr>
              <a:t>Между социальным и эмоциональным развитием ребенка и его навыками по чтению и математике существует положительная значимая связь.</a:t>
            </a:r>
          </a:p>
          <a:p>
            <a:pPr lvl="0" algn="just" eaLnBrk="0" hangingPunct="0"/>
            <a:endParaRPr lang="ru-RU" sz="1600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81957" y="189186"/>
            <a:ext cx="75365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Анкета социального и эмоционального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развития ребенка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81958" y="394138"/>
            <a:ext cx="7536589" cy="70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Процедура диагностики: </a:t>
            </a:r>
            <a:r>
              <a:rPr lang="ru-RU" sz="2800" dirty="0" smtClean="0">
                <a:solidFill>
                  <a:schemeClr val="bg1"/>
                </a:solidFill>
              </a:rPr>
              <a:t>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ндивидуальная работа с каждым ребенком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:  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3643952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2400" dirty="0" smtClean="0"/>
              <a:t>Время - 20-30 минут  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2400" dirty="0" smtClean="0"/>
              <a:t>Оценивание в игровой форме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2400" dirty="0" smtClean="0"/>
              <a:t>Красочный буклет для ребенка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ru-RU" sz="2400" dirty="0" smtClean="0"/>
              <a:t>Планшет с ПО для интервьюера</a:t>
            </a:r>
          </a:p>
          <a:p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8" name="Picture 2" descr="http://www.hse.ru/data/2013/10/25/1282846212/IMG_20131017_1127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r="12430"/>
          <a:stretch/>
        </p:blipFill>
        <p:spPr bwMode="auto">
          <a:xfrm>
            <a:off x="3844732" y="1626918"/>
            <a:ext cx="5173816" cy="478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2405575" y="182880"/>
            <a:ext cx="63537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Апробация </a:t>
            </a:r>
            <a:r>
              <a:rPr lang="en-US" sz="3200" b="1" dirty="0" smtClean="0">
                <a:solidFill>
                  <a:schemeClr val="bg1"/>
                </a:solidFill>
              </a:rPr>
              <a:t>iPIPS</a:t>
            </a:r>
            <a:r>
              <a:rPr lang="ru-RU" sz="3200" b="1" dirty="0" smtClean="0">
                <a:solidFill>
                  <a:schemeClr val="bg1"/>
                </a:solidFill>
              </a:rPr>
              <a:t> в России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5588" y="1447800"/>
            <a:ext cx="8678100" cy="2036379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Осень 2013 г. - весна 2014 г. </a:t>
            </a:r>
          </a:p>
          <a:p>
            <a:r>
              <a:rPr lang="ru-RU" sz="2400" dirty="0" smtClean="0"/>
              <a:t>Регион: г. Великий Новгород и Новгородская область </a:t>
            </a:r>
          </a:p>
          <a:p>
            <a:pPr algn="just"/>
            <a:r>
              <a:rPr lang="ru-RU" sz="2400" dirty="0" smtClean="0"/>
              <a:t>Объем выборки: 310 учеников первого класса (5% генеральной совокупности)</a:t>
            </a:r>
          </a:p>
          <a:p>
            <a:pPr algn="just"/>
            <a:r>
              <a:rPr lang="ru-RU" sz="2400" dirty="0" smtClean="0"/>
              <a:t>Метод формирования выборки: стратифицированный рандомизированный отбор</a:t>
            </a:r>
          </a:p>
          <a:p>
            <a:pPr algn="just"/>
            <a:endParaRPr lang="ru-RU" sz="2400" dirty="0" smtClean="0"/>
          </a:p>
          <a:p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5589" y="3767960"/>
          <a:ext cx="8679923" cy="223839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49212"/>
                <a:gridCol w="697398"/>
                <a:gridCol w="635131"/>
                <a:gridCol w="1369890"/>
                <a:gridCol w="647585"/>
                <a:gridCol w="660038"/>
                <a:gridCol w="2062618"/>
                <a:gridCol w="783596"/>
                <a:gridCol w="774455"/>
              </a:tblGrid>
              <a:tr h="416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Пол,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Окт.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Апр.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Нас. пункт,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Окт.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Апр.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Тип школы,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Окт.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Апр.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8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Жен.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Город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</a:t>
                      </a:r>
                      <a:r>
                        <a:rPr lang="en-US" sz="1800" dirty="0" smtClean="0">
                          <a:effectLst/>
                        </a:rPr>
                        <a:t>1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70.8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Гимназия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68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Муж.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Село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r>
                        <a:rPr lang="en-US" sz="1800" dirty="0" smtClean="0">
                          <a:effectLst/>
                        </a:rPr>
                        <a:t>8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29.2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С  </a:t>
                      </a:r>
                      <a:r>
                        <a:rPr lang="ru-RU" sz="1600" b="1" dirty="0" err="1" smtClean="0">
                          <a:effectLst/>
                        </a:rPr>
                        <a:t>углубл.из.предм</a:t>
                      </a:r>
                      <a:r>
                        <a:rPr lang="ru-RU" sz="1600" b="1" dirty="0" smtClean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1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r>
                        <a:rPr lang="en-US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68520">
                <a:tc gridSpan="6">
                  <a:txBody>
                    <a:bodyPr/>
                    <a:lstStyle/>
                    <a:p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Общеобразовательн</a:t>
                      </a:r>
                      <a:r>
                        <a:rPr lang="ru-RU" sz="1600" b="1" dirty="0" smtClean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r>
                        <a:rPr lang="en-US" sz="1800" dirty="0">
                          <a:effectLst/>
                        </a:rPr>
                        <a:t>1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r>
                        <a:rPr lang="en-US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16418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Всего</a:t>
                      </a:r>
                      <a:r>
                        <a:rPr lang="en-US" sz="1600" dirty="0" smtClean="0">
                          <a:effectLst/>
                        </a:rPr>
                        <a:t>: </a:t>
                      </a:r>
                      <a:r>
                        <a:rPr lang="en-US" sz="1600" dirty="0">
                          <a:effectLst/>
                        </a:rPr>
                        <a:t>310 </a:t>
                      </a:r>
                      <a:r>
                        <a:rPr lang="ru-RU" sz="1600" dirty="0" smtClean="0">
                          <a:effectLst/>
                        </a:rPr>
                        <a:t>первоклассников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765738" y="182880"/>
            <a:ext cx="699356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Межстрановое исследование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701314"/>
              </p:ext>
            </p:extLst>
          </p:nvPr>
        </p:nvGraphicFramePr>
        <p:xfrm>
          <a:off x="486922" y="2099280"/>
          <a:ext cx="6008470" cy="223618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684638"/>
                <a:gridCol w="2161916"/>
                <a:gridCol w="2161916"/>
              </a:tblGrid>
              <a:tr h="965146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Страна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Кол-во участников </a:t>
                      </a:r>
                      <a:r>
                        <a:rPr lang="ru-RU" sz="1800" baseline="0" dirty="0" smtClean="0">
                          <a:effectLst/>
                        </a:rPr>
                        <a:t> на входе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Кол-во участников</a:t>
                      </a:r>
                      <a:r>
                        <a:rPr lang="ru-RU" sz="1800" baseline="0" dirty="0" smtClean="0">
                          <a:effectLst/>
                        </a:rPr>
                        <a:t> после 1 года обучения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367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Англия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6985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5837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67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Шотландия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6627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6627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679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310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92087" y="1525142"/>
            <a:ext cx="58461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Размер </a:t>
            </a:r>
            <a:r>
              <a:rPr lang="ru-RU" altLang="ru-RU" sz="20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alt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ыборки в трех странах участницах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64211"/>
              </p:ext>
            </p:extLst>
          </p:nvPr>
        </p:nvGraphicFramePr>
        <p:xfrm>
          <a:off x="4130566" y="4745422"/>
          <a:ext cx="4628741" cy="1915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851"/>
                <a:gridCol w="3000890"/>
              </a:tblGrid>
              <a:tr h="566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Страна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      Возраст детей 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Англия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4.56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Шотландия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5.09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Россия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7.33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130566" y="4335463"/>
            <a:ext cx="50134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Средний возраст детей в трех странах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2405575" y="182880"/>
            <a:ext cx="63537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DIF </a:t>
            </a:r>
            <a:r>
              <a:rPr lang="ru-RU" sz="3200" b="1" dirty="0" smtClean="0">
                <a:solidFill>
                  <a:schemeClr val="bg1"/>
                </a:solidFill>
              </a:rPr>
              <a:t>анализ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082231"/>
              </p:ext>
            </p:extLst>
          </p:nvPr>
        </p:nvGraphicFramePr>
        <p:xfrm>
          <a:off x="255588" y="1755298"/>
          <a:ext cx="6420919" cy="4440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Диаграмма" r:id="rId4" imgW="6153088" imgH="4010040" progId="Excel.Sheet.8">
                  <p:embed/>
                </p:oleObj>
              </mc:Choice>
              <mc:Fallback>
                <p:oleObj name="Диаграмма" r:id="rId4" imgW="6153088" imgH="401004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1755298"/>
                        <a:ext cx="6420919" cy="44405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031421" y="2017985"/>
            <a:ext cx="1727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12 заданий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38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587500" y="182880"/>
            <a:ext cx="7353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Первые результаты по математике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063175"/>
              </p:ext>
            </p:extLst>
          </p:nvPr>
        </p:nvGraphicFramePr>
        <p:xfrm>
          <a:off x="863600" y="1680955"/>
          <a:ext cx="7112000" cy="1989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7619"/>
                <a:gridCol w="1272941"/>
                <a:gridCol w="1355040"/>
                <a:gridCol w="1324078"/>
                <a:gridCol w="1622322"/>
              </a:tblGrid>
              <a:tr h="2693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Страна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Baseline assessment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Follow-up assessment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602"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Mean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St. </a:t>
                      </a:r>
                      <a:r>
                        <a:rPr lang="ru-RU" sz="1800" dirty="0" err="1">
                          <a:effectLst/>
                        </a:rPr>
                        <a:t>Deviation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Mean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St. </a:t>
                      </a:r>
                      <a:r>
                        <a:rPr lang="ru-RU" sz="1800" dirty="0">
                          <a:effectLst/>
                        </a:rPr>
                        <a:t>Deviation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Англия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-3.85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2.24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0.30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2.43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Шотландия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-2.30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2.08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1.58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2.29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3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Россия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1.40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2.13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3.39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2.02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63600" y="1342401"/>
            <a:ext cx="70554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Средние</a:t>
            </a:r>
            <a:r>
              <a:rPr kumimoji="0" lang="ru-RU" alt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оценки по математике в трех странах (в </a:t>
            </a:r>
            <a:r>
              <a:rPr kumimoji="0" lang="ru-RU" altLang="ru-RU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логитах</a:t>
            </a:r>
            <a:r>
              <a:rPr kumimoji="0" lang="ru-RU" alt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)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515827"/>
              </p:ext>
            </p:extLst>
          </p:nvPr>
        </p:nvGraphicFramePr>
        <p:xfrm>
          <a:off x="1077912" y="4376153"/>
          <a:ext cx="6642102" cy="1811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4421"/>
                <a:gridCol w="2038079"/>
                <a:gridCol w="2119602"/>
              </a:tblGrid>
              <a:tr h="42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Страна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Mean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St. </a:t>
                      </a:r>
                      <a:r>
                        <a:rPr lang="ru-RU" sz="1800" dirty="0" err="1">
                          <a:effectLst/>
                        </a:rPr>
                        <a:t>Deviation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4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Англия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4.14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1.87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4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Шотландия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3.88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1.78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4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Россия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1.99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1.20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77912" y="4005263"/>
            <a:ext cx="66421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Средний</a:t>
            </a:r>
            <a:r>
              <a:rPr kumimoji="0" lang="ru-RU" alt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прогресс по математике в трех странах (в </a:t>
            </a:r>
            <a:r>
              <a:rPr kumimoji="0" lang="ru-RU" altLang="ru-RU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логитах</a:t>
            </a:r>
            <a:r>
              <a:rPr kumimoji="0" lang="ru-RU" alt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)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587500" y="182880"/>
            <a:ext cx="7353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Сравнение результатов детей по математике в России, Англии и Шотландии по возрасту</a:t>
            </a: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4" name="Диаграмма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604963"/>
            <a:ext cx="76581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9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665027" y="182880"/>
            <a:ext cx="70942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dirty="0" smtClean="0">
                <a:solidFill>
                  <a:schemeClr val="bg1"/>
                </a:solidFill>
              </a:rPr>
              <a:t>Достоинства </a:t>
            </a:r>
            <a:r>
              <a:rPr lang="en-US" sz="4000" dirty="0" err="1" smtClean="0">
                <a:solidFill>
                  <a:schemeClr val="bg1"/>
                </a:solidFill>
              </a:rPr>
              <a:t>iPIPS</a:t>
            </a:r>
            <a:endParaRPr lang="en-US" sz="40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5588" y="1614488"/>
            <a:ext cx="8678100" cy="48006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ru-RU" sz="2400" dirty="0"/>
              <a:t>Инструмент индивидуального оценивания</a:t>
            </a:r>
          </a:p>
          <a:p>
            <a:pPr>
              <a:buFont typeface="Arial"/>
              <a:buChar char="•"/>
            </a:pPr>
            <a:r>
              <a:rPr lang="ru-RU" sz="2400" dirty="0"/>
              <a:t>Разработан в соответствии с последними достижениями мировой </a:t>
            </a:r>
            <a:r>
              <a:rPr lang="ru-RU" sz="2400" dirty="0" err="1"/>
              <a:t>тестологической</a:t>
            </a:r>
            <a:r>
              <a:rPr lang="ru-RU" sz="2400" dirty="0"/>
              <a:t> науки</a:t>
            </a:r>
          </a:p>
          <a:p>
            <a:pPr>
              <a:buFont typeface="Arial"/>
              <a:buChar char="•"/>
            </a:pPr>
            <a:r>
              <a:rPr lang="ru-RU" sz="2400" dirty="0"/>
              <a:t>Стандартизированный инструмент с доказанными психометрическими свойствами и </a:t>
            </a:r>
            <a:r>
              <a:rPr lang="ru-RU" sz="2400" dirty="0" smtClean="0"/>
              <a:t>валидностью, </a:t>
            </a:r>
            <a:r>
              <a:rPr lang="ru-RU" sz="2400" dirty="0"/>
              <a:t>признанный в мире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400" dirty="0"/>
              <a:t>Создан в формате компьютерного адаптивного тестирования</a:t>
            </a:r>
          </a:p>
          <a:p>
            <a:pPr>
              <a:buFont typeface="Arial"/>
              <a:buChar char="•"/>
            </a:pPr>
            <a:r>
              <a:rPr lang="ru-RU" sz="2400" dirty="0"/>
              <a:t>Позволяет максимально мягко и с большой точностью оценить каждого конкретного ребенка</a:t>
            </a:r>
          </a:p>
          <a:p>
            <a:pPr>
              <a:buFont typeface="Arial"/>
              <a:buChar char="•"/>
            </a:pPr>
            <a:r>
              <a:rPr lang="ru-RU" sz="2400" dirty="0"/>
              <a:t>Уникальный инструмент, не имеющий аналогов в российской образовательной </a:t>
            </a:r>
            <a:r>
              <a:rPr lang="ru-RU" sz="2400" dirty="0" smtClean="0"/>
              <a:t>системе</a:t>
            </a:r>
            <a:endParaRPr lang="ru-RU" sz="24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587500" y="213360"/>
            <a:ext cx="7353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Продолжение исследования</a:t>
            </a: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8921" y="1798715"/>
            <a:ext cx="7920084" cy="461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800" dirty="0" smtClean="0">
                <a:solidFill>
                  <a:schemeClr val="tx1"/>
                </a:solidFill>
              </a:rPr>
              <a:t>Проведение </a:t>
            </a:r>
            <a:r>
              <a:rPr lang="en-US" sz="3800" dirty="0" smtClean="0">
                <a:solidFill>
                  <a:schemeClr val="tx1"/>
                </a:solidFill>
              </a:rPr>
              <a:t>1 </a:t>
            </a:r>
            <a:r>
              <a:rPr lang="ru-RU" sz="3800" dirty="0" smtClean="0">
                <a:solidFill>
                  <a:schemeClr val="tx1"/>
                </a:solidFill>
              </a:rPr>
              <a:t>этапа исследования на широкомасштабной выборке: Красноярск, Татарстан, Москва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900" dirty="0" smtClean="0">
                <a:solidFill>
                  <a:schemeClr val="tx1"/>
                </a:solidFill>
              </a:rPr>
              <a:t>(октябрь  2014 г.,</a:t>
            </a:r>
            <a:r>
              <a:rPr lang="ru-RU" sz="2900" b="1" dirty="0" smtClean="0">
                <a:solidFill>
                  <a:schemeClr val="tx1"/>
                </a:solidFill>
              </a:rPr>
              <a:t>  </a:t>
            </a:r>
            <a:r>
              <a:rPr lang="ru-RU" sz="2900" dirty="0" smtClean="0">
                <a:solidFill>
                  <a:schemeClr val="tx1"/>
                </a:solidFill>
              </a:rPr>
              <a:t>более 4000 человек)</a:t>
            </a:r>
          </a:p>
          <a:p>
            <a:pPr indent="15875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</a:rPr>
              <a:t>	</a:t>
            </a:r>
            <a:r>
              <a:rPr lang="ru-RU" sz="2900" dirty="0" err="1" smtClean="0">
                <a:solidFill>
                  <a:schemeClr val="tx1"/>
                </a:solidFill>
              </a:rPr>
              <a:t>Валидизация</a:t>
            </a:r>
            <a:r>
              <a:rPr lang="ru-RU" sz="2900" dirty="0" smtClean="0">
                <a:solidFill>
                  <a:schemeClr val="tx1"/>
                </a:solidFill>
              </a:rPr>
              <a:t> инструмента</a:t>
            </a:r>
          </a:p>
          <a:p>
            <a:pPr indent="15875" algn="just">
              <a:buFont typeface="Wingdings" pitchFamily="2" charset="2"/>
              <a:buChar char="Ø"/>
            </a:pPr>
            <a:r>
              <a:rPr lang="ru-RU" sz="2900" dirty="0" smtClean="0">
                <a:solidFill>
                  <a:schemeClr val="tx1"/>
                </a:solidFill>
              </a:rPr>
              <a:t>	Проведение международного сравнительного исследования готовности к школе</a:t>
            </a:r>
            <a:endParaRPr lang="en-US" sz="2900" dirty="0" smtClean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3800" dirty="0" smtClean="0">
                <a:solidFill>
                  <a:schemeClr val="tx1"/>
                </a:solidFill>
              </a:rPr>
              <a:t>Проведение 2-го этапа исследования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900" dirty="0" smtClean="0">
                <a:solidFill>
                  <a:schemeClr val="tx1"/>
                </a:solidFill>
              </a:rPr>
              <a:t>(Апрель - май 2015 г., та же выборка)</a:t>
            </a:r>
          </a:p>
          <a:p>
            <a:pPr indent="15875" algn="just">
              <a:buFont typeface="Wingdings" pitchFamily="2" charset="2"/>
              <a:buChar char="Ø"/>
            </a:pPr>
            <a:r>
              <a:rPr lang="ru-RU" sz="2900" dirty="0" smtClean="0">
                <a:solidFill>
                  <a:schemeClr val="tx1"/>
                </a:solidFill>
              </a:rPr>
              <a:t>	Оценивание индивидуального прогресса</a:t>
            </a:r>
            <a:endParaRPr lang="en-US" sz="2900" dirty="0" smtClean="0">
              <a:solidFill>
                <a:schemeClr val="tx1"/>
              </a:solidFill>
            </a:endParaRPr>
          </a:p>
          <a:p>
            <a:pPr indent="15875" algn="just">
              <a:buFont typeface="Wingdings" pitchFamily="2" charset="2"/>
              <a:buChar char="Ø"/>
            </a:pPr>
            <a:r>
              <a:rPr lang="en-US" sz="2900" dirty="0">
                <a:solidFill>
                  <a:schemeClr val="tx1"/>
                </a:solidFill>
              </a:rPr>
              <a:t> </a:t>
            </a:r>
            <a:r>
              <a:rPr lang="en-US" sz="2900" dirty="0" smtClean="0">
                <a:solidFill>
                  <a:schemeClr val="tx1"/>
                </a:solidFill>
              </a:rPr>
              <a:t>   </a:t>
            </a:r>
            <a:r>
              <a:rPr lang="ru-RU" sz="2900" dirty="0" smtClean="0">
                <a:solidFill>
                  <a:schemeClr val="tx1"/>
                </a:solidFill>
              </a:rPr>
              <a:t>Проведение международного сравнительного исследования прогресса детей в течение первого года обучения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587500" y="213360"/>
            <a:ext cx="7353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Исследовательские вопросы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5588" y="1436748"/>
            <a:ext cx="8469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/>
              <a:t>В какой степени и каким образом раннее когнитивное развитие ребенка связано с его дальнейшей успешностью в начальной школе? </a:t>
            </a:r>
          </a:p>
          <a:p>
            <a:pPr marL="360000" lvl="0" indent="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/>
              <a:t>Каким образом </a:t>
            </a:r>
            <a:r>
              <a:rPr lang="ru-RU" dirty="0" err="1"/>
              <a:t>некогнитивное</a:t>
            </a:r>
            <a:r>
              <a:rPr lang="ru-RU" dirty="0"/>
              <a:t> развитие ребенка (личностное, социальное развитие, а также его поведенческие характеристики) определяют успешность ребенка в начальной школе?</a:t>
            </a:r>
          </a:p>
          <a:p>
            <a:pPr marL="360000" lvl="0" indent="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/>
              <a:t>Какова связь социально-экономического статуса семьи с базовыми когнитивными  навыками ребенка и его прогрессом в течение первого года обучения?</a:t>
            </a:r>
          </a:p>
          <a:p>
            <a:pPr marL="360000" lvl="0" indent="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/>
              <a:t>Какова роль школьной образовательной среды в индивидуальном прогрессе ребенка в начальной школе? </a:t>
            </a:r>
          </a:p>
        </p:txBody>
      </p:sp>
    </p:spTree>
    <p:extLst>
      <p:ext uri="{BB962C8B-B14F-4D97-AF65-F5344CB8AC3E}">
        <p14:creationId xmlns:p14="http://schemas.microsoft.com/office/powerpoint/2010/main" val="40938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665027" y="182880"/>
            <a:ext cx="70942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>
                <a:solidFill>
                  <a:schemeClr val="bg1"/>
                </a:solidFill>
              </a:rPr>
              <a:t>Два способа использования инструмента</a:t>
            </a:r>
            <a:endParaRPr lang="en-US" sz="24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9" name="Content Placeholder 9"/>
          <p:cNvGraphicFramePr>
            <a:graphicFrameLocks noGrp="1"/>
          </p:cNvGraphicFramePr>
          <p:nvPr>
            <p:ph idx="1"/>
          </p:nvPr>
        </p:nvGraphicFramePr>
        <p:xfrm>
          <a:off x="-13648" y="1187355"/>
          <a:ext cx="9157648" cy="585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561"/>
                <a:gridCol w="3671248"/>
                <a:gridCol w="3725839"/>
              </a:tblGrid>
              <a:tr h="7507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Анализ функционирования системы</a:t>
                      </a:r>
                      <a:endParaRPr lang="ru-RU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Индивидуальная диагностика</a:t>
                      </a:r>
                      <a:endParaRPr lang="ru-RU" sz="1800" dirty="0"/>
                    </a:p>
                  </a:txBody>
                  <a:tcPr marT="60960" marB="60960"/>
                </a:tc>
              </a:tr>
              <a:tr h="98867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Участники</a:t>
                      </a:r>
                      <a:endParaRPr lang="ru-RU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Репрезентативная выборка </a:t>
                      </a:r>
                    </a:p>
                    <a:p>
                      <a:r>
                        <a:rPr lang="ru-RU" sz="1800" dirty="0" smtClean="0"/>
                        <a:t>на уровне муниципалитета/региона</a:t>
                      </a:r>
                      <a:endParaRPr lang="ru-RU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Все дети </a:t>
                      </a:r>
                    </a:p>
                    <a:p>
                      <a:r>
                        <a:rPr lang="ru-RU" sz="1800" dirty="0" smtClean="0"/>
                        <a:t>школы/ муниципалитета/региона</a:t>
                      </a:r>
                      <a:endParaRPr lang="ru-RU" sz="1800" dirty="0"/>
                    </a:p>
                  </a:txBody>
                  <a:tcPr marT="60960" marB="60960"/>
                </a:tc>
              </a:tr>
              <a:tr h="7016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Кто проводит</a:t>
                      </a:r>
                      <a:endParaRPr lang="ru-RU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Внешние интервьюеры</a:t>
                      </a:r>
                      <a:endParaRPr lang="ru-RU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Учителя, школьные психологи</a:t>
                      </a:r>
                      <a:endParaRPr lang="ru-RU" sz="1800" dirty="0"/>
                    </a:p>
                  </a:txBody>
                  <a:tcPr marT="60960" marB="60960"/>
                </a:tc>
              </a:tr>
              <a:tr h="7016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Потребители</a:t>
                      </a:r>
                      <a:r>
                        <a:rPr lang="ru-RU" sz="1800" baseline="0" dirty="0" smtClean="0"/>
                        <a:t> результатов</a:t>
                      </a:r>
                      <a:endParaRPr lang="ru-RU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Органы управления образованием</a:t>
                      </a:r>
                      <a:endParaRPr lang="ru-RU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Учителя, родители</a:t>
                      </a:r>
                      <a:endParaRPr lang="ru-RU" sz="1800" dirty="0"/>
                    </a:p>
                  </a:txBody>
                  <a:tcPr marT="60960" marB="60960"/>
                </a:tc>
              </a:tr>
              <a:tr h="271088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Использование результатов</a:t>
                      </a:r>
                      <a:endParaRPr lang="ru-RU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Выявление трендов, факторов, влияющих</a:t>
                      </a:r>
                      <a:r>
                        <a:rPr lang="ru-RU" sz="1800" baseline="0" dirty="0" smtClean="0"/>
                        <a:t> на прогресс детей; сравнение УМК, </a:t>
                      </a:r>
                      <a:r>
                        <a:rPr lang="ru-RU" sz="1800" dirty="0" smtClean="0"/>
                        <a:t>проверка гипотез, повышение квалификации учителей</a:t>
                      </a:r>
                      <a:endParaRPr lang="ru-RU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Построение индивидуальной образовательной траектории ребенка, измерение индивидуального прогресса,</a:t>
                      </a:r>
                      <a:r>
                        <a:rPr lang="ru-RU" sz="1800" baseline="0" dirty="0" smtClean="0"/>
                        <a:t> корректировка образовательного процесса</a:t>
                      </a:r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4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888522"/>
            <a:ext cx="6400800" cy="926123"/>
          </a:xfrm>
        </p:spPr>
        <p:txBody>
          <a:bodyPr/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Центр мониторинга качества образования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Институт образования </a:t>
            </a: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НИУ Высшая школа экономики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http://ioe.hse.ru/monitoring/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200" dirty="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6461" y="3927232"/>
            <a:ext cx="7444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21386F"/>
                </a:solidFill>
              </a:rPr>
              <a:t>Карданова Е.Ю.</a:t>
            </a:r>
          </a:p>
          <a:p>
            <a:pPr algn="ctr">
              <a:buNone/>
            </a:pPr>
            <a:r>
              <a:rPr lang="en-US" dirty="0" smtClean="0">
                <a:solidFill>
                  <a:srgbClr val="21386F"/>
                </a:solidFill>
              </a:rPr>
              <a:t>ekardanova@hse.ru</a:t>
            </a:r>
            <a:endParaRPr lang="ru-RU" dirty="0">
              <a:solidFill>
                <a:srgbClr val="21386F"/>
              </a:solidFill>
            </a:endParaRPr>
          </a:p>
        </p:txBody>
      </p:sp>
      <p:pic>
        <p:nvPicPr>
          <p:cNvPr id="5" name="Picture 4" descr="Институт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2" y="1653131"/>
            <a:ext cx="1143008" cy="11430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ttp://ioe.hse.ru/data/2014/02/13/1230945753/im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29" y="1847586"/>
            <a:ext cx="904916" cy="7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34662" y="182880"/>
            <a:ext cx="732464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Специальная техника измерений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91004" y="1447800"/>
            <a:ext cx="5742684" cy="52133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Реализация трех подходов к интерпретации результатов</a:t>
            </a:r>
            <a:endParaRPr lang="en-US" sz="2800" b="1" dirty="0" smtClean="0">
              <a:latin typeface="Myriad Pro"/>
            </a:endParaRPr>
          </a:p>
          <a:p>
            <a:pPr>
              <a:buFont typeface="Arial" pitchFamily="34" charset="0"/>
              <a:buChar char="•"/>
            </a:pPr>
            <a:endParaRPr lang="ru-RU" sz="2400" b="1" i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Нормативно-ориентированный </a:t>
            </a:r>
            <a:r>
              <a:rPr lang="en-US" sz="2400" b="1" i="1" dirty="0" smtClean="0"/>
              <a:t> </a:t>
            </a:r>
          </a:p>
          <a:p>
            <a:pPr marL="85725">
              <a:buNone/>
            </a:pPr>
            <a:r>
              <a:rPr lang="en-US" sz="2400" dirty="0" smtClean="0"/>
              <a:t>  </a:t>
            </a:r>
            <a:r>
              <a:rPr lang="ru-RU" sz="2400" dirty="0" smtClean="0"/>
              <a:t>Результат отдельного участника интерпретируется в  зависимости от достижений всей совокупности участников тестирования</a:t>
            </a:r>
          </a:p>
          <a:p>
            <a:pPr marL="85725"/>
            <a:endParaRPr lang="ru-RU" sz="1800" dirty="0" smtClean="0"/>
          </a:p>
          <a:p>
            <a:pPr marL="85725" indent="-85725"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400" b="1" i="1" dirty="0" smtClean="0"/>
              <a:t>Индивидуально – ориентированный </a:t>
            </a:r>
            <a:endParaRPr lang="ru-RU" sz="2400" b="1" dirty="0" smtClean="0"/>
          </a:p>
          <a:p>
            <a:pPr marL="182563" indent="-96838">
              <a:buNone/>
            </a:pPr>
            <a:r>
              <a:rPr lang="ru-RU" sz="2400" dirty="0" smtClean="0"/>
              <a:t> Оценивается степень прогресса конкретного учащегося за   определенный промежуток времени</a:t>
            </a:r>
          </a:p>
          <a:p>
            <a:pPr marL="85725">
              <a:buNone/>
            </a:pPr>
            <a:endParaRPr lang="ru-RU" sz="1800" dirty="0" smtClean="0"/>
          </a:p>
          <a:p>
            <a:pPr marL="85725">
              <a:buFont typeface="Arial" pitchFamily="34" charset="0"/>
              <a:buChar char="•"/>
            </a:pPr>
            <a:r>
              <a:rPr lang="ru-RU" sz="2400" b="1" i="1" dirty="0" smtClean="0"/>
              <a:t>Критериально-ориентированный</a:t>
            </a:r>
            <a:r>
              <a:rPr lang="en-US" sz="2400" i="1" dirty="0" smtClean="0"/>
              <a:t> </a:t>
            </a:r>
          </a:p>
          <a:p>
            <a:pPr marL="182563">
              <a:buNone/>
            </a:pPr>
            <a:r>
              <a:rPr lang="en-US" sz="2400" dirty="0" smtClean="0"/>
              <a:t>   </a:t>
            </a:r>
            <a:r>
              <a:rPr lang="ru-RU" sz="2400" dirty="0" smtClean="0"/>
              <a:t>На основании положения  участника на шкале и пороговых значений делается вывод о</a:t>
            </a:r>
            <a:r>
              <a:rPr lang="en-US" sz="2400" dirty="0" smtClean="0"/>
              <a:t> </a:t>
            </a:r>
            <a:r>
              <a:rPr lang="ru-RU" sz="2400" dirty="0" smtClean="0"/>
              <a:t>качественном уровне, на котором находится участник</a:t>
            </a:r>
          </a:p>
          <a:p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19100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665027" y="182880"/>
            <a:ext cx="70942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dirty="0" smtClean="0">
                <a:solidFill>
                  <a:schemeClr val="bg1"/>
                </a:solidFill>
              </a:rPr>
              <a:t>Адаптация </a:t>
            </a:r>
            <a:r>
              <a:rPr lang="en-US" sz="3600" dirty="0" smtClean="0">
                <a:solidFill>
                  <a:schemeClr val="bg1"/>
                </a:solidFill>
              </a:rPr>
              <a:t>iPIPS </a:t>
            </a:r>
            <a:r>
              <a:rPr lang="ru-RU" sz="3600" dirty="0" smtClean="0">
                <a:solidFill>
                  <a:schemeClr val="bg1"/>
                </a:solidFill>
              </a:rPr>
              <a:t>в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России</a:t>
            </a:r>
            <a:endParaRPr lang="en-US" sz="3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5588" y="1447800"/>
            <a:ext cx="8678100" cy="4800600"/>
          </a:xfrm>
        </p:spPr>
        <p:txBody>
          <a:bodyPr>
            <a:normAutofit fontScale="92500"/>
          </a:bodyPr>
          <a:lstStyle/>
          <a:p>
            <a:pPr marL="177800" indent="-177800" algn="just"/>
            <a:r>
              <a:rPr lang="ru-RU" sz="2400" dirty="0" smtClean="0"/>
              <a:t>Разработка русскоязычной версии инструмента </a:t>
            </a:r>
            <a:r>
              <a:rPr lang="en-US" sz="2400" dirty="0" smtClean="0"/>
              <a:t>iPIPS</a:t>
            </a:r>
            <a:endParaRPr lang="ru-RU" sz="2400" dirty="0" smtClean="0"/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2400" dirty="0" smtClean="0"/>
              <a:t>Разработка процедур и проведение двух циклов измерения (опроса детей и сбора контекстных данных): в начале учебного года (стартовая диагностика) и в конце (прогресс в течение первого учебного года) 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2400" dirty="0" smtClean="0"/>
              <a:t>Проведение исследований по адаптации инструмента в России, включая проведение психометрического анализа характеристик заданий в сравнении с международной базой </a:t>
            </a:r>
            <a:r>
              <a:rPr lang="en-US" sz="2400" dirty="0" smtClean="0"/>
              <a:t>iPIPS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2400" dirty="0" smtClean="0"/>
              <a:t>Валидизация русскоязычной версии инструмента </a:t>
            </a:r>
            <a:r>
              <a:rPr lang="en-US" sz="2400" dirty="0" smtClean="0"/>
              <a:t>iPIPS</a:t>
            </a:r>
            <a:endParaRPr lang="ru-RU" sz="2400" dirty="0" smtClean="0"/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2400" dirty="0" smtClean="0"/>
              <a:t>Разработка методики оценивания детей и построения единой шкалы для двух циклов, совместимой с международной шкалой</a:t>
            </a:r>
            <a:endParaRPr lang="en-US" sz="2400" dirty="0" smtClean="0"/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sz="2400" dirty="0" smtClean="0"/>
              <a:t>Проведение первичного анализа данных</a:t>
            </a:r>
          </a:p>
          <a:p>
            <a:endParaRPr lang="ru-RU" sz="1800" dirty="0" smtClean="0"/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9047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2405575" y="182880"/>
            <a:ext cx="63537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Структура </a:t>
            </a:r>
            <a:r>
              <a:rPr lang="en-US" sz="3200" b="1" dirty="0" smtClean="0">
                <a:solidFill>
                  <a:schemeClr val="bg1"/>
                </a:solidFill>
              </a:rPr>
              <a:t>iPIPS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5588" y="1447800"/>
            <a:ext cx="4570412" cy="4800600"/>
          </a:xfrm>
        </p:spPr>
        <p:txBody>
          <a:bodyPr>
            <a:normAutofit/>
          </a:bodyPr>
          <a:lstStyle/>
          <a:p>
            <a:pPr marL="265113" indent="-265113">
              <a:buFont typeface="Arial" pitchFamily="34" charset="0"/>
              <a:buChar char="•"/>
              <a:tabLst>
                <a:tab pos="7081838" algn="l"/>
              </a:tabLst>
            </a:pPr>
            <a:r>
              <a:rPr lang="ru-RU" sz="2400" dirty="0" smtClean="0"/>
              <a:t>Буклет с заданиями для детей (математика, чтение, фонологическая грамотность)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 Анкета для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  Опросники для учителя:</a:t>
            </a:r>
          </a:p>
          <a:p>
            <a:pPr marL="893763" lvl="1" indent="-436563">
              <a:buFont typeface="Wingdings" pitchFamily="2" charset="2"/>
              <a:buChar char="ü"/>
            </a:pPr>
            <a:r>
              <a:rPr lang="ru-RU" sz="2400" dirty="0" smtClean="0"/>
              <a:t>Анкета социального и эмоционального развития ребенка</a:t>
            </a:r>
          </a:p>
          <a:p>
            <a:pPr marL="893763" lvl="1" indent="-436563">
              <a:buFont typeface="Wingdings" pitchFamily="2" charset="2"/>
              <a:buChar char="ü"/>
            </a:pPr>
            <a:r>
              <a:rPr lang="ru-RU" sz="2400" dirty="0" smtClean="0"/>
              <a:t>Анкета поведенческих характеристик ребенка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 smtClean="0"/>
              <a:t>  Анкета учителя</a:t>
            </a:r>
            <a:endParaRPr lang="ru-RU" sz="24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0854" y="1349274"/>
            <a:ext cx="3738454" cy="53118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2405575" y="182880"/>
            <a:ext cx="63537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Структура буклета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4150" y="1815152"/>
            <a:ext cx="46129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ru-RU" sz="2000" b="1" dirty="0" smtClean="0">
              <a:cs typeface="Times New Roman" panose="02020603050405020304" pitchFamily="18" charset="0"/>
            </a:endParaRPr>
          </a:p>
          <a:p>
            <a:pPr marL="342900" indent="-342900">
              <a:buNone/>
            </a:pPr>
            <a:endParaRPr lang="ru-RU" sz="2000" b="1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Словарный запас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Идеи о чтении: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cs typeface="Times New Roman" panose="02020603050405020304" pitchFamily="18" charset="0"/>
              </a:rPr>
              <a:t>Структура текста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Повторение слов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Рифмование слов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Буквы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Слова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Чтение коротких историй и предложений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Понимание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3504" y="2255837"/>
            <a:ext cx="29289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  Простой счет</a:t>
            </a:r>
          </a:p>
          <a:p>
            <a:pPr marL="180975" indent="-180975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 Простое сложение    и  вычитание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 Цифры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  Задачи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3504" y="4844955"/>
            <a:ext cx="2832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Отношения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149" y="1815152"/>
            <a:ext cx="2702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+mn-lt"/>
                <a:cs typeface="Times New Roman" panose="02020603050405020304" pitchFamily="18" charset="0"/>
              </a:rPr>
              <a:t>Письмо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4" b="9470"/>
          <a:stretch/>
        </p:blipFill>
        <p:spPr bwMode="auto">
          <a:xfrm>
            <a:off x="251520" y="188641"/>
            <a:ext cx="4032448" cy="6412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404664"/>
            <a:ext cx="3944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Письмо</a:t>
            </a:r>
            <a:endParaRPr lang="ru-RU" sz="4000" b="1" dirty="0"/>
          </a:p>
        </p:txBody>
      </p:sp>
      <p:pic>
        <p:nvPicPr>
          <p:cNvPr id="6" name="Объект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7297"/>
            <a:ext cx="4038600" cy="32321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716016" y="5061182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27% детей могут полностью верно написать своё имя, с учётом регистра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94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665027" y="182880"/>
            <a:ext cx="70942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Чтение: короткая история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11" name="Рисунок 3" descr="C:\Users\Public\Pictures\images\Story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t="4836" r="4542" b="3948"/>
          <a:stretch/>
        </p:blipFill>
        <p:spPr bwMode="auto">
          <a:xfrm>
            <a:off x="142844" y="1331988"/>
            <a:ext cx="4714908" cy="532916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36" y="1331988"/>
            <a:ext cx="3740571" cy="347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265682" y="4810058"/>
            <a:ext cx="3493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слова прочитаны правильно: 31%</a:t>
            </a:r>
          </a:p>
          <a:p>
            <a:endParaRPr lang="ru-RU" dirty="0" smtClean="0"/>
          </a:p>
          <a:p>
            <a:r>
              <a:rPr lang="ru-RU" dirty="0" smtClean="0"/>
              <a:t>Ни одного слова не прочитано: 17%</a:t>
            </a:r>
          </a:p>
        </p:txBody>
      </p:sp>
    </p:spTree>
    <p:extLst>
      <p:ext uri="{BB962C8B-B14F-4D97-AF65-F5344CB8AC3E}">
        <p14:creationId xmlns:p14="http://schemas.microsoft.com/office/powerpoint/2010/main" val="19047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6424552" y="274588"/>
            <a:ext cx="2565566" cy="135421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Модель: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чтение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12"/>
          <p:cNvGrpSpPr>
            <a:grpSpLocks/>
          </p:cNvGrpSpPr>
          <p:nvPr/>
        </p:nvGrpSpPr>
        <p:grpSpPr bwMode="auto">
          <a:xfrm>
            <a:off x="592641" y="274587"/>
            <a:ext cx="8388793" cy="6276349"/>
            <a:chOff x="4039" y="1918"/>
            <a:chExt cx="87456" cy="56732"/>
          </a:xfrm>
        </p:grpSpPr>
        <p:sp>
          <p:nvSpPr>
            <p:cNvPr id="4" name="Скругленный прямоугольник 1"/>
            <p:cNvSpPr>
              <a:spLocks noChangeArrowheads="1"/>
            </p:cNvSpPr>
            <p:nvPr/>
          </p:nvSpPr>
          <p:spPr bwMode="auto">
            <a:xfrm>
              <a:off x="4039" y="1918"/>
              <a:ext cx="51301" cy="61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Вокабуляр: 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оценка словарного запаса детей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Скругленный прямоугольник 3"/>
            <p:cNvSpPr>
              <a:spLocks noChangeArrowheads="1"/>
            </p:cNvSpPr>
            <p:nvPr/>
          </p:nvSpPr>
          <p:spPr bwMode="auto">
            <a:xfrm>
              <a:off x="10728" y="11682"/>
              <a:ext cx="51296" cy="59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Идеи о чтении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: 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структура текста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Скругленный прямоугольник 4"/>
            <p:cNvSpPr>
              <a:spLocks noChangeArrowheads="1"/>
            </p:cNvSpPr>
            <p:nvPr/>
          </p:nvSpPr>
          <p:spPr bwMode="auto">
            <a:xfrm>
              <a:off x="18101" y="21906"/>
              <a:ext cx="51295" cy="56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Знание букв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6905" y="32127"/>
              <a:ext cx="51295" cy="65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BE86"/>
                </a:gs>
                <a:gs pos="35001">
                  <a:srgbClr val="FFD0AA"/>
                </a:gs>
                <a:gs pos="100000">
                  <a:srgbClr val="FFEBDB"/>
                </a:gs>
              </a:gsLst>
              <a:lin ang="162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endPara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Распознавание слов: 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схватывание графической оболочки слова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35267" y="42489"/>
              <a:ext cx="51295" cy="71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Техническое чтение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:  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чтение истории и чтение предложений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0200" y="52975"/>
              <a:ext cx="51295" cy="56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Понимание текста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Стрелка вниз 9"/>
            <p:cNvSpPr>
              <a:spLocks noChangeArrowheads="1"/>
            </p:cNvSpPr>
            <p:nvPr/>
          </p:nvSpPr>
          <p:spPr bwMode="auto">
            <a:xfrm>
              <a:off x="63821" y="27269"/>
              <a:ext cx="5575" cy="485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8912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7038" y="6722433"/>
            <a:ext cx="3097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ет</a:t>
            </a:r>
            <a:endParaRPr lang="ru-RU" dirty="0"/>
          </a:p>
        </p:txBody>
      </p:sp>
      <p:sp>
        <p:nvSpPr>
          <p:cNvPr id="32" name="Стрелка вниз 9"/>
          <p:cNvSpPr>
            <a:spLocks noChangeArrowheads="1"/>
          </p:cNvSpPr>
          <p:nvPr/>
        </p:nvSpPr>
        <p:spPr bwMode="auto">
          <a:xfrm>
            <a:off x="7180103" y="4267479"/>
            <a:ext cx="534755" cy="49559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трелка вниз 9"/>
          <p:cNvSpPr>
            <a:spLocks noChangeArrowheads="1"/>
          </p:cNvSpPr>
          <p:nvPr/>
        </p:nvSpPr>
        <p:spPr bwMode="auto">
          <a:xfrm>
            <a:off x="7973505" y="5427537"/>
            <a:ext cx="534755" cy="49559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Стрелка вниз 9"/>
          <p:cNvSpPr>
            <a:spLocks noChangeArrowheads="1"/>
          </p:cNvSpPr>
          <p:nvPr/>
        </p:nvSpPr>
        <p:spPr bwMode="auto">
          <a:xfrm>
            <a:off x="5628499" y="1990301"/>
            <a:ext cx="534755" cy="49559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трелка вниз 9"/>
          <p:cNvSpPr>
            <a:spLocks noChangeArrowheads="1"/>
          </p:cNvSpPr>
          <p:nvPr/>
        </p:nvSpPr>
        <p:spPr bwMode="auto">
          <a:xfrm>
            <a:off x="4978686" y="817345"/>
            <a:ext cx="534755" cy="53744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1130</Words>
  <Application>Microsoft Office PowerPoint</Application>
  <PresentationFormat>Экран (4:3)</PresentationFormat>
  <Paragraphs>320</Paragraphs>
  <Slides>23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Office Theme</vt:lpstr>
      <vt:lpstr>Диаграмма</vt:lpstr>
      <vt:lpstr>Cтартовая диагностика детей на входе в начальную школу и оценка их прогресса в течение первого года обучения : международное исследование iPIPS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задач по математике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Студент НИУ ВШЭ</cp:lastModifiedBy>
  <cp:revision>130</cp:revision>
  <dcterms:created xsi:type="dcterms:W3CDTF">2010-09-30T06:45:29Z</dcterms:created>
  <dcterms:modified xsi:type="dcterms:W3CDTF">2014-10-27T15:52:09Z</dcterms:modified>
</cp:coreProperties>
</file>