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30"/>
  </p:notesMasterIdLst>
  <p:sldIdLst>
    <p:sldId id="257" r:id="rId2"/>
    <p:sldId id="267" r:id="rId3"/>
    <p:sldId id="256" r:id="rId4"/>
    <p:sldId id="273" r:id="rId5"/>
    <p:sldId id="287" r:id="rId6"/>
    <p:sldId id="259" r:id="rId7"/>
    <p:sldId id="260" r:id="rId8"/>
    <p:sldId id="270" r:id="rId9"/>
    <p:sldId id="261" r:id="rId10"/>
    <p:sldId id="269" r:id="rId11"/>
    <p:sldId id="262" r:id="rId12"/>
    <p:sldId id="284" r:id="rId13"/>
    <p:sldId id="268" r:id="rId14"/>
    <p:sldId id="264" r:id="rId15"/>
    <p:sldId id="271" r:id="rId16"/>
    <p:sldId id="266" r:id="rId17"/>
    <p:sldId id="265" r:id="rId18"/>
    <p:sldId id="275" r:id="rId19"/>
    <p:sldId id="276" r:id="rId20"/>
    <p:sldId id="277" r:id="rId21"/>
    <p:sldId id="278" r:id="rId22"/>
    <p:sldId id="272" r:id="rId23"/>
    <p:sldId id="274" r:id="rId24"/>
    <p:sldId id="285" r:id="rId25"/>
    <p:sldId id="286" r:id="rId26"/>
    <p:sldId id="282" r:id="rId27"/>
    <p:sldId id="280" r:id="rId28"/>
    <p:sldId id="283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7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talis\&#1056;&#1072;&#1079;&#1076;&#1077;&#1083;_3_&#1056;&#1086;&#1089;&#1089;&#1080;&#1103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talis\&#1056;&#1072;&#1079;&#1076;&#1077;&#1083;_3_&#1056;&#1086;&#1089;&#1089;&#1080;&#1103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0;&#1083;&#1077;&#1095;&#1082;&#1072;\Desktop\&#1056;&#1072;&#1079;&#1076;&#1077;&#1083;_2_&#1056;&#1086;&#1089;&#1089;&#1080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29742632829772"/>
          <c:y val="6.0324367348818297E-2"/>
          <c:w val="0.83337875657044902"/>
          <c:h val="0.6984679546635616"/>
        </c:manualLayout>
      </c:layout>
      <c:barChart>
        <c:barDir val="col"/>
        <c:grouping val="clustered"/>
        <c:varyColors val="0"/>
        <c:ser>
          <c:idx val="0"/>
          <c:order val="0"/>
          <c:tx>
            <c:v>Среднее по TALIS</c:v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(Sheet1!$L$126;Sheet1!$N$126;Sheet1!$P$126)</c:f>
              <c:strCache>
                <c:ptCount val="3"/>
                <c:pt idx="0">
                  <c:v>Ниже среднего профессионального</c:v>
                </c:pt>
                <c:pt idx="1">
                  <c:v>Высшее профессиональное (степень бакалавра)</c:v>
                </c:pt>
                <c:pt idx="2">
                  <c:v>Высшее профессиональное (степень магистра) и выше</c:v>
                </c:pt>
              </c:strCache>
            </c:strRef>
          </c:cat>
          <c:val>
            <c:numRef>
              <c:f>(Sheet1!$L$152;Sheet1!$N$152;Sheet1!$P$152)</c:f>
              <c:numCache>
                <c:formatCode>General</c:formatCode>
                <c:ptCount val="3"/>
                <c:pt idx="0">
                  <c:v>48.1</c:v>
                </c:pt>
                <c:pt idx="1">
                  <c:v>55.4</c:v>
                </c:pt>
                <c:pt idx="2">
                  <c:v>56.6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633208"/>
        <c:axId val="172632424"/>
      </c:barChart>
      <c:scatterChart>
        <c:scatterStyle val="lineMarker"/>
        <c:varyColors val="0"/>
        <c:ser>
          <c:idx val="1"/>
          <c:order val="1"/>
          <c:tx>
            <c:v>Россия</c:v>
          </c:tx>
          <c:spPr>
            <a:ln w="66675">
              <a:noFill/>
            </a:ln>
          </c:spPr>
          <c:marker>
            <c:symbol val="diamond"/>
            <c:size val="13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yVal>
            <c:numRef>
              <c:f>(Sheet1!$L$153;Sheet1!$N$153;Sheet1!$P$153)</c:f>
              <c:numCache>
                <c:formatCode>#,##0.00</c:formatCode>
                <c:ptCount val="3"/>
                <c:pt idx="0">
                  <c:v>11.27</c:v>
                </c:pt>
                <c:pt idx="1">
                  <c:v>86.7</c:v>
                </c:pt>
                <c:pt idx="2" formatCode="General">
                  <c:v>2.0299999999999998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633208"/>
        <c:axId val="172632424"/>
      </c:scatterChart>
      <c:catAx>
        <c:axId val="172633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aseline="0"/>
            </a:pPr>
            <a:endParaRPr lang="ru-RU"/>
          </a:p>
        </c:txPr>
        <c:crossAx val="172632424"/>
        <c:crosses val="autoZero"/>
        <c:auto val="1"/>
        <c:lblAlgn val="ctr"/>
        <c:lblOffset val="100"/>
        <c:noMultiLvlLbl val="0"/>
      </c:catAx>
      <c:valAx>
        <c:axId val="172632424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726332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Лист1!$A$2:$A$22</c:f>
              <c:strCache>
                <c:ptCount val="21"/>
                <c:pt idx="0">
                  <c:v>Россия</c:v>
                </c:pt>
                <c:pt idx="1">
                  <c:v>Италия</c:v>
                </c:pt>
                <c:pt idx="2">
                  <c:v>Эстония</c:v>
                </c:pt>
                <c:pt idx="3">
                  <c:v>Швеция</c:v>
                </c:pt>
                <c:pt idx="4">
                  <c:v>Финляндия</c:v>
                </c:pt>
                <c:pt idx="5">
                  <c:v>ТALIS cр</c:v>
                </c:pt>
                <c:pt idx="6">
                  <c:v>Польша</c:v>
                </c:pt>
                <c:pt idx="7">
                  <c:v>Англия</c:v>
                </c:pt>
                <c:pt idx="8">
                  <c:v>Малайзия</c:v>
                </c:pt>
                <c:pt idx="9">
                  <c:v>Сингапур</c:v>
                </c:pt>
                <c:pt idx="10">
                  <c:v>Бразилия</c:v>
                </c:pt>
                <c:pt idx="11">
                  <c:v>Чили</c:v>
                </c:pt>
                <c:pt idx="12">
                  <c:v>Фландрия</c:v>
                </c:pt>
                <c:pt idx="13">
                  <c:v>Альберта Кан40,1</c:v>
                </c:pt>
                <c:pt idx="14">
                  <c:v>Япония</c:v>
                </c:pt>
                <c:pt idx="15">
                  <c:v>Израиль</c:v>
                </c:pt>
                <c:pt idx="16">
                  <c:v>Корея</c:v>
                </c:pt>
                <c:pt idx="17">
                  <c:v>Франция</c:v>
                </c:pt>
                <c:pt idx="18">
                  <c:v>Нидерланды43,2</c:v>
                </c:pt>
                <c:pt idx="19">
                  <c:v>Австралия</c:v>
                </c:pt>
                <c:pt idx="20">
                  <c:v>Чехия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52</c:v>
                </c:pt>
                <c:pt idx="1">
                  <c:v>48.2</c:v>
                </c:pt>
                <c:pt idx="2">
                  <c:v>47.9</c:v>
                </c:pt>
                <c:pt idx="3">
                  <c:v>46</c:v>
                </c:pt>
                <c:pt idx="4">
                  <c:v>44.1</c:v>
                </c:pt>
                <c:pt idx="5">
                  <c:v>42.9</c:v>
                </c:pt>
                <c:pt idx="6">
                  <c:v>41.9</c:v>
                </c:pt>
                <c:pt idx="7">
                  <c:v>39.200000000000003</c:v>
                </c:pt>
                <c:pt idx="8">
                  <c:v>38.5</c:v>
                </c:pt>
                <c:pt idx="9">
                  <c:v>36</c:v>
                </c:pt>
                <c:pt idx="10">
                  <c:v>39.200000000000003</c:v>
                </c:pt>
                <c:pt idx="11">
                  <c:v>41.3</c:v>
                </c:pt>
                <c:pt idx="12">
                  <c:v>39.5</c:v>
                </c:pt>
                <c:pt idx="13">
                  <c:v>40.1</c:v>
                </c:pt>
                <c:pt idx="14">
                  <c:v>41.9</c:v>
                </c:pt>
                <c:pt idx="15">
                  <c:v>42.1</c:v>
                </c:pt>
                <c:pt idx="16">
                  <c:v>42.4</c:v>
                </c:pt>
                <c:pt idx="17">
                  <c:v>42.6</c:v>
                </c:pt>
                <c:pt idx="18">
                  <c:v>43.2</c:v>
                </c:pt>
                <c:pt idx="19">
                  <c:v>43.4</c:v>
                </c:pt>
                <c:pt idx="20">
                  <c:v>44.2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Лист1!$A$2:$A$22</c:f>
              <c:strCache>
                <c:ptCount val="21"/>
                <c:pt idx="0">
                  <c:v>Россия</c:v>
                </c:pt>
                <c:pt idx="1">
                  <c:v>Италия</c:v>
                </c:pt>
                <c:pt idx="2">
                  <c:v>Эстония</c:v>
                </c:pt>
                <c:pt idx="3">
                  <c:v>Швеция</c:v>
                </c:pt>
                <c:pt idx="4">
                  <c:v>Финляндия</c:v>
                </c:pt>
                <c:pt idx="5">
                  <c:v>ТALIS cр</c:v>
                </c:pt>
                <c:pt idx="6">
                  <c:v>Польша</c:v>
                </c:pt>
                <c:pt idx="7">
                  <c:v>Англия</c:v>
                </c:pt>
                <c:pt idx="8">
                  <c:v>Малайзия</c:v>
                </c:pt>
                <c:pt idx="9">
                  <c:v>Сингапур</c:v>
                </c:pt>
                <c:pt idx="10">
                  <c:v>Бразилия</c:v>
                </c:pt>
                <c:pt idx="11">
                  <c:v>Чили</c:v>
                </c:pt>
                <c:pt idx="12">
                  <c:v>Фландрия</c:v>
                </c:pt>
                <c:pt idx="13">
                  <c:v>Альберта Кан40,1</c:v>
                </c:pt>
                <c:pt idx="14">
                  <c:v>Япония</c:v>
                </c:pt>
                <c:pt idx="15">
                  <c:v>Израиль</c:v>
                </c:pt>
                <c:pt idx="16">
                  <c:v>Корея</c:v>
                </c:pt>
                <c:pt idx="17">
                  <c:v>Франция</c:v>
                </c:pt>
                <c:pt idx="18">
                  <c:v>Нидерланды43,2</c:v>
                </c:pt>
                <c:pt idx="19">
                  <c:v>Австралия</c:v>
                </c:pt>
                <c:pt idx="20">
                  <c:v>Чехия</c:v>
                </c:pt>
              </c:strCache>
            </c:strRef>
          </c:cat>
          <c:val>
            <c:numRef>
              <c:f>Лист1!$C$2:$C$22</c:f>
              <c:numCache>
                <c:formatCode>General</c:formatCode>
                <c:ptCount val="21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Лист1!$A$2:$A$22</c:f>
              <c:strCache>
                <c:ptCount val="21"/>
                <c:pt idx="0">
                  <c:v>Россия</c:v>
                </c:pt>
                <c:pt idx="1">
                  <c:v>Италия</c:v>
                </c:pt>
                <c:pt idx="2">
                  <c:v>Эстония</c:v>
                </c:pt>
                <c:pt idx="3">
                  <c:v>Швеция</c:v>
                </c:pt>
                <c:pt idx="4">
                  <c:v>Финляндия</c:v>
                </c:pt>
                <c:pt idx="5">
                  <c:v>ТALIS cр</c:v>
                </c:pt>
                <c:pt idx="6">
                  <c:v>Польша</c:v>
                </c:pt>
                <c:pt idx="7">
                  <c:v>Англия</c:v>
                </c:pt>
                <c:pt idx="8">
                  <c:v>Малайзия</c:v>
                </c:pt>
                <c:pt idx="9">
                  <c:v>Сингапур</c:v>
                </c:pt>
                <c:pt idx="10">
                  <c:v>Бразилия</c:v>
                </c:pt>
                <c:pt idx="11">
                  <c:v>Чили</c:v>
                </c:pt>
                <c:pt idx="12">
                  <c:v>Фландрия</c:v>
                </c:pt>
                <c:pt idx="13">
                  <c:v>Альберта Кан40,1</c:v>
                </c:pt>
                <c:pt idx="14">
                  <c:v>Япония</c:v>
                </c:pt>
                <c:pt idx="15">
                  <c:v>Израиль</c:v>
                </c:pt>
                <c:pt idx="16">
                  <c:v>Корея</c:v>
                </c:pt>
                <c:pt idx="17">
                  <c:v>Франция</c:v>
                </c:pt>
                <c:pt idx="18">
                  <c:v>Нидерланды43,2</c:v>
                </c:pt>
                <c:pt idx="19">
                  <c:v>Австралия</c:v>
                </c:pt>
                <c:pt idx="20">
                  <c:v>Чехия</c:v>
                </c:pt>
              </c:strCache>
            </c:strRef>
          </c:cat>
          <c:val>
            <c:numRef>
              <c:f>Лист1!$D$2:$D$22</c:f>
              <c:numCache>
                <c:formatCode>General</c:formatCode>
                <c:ptCount val="2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732072"/>
        <c:axId val="169733640"/>
      </c:barChart>
      <c:catAx>
        <c:axId val="169732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733640"/>
        <c:crosses val="autoZero"/>
        <c:auto val="1"/>
        <c:lblAlgn val="ctr"/>
        <c:lblOffset val="100"/>
        <c:noMultiLvlLbl val="0"/>
      </c:catAx>
      <c:valAx>
        <c:axId val="169733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732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1754714519584E-2"/>
          <c:y val="0.19049977159934692"/>
          <c:w val="0.89921243008707286"/>
          <c:h val="0.37322803676089233"/>
        </c:manualLayout>
      </c:layout>
      <c:barChart>
        <c:barDir val="col"/>
        <c:grouping val="clustered"/>
        <c:varyColors val="0"/>
        <c:ser>
          <c:idx val="0"/>
          <c:order val="0"/>
          <c:tx>
            <c:v>Среднее по TALIS</c:v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(Sheet1!$F$96;Sheet1!$H$96;Sheet1!$L$96;Sheet1!$P$96)</c:f>
              <c:strCache>
                <c:ptCount val="4"/>
                <c:pt idx="0">
                  <c:v>Образовательные программы</c:v>
                </c:pt>
                <c:pt idx="1">
                  <c:v>Ознакомительное посещение других школ</c:v>
                </c:pt>
                <c:pt idx="2">
                  <c:v>Индивидуальная или совместная работа по теме, которая представляет для вас профессиональный интерес</c:v>
                </c:pt>
                <c:pt idx="3">
                  <c:v>Чтение профессиональной литературы</c:v>
                </c:pt>
              </c:strCache>
            </c:strRef>
          </c:cat>
          <c:val>
            <c:numRef>
              <c:f>(Sheet1!$F$121;Sheet1!$H$121;Sheet1!$L$121;Sheet1!$P$121)</c:f>
              <c:numCache>
                <c:formatCode>@</c:formatCode>
                <c:ptCount val="4"/>
                <c:pt idx="0">
                  <c:v>24.5</c:v>
                </c:pt>
                <c:pt idx="1">
                  <c:v>27.6</c:v>
                </c:pt>
                <c:pt idx="2">
                  <c:v>35.4</c:v>
                </c:pt>
                <c:pt idx="3">
                  <c:v>77.7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1816392"/>
        <c:axId val="271812080"/>
      </c:barChart>
      <c:scatterChart>
        <c:scatterStyle val="lineMarker"/>
        <c:varyColors val="0"/>
        <c:ser>
          <c:idx val="1"/>
          <c:order val="1"/>
          <c:tx>
            <c:v>Россия</c:v>
          </c:tx>
          <c:spPr>
            <a:ln w="66675">
              <a:noFill/>
            </a:ln>
          </c:spPr>
          <c:marker>
            <c:symbol val="diamond"/>
            <c:size val="13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yVal>
            <c:numRef>
              <c:f>(Sheet1!$F$122;Sheet1!$H$122;Sheet1!$L$122;Sheet1!$P$122)</c:f>
              <c:numCache>
                <c:formatCode>#,##0.00</c:formatCode>
                <c:ptCount val="4"/>
                <c:pt idx="0">
                  <c:v>8.4441990697124982</c:v>
                </c:pt>
                <c:pt idx="1">
                  <c:v>81.74358651856231</c:v>
                </c:pt>
                <c:pt idx="2">
                  <c:v>75.481096470871307</c:v>
                </c:pt>
                <c:pt idx="3">
                  <c:v>98.382946211820766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1816392"/>
        <c:axId val="271812080"/>
      </c:scatterChart>
      <c:catAx>
        <c:axId val="271816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000" baseline="0"/>
            </a:pPr>
            <a:endParaRPr lang="ru-RU"/>
          </a:p>
        </c:txPr>
        <c:crossAx val="271812080"/>
        <c:crosses val="autoZero"/>
        <c:auto val="1"/>
        <c:lblAlgn val="ctr"/>
        <c:lblOffset val="100"/>
        <c:noMultiLvlLbl val="0"/>
      </c:catAx>
      <c:valAx>
        <c:axId val="271812080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8.5515766969535226E-3"/>
              <c:y val="0.13722418933731806"/>
            </c:manualLayout>
          </c:layout>
          <c:overlay val="0"/>
        </c:title>
        <c:numFmt formatCode="@" sourceLinked="1"/>
        <c:majorTickMark val="none"/>
        <c:minorTickMark val="none"/>
        <c:tickLblPos val="nextTo"/>
        <c:crossAx val="2718163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Неудобное время</c:v>
                </c:pt>
                <c:pt idx="1">
                  <c:v>Нет подходящей программы</c:v>
                </c:pt>
                <c:pt idx="2">
                  <c:v>Семейная ситуация</c:v>
                </c:pt>
                <c:pt idx="3">
                  <c:v>Слишком дорого</c:v>
                </c:pt>
                <c:pt idx="4">
                  <c:v>Проблемы с работодателем</c:v>
                </c:pt>
                <c:pt idx="5">
                  <c:v>Нет базовой подготовки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45</c:v>
                </c:pt>
                <c:pt idx="1">
                  <c:v>42</c:v>
                </c:pt>
                <c:pt idx="2">
                  <c:v>30</c:v>
                </c:pt>
                <c:pt idx="3">
                  <c:v>28</c:v>
                </c:pt>
                <c:pt idx="4">
                  <c:v>12</c:v>
                </c:pt>
                <c:pt idx="5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Неудобное время</c:v>
                </c:pt>
                <c:pt idx="1">
                  <c:v>Нет подходящей программы</c:v>
                </c:pt>
                <c:pt idx="2">
                  <c:v>Семейная ситуация</c:v>
                </c:pt>
                <c:pt idx="3">
                  <c:v>Слишком дорого</c:v>
                </c:pt>
                <c:pt idx="4">
                  <c:v>Проблемы с работодателем</c:v>
                </c:pt>
                <c:pt idx="5">
                  <c:v>Нет базовой подготовки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38</c:v>
                </c:pt>
                <c:pt idx="1">
                  <c:v>47</c:v>
                </c:pt>
                <c:pt idx="2">
                  <c:v>31</c:v>
                </c:pt>
                <c:pt idx="3">
                  <c:v>22</c:v>
                </c:pt>
                <c:pt idx="4">
                  <c:v>15</c:v>
                </c:pt>
                <c:pt idx="5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Неудобное время</c:v>
                </c:pt>
                <c:pt idx="1">
                  <c:v>Нет подходящей программы</c:v>
                </c:pt>
                <c:pt idx="2">
                  <c:v>Семейная ситуация</c:v>
                </c:pt>
                <c:pt idx="3">
                  <c:v>Слишком дорого</c:v>
                </c:pt>
                <c:pt idx="4">
                  <c:v>Проблемы с работодателем</c:v>
                </c:pt>
                <c:pt idx="5">
                  <c:v>Нет базовой подготовки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735208"/>
        <c:axId val="169735600"/>
      </c:barChart>
      <c:catAx>
        <c:axId val="169735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735600"/>
        <c:crosses val="autoZero"/>
        <c:auto val="1"/>
        <c:lblAlgn val="ctr"/>
        <c:lblOffset val="100"/>
        <c:noMultiLvlLbl val="0"/>
      </c:catAx>
      <c:valAx>
        <c:axId val="169735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735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336347988569914E-2"/>
          <c:y val="0.16135519757278091"/>
          <c:w val="0.88634601059688689"/>
          <c:h val="0.55642003194640888"/>
        </c:manualLayout>
      </c:layout>
      <c:barChart>
        <c:barDir val="col"/>
        <c:grouping val="clustered"/>
        <c:varyColors val="0"/>
        <c:ser>
          <c:idx val="0"/>
          <c:order val="0"/>
          <c:tx>
            <c:v>Среднее по TALIS</c:v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(Sheet1!$B$257;Sheet1!$D$257;Sheet1!$N$257;Sheet1!$R$257;Sheet1!$T$257;Sheet1!$V$257)</c:f>
              <c:strCache>
                <c:ptCount val="6"/>
                <c:pt idx="0">
                  <c:v>Опоздания</c:v>
                </c:pt>
                <c:pt idx="1">
                  <c:v>Прогулы</c:v>
                </c:pt>
                <c:pt idx="2">
                  <c:v>Воровство</c:v>
                </c:pt>
                <c:pt idx="3">
                  <c:v>Угрозы и оскорбления в адрес учителей или иного персонала</c:v>
                </c:pt>
                <c:pt idx="4">
                  <c:v>Рукоприкладство, насилие в отношении других учащихся</c:v>
                </c:pt>
                <c:pt idx="5">
                  <c:v>Хранение и употребление наркотиков, алкоголя</c:v>
                </c:pt>
              </c:strCache>
            </c:strRef>
          </c:cat>
          <c:val>
            <c:numRef>
              <c:f>(Sheet1!$B$282;Sheet1!$D$282;Sheet1!$N$282;Sheet1!$R$282;Sheet1!$T$282;Sheet1!$V$282)</c:f>
              <c:numCache>
                <c:formatCode>General</c:formatCode>
                <c:ptCount val="6"/>
                <c:pt idx="0">
                  <c:v>39.4</c:v>
                </c:pt>
                <c:pt idx="1">
                  <c:v>45.8</c:v>
                </c:pt>
                <c:pt idx="2">
                  <c:v>15.3</c:v>
                </c:pt>
                <c:pt idx="3">
                  <c:v>16.8</c:v>
                </c:pt>
                <c:pt idx="4">
                  <c:v>15.9</c:v>
                </c:pt>
                <c:pt idx="5">
                  <c:v>10.7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631248"/>
        <c:axId val="172632032"/>
      </c:barChart>
      <c:scatterChart>
        <c:scatterStyle val="lineMarker"/>
        <c:varyColors val="0"/>
        <c:ser>
          <c:idx val="1"/>
          <c:order val="1"/>
          <c:tx>
            <c:v>Россия</c:v>
          </c:tx>
          <c:spPr>
            <a:ln w="66675">
              <a:noFill/>
            </a:ln>
          </c:spPr>
          <c:marker>
            <c:symbol val="diamond"/>
            <c:size val="13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yVal>
            <c:numRef>
              <c:f>(Sheet1!$B$283;Sheet1!$D$283;Sheet1!$N$283;Sheet1!$R$283;Sheet1!$T$283;Sheet1!$V$283)</c:f>
              <c:numCache>
                <c:formatCode>#,##0.00</c:formatCode>
                <c:ptCount val="6"/>
                <c:pt idx="0">
                  <c:v>68.445601932774778</c:v>
                </c:pt>
                <c:pt idx="1">
                  <c:v>67.42246014549535</c:v>
                </c:pt>
                <c:pt idx="2">
                  <c:v>30.360000844397323</c:v>
                </c:pt>
                <c:pt idx="3">
                  <c:v>33.793470204335456</c:v>
                </c:pt>
                <c:pt idx="4">
                  <c:v>33.853879326489078</c:v>
                </c:pt>
                <c:pt idx="5">
                  <c:v>30.678822989077887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631248"/>
        <c:axId val="172632032"/>
      </c:scatterChart>
      <c:catAx>
        <c:axId val="172631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000" baseline="0"/>
            </a:pPr>
            <a:endParaRPr lang="ru-RU"/>
          </a:p>
        </c:txPr>
        <c:crossAx val="172632032"/>
        <c:crosses val="autoZero"/>
        <c:auto val="1"/>
        <c:lblAlgn val="ctr"/>
        <c:lblOffset val="100"/>
        <c:noMultiLvlLbl val="0"/>
      </c:catAx>
      <c:valAx>
        <c:axId val="172632032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%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1.3979031452820768E-2"/>
              <c:y val="7.7305497363288539E-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726312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123DC-9ABF-4E06-8CA8-AEA418C14137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7E768-C7D5-413D-8FB2-AE99B82BD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53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doc id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/>
              <a:t>7thMay2306(fullpack)</a:t>
            </a:r>
          </a:p>
        </p:txBody>
      </p:sp>
      <p:sp>
        <p:nvSpPr>
          <p:cNvPr id="144387" name="pg num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AA027-E08B-4996-8CCA-5144888DE66A}" type="slidenum">
              <a:rPr lang="en-GB"/>
              <a:pPr/>
              <a:t>26</a:t>
            </a:fld>
            <a:endParaRPr lang="en-GB"/>
          </a:p>
        </p:txBody>
      </p:sp>
      <p:sp>
        <p:nvSpPr>
          <p:cNvPr id="144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3541713" y="1177925"/>
            <a:ext cx="13893801" cy="7815263"/>
          </a:xfrm>
        </p:spPr>
      </p:sp>
      <p:sp>
        <p:nvSpPr>
          <p:cNvPr id="144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301" y="562685"/>
            <a:ext cx="5247847" cy="20421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54953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8FC1-6412-4F32-83FF-4788896274EF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E36C-2565-4528-A353-F34761A3A1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35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8FC1-6412-4F32-83FF-4788896274EF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E36C-2565-4528-A353-F34761A3A1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65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8FC1-6412-4F32-83FF-4788896274EF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E36C-2565-4528-A353-F34761A3A1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10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8FC1-6412-4F32-83FF-4788896274EF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E36C-2565-4528-A353-F34761A3A1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95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8FC1-6412-4F32-83FF-4788896274EF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E36C-2565-4528-A353-F34761A3A1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88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8FC1-6412-4F32-83FF-4788896274EF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E36C-2565-4528-A353-F34761A3A1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37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8FC1-6412-4F32-83FF-4788896274EF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E36C-2565-4528-A353-F34761A3A1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04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8FC1-6412-4F32-83FF-4788896274EF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E36C-2565-4528-A353-F34761A3A1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35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8FC1-6412-4F32-83FF-4788896274EF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E36C-2565-4528-A353-F34761A3A1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675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8FC1-6412-4F32-83FF-4788896274EF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E36C-2565-4528-A353-F34761A3A1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16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8FC1-6412-4F32-83FF-4788896274EF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E36C-2565-4528-A353-F34761A3A1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154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38FC1-6412-4F32-83FF-4788896274EF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9E36C-2565-4528-A353-F34761A3A1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41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tags" Target="../tags/tag12.xml"/><Relationship Id="rId18" Type="http://schemas.openxmlformats.org/officeDocument/2006/relationships/tags" Target="../tags/tag17.xml"/><Relationship Id="rId26" Type="http://schemas.openxmlformats.org/officeDocument/2006/relationships/oleObject" Target="../embeddings/oleObject1.bin"/><Relationship Id="rId3" Type="http://schemas.openxmlformats.org/officeDocument/2006/relationships/tags" Target="../tags/tag2.xml"/><Relationship Id="rId21" Type="http://schemas.openxmlformats.org/officeDocument/2006/relationships/tags" Target="../tags/tag20.xml"/><Relationship Id="rId7" Type="http://schemas.openxmlformats.org/officeDocument/2006/relationships/tags" Target="../tags/tag6.xml"/><Relationship Id="rId12" Type="http://schemas.openxmlformats.org/officeDocument/2006/relationships/tags" Target="../tags/tag11.xml"/><Relationship Id="rId17" Type="http://schemas.openxmlformats.org/officeDocument/2006/relationships/tags" Target="../tags/tag16.xml"/><Relationship Id="rId25" Type="http://schemas.openxmlformats.org/officeDocument/2006/relationships/notesSlide" Target="../notesSlides/notesSlide1.xml"/><Relationship Id="rId2" Type="http://schemas.openxmlformats.org/officeDocument/2006/relationships/tags" Target="../tags/tag1.xml"/><Relationship Id="rId16" Type="http://schemas.openxmlformats.org/officeDocument/2006/relationships/tags" Target="../tags/tag15.xml"/><Relationship Id="rId20" Type="http://schemas.openxmlformats.org/officeDocument/2006/relationships/tags" Target="../tags/tag19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24" Type="http://schemas.openxmlformats.org/officeDocument/2006/relationships/slideLayout" Target="../slideLayouts/slideLayout6.xml"/><Relationship Id="rId5" Type="http://schemas.openxmlformats.org/officeDocument/2006/relationships/tags" Target="../tags/tag4.xml"/><Relationship Id="rId15" Type="http://schemas.openxmlformats.org/officeDocument/2006/relationships/tags" Target="../tags/tag14.xml"/><Relationship Id="rId23" Type="http://schemas.openxmlformats.org/officeDocument/2006/relationships/tags" Target="../tags/tag22.xml"/><Relationship Id="rId28" Type="http://schemas.openxmlformats.org/officeDocument/2006/relationships/image" Target="../media/image1.jpeg"/><Relationship Id="rId10" Type="http://schemas.openxmlformats.org/officeDocument/2006/relationships/tags" Target="../tags/tag9.xml"/><Relationship Id="rId19" Type="http://schemas.openxmlformats.org/officeDocument/2006/relationships/tags" Target="../tags/tag18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tags" Target="../tags/tag13.xml"/><Relationship Id="rId22" Type="http://schemas.openxmlformats.org/officeDocument/2006/relationships/tags" Target="../tags/tag21.xml"/><Relationship Id="rId27" Type="http://schemas.openxmlformats.org/officeDocument/2006/relationships/hyperlink" Target="http://www.singaporeedu.gov.sg/htm/index.htm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/>
              <a:t>Как может быть организовано непрерывное профессиональное развитие учителя: уроки наиболее успешных образовательных систем мира"?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E.A.</a:t>
            </a:r>
            <a:r>
              <a:rPr lang="ru-RU" dirty="0" smtClean="0"/>
              <a:t>Ленская,</a:t>
            </a:r>
          </a:p>
          <a:p>
            <a:r>
              <a:rPr lang="ru-RU" dirty="0" smtClean="0"/>
              <a:t>МВСШЭН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605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и как влияет на стремление к ПК?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 большинстве стран Европы магистры получают больше ПК, чем бакалавры (20:18 дней в году). Исключение- Австрия, Чехия, Словакия, Бельгия(Фландрия)</a:t>
            </a:r>
          </a:p>
          <a:p>
            <a:r>
              <a:rPr lang="ru-RU" dirty="0" smtClean="0"/>
              <a:t>Для большинства исследованных ОЭСР стран мира характерно следующее: чем ниже уровень базовой подготовки, тем меньше ПК получает учитель</a:t>
            </a:r>
          </a:p>
          <a:p>
            <a:pPr marL="0" indent="0">
              <a:buNone/>
            </a:pPr>
            <a:r>
              <a:rPr lang="ru-RU" dirty="0" smtClean="0"/>
              <a:t>Вывод</a:t>
            </a:r>
            <a:r>
              <a:rPr lang="ru-RU" dirty="0"/>
              <a:t>:</a:t>
            </a:r>
            <a:r>
              <a:rPr lang="ru-RU" dirty="0" smtClean="0"/>
              <a:t> системы ПК обслуживают в основном не наиболее нуждающихся, а наиболее подготовленных и мотивированных</a:t>
            </a:r>
          </a:p>
          <a:p>
            <a:r>
              <a:rPr lang="ru-RU" dirty="0" smtClean="0"/>
              <a:t>В большинстве стран, чем старше учитель, тем меньше ПК он получает (21 день для учителей до 30 лет и 14 дней для тех, кто старше 50): система работает с наиболее мотивированными</a:t>
            </a:r>
          </a:p>
          <a:p>
            <a:r>
              <a:rPr lang="ru-RU" dirty="0" smtClean="0"/>
              <a:t>Различия между государственными  и частными школами статистически не значимы.</a:t>
            </a:r>
          </a:p>
          <a:p>
            <a:r>
              <a:rPr lang="ru-RU" dirty="0" smtClean="0"/>
              <a:t>В ряде стран доступ сельских учителей к ПК оказался выше, а в ряде стран существенно ниже </a:t>
            </a:r>
          </a:p>
          <a:p>
            <a:r>
              <a:rPr lang="ru-RU" dirty="0" smtClean="0"/>
              <a:t>Почти четверть учителей, у которых в процессе аттестации обнаруживались серьезные недостатки плана профессионального развития никогда не составляли Об этом сообщили директора школ Австрии</a:t>
            </a:r>
            <a:r>
              <a:rPr lang="en-US" dirty="0" smtClean="0"/>
              <a:t> (23%),</a:t>
            </a:r>
            <a:r>
              <a:rPr lang="ru-RU" dirty="0" smtClean="0"/>
              <a:t>Эстонии</a:t>
            </a:r>
            <a:r>
              <a:rPr lang="en-US" dirty="0" smtClean="0"/>
              <a:t> (11%), </a:t>
            </a:r>
            <a:r>
              <a:rPr lang="ru-RU" dirty="0" smtClean="0"/>
              <a:t>Венгрии</a:t>
            </a:r>
            <a:r>
              <a:rPr lang="en-US" dirty="0" smtClean="0"/>
              <a:t> (12%), </a:t>
            </a:r>
            <a:r>
              <a:rPr lang="ru-RU" dirty="0" smtClean="0"/>
              <a:t>Ирландии</a:t>
            </a:r>
            <a:r>
              <a:rPr lang="en-US" dirty="0" smtClean="0"/>
              <a:t> (19%), </a:t>
            </a:r>
            <a:r>
              <a:rPr lang="ru-RU" dirty="0" smtClean="0"/>
              <a:t>Кореи</a:t>
            </a:r>
            <a:r>
              <a:rPr lang="en-US" dirty="0" smtClean="0"/>
              <a:t> (17%), </a:t>
            </a:r>
            <a:r>
              <a:rPr lang="ru-RU" dirty="0" smtClean="0"/>
              <a:t>Норвегии</a:t>
            </a:r>
            <a:r>
              <a:rPr lang="en-US" dirty="0" smtClean="0"/>
              <a:t> (20%), </a:t>
            </a:r>
            <a:r>
              <a:rPr lang="ru-RU" dirty="0" smtClean="0"/>
              <a:t>Польши</a:t>
            </a:r>
            <a:r>
              <a:rPr lang="en-US" dirty="0" smtClean="0"/>
              <a:t> (11%),</a:t>
            </a:r>
            <a:r>
              <a:rPr lang="ru-RU" dirty="0" smtClean="0"/>
              <a:t>Португалии</a:t>
            </a:r>
            <a:r>
              <a:rPr lang="en-US" dirty="0" smtClean="0"/>
              <a:t> (14%), </a:t>
            </a:r>
            <a:r>
              <a:rPr lang="ru-RU" dirty="0" smtClean="0"/>
              <a:t>Словакии</a:t>
            </a:r>
            <a:r>
              <a:rPr lang="en-US" dirty="0" smtClean="0"/>
              <a:t> (13%), </a:t>
            </a:r>
            <a:r>
              <a:rPr lang="ru-RU" dirty="0" smtClean="0"/>
              <a:t>Словении</a:t>
            </a:r>
            <a:r>
              <a:rPr lang="en-US" dirty="0" smtClean="0"/>
              <a:t> (16%) </a:t>
            </a:r>
            <a:r>
              <a:rPr lang="ru-RU" dirty="0" smtClean="0"/>
              <a:t>и Испании</a:t>
            </a:r>
            <a:r>
              <a:rPr lang="en-US" dirty="0" smtClean="0"/>
              <a:t> (22%).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России менее всего стремятся к ПК учителя, не имеющие даже среднего профессионального образования ( желание выказывают только 11% таких учителей)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336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899" y="-224632"/>
            <a:ext cx="10364451" cy="1596177"/>
          </a:xfrm>
        </p:spPr>
        <p:txBody>
          <a:bodyPr/>
          <a:lstStyle/>
          <a:p>
            <a:r>
              <a:rPr lang="ru-RU" dirty="0" smtClean="0"/>
              <a:t>Кол-во дней за 1,5 года, потраченных на ПК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886179"/>
              </p:ext>
            </p:extLst>
          </p:nvPr>
        </p:nvGraphicFramePr>
        <p:xfrm>
          <a:off x="949401" y="1128155"/>
          <a:ext cx="10232571" cy="587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962"/>
                <a:gridCol w="1282087"/>
                <a:gridCol w="1282087"/>
                <a:gridCol w="1282087"/>
                <a:gridCol w="1282087"/>
                <a:gridCol w="1282087"/>
                <a:gridCol w="1282087"/>
                <a:gridCol w="1282087"/>
              </a:tblGrid>
              <a:tr h="1001612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гос.школ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Учителя частных школ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Учителя в школах деревень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Учителя школ в поселках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Учителя малых городов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Учителя больших городов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Учителя</a:t>
                      </a:r>
                    </a:p>
                    <a:p>
                      <a:r>
                        <a:rPr lang="ru-RU" dirty="0" smtClean="0"/>
                        <a:t>мегаполисов</a:t>
                      </a:r>
                      <a:endParaRPr lang="ru-RU" dirty="0"/>
                    </a:p>
                  </a:txBody>
                  <a:tcPr/>
                </a:tc>
              </a:tr>
              <a:tr h="406209">
                <a:tc>
                  <a:txBody>
                    <a:bodyPr/>
                    <a:lstStyle/>
                    <a:p>
                      <a:r>
                        <a:rPr lang="ru-RU" dirty="0" smtClean="0"/>
                        <a:t>Австрия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11,3</a:t>
                      </a:r>
                      <a:endParaRPr lang="ru-RU" dirty="0"/>
                    </a:p>
                  </a:txBody>
                  <a:tcPr/>
                </a:tc>
              </a:tr>
              <a:tr h="406209">
                <a:tc>
                  <a:txBody>
                    <a:bodyPr/>
                    <a:lstStyle/>
                    <a:p>
                      <a:r>
                        <a:rPr lang="ru-RU" dirty="0" smtClean="0"/>
                        <a:t>Бельгия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406209">
                <a:tc>
                  <a:txBody>
                    <a:bodyPr/>
                    <a:lstStyle/>
                    <a:p>
                      <a:r>
                        <a:rPr lang="ru-RU" dirty="0" smtClean="0"/>
                        <a:t>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15,4</a:t>
                      </a:r>
                      <a:endParaRPr lang="ru-RU" dirty="0"/>
                    </a:p>
                  </a:txBody>
                  <a:tcPr/>
                </a:tc>
              </a:tr>
              <a:tr h="406209">
                <a:tc>
                  <a:txBody>
                    <a:bodyPr/>
                    <a:lstStyle/>
                    <a:p>
                      <a:r>
                        <a:rPr lang="ru-RU" dirty="0" smtClean="0"/>
                        <a:t>Эстония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40620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Болгария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30,9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20,5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27,5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32,9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32,1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30,2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30,1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0620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Польша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29,0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27,9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26,5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31,7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28,1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29,7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45,1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6209">
                <a:tc>
                  <a:txBody>
                    <a:bodyPr/>
                    <a:lstStyle/>
                    <a:p>
                      <a:r>
                        <a:rPr lang="ru-RU" dirty="0" smtClean="0"/>
                        <a:t>Австралия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9,0</a:t>
                      </a:r>
                      <a:endParaRPr lang="ru-RU" dirty="0"/>
                    </a:p>
                  </a:txBody>
                  <a:tcPr/>
                </a:tc>
              </a:tr>
              <a:tr h="406209">
                <a:tc>
                  <a:txBody>
                    <a:bodyPr/>
                    <a:lstStyle/>
                    <a:p>
                      <a:r>
                        <a:rPr lang="ru-RU" dirty="0" smtClean="0"/>
                        <a:t>Норвегия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406209">
                <a:tc>
                  <a:txBody>
                    <a:bodyPr/>
                    <a:lstStyle/>
                    <a:p>
                      <a:r>
                        <a:rPr lang="ru-RU" dirty="0" smtClean="0"/>
                        <a:t>Испания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27,1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24,6</a:t>
                      </a:r>
                      <a:endParaRPr lang="ru-RU" dirty="0"/>
                    </a:p>
                  </a:txBody>
                  <a:tcPr/>
                </a:tc>
              </a:tr>
              <a:tr h="406209">
                <a:tc>
                  <a:txBody>
                    <a:bodyPr/>
                    <a:lstStyle/>
                    <a:p>
                      <a:r>
                        <a:rPr lang="ru-RU" dirty="0" smtClean="0"/>
                        <a:t>Италия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35,3</a:t>
                      </a:r>
                      <a:endParaRPr lang="ru-RU" dirty="0"/>
                    </a:p>
                  </a:txBody>
                  <a:tcPr/>
                </a:tc>
              </a:tr>
              <a:tr h="40620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Россия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27,0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18,0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16,0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22,4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26,3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29,2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32,6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06209">
                <a:tc>
                  <a:txBody>
                    <a:bodyPr/>
                    <a:lstStyle/>
                    <a:p>
                      <a:r>
                        <a:rPr lang="en-US" dirty="0" smtClean="0"/>
                        <a:t>TALIS </a:t>
                      </a:r>
                      <a:r>
                        <a:rPr lang="en-US" dirty="0" err="1" smtClean="0"/>
                        <a:t>cp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22,1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02208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72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повышения квалификации, в которых принимали участие учителя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866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Наиболее популярные причины неучастия в программах ПК российских учителей</a:t>
            </a:r>
            <a:br>
              <a:rPr lang="ru-RU" dirty="0" smtClean="0"/>
            </a:br>
            <a:r>
              <a:rPr lang="ru-RU" sz="1200" dirty="0" smtClean="0"/>
              <a:t>синий столбик- все учителя, желтый столбик-  учителя, не принявшие участие в программах ПК</a:t>
            </a:r>
            <a:br>
              <a:rPr lang="ru-RU" sz="1200" dirty="0" smtClean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33407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361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Стимулы для участия в программах ПК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Профессиональный долг</a:t>
            </a:r>
            <a:r>
              <a:rPr lang="ru-RU" dirty="0" smtClean="0"/>
              <a:t>: Великобритания, Финляндия, Латвия, Литва, Эстония, Турция, Болгария, Румыния, Венгрия, Чехия, Германия, Бельгия, Ирландия</a:t>
            </a:r>
          </a:p>
          <a:p>
            <a:endParaRPr lang="ru-RU" dirty="0"/>
          </a:p>
          <a:p>
            <a:r>
              <a:rPr lang="ru-RU" b="1" dirty="0" smtClean="0"/>
              <a:t>Необходимо для карьерного роста</a:t>
            </a:r>
            <a:r>
              <a:rPr lang="ru-RU" dirty="0" smtClean="0"/>
              <a:t>: Польша, Словакия, Словения, Испания, Португалия , Австрия</a:t>
            </a:r>
          </a:p>
          <a:p>
            <a:r>
              <a:rPr lang="ru-RU" b="1" dirty="0" smtClean="0"/>
              <a:t>И долг и карьера</a:t>
            </a:r>
            <a:r>
              <a:rPr lang="ru-RU" dirty="0" smtClean="0"/>
              <a:t>:  Франция, Нидерланды, Швеция, Норвегия, Исландия, Мальта</a:t>
            </a:r>
          </a:p>
          <a:p>
            <a:endParaRPr lang="ru-RU" dirty="0"/>
          </a:p>
          <a:p>
            <a:r>
              <a:rPr lang="ru-RU" b="1" dirty="0" smtClean="0"/>
              <a:t>На усмотрение учителя</a:t>
            </a:r>
            <a:r>
              <a:rPr lang="ru-RU" dirty="0" smtClean="0"/>
              <a:t>: Дания. Италия, Греция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96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322" y="500062"/>
            <a:ext cx="10515600" cy="1325563"/>
          </a:xfrm>
        </p:spPr>
        <p:txBody>
          <a:bodyPr/>
          <a:lstStyle/>
          <a:p>
            <a:r>
              <a:rPr lang="ru-RU" dirty="0" smtClean="0"/>
              <a:t>Программы </a:t>
            </a:r>
            <a:r>
              <a:rPr lang="ru-RU" dirty="0"/>
              <a:t>ввода в профессию для начинающих учителей.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683" y="1825625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Обязательность</a:t>
            </a:r>
            <a:r>
              <a:rPr lang="en-US" b="1" dirty="0" smtClean="0"/>
              <a:t>/</a:t>
            </a:r>
            <a:r>
              <a:rPr lang="ru-RU" b="1" dirty="0" smtClean="0"/>
              <a:t>добровольность</a:t>
            </a:r>
          </a:p>
          <a:p>
            <a:r>
              <a:rPr lang="ru-RU" dirty="0" smtClean="0"/>
              <a:t>Десять </a:t>
            </a:r>
            <a:r>
              <a:rPr lang="ru-RU" dirty="0"/>
              <a:t>из двадцати четырех </a:t>
            </a:r>
            <a:r>
              <a:rPr lang="ru-RU" dirty="0" smtClean="0"/>
              <a:t>стран и их регионов </a:t>
            </a:r>
            <a:r>
              <a:rPr lang="ru-RU" dirty="0"/>
              <a:t>сделали эти программы обязательными для посещения. Это Австралия, Англия, Северная Ирландия, Уэльс, Франция, Израиль, Италия, Япония, Южная Корея и </a:t>
            </a:r>
            <a:r>
              <a:rPr lang="ru-RU" dirty="0" smtClean="0"/>
              <a:t>Швейцария.</a:t>
            </a:r>
          </a:p>
          <a:p>
            <a:r>
              <a:rPr lang="ru-RU" dirty="0"/>
              <a:t>В Шотландии участие в таких программах добровольное, в Квебеке (Канада), Дании, Нидерландах и Швеции решение о посещении таких программ принимает школа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Кто готовит</a:t>
            </a:r>
          </a:p>
          <a:p>
            <a:r>
              <a:rPr lang="ru-RU" dirty="0" smtClean="0"/>
              <a:t>В большинстве стран это учителя-менторы, прошедшие специальную подготовку. Организуют программы либо директора школ, либо сам менторы. </a:t>
            </a:r>
          </a:p>
          <a:p>
            <a:r>
              <a:rPr lang="ru-RU" dirty="0" smtClean="0"/>
              <a:t>В </a:t>
            </a:r>
            <a:r>
              <a:rPr lang="ru-RU" dirty="0"/>
              <a:t>Израиле, Японии, Северной Ирландии и Швейцарии программы ввода в профессию осуществляются совместно институтами, готовящими учителей и школами.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Длительность программ</a:t>
            </a:r>
          </a:p>
          <a:p>
            <a:r>
              <a:rPr lang="ru-RU" dirty="0" smtClean="0"/>
              <a:t>Длительность программ варьирует от семи - восьми месяцев (Корея и Греция) до двух лет (Квебек, Швейцария и некоторые штаты США).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907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платит за повышение квалификации учителей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Венгрия</a:t>
            </a:r>
            <a:r>
              <a:rPr lang="ru-RU" dirty="0" smtClean="0"/>
              <a:t>: 80% платит государство, 20%- школы и сами учителя;</a:t>
            </a:r>
          </a:p>
          <a:p>
            <a:r>
              <a:rPr lang="ru-RU" dirty="0" smtClean="0"/>
              <a:t>Финляндия- платит государство, но командировочные расходы и замена -за счет школ</a:t>
            </a:r>
          </a:p>
          <a:p>
            <a:r>
              <a:rPr lang="ru-RU" dirty="0" smtClean="0"/>
              <a:t>В Чехии</a:t>
            </a:r>
            <a:r>
              <a:rPr lang="ru-RU" dirty="0"/>
              <a:t>, Нидерландах, Англии и Литве </a:t>
            </a:r>
            <a:r>
              <a:rPr lang="ru-RU" dirty="0" smtClean="0"/>
              <a:t>государство полностью передало деньги на ПК школам, но расходы на ПК для карьеры несут учителя</a:t>
            </a:r>
          </a:p>
          <a:p>
            <a:r>
              <a:rPr lang="en-US" dirty="0" smtClean="0"/>
              <a:t> </a:t>
            </a:r>
            <a:r>
              <a:rPr lang="ru-RU" dirty="0" smtClean="0"/>
              <a:t> В Бельгии, Болгарии, на Кипре</a:t>
            </a:r>
            <a:r>
              <a:rPr lang="en-US" dirty="0" smtClean="0"/>
              <a:t>, </a:t>
            </a:r>
            <a:r>
              <a:rPr lang="ru-RU" dirty="0" smtClean="0"/>
              <a:t>в Эстонии</a:t>
            </a:r>
            <a:r>
              <a:rPr lang="en-US" dirty="0" smtClean="0"/>
              <a:t>, </a:t>
            </a:r>
            <a:r>
              <a:rPr lang="ru-RU" dirty="0" smtClean="0"/>
              <a:t>Финляндии</a:t>
            </a:r>
            <a:r>
              <a:rPr lang="en-US" dirty="0" smtClean="0"/>
              <a:t>, </a:t>
            </a:r>
            <a:r>
              <a:rPr lang="ru-RU" dirty="0" smtClean="0"/>
              <a:t>Венгрии</a:t>
            </a:r>
            <a:r>
              <a:rPr lang="en-US" dirty="0" smtClean="0"/>
              <a:t>, </a:t>
            </a:r>
            <a:r>
              <a:rPr lang="ru-RU" dirty="0" smtClean="0"/>
              <a:t>Латвии</a:t>
            </a:r>
            <a:r>
              <a:rPr lang="en-US" dirty="0" smtClean="0"/>
              <a:t>, </a:t>
            </a:r>
            <a:r>
              <a:rPr lang="ru-RU" dirty="0" smtClean="0"/>
              <a:t>Португалии</a:t>
            </a:r>
            <a:r>
              <a:rPr lang="en-US" dirty="0" smtClean="0"/>
              <a:t>, </a:t>
            </a:r>
            <a:r>
              <a:rPr lang="ru-RU" dirty="0" smtClean="0"/>
              <a:t>Румынии</a:t>
            </a:r>
            <a:r>
              <a:rPr lang="en-US" dirty="0" smtClean="0"/>
              <a:t>, </a:t>
            </a:r>
            <a:r>
              <a:rPr lang="ru-RU" dirty="0" smtClean="0"/>
              <a:t>Словакии</a:t>
            </a:r>
            <a:r>
              <a:rPr lang="en-US" dirty="0" smtClean="0"/>
              <a:t> </a:t>
            </a:r>
            <a:r>
              <a:rPr lang="ru-RU" dirty="0" smtClean="0"/>
              <a:t>и Словении</a:t>
            </a:r>
          </a:p>
          <a:p>
            <a:r>
              <a:rPr lang="ru-RU" dirty="0" smtClean="0"/>
              <a:t>Польша, Грузия- за повышение квалификации платят сами учителя, но сдавшие профессиональный экзамен получают надбавку к жалованию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27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4676" y="167417"/>
            <a:ext cx="10515600" cy="1325563"/>
          </a:xfrm>
        </p:spPr>
        <p:txBody>
          <a:bodyPr/>
          <a:lstStyle/>
          <a:p>
            <a:r>
              <a:rPr lang="ru-RU" dirty="0" smtClean="0"/>
              <a:t>Кто утверждает планы индивидуального профессионального развития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7477"/>
              </p:ext>
            </p:extLst>
          </p:nvPr>
        </p:nvGraphicFramePr>
        <p:xfrm>
          <a:off x="1367477" y="1686599"/>
          <a:ext cx="9599145" cy="3642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606"/>
                <a:gridCol w="490280"/>
                <a:gridCol w="639943"/>
                <a:gridCol w="639943"/>
                <a:gridCol w="639943"/>
                <a:gridCol w="639943"/>
                <a:gridCol w="639943"/>
                <a:gridCol w="639943"/>
                <a:gridCol w="639943"/>
                <a:gridCol w="639943"/>
                <a:gridCol w="639943"/>
                <a:gridCol w="639943"/>
                <a:gridCol w="639943"/>
                <a:gridCol w="639943"/>
                <a:gridCol w="639943"/>
              </a:tblGrid>
              <a:tr h="2270809">
                <a:tc>
                  <a:txBody>
                    <a:bodyPr/>
                    <a:lstStyle/>
                    <a:p>
                      <a:r>
                        <a:rPr lang="ru-RU" dirty="0" smtClean="0"/>
                        <a:t>Бельгия(</a:t>
                      </a:r>
                      <a:r>
                        <a:rPr lang="ru-RU" dirty="0" err="1" smtClean="0"/>
                        <a:t>Фр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Бельгия (Гер)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Бельгия</a:t>
                      </a:r>
                    </a:p>
                    <a:p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Фл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Болгария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Чехия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Португалия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Италия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Латвия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Польша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Норвегия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Финляндия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Нидерланды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Англия</a:t>
                      </a:r>
                      <a:endParaRPr lang="ru-RU" dirty="0"/>
                    </a:p>
                  </a:txBody>
                  <a:tcPr/>
                </a:tc>
              </a:tr>
              <a:tr h="41855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Ц</a:t>
                      </a:r>
                      <a:r>
                        <a:rPr lang="en-US" b="1" dirty="0" smtClean="0"/>
                        <a:t>/</a:t>
                      </a:r>
                      <a:r>
                        <a:rPr lang="ru-RU" b="1" dirty="0" smtClean="0"/>
                        <a:t>Ш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Ц</a:t>
                      </a:r>
                      <a:r>
                        <a:rPr lang="en-US" b="1" dirty="0" smtClean="0"/>
                        <a:t>/</a:t>
                      </a:r>
                      <a:r>
                        <a:rPr lang="ru-RU" b="1" dirty="0" smtClean="0"/>
                        <a:t>Ш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Ш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Ц</a:t>
                      </a:r>
                      <a:r>
                        <a:rPr lang="en-US" b="1" dirty="0" smtClean="0"/>
                        <a:t>/</a:t>
                      </a:r>
                      <a:r>
                        <a:rPr lang="ru-RU" b="1" dirty="0" smtClean="0"/>
                        <a:t>Ш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Ш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Ц</a:t>
                      </a:r>
                      <a:r>
                        <a:rPr lang="en-US" b="1" dirty="0" smtClean="0"/>
                        <a:t>/</a:t>
                      </a:r>
                      <a:r>
                        <a:rPr lang="ru-RU" b="1" dirty="0" smtClean="0"/>
                        <a:t>Ш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Ц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Ц</a:t>
                      </a:r>
                      <a:r>
                        <a:rPr lang="en-US" b="1" dirty="0" smtClean="0"/>
                        <a:t>/</a:t>
                      </a:r>
                      <a:r>
                        <a:rPr lang="ru-RU" b="1" dirty="0" smtClean="0"/>
                        <a:t>Ш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Ц</a:t>
                      </a:r>
                      <a:r>
                        <a:rPr lang="en-US" b="1" dirty="0" smtClean="0"/>
                        <a:t>/</a:t>
                      </a:r>
                      <a:r>
                        <a:rPr lang="ru-RU" b="1" dirty="0" smtClean="0"/>
                        <a:t>Ш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Ц</a:t>
                      </a:r>
                      <a:r>
                        <a:rPr lang="en-US" b="1" dirty="0" smtClean="0"/>
                        <a:t>/</a:t>
                      </a:r>
                      <a:r>
                        <a:rPr lang="ru-RU" b="1" dirty="0" smtClean="0"/>
                        <a:t>Ш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Ш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Ш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Ц</a:t>
                      </a:r>
                      <a:r>
                        <a:rPr lang="en-US" b="1" dirty="0" smtClean="0"/>
                        <a:t>/</a:t>
                      </a:r>
                      <a:r>
                        <a:rPr lang="ru-RU" b="1" dirty="0" smtClean="0"/>
                        <a:t>Ш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Ш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Ш</a:t>
                      </a:r>
                      <a:endParaRPr lang="ru-RU" b="1" dirty="0"/>
                    </a:p>
                  </a:txBody>
                  <a:tcPr/>
                </a:tc>
              </a:tr>
              <a:tr h="24890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X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</a:t>
                      </a:r>
                      <a:endParaRPr lang="ru-RU" b="1" dirty="0"/>
                    </a:p>
                  </a:txBody>
                  <a:tcPr/>
                </a:tc>
              </a:tr>
              <a:tr h="248902">
                <a:tc gridSpan="15">
                  <a:txBody>
                    <a:bodyPr/>
                    <a:lstStyle/>
                    <a:p>
                      <a:r>
                        <a:rPr lang="ru-RU" dirty="0" smtClean="0"/>
                        <a:t>Ц- центр                   Ш-школа                         Х-</a:t>
                      </a:r>
                      <a:r>
                        <a:rPr lang="ru-RU" baseline="0" dirty="0" smtClean="0"/>
                        <a:t> упоминается в плане развития школы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36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Финляндия: профессиональное развитие как приоритет образовательной политики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2007 году, среднестатистический финский учитель тратил на повышение своей квалификации </a:t>
            </a:r>
            <a:r>
              <a:rPr lang="ru-RU" b="1" dirty="0"/>
              <a:t>не менее 7 рабочих </a:t>
            </a:r>
            <a:r>
              <a:rPr lang="ru-RU" b="1" dirty="0" smtClean="0"/>
              <a:t>дней в год  </a:t>
            </a:r>
            <a:r>
              <a:rPr lang="ru-RU" dirty="0"/>
              <a:t>(около 50 часов), при этом большая часть этого времени бралась из личного времени </a:t>
            </a:r>
            <a:r>
              <a:rPr lang="ru-RU" dirty="0" smtClean="0"/>
              <a:t>учителя (нагрузка позволяет).</a:t>
            </a:r>
          </a:p>
          <a:p>
            <a:r>
              <a:rPr lang="ru-RU" dirty="0"/>
              <a:t>Чаще всего решение о дизайне и способе осуществления </a:t>
            </a:r>
            <a:r>
              <a:rPr lang="ru-RU" dirty="0" smtClean="0"/>
              <a:t>ПК </a:t>
            </a:r>
            <a:r>
              <a:rPr lang="ru-RU" dirty="0"/>
              <a:t>принимает сама </a:t>
            </a:r>
            <a:r>
              <a:rPr lang="ru-RU" dirty="0" smtClean="0"/>
              <a:t>школа, но в ряде случаев – муниципалитет. Школы часто предпочитают ПК закупке, например, новых учебников</a:t>
            </a:r>
          </a:p>
          <a:p>
            <a:r>
              <a:rPr lang="ru-RU" dirty="0"/>
              <a:t>Ежегодно на профессиональное развитие выделяется 30 млн долларов США, в то время как на оценку достижений учащихся всего 5 млн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/>
              <a:t>К 2016 году финское правительство совместно с муниципалитетами планирует </a:t>
            </a:r>
            <a:r>
              <a:rPr lang="ru-RU" b="1" dirty="0"/>
              <a:t>удвоить сумму</a:t>
            </a:r>
            <a:r>
              <a:rPr lang="ru-RU" dirty="0"/>
              <a:t>, выделяемую на профессиональное развитие учителей.</a:t>
            </a:r>
          </a:p>
          <a:p>
            <a:r>
              <a:rPr lang="ru-RU" b="1" dirty="0" smtClean="0"/>
              <a:t>Отсутствует система аттестации учителей</a:t>
            </a:r>
            <a:r>
              <a:rPr lang="ru-RU" dirty="0" smtClean="0"/>
              <a:t>: для перехода на следующую ступень в оплате  нужно лишь пройти 3-5 дневное ПК.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Приоритетный доступ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к качественным услугам профессионального развития получили </a:t>
            </a:r>
            <a:r>
              <a:rPr lang="ru-RU" b="1" dirty="0">
                <a:solidFill>
                  <a:srgbClr val="C00000"/>
                </a:solidFill>
              </a:rPr>
              <a:t>учителя из самых неблагополучных школ 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dirty="0" smtClean="0"/>
              <a:t>Реформа 2010 года</a:t>
            </a:r>
            <a:r>
              <a:rPr lang="ru-RU" b="1" dirty="0" smtClean="0"/>
              <a:t>: </a:t>
            </a:r>
            <a:r>
              <a:rPr lang="ru-RU" b="1" dirty="0" smtClean="0">
                <a:solidFill>
                  <a:srgbClr val="C00000"/>
                </a:solidFill>
              </a:rPr>
              <a:t>координация </a:t>
            </a:r>
            <a:r>
              <a:rPr lang="ru-RU" dirty="0" smtClean="0">
                <a:solidFill>
                  <a:srgbClr val="C00000"/>
                </a:solidFill>
              </a:rPr>
              <a:t>программ начальной подготовки и ПК</a:t>
            </a:r>
          </a:p>
          <a:p>
            <a:r>
              <a:rPr lang="ru-RU" dirty="0" smtClean="0"/>
              <a:t>Распространенная модель ПК- </a:t>
            </a:r>
            <a:r>
              <a:rPr lang="ru-RU" b="1" dirty="0" smtClean="0"/>
              <a:t>докторантур</a:t>
            </a:r>
            <a:r>
              <a:rPr lang="ru-RU" dirty="0" smtClean="0"/>
              <a:t>а по педагогической тематике или по предмету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45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Англия и Уэльс: инструментальный подход к профессиональному развитию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Подход к преподаванию </a:t>
            </a:r>
            <a:r>
              <a:rPr lang="ru-RU" b="1" dirty="0" smtClean="0"/>
              <a:t>как к карьере</a:t>
            </a:r>
            <a:r>
              <a:rPr lang="ru-RU" dirty="0" smtClean="0"/>
              <a:t>, а не роду занятий:  в основе непрерывное профессиональное развитие.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</a:t>
            </a:r>
            <a:r>
              <a:rPr lang="en-US" dirty="0" smtClean="0"/>
              <a:t> </a:t>
            </a:r>
            <a:r>
              <a:rPr lang="ru-RU" dirty="0" smtClean="0"/>
              <a:t>начала </a:t>
            </a:r>
            <a:r>
              <a:rPr lang="ru-RU" dirty="0" smtClean="0"/>
              <a:t>80х: «Хороший учитель – тот, который добивается высоких результатов» - инструментальный подход к ПК (научить латать дыры)</a:t>
            </a:r>
          </a:p>
          <a:p>
            <a:r>
              <a:rPr lang="ru-RU" b="1" dirty="0" smtClean="0"/>
              <a:t>Бюджет ПК полностью в распоряжении школ</a:t>
            </a:r>
            <a:r>
              <a:rPr lang="ru-RU" dirty="0" smtClean="0"/>
              <a:t>. Конкурс поставщиков</a:t>
            </a:r>
          </a:p>
          <a:p>
            <a:r>
              <a:rPr lang="ru-RU" dirty="0" smtClean="0"/>
              <a:t>Поставщики – университеты, бизнесы  и профессиональные ассоциации,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PLC- </a:t>
            </a:r>
            <a:r>
              <a:rPr lang="ru-RU" b="1" dirty="0" smtClean="0">
                <a:solidFill>
                  <a:srgbClr val="C00000"/>
                </a:solidFill>
              </a:rPr>
              <a:t>профессиональные сообщества</a:t>
            </a:r>
            <a:r>
              <a:rPr lang="ru-RU" dirty="0" smtClean="0">
                <a:solidFill>
                  <a:srgbClr val="C00000"/>
                </a:solidFill>
              </a:rPr>
              <a:t>, занимающиеся развитием собственных членов</a:t>
            </a:r>
          </a:p>
          <a:p>
            <a:r>
              <a:rPr lang="ru-RU" dirty="0" smtClean="0"/>
              <a:t>Магистерские программы разбиты на </a:t>
            </a:r>
            <a:r>
              <a:rPr lang="ru-RU" b="1" dirty="0" smtClean="0"/>
              <a:t>модули, зачет кредитов</a:t>
            </a:r>
            <a:r>
              <a:rPr lang="ru-RU" dirty="0" smtClean="0"/>
              <a:t>, полученных за рубежом и у разных поставщиков</a:t>
            </a:r>
          </a:p>
          <a:p>
            <a:r>
              <a:rPr lang="ru-RU" dirty="0" smtClean="0"/>
              <a:t>Преимущество отдается программам </a:t>
            </a:r>
            <a:r>
              <a:rPr lang="ru-RU" b="1" dirty="0" smtClean="0"/>
              <a:t>подготовки на рабочем месте</a:t>
            </a:r>
            <a:endParaRPr lang="ru-RU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TDA</a:t>
            </a:r>
            <a:r>
              <a:rPr lang="en-US" dirty="0" smtClean="0">
                <a:solidFill>
                  <a:srgbClr val="C00000"/>
                </a:solidFill>
              </a:rPr>
              <a:t> – </a:t>
            </a:r>
            <a:r>
              <a:rPr lang="ru-RU" dirty="0" smtClean="0">
                <a:solidFill>
                  <a:srgbClr val="C00000"/>
                </a:solidFill>
              </a:rPr>
              <a:t>Агентство по развитию учителей, может влиять на качество подготовки, через квоты, выделяемые поставщикам НП и ПК</a:t>
            </a:r>
          </a:p>
        </p:txBody>
      </p:sp>
    </p:spTree>
    <p:extLst>
      <p:ext uri="{BB962C8B-B14F-4D97-AF65-F5344CB8AC3E}">
        <p14:creationId xmlns:p14="http://schemas.microsoft.com/office/powerpoint/2010/main" val="294758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Вопросы, на которые мы хотели ответить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Какие формы профессионального развития существуют в наиболее успешных образовательных системах стран мира, и какие из них считаются наиболее перспективными?</a:t>
            </a:r>
          </a:p>
          <a:p>
            <a:pPr lvl="0"/>
            <a:r>
              <a:rPr lang="ru-RU" dirty="0"/>
              <a:t>Какие формы можно отнести к сфере повышения квалификации?</a:t>
            </a:r>
          </a:p>
          <a:p>
            <a:pPr lvl="0"/>
            <a:r>
              <a:rPr lang="ru-RU" dirty="0"/>
              <a:t>Кто и как принимает решение о повышении квалификации того или иного учителя и  каким последствиям эти решения приводят?</a:t>
            </a:r>
          </a:p>
          <a:p>
            <a:pPr lvl="0"/>
            <a:r>
              <a:rPr lang="ru-RU" dirty="0"/>
              <a:t>Какого рода образовательная политика оказывает наиболее благоприятное влияние на профессиональное развитие учителей?</a:t>
            </a:r>
          </a:p>
          <a:p>
            <a:pPr lvl="0"/>
            <a:r>
              <a:rPr lang="ru-RU" dirty="0"/>
              <a:t>За счет каких механизмов поддерживается качество услуг в области профессионального развития учителей?</a:t>
            </a:r>
          </a:p>
          <a:p>
            <a:pPr lvl="0"/>
            <a:r>
              <a:rPr lang="ru-RU" dirty="0"/>
              <a:t>Как учитываются запросы государства, школы и самих учителей в определении содержания  их профессионального развития?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853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США и Канада: роль профессиональных сообществ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0" y="2093418"/>
            <a:ext cx="10515600" cy="435133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Кадровый дефицит и попытки его преодоления</a:t>
            </a:r>
          </a:p>
          <a:p>
            <a:r>
              <a:rPr lang="ru-RU" dirty="0"/>
              <a:t>К</a:t>
            </a:r>
            <a:r>
              <a:rPr lang="ru-RU" dirty="0" smtClean="0"/>
              <a:t>ачественное </a:t>
            </a:r>
            <a:r>
              <a:rPr lang="ru-RU" dirty="0"/>
              <a:t>и  непрерывное профессиональное развитие - один из рычагов, позволяющих сохранить учительский корпус и повысить образовательные результаты </a:t>
            </a:r>
            <a:r>
              <a:rPr lang="ru-RU" dirty="0" smtClean="0"/>
              <a:t>детей (</a:t>
            </a:r>
            <a:r>
              <a:rPr lang="ru-RU" dirty="0" err="1" smtClean="0"/>
              <a:t>Харгривс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Профессиональные союзы </a:t>
            </a:r>
            <a:r>
              <a:rPr lang="ru-RU" dirty="0"/>
              <a:t>и</a:t>
            </a:r>
            <a:r>
              <a:rPr lang="ru-RU" dirty="0" smtClean="0"/>
              <a:t> </a:t>
            </a:r>
            <a:r>
              <a:rPr lang="ru-RU" b="1" dirty="0" smtClean="0"/>
              <a:t>ассоциации возглавят разработку профессиональных стандартов</a:t>
            </a:r>
            <a:r>
              <a:rPr lang="ru-RU" dirty="0" smtClean="0"/>
              <a:t>, которые станут основой профессионального развития</a:t>
            </a:r>
          </a:p>
          <a:p>
            <a:r>
              <a:rPr lang="ru-RU" dirty="0"/>
              <a:t>Федерация Учителей Альберты взяла на </a:t>
            </a:r>
            <a:r>
              <a:rPr lang="ru-RU" b="1" dirty="0"/>
              <a:t>себя функцию разработки программ текущего оценивания учащихся</a:t>
            </a:r>
            <a:r>
              <a:rPr lang="ru-RU" dirty="0"/>
              <a:t> с целью сделать их соответствующими современным представлениям о формирующем оценивании. </a:t>
            </a:r>
            <a:endParaRPr lang="ru-RU" dirty="0" smtClean="0"/>
          </a:p>
          <a:p>
            <a:r>
              <a:rPr lang="ru-RU" dirty="0"/>
              <a:t>Группа </a:t>
            </a:r>
            <a:r>
              <a:rPr lang="en-US" dirty="0"/>
              <a:t>Teacher Union Reform Network</a:t>
            </a:r>
            <a:r>
              <a:rPr lang="ru-RU" dirty="0"/>
              <a:t> (</a:t>
            </a:r>
            <a:r>
              <a:rPr lang="en-US" dirty="0"/>
              <a:t>TURN</a:t>
            </a:r>
            <a:r>
              <a:rPr lang="ru-RU" dirty="0"/>
              <a:t>) предложила внести в программы всех учительских союзов </a:t>
            </a:r>
            <a:r>
              <a:rPr lang="ru-RU" b="1" dirty="0"/>
              <a:t>функцию обеспечения профессионального роста </a:t>
            </a:r>
            <a:r>
              <a:rPr lang="ru-RU" dirty="0"/>
              <a:t>через непрерывное профессиональное развитие</a:t>
            </a:r>
            <a:r>
              <a:rPr lang="ru-RU" dirty="0" smtClean="0"/>
              <a:t>.</a:t>
            </a:r>
          </a:p>
          <a:p>
            <a:r>
              <a:rPr lang="ru-RU" dirty="0"/>
              <a:t>А в Онтарио учительские союзы получили значительную сумму денег от правительства провинции на то, чтобы развить у себя способность </a:t>
            </a:r>
            <a:r>
              <a:rPr lang="ru-RU" b="1" dirty="0"/>
              <a:t>проводить курсы повышения квалификации и профессионального развития </a:t>
            </a:r>
            <a:r>
              <a:rPr lang="ru-RU" b="1" dirty="0" smtClean="0"/>
              <a:t>учителей.</a:t>
            </a:r>
          </a:p>
          <a:p>
            <a:r>
              <a:rPr lang="ru-RU" dirty="0" smtClean="0"/>
              <a:t>Программа </a:t>
            </a:r>
            <a:r>
              <a:rPr lang="en-US" dirty="0" smtClean="0"/>
              <a:t>“Mindful teacher” (</a:t>
            </a:r>
            <a:r>
              <a:rPr lang="ru-RU" dirty="0" smtClean="0"/>
              <a:t>Бостон): помощь учителям в освоении инноваций</a:t>
            </a:r>
          </a:p>
          <a:p>
            <a:pPr marL="0" indent="0">
              <a:buNone/>
            </a:pPr>
            <a:r>
              <a:rPr lang="ru-RU" dirty="0" smtClean="0"/>
              <a:t>В России из 7000 опрошенных по программе </a:t>
            </a:r>
            <a:r>
              <a:rPr lang="en-US" dirty="0" smtClean="0"/>
              <a:t>TALIS </a:t>
            </a:r>
            <a:r>
              <a:rPr lang="ru-RU" dirty="0" smtClean="0"/>
              <a:t>учителей только 0,8% оказались членами ассоциаций, но ничего об их деятельности сказать не могли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838200" y="160071"/>
            <a:ext cx="20710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46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Внеконтекстное</a:t>
            </a:r>
            <a:r>
              <a:rPr lang="ru-RU" dirty="0" smtClean="0"/>
              <a:t> профессиональное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Teachers’ Bursary Scheme –</a:t>
            </a:r>
            <a:r>
              <a:rPr lang="ru-RU" dirty="0" smtClean="0"/>
              <a:t> Совет Европы</a:t>
            </a:r>
          </a:p>
          <a:p>
            <a:r>
              <a:rPr lang="ru-RU" dirty="0" smtClean="0"/>
              <a:t>Сингапур: все директора школ и большинство учителей должны поработать за рубежом</a:t>
            </a:r>
          </a:p>
          <a:p>
            <a:r>
              <a:rPr lang="ru-RU" dirty="0" smtClean="0"/>
              <a:t>Австралия</a:t>
            </a:r>
            <a:r>
              <a:rPr lang="ru-RU" dirty="0"/>
              <a:t>, Новая Зеландия, Нидерланды, Великобритания и скандинавские </a:t>
            </a:r>
            <a:r>
              <a:rPr lang="ru-RU" dirty="0" smtClean="0"/>
              <a:t>страны- программы обменов учителями</a:t>
            </a:r>
          </a:p>
        </p:txBody>
      </p:sp>
    </p:spTree>
    <p:extLst>
      <p:ext uri="{BB962C8B-B14F-4D97-AF65-F5344CB8AC3E}">
        <p14:creationId xmlns:p14="http://schemas.microsoft.com/office/powerpoint/2010/main" val="328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Россия и страны Т</a:t>
            </a:r>
            <a:r>
              <a:rPr lang="en-US" dirty="0" smtClean="0"/>
              <a:t>ALIS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742065"/>
              </p:ext>
            </p:extLst>
          </p:nvPr>
        </p:nvGraphicFramePr>
        <p:xfrm>
          <a:off x="838201" y="1581785"/>
          <a:ext cx="10515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1272"/>
                <a:gridCol w="3361272"/>
                <a:gridCol w="3793056"/>
              </a:tblGrid>
              <a:tr h="3099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Россия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Страны</a:t>
                      </a:r>
                      <a:r>
                        <a:rPr lang="en-US" dirty="0" smtClean="0"/>
                        <a:t> TALIS</a:t>
                      </a:r>
                      <a:endParaRPr lang="ru-RU" dirty="0"/>
                    </a:p>
                  </a:txBody>
                  <a:tcPr/>
                </a:tc>
              </a:tr>
              <a:tr h="53496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Частота участия в обязательных программах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 в 3 года (или раз в 5</a:t>
                      </a:r>
                      <a:r>
                        <a:rPr lang="ru-RU" baseline="0" dirty="0" smtClean="0"/>
                        <a:t> лет)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Ежегодно</a:t>
                      </a:r>
                      <a:r>
                        <a:rPr lang="ru-RU" baseline="0" dirty="0" smtClean="0"/>
                        <a:t> от 5 дней в году</a:t>
                      </a:r>
                      <a:endParaRPr lang="ru-RU" dirty="0"/>
                    </a:p>
                  </a:txBody>
                  <a:tcPr/>
                </a:tc>
              </a:tr>
              <a:tr h="76423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Реальная частота посещений </a:t>
                      </a:r>
                      <a:r>
                        <a:rPr lang="ru-RU" b="1" dirty="0" smtClean="0"/>
                        <a:t>курсов</a:t>
                      </a:r>
                      <a:r>
                        <a:rPr lang="en-US" b="1" dirty="0" smtClean="0"/>
                        <a:t>(?)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27дней в году, но сильно различается по регионам (от 30 в Москве до 2-3 в  ряде регионов)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среднем 17, 5 дней и разница по странам меньше, чем</a:t>
                      </a:r>
                      <a:r>
                        <a:rPr lang="ru-RU" baseline="0" dirty="0" smtClean="0"/>
                        <a:t> по российским регионам</a:t>
                      </a:r>
                      <a:endParaRPr lang="ru-RU" dirty="0"/>
                    </a:p>
                  </a:txBody>
                  <a:tcPr/>
                </a:tc>
              </a:tr>
              <a:tr h="30993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Потребность в дополнительном ПК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42, 5%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55%</a:t>
                      </a:r>
                      <a:endParaRPr lang="ru-RU" dirty="0"/>
                    </a:p>
                  </a:txBody>
                  <a:tcPr/>
                </a:tc>
              </a:tr>
              <a:tr h="30993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 том числе</a:t>
                      </a:r>
                      <a:r>
                        <a:rPr lang="ru-RU" b="1" baseline="0" dirty="0" smtClean="0"/>
                        <a:t> учителей до 30 лет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37%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44,8%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993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 том числе учителей старше 40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63%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52,4%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993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Программы ввода в профессию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усмотрение школ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Обязательны в большинстве стран</a:t>
                      </a:r>
                      <a:endParaRPr lang="ru-RU" dirty="0"/>
                    </a:p>
                  </a:txBody>
                  <a:tcPr/>
                </a:tc>
              </a:tr>
              <a:tr h="30993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Учет ПК при аттестации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Влияет</a:t>
                      </a:r>
                      <a:r>
                        <a:rPr lang="ru-RU" baseline="0" dirty="0" smtClean="0"/>
                        <a:t> незначительно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Влияет и на карьеру и на зарплату</a:t>
                      </a:r>
                      <a:endParaRPr lang="ru-RU" dirty="0"/>
                    </a:p>
                  </a:txBody>
                  <a:tcPr/>
                </a:tc>
              </a:tr>
              <a:tr h="30993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Финансирование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остаточному принципу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</a:t>
                      </a:r>
                      <a:r>
                        <a:rPr lang="ru-RU" baseline="0" dirty="0" smtClean="0"/>
                        <a:t> от фонда зарплат, гранты на массовые программы ПК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28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российские учителя оценивают климат в школе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08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российские учителя характеризуют состав своих классов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454964"/>
              </p:ext>
            </p:extLst>
          </p:nvPr>
        </p:nvGraphicFramePr>
        <p:xfrm>
          <a:off x="376804" y="2265029"/>
          <a:ext cx="8448413" cy="33552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03003"/>
                <a:gridCol w="789082"/>
                <a:gridCol w="789082"/>
                <a:gridCol w="789082"/>
                <a:gridCol w="789082"/>
                <a:gridCol w="789082"/>
              </a:tblGrid>
              <a:tr h="587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Нет</a:t>
                      </a:r>
                      <a:endParaRPr lang="ru-RU" sz="1400" kern="50" dirty="0">
                        <a:effectLst/>
                        <a:latin typeface="Tahoma" panose="020B060403050404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400" kern="50" dirty="0">
                          <a:effectLst/>
                        </a:rPr>
                        <a:t>1% </a:t>
                      </a:r>
                      <a:r>
                        <a:rPr lang="ru-RU" sz="1400" kern="50" dirty="0">
                          <a:effectLst/>
                        </a:rPr>
                        <a:t>-</a:t>
                      </a:r>
                      <a:r>
                        <a:rPr lang="en-GB" sz="1400" kern="50" dirty="0">
                          <a:effectLst/>
                        </a:rPr>
                        <a:t> 10%</a:t>
                      </a:r>
                      <a:endParaRPr lang="ru-RU" sz="1400" kern="50" dirty="0">
                        <a:effectLst/>
                        <a:latin typeface="Tahoma" panose="020B060403050404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400" kern="50" dirty="0">
                          <a:effectLst/>
                        </a:rPr>
                        <a:t>11% </a:t>
                      </a:r>
                      <a:r>
                        <a:rPr lang="ru-RU" sz="1400" kern="50" dirty="0">
                          <a:effectLst/>
                        </a:rPr>
                        <a:t>-</a:t>
                      </a:r>
                      <a:r>
                        <a:rPr lang="en-GB" sz="1400" kern="50" dirty="0">
                          <a:effectLst/>
                        </a:rPr>
                        <a:t> 30%</a:t>
                      </a:r>
                      <a:endParaRPr lang="ru-RU" sz="1400" kern="50" dirty="0">
                        <a:effectLst/>
                        <a:latin typeface="Tahoma" panose="020B060403050404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400" kern="50" dirty="0">
                          <a:effectLst/>
                        </a:rPr>
                        <a:t>31% </a:t>
                      </a:r>
                      <a:r>
                        <a:rPr lang="ru-RU" sz="1400" kern="50" dirty="0">
                          <a:effectLst/>
                        </a:rPr>
                        <a:t>-</a:t>
                      </a:r>
                      <a:r>
                        <a:rPr lang="en-GB" sz="1400" kern="50" dirty="0">
                          <a:effectLst/>
                        </a:rPr>
                        <a:t> 60%</a:t>
                      </a:r>
                      <a:endParaRPr lang="ru-RU" sz="1400" kern="50" dirty="0">
                        <a:effectLst/>
                        <a:latin typeface="Tahoma" panose="020B060403050404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Более</a:t>
                      </a:r>
                      <a:r>
                        <a:rPr lang="en-GB" sz="1400" kern="50" dirty="0">
                          <a:effectLst/>
                        </a:rPr>
                        <a:t> 60%</a:t>
                      </a:r>
                      <a:endParaRPr lang="ru-RU" sz="1400" kern="50" dirty="0">
                        <a:effectLst/>
                        <a:latin typeface="Tahoma" panose="020B060403050404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36195" marR="36195" marT="0" marB="0" anchor="b"/>
                </a:tc>
              </a:tr>
              <a:tr h="7621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Учащиеся, чей родной язык отличается от языка (языков) обучения или диалекта этого языка (языков)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</a:tr>
              <a:tr h="2464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Учащиеся с низкой академической успеваемостью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</a:tr>
              <a:tr h="504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Учащиеся с ограниченными возможностями здоровья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</a:tr>
              <a:tr h="504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Учащиеся, у которых наблюдаются проблемы с поведением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</a:tr>
              <a:tr h="504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Учащиеся, живущие в неблагоприятных социальных условиях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</a:tr>
              <a:tr h="2464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Одаренные учащиеся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4767223" y="173149"/>
            <a:ext cx="1671401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Состав класса 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(в процентах)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8448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Потребности российских учителей в повышении квалификации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717540"/>
              </p:ext>
            </p:extLst>
          </p:nvPr>
        </p:nvGraphicFramePr>
        <p:xfrm>
          <a:off x="1186249" y="1825623"/>
          <a:ext cx="7392955" cy="4542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14015"/>
                <a:gridCol w="378940"/>
              </a:tblGrid>
              <a:tr h="302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Реализация ФГОС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</a:tr>
              <a:tr h="302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Новые УМК и учебные программы по преподаваемому курсу (предмету)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</a:tr>
              <a:tr h="302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Новое в содержании преподаваемого курса (предмета)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</a:tr>
              <a:tr h="302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Подготовка учащихся к ЕГЭ и ГИА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</a:tr>
              <a:tr h="302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ИКТ в преподавании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</a:tr>
              <a:tr h="302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Организация проектной деятельности в классе и в школе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</a:tr>
              <a:tr h="302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Методика преподавания моей предметной области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</a:tr>
              <a:tr h="302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Правовая компетентность учителя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</a:tr>
              <a:tr h="302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Виды оценивания успеваемости учащихся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</a:tr>
              <a:tr h="302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Компетентностный</a:t>
                      </a:r>
                      <a:r>
                        <a:rPr lang="ru-RU" sz="1600" dirty="0">
                          <a:effectLst/>
                        </a:rPr>
                        <a:t> подход в образовании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</a:tr>
              <a:tr h="302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Современная образовательная политика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</a:tr>
              <a:tr h="302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Аттестация учителя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</a:tr>
              <a:tr h="302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Организация дополнительной внеклассной работы по предмету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</a:tr>
              <a:tr h="302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Управление школой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</a:tr>
              <a:tr h="302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Подготовка поурочного тематического планирования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969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2278846" y="2909063"/>
            <a:ext cx="1321790" cy="2837793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312608" indent="-310987" defTabSz="913526">
              <a:spcAft>
                <a:spcPct val="100000"/>
              </a:spcAft>
              <a:buFontTx/>
              <a:buAutoNum type="arabicPeriod"/>
            </a:pPr>
            <a:endParaRPr lang="en-US" sz="1400" dirty="0"/>
          </a:p>
        </p:txBody>
      </p:sp>
      <p:sp>
        <p:nvSpPr>
          <p:cNvPr id="5018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7834898" y="2844273"/>
            <a:ext cx="1321790" cy="2902583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312608" indent="-310987" defTabSz="913526">
              <a:spcAft>
                <a:spcPct val="100000"/>
              </a:spcAft>
              <a:buFontTx/>
              <a:buAutoNum type="arabicPeriod"/>
            </a:pPr>
            <a:endParaRPr lang="en-US" sz="1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56873" y="1496645"/>
            <a:ext cx="1321790" cy="4250211"/>
            <a:chOff x="2520" y="1892"/>
            <a:chExt cx="704" cy="1792"/>
          </a:xfrm>
        </p:grpSpPr>
        <p:sp>
          <p:nvSpPr>
            <p:cNvPr id="50205" name="Rectangle 5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gray">
            <a:xfrm>
              <a:off x="2520" y="1892"/>
              <a:ext cx="704" cy="1792"/>
            </a:xfrm>
            <a:prstGeom prst="rect">
              <a:avLst/>
            </a:prstGeom>
            <a:solidFill>
              <a:srgbClr val="DDDDDD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marL="312608" indent="-310987" defTabSz="913526">
                <a:spcAft>
                  <a:spcPct val="100000"/>
                </a:spcAft>
                <a:buFontTx/>
                <a:buAutoNum type="arabicPeriod"/>
              </a:pPr>
              <a:endParaRPr lang="en-US" sz="1400" dirty="0"/>
            </a:p>
          </p:txBody>
        </p:sp>
        <p:sp>
          <p:nvSpPr>
            <p:cNvPr id="50206" name="Rectangle 6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gray">
            <a:xfrm>
              <a:off x="2597" y="3347"/>
              <a:ext cx="550" cy="31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913526"/>
              <a:r>
                <a:rPr lang="ru-RU" sz="1600" dirty="0"/>
                <a:t>Вектор руководителя</a:t>
              </a:r>
              <a:endParaRPr lang="en-GB" sz="1600" dirty="0"/>
            </a:p>
          </p:txBody>
        </p:sp>
      </p:grpSp>
      <p:sp>
        <p:nvSpPr>
          <p:cNvPr id="50183" name="Rectangle 7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 bwMode="gray">
          <a:xfrm>
            <a:off x="1664927" y="187891"/>
            <a:ext cx="7550076" cy="589587"/>
          </a:xfrm>
        </p:spPr>
        <p:txBody>
          <a:bodyPr>
            <a:noAutofit/>
          </a:bodyPr>
          <a:lstStyle/>
          <a:p>
            <a:pPr eaLnBrk="1" hangingPunct="1"/>
            <a:r>
              <a:rPr lang="ru-RU" sz="2000" dirty="0"/>
              <a:t>Карьерная лестница в Сингапуре предусматривает три вектора –преподавание, специализация, руководство</a:t>
            </a:r>
            <a:r>
              <a:rPr lang="en-GB" sz="2000" dirty="0"/>
              <a:t> </a:t>
            </a:r>
          </a:p>
        </p:txBody>
      </p:sp>
      <p:graphicFrame>
        <p:nvGraphicFramePr>
          <p:cNvPr id="50178" name="Rectangle 8" hidden="1"/>
          <p:cNvGraphicFramePr>
            <a:graphicFrameLocks/>
          </p:cNvGraphicFramePr>
          <p:nvPr>
            <p:custDataLst>
              <p:tags r:id="rId5"/>
            </p:custDataLst>
          </p:nvPr>
        </p:nvGraphicFramePr>
        <p:xfrm>
          <a:off x="152400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r:id="rId26" imgW="0" imgH="0" progId="">
                  <p:embed/>
                </p:oleObj>
              </mc:Choice>
              <mc:Fallback>
                <p:oleObj r:id="rId26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4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2395475" y="5201002"/>
            <a:ext cx="1088533" cy="738664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3526"/>
            <a:r>
              <a:rPr lang="ru-RU" sz="1600" dirty="0"/>
              <a:t>Преподавательский вектор</a:t>
            </a:r>
            <a:endParaRPr lang="en-GB" sz="1600" dirty="0"/>
          </a:p>
        </p:txBody>
      </p:sp>
      <p:sp>
        <p:nvSpPr>
          <p:cNvPr id="50185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1898185" y="2685537"/>
            <a:ext cx="2083115" cy="37092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3471" tIns="73471" rIns="73471" bIns="73471" anchor="ctr"/>
          <a:lstStyle/>
          <a:p>
            <a:pPr defTabSz="913526"/>
            <a:r>
              <a:rPr lang="ru-RU" sz="1600" dirty="0"/>
              <a:t>Учитель Мастер</a:t>
            </a:r>
            <a:endParaRPr lang="en-GB" sz="1600" dirty="0"/>
          </a:p>
        </p:txBody>
      </p:sp>
      <p:sp>
        <p:nvSpPr>
          <p:cNvPr id="50186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1898185" y="3874432"/>
            <a:ext cx="2083115" cy="372541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3471" tIns="73471" rIns="73471" bIns="73471" anchor="ctr"/>
          <a:lstStyle/>
          <a:p>
            <a:pPr defTabSz="913526"/>
            <a:r>
              <a:rPr lang="ru-RU" sz="1600" dirty="0"/>
              <a:t>Старший учитель</a:t>
            </a:r>
            <a:endParaRPr lang="en-GB" sz="1600" dirty="0"/>
          </a:p>
        </p:txBody>
      </p:sp>
      <p:sp>
        <p:nvSpPr>
          <p:cNvPr id="50187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050338" y="5201002"/>
            <a:ext cx="890912" cy="738664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3526"/>
            <a:r>
              <a:rPr lang="ru-RU" sz="1600" dirty="0"/>
              <a:t>Вектор специализации</a:t>
            </a:r>
            <a:endParaRPr lang="en-GB" sz="1600" dirty="0"/>
          </a:p>
        </p:txBody>
      </p:sp>
      <p:sp>
        <p:nvSpPr>
          <p:cNvPr id="50188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7454238" y="2685537"/>
            <a:ext cx="2083115" cy="37092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3471" tIns="73471" rIns="73471" bIns="73471" anchor="ctr"/>
          <a:lstStyle/>
          <a:p>
            <a:pPr defTabSz="913526"/>
            <a:r>
              <a:rPr lang="ru-RU" sz="1600" dirty="0"/>
              <a:t>Старший специалист</a:t>
            </a:r>
            <a:r>
              <a:rPr lang="en-GB" sz="1600" dirty="0"/>
              <a:t>  (4)</a:t>
            </a:r>
          </a:p>
        </p:txBody>
      </p:sp>
      <p:sp>
        <p:nvSpPr>
          <p:cNvPr id="50189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7454238" y="3378788"/>
            <a:ext cx="2083115" cy="37092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3471" tIns="73471" rIns="73471" bIns="73471" anchor="ctr"/>
          <a:lstStyle/>
          <a:p>
            <a:pPr defTabSz="913526"/>
            <a:r>
              <a:rPr lang="ru-RU" sz="1600" dirty="0"/>
              <a:t>Старший специалист</a:t>
            </a:r>
            <a:r>
              <a:rPr lang="en-GB" sz="1600" dirty="0"/>
              <a:t>  (3)</a:t>
            </a:r>
          </a:p>
        </p:txBody>
      </p:sp>
      <p:sp>
        <p:nvSpPr>
          <p:cNvPr id="50190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gray">
          <a:xfrm>
            <a:off x="7454238" y="4072040"/>
            <a:ext cx="2083115" cy="372541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3471" tIns="73471" rIns="73471" bIns="73471" anchor="ctr"/>
          <a:lstStyle/>
          <a:p>
            <a:pPr defTabSz="913526"/>
            <a:r>
              <a:rPr lang="ru-RU" sz="1600" dirty="0"/>
              <a:t>Старший специалист</a:t>
            </a:r>
            <a:r>
              <a:rPr lang="en-GB" sz="1600" dirty="0"/>
              <a:t>  (2)</a:t>
            </a:r>
          </a:p>
        </p:txBody>
      </p:sp>
      <p:sp>
        <p:nvSpPr>
          <p:cNvPr id="50191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gray">
          <a:xfrm>
            <a:off x="7454238" y="4766911"/>
            <a:ext cx="2083115" cy="370921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3471" tIns="73471" rIns="73471" bIns="73471" anchor="ctr"/>
          <a:lstStyle/>
          <a:p>
            <a:pPr defTabSz="913526"/>
            <a:r>
              <a:rPr lang="ru-RU" sz="1600" dirty="0"/>
              <a:t>Старший специалист</a:t>
            </a:r>
            <a:r>
              <a:rPr lang="en-GB" sz="1600" dirty="0"/>
              <a:t> (1)</a:t>
            </a:r>
          </a:p>
        </p:txBody>
      </p:sp>
      <p:sp>
        <p:nvSpPr>
          <p:cNvPr id="50192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4389498" y="1256922"/>
            <a:ext cx="2654918" cy="37092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3471" tIns="73471" rIns="73471" bIns="73471" anchor="ctr"/>
          <a:lstStyle/>
          <a:p>
            <a:pPr defTabSz="913526"/>
            <a:r>
              <a:rPr lang="ru-RU" sz="1600" dirty="0"/>
              <a:t>Министр общего образования</a:t>
            </a:r>
            <a:endParaRPr lang="en-GB" sz="1600" dirty="0"/>
          </a:p>
        </p:txBody>
      </p:sp>
      <p:sp>
        <p:nvSpPr>
          <p:cNvPr id="50193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gray">
          <a:xfrm>
            <a:off x="4389498" y="1733127"/>
            <a:ext cx="2654918" cy="37092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3471" tIns="73471" rIns="73471" bIns="73471" anchor="ctr"/>
          <a:lstStyle/>
          <a:p>
            <a:pPr defTabSz="913526"/>
            <a:r>
              <a:rPr lang="ru-RU" sz="1600" dirty="0"/>
              <a:t>Министр</a:t>
            </a:r>
            <a:endParaRPr lang="en-GB" sz="1600" dirty="0"/>
          </a:p>
        </p:txBody>
      </p:sp>
      <p:sp>
        <p:nvSpPr>
          <p:cNvPr id="50194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gray">
          <a:xfrm>
            <a:off x="4389498" y="2207714"/>
            <a:ext cx="2654918" cy="370921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3471" tIns="73471" rIns="73471" bIns="73471" anchor="ctr"/>
          <a:lstStyle/>
          <a:p>
            <a:pPr defTabSz="913526"/>
            <a:r>
              <a:rPr lang="ru-RU" sz="1600" dirty="0"/>
              <a:t>Заместитель министра</a:t>
            </a:r>
            <a:endParaRPr lang="en-GB" sz="1600" dirty="0"/>
          </a:p>
        </p:txBody>
      </p:sp>
      <p:sp>
        <p:nvSpPr>
          <p:cNvPr id="50195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gray">
          <a:xfrm>
            <a:off x="4389498" y="2685537"/>
            <a:ext cx="2654918" cy="37092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3471" tIns="73471" rIns="73471" bIns="73471" anchor="ctr"/>
          <a:lstStyle/>
          <a:p>
            <a:pPr defTabSz="913526"/>
            <a:r>
              <a:rPr lang="ru-RU" sz="1600" dirty="0"/>
              <a:t>Суперинтендант кластера</a:t>
            </a:r>
            <a:endParaRPr lang="en-GB" sz="1600" dirty="0"/>
          </a:p>
        </p:txBody>
      </p:sp>
      <p:sp>
        <p:nvSpPr>
          <p:cNvPr id="50196" name="Rectangle 21"/>
          <p:cNvSpPr>
            <a:spLocks noChangeArrowheads="1"/>
          </p:cNvSpPr>
          <p:nvPr>
            <p:custDataLst>
              <p:tags r:id="rId18"/>
            </p:custDataLst>
          </p:nvPr>
        </p:nvSpPr>
        <p:spPr bwMode="gray">
          <a:xfrm>
            <a:off x="4389498" y="3160124"/>
            <a:ext cx="2654918" cy="370921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3471" tIns="73471" rIns="73471" bIns="73471" anchor="ctr"/>
          <a:lstStyle/>
          <a:p>
            <a:pPr defTabSz="913526"/>
            <a:r>
              <a:rPr lang="ru-RU" sz="1600" dirty="0"/>
              <a:t>Директор</a:t>
            </a:r>
            <a:endParaRPr lang="en-GB" sz="1600" dirty="0"/>
          </a:p>
        </p:txBody>
      </p:sp>
      <p:sp>
        <p:nvSpPr>
          <p:cNvPr id="50197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gray">
          <a:xfrm>
            <a:off x="4389498" y="3637947"/>
            <a:ext cx="2654918" cy="37092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3471" tIns="73471" rIns="73471" bIns="73471" anchor="ctr"/>
          <a:lstStyle/>
          <a:p>
            <a:pPr defTabSz="913526"/>
            <a:r>
              <a:rPr lang="ru-RU" sz="1600" dirty="0"/>
              <a:t>Завуч</a:t>
            </a:r>
            <a:endParaRPr lang="en-GB" sz="1600" dirty="0"/>
          </a:p>
        </p:txBody>
      </p:sp>
      <p:sp>
        <p:nvSpPr>
          <p:cNvPr id="50198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gray">
          <a:xfrm>
            <a:off x="4389498" y="4112534"/>
            <a:ext cx="2654918" cy="370921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3471" tIns="73471" rIns="73471" bIns="73471" anchor="ctr"/>
          <a:lstStyle/>
          <a:p>
            <a:pPr defTabSz="913526"/>
            <a:r>
              <a:rPr lang="ru-RU" sz="1600" dirty="0"/>
              <a:t>Глава департамента</a:t>
            </a:r>
            <a:endParaRPr lang="en-GB" sz="1600" dirty="0"/>
          </a:p>
        </p:txBody>
      </p:sp>
      <p:sp>
        <p:nvSpPr>
          <p:cNvPr id="50199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gray">
          <a:xfrm>
            <a:off x="4389498" y="4590357"/>
            <a:ext cx="2654918" cy="37092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3471" tIns="73471" rIns="73471" bIns="73471" anchor="ctr"/>
          <a:lstStyle/>
          <a:p>
            <a:pPr defTabSz="913526"/>
            <a:r>
              <a:rPr lang="ru-RU" sz="1600" dirty="0"/>
              <a:t>Глава предметной группы на ступени</a:t>
            </a:r>
            <a:endParaRPr lang="en-GB" sz="1600" dirty="0"/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511824" y="6031930"/>
            <a:ext cx="2539909" cy="826070"/>
            <a:chOff x="1815" y="3629"/>
            <a:chExt cx="1568" cy="510"/>
          </a:xfrm>
        </p:grpSpPr>
        <p:sp>
          <p:nvSpPr>
            <p:cNvPr id="50203" name="AutoShape 26"/>
            <p:cNvSpPr>
              <a:spLocks noChangeArrowheads="1"/>
            </p:cNvSpPr>
            <p:nvPr/>
          </p:nvSpPr>
          <p:spPr bwMode="gray">
            <a:xfrm>
              <a:off x="1815" y="3629"/>
              <a:ext cx="1568" cy="510"/>
            </a:xfrm>
            <a:custGeom>
              <a:avLst/>
              <a:gdLst>
                <a:gd name="T0" fmla="*/ 784 w 21600"/>
                <a:gd name="T1" fmla="*/ 0 h 21600"/>
                <a:gd name="T2" fmla="*/ 0 w 21600"/>
                <a:gd name="T3" fmla="*/ 357 h 21600"/>
                <a:gd name="T4" fmla="*/ 784 w 21600"/>
                <a:gd name="T5" fmla="*/ 428 h 21600"/>
                <a:gd name="T6" fmla="*/ 1568 w 21600"/>
                <a:gd name="T7" fmla="*/ 35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1846 w 21600"/>
                <a:gd name="T13" fmla="*/ 12071 h 21600"/>
                <a:gd name="T14" fmla="*/ 19754 w 21600"/>
                <a:gd name="T15" fmla="*/ 1812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6171" y="5517"/>
                  </a:lnTo>
                  <a:lnTo>
                    <a:pt x="8637" y="5517"/>
                  </a:lnTo>
                  <a:lnTo>
                    <a:pt x="8637" y="12091"/>
                  </a:lnTo>
                  <a:lnTo>
                    <a:pt x="3941" y="12091"/>
                  </a:lnTo>
                  <a:lnTo>
                    <a:pt x="3941" y="8639"/>
                  </a:lnTo>
                  <a:lnTo>
                    <a:pt x="0" y="15120"/>
                  </a:lnTo>
                  <a:lnTo>
                    <a:pt x="3941" y="21600"/>
                  </a:lnTo>
                  <a:lnTo>
                    <a:pt x="3941" y="18148"/>
                  </a:lnTo>
                  <a:lnTo>
                    <a:pt x="17659" y="18148"/>
                  </a:lnTo>
                  <a:lnTo>
                    <a:pt x="17659" y="21600"/>
                  </a:lnTo>
                  <a:lnTo>
                    <a:pt x="21600" y="15120"/>
                  </a:lnTo>
                  <a:lnTo>
                    <a:pt x="17659" y="8639"/>
                  </a:lnTo>
                  <a:lnTo>
                    <a:pt x="17659" y="12091"/>
                  </a:lnTo>
                  <a:lnTo>
                    <a:pt x="12963" y="12091"/>
                  </a:lnTo>
                  <a:lnTo>
                    <a:pt x="12963" y="5517"/>
                  </a:lnTo>
                  <a:lnTo>
                    <a:pt x="15429" y="5517"/>
                  </a:lnTo>
                  <a:close/>
                </a:path>
              </a:pathLst>
            </a:cu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GB"/>
            </a:p>
          </p:txBody>
        </p:sp>
        <p:sp>
          <p:nvSpPr>
            <p:cNvPr id="50204" name="Rectangle 27"/>
            <p:cNvSpPr>
              <a:spLocks noChangeArrowheads="1"/>
            </p:cNvSpPr>
            <p:nvPr/>
          </p:nvSpPr>
          <p:spPr bwMode="gray">
            <a:xfrm>
              <a:off x="2010" y="3904"/>
              <a:ext cx="925" cy="15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3526"/>
              <a:r>
                <a:rPr lang="ru-RU" sz="1600" dirty="0">
                  <a:solidFill>
                    <a:schemeClr val="bg1"/>
                  </a:solidFill>
                </a:rPr>
                <a:t>Учитель в классе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50201" name="AutoShape 28"/>
          <p:cNvSpPr>
            <a:spLocks noChangeArrowheads="1"/>
          </p:cNvSpPr>
          <p:nvPr/>
        </p:nvSpPr>
        <p:spPr bwMode="gray">
          <a:xfrm>
            <a:off x="9652359" y="1284459"/>
            <a:ext cx="656036" cy="4980715"/>
          </a:xfrm>
          <a:prstGeom prst="upArrow">
            <a:avLst>
              <a:gd name="adj1" fmla="val 50120"/>
              <a:gd name="adj2" fmla="val 61830"/>
            </a:avLst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pic>
        <p:nvPicPr>
          <p:cNvPr id="50202" name="Picture 29" descr="STB EDU Logo">
            <a:hlinkClick r:id="rId27"/>
          </p:cNvPr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9709056" y="68029"/>
            <a:ext cx="942747" cy="83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6630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карьеры учителя в Англии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9408" y="2054431"/>
            <a:ext cx="8882744" cy="4511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849379"/>
              </p:ext>
            </p:extLst>
          </p:nvPr>
        </p:nvGraphicFramePr>
        <p:xfrm>
          <a:off x="1306500" y="2331309"/>
          <a:ext cx="8669522" cy="41106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8361"/>
                <a:gridCol w="2479074"/>
                <a:gridCol w="3712087"/>
              </a:tblGrid>
              <a:tr h="692319">
                <a:tc gridSpan="3">
                  <a:txBody>
                    <a:bodyPr/>
                    <a:lstStyle/>
                    <a:p>
                      <a:pPr marL="228600" indent="-2286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1600" dirty="0">
                          <a:effectLst/>
                        </a:rPr>
                        <a:t>  Глава школьного округа, колледжа для преподавателей, национальный лидер образования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684">
                <a:tc gridSpan="3">
                  <a:txBody>
                    <a:bodyPr/>
                    <a:lstStyle/>
                    <a:p>
                      <a:pPr marL="228600" indent="-2286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1600" dirty="0">
                          <a:effectLst/>
                        </a:rPr>
                        <a:t>                                            Директор школы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684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dirty="0"/>
                        <a:t>Учитель-мастер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1600" dirty="0">
                          <a:effectLst/>
                        </a:rPr>
                        <a:t>Заместитель директора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1600">
                          <a:effectLst/>
                        </a:rPr>
                        <a:t>Старший специалист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35343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dirty="0"/>
                        <a:t>Старший учитель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1600" dirty="0">
                          <a:effectLst/>
                        </a:rPr>
                        <a:t>Глава </a:t>
                      </a:r>
                      <a:r>
                        <a:rPr lang="ru-RU" sz="1600" dirty="0" err="1">
                          <a:effectLst/>
                        </a:rPr>
                        <a:t>методобъединения</a:t>
                      </a:r>
                      <a:r>
                        <a:rPr lang="ru-RU" sz="1600" dirty="0">
                          <a:effectLst/>
                        </a:rPr>
                        <a:t> или руководитель параллели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228600" indent="-2286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1600" dirty="0">
                          <a:effectLst/>
                        </a:rPr>
                        <a:t>Специалист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5684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dirty="0"/>
                        <a:t>Обычный учитель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1600" dirty="0">
                          <a:effectLst/>
                        </a:rPr>
                        <a:t>Обычный учитель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1600" dirty="0">
                          <a:effectLst/>
                        </a:rPr>
                        <a:t>Обычный учитель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7596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dirty="0"/>
                        <a:t>Маршрут1</a:t>
                      </a:r>
                    </a:p>
                    <a:p>
                      <a:pPr marL="228600" indent="-2286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dirty="0"/>
                        <a:t>Преподавание в классе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1600" dirty="0">
                          <a:effectLst/>
                        </a:rPr>
                        <a:t>Маршрут 2</a:t>
                      </a:r>
                    </a:p>
                    <a:p>
                      <a:pPr marL="228600" indent="-2286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1600" dirty="0">
                          <a:effectLst/>
                        </a:rPr>
                        <a:t>Управление школой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1600" dirty="0">
                          <a:effectLst/>
                        </a:rPr>
                        <a:t> Маршрут 3</a:t>
                      </a:r>
                    </a:p>
                    <a:p>
                      <a:pPr marL="228600" indent="-2286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1600" dirty="0">
                          <a:effectLst/>
                        </a:rPr>
                        <a:t>Специализация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33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Облик новой системы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содержание профессионального развития соответствует </a:t>
            </a:r>
            <a:r>
              <a:rPr lang="ru-RU" dirty="0" smtClean="0"/>
              <a:t>проблемам </a:t>
            </a:r>
            <a:r>
              <a:rPr lang="ru-RU" dirty="0"/>
              <a:t>и вызовам, </a:t>
            </a:r>
            <a:r>
              <a:rPr lang="ru-RU" dirty="0" smtClean="0"/>
              <a:t>возникающим в </a:t>
            </a:r>
            <a:r>
              <a:rPr lang="ru-RU" dirty="0"/>
              <a:t>социуме и в школе.</a:t>
            </a:r>
          </a:p>
          <a:p>
            <a:pPr lvl="0"/>
            <a:r>
              <a:rPr lang="ru-RU" dirty="0"/>
              <a:t>лидирующая роль в организации </a:t>
            </a:r>
            <a:r>
              <a:rPr lang="ru-RU" dirty="0" smtClean="0"/>
              <a:t>ПК и </a:t>
            </a:r>
            <a:r>
              <a:rPr lang="ru-RU" dirty="0"/>
              <a:t>других форм </a:t>
            </a:r>
            <a:r>
              <a:rPr lang="ru-RU" dirty="0" smtClean="0"/>
              <a:t>ПР </a:t>
            </a:r>
            <a:r>
              <a:rPr lang="ru-RU" dirty="0"/>
              <a:t>принадлежит </a:t>
            </a:r>
            <a:r>
              <a:rPr lang="ru-RU" b="1" dirty="0"/>
              <a:t>профессиональному </a:t>
            </a:r>
            <a:r>
              <a:rPr lang="ru-RU" b="1" dirty="0" smtClean="0"/>
              <a:t>сообществу</a:t>
            </a:r>
          </a:p>
          <a:p>
            <a:pPr lvl="0"/>
            <a:r>
              <a:rPr lang="ru-RU" dirty="0" smtClean="0"/>
              <a:t>профессиональное развитие </a:t>
            </a:r>
            <a:r>
              <a:rPr lang="ru-RU" b="1" dirty="0" smtClean="0"/>
              <a:t>перенесено </a:t>
            </a:r>
            <a:r>
              <a:rPr lang="ru-RU" b="1" dirty="0"/>
              <a:t>непосредственно в школы </a:t>
            </a:r>
            <a:endParaRPr lang="ru-RU" b="1" dirty="0" smtClean="0"/>
          </a:p>
          <a:p>
            <a:r>
              <a:rPr lang="ru-RU" dirty="0"/>
              <a:t>г</a:t>
            </a:r>
            <a:r>
              <a:rPr lang="ru-RU" dirty="0" smtClean="0"/>
              <a:t>осударство тратит </a:t>
            </a:r>
            <a:r>
              <a:rPr lang="ru-RU" dirty="0"/>
              <a:t>на </a:t>
            </a:r>
            <a:r>
              <a:rPr lang="ru-RU" dirty="0" smtClean="0"/>
              <a:t>ПК </a:t>
            </a:r>
            <a:r>
              <a:rPr lang="ru-RU" dirty="0"/>
              <a:t>не менее </a:t>
            </a:r>
            <a:r>
              <a:rPr lang="ru-RU" b="1" dirty="0"/>
              <a:t>5% </a:t>
            </a:r>
            <a:r>
              <a:rPr lang="ru-RU" dirty="0"/>
              <a:t>образовательного </a:t>
            </a:r>
            <a:r>
              <a:rPr lang="ru-RU" dirty="0" smtClean="0"/>
              <a:t>бюджета</a:t>
            </a:r>
          </a:p>
          <a:p>
            <a:r>
              <a:rPr lang="ru-RU" dirty="0" smtClean="0"/>
              <a:t>решение </a:t>
            </a:r>
            <a:r>
              <a:rPr lang="ru-RU" dirty="0"/>
              <a:t>о времени, форме и содержании повышения квалификации принимается школой или </a:t>
            </a:r>
            <a:r>
              <a:rPr lang="ru-RU" dirty="0" smtClean="0"/>
              <a:t>учителем</a:t>
            </a:r>
          </a:p>
          <a:p>
            <a:pPr lvl="0"/>
            <a:r>
              <a:rPr lang="ru-RU" dirty="0"/>
              <a:t>средства на повышение квалификации делегируются школам или самим учителям в виде </a:t>
            </a:r>
            <a:r>
              <a:rPr lang="ru-RU" b="1" dirty="0"/>
              <a:t>именных </a:t>
            </a:r>
            <a:r>
              <a:rPr lang="ru-RU" b="1" dirty="0" smtClean="0"/>
              <a:t>ваучеров</a:t>
            </a:r>
          </a:p>
          <a:p>
            <a:r>
              <a:rPr lang="ru-RU" b="1" dirty="0" smtClean="0"/>
              <a:t>ИПК, </a:t>
            </a:r>
            <a:r>
              <a:rPr lang="ru-RU" b="1" dirty="0"/>
              <a:t>если они вообще существуют, не имеют постоянного штата преподавателей</a:t>
            </a:r>
            <a:r>
              <a:rPr lang="ru-RU" dirty="0"/>
              <a:t>, а располагают возможностями привлекать любых </a:t>
            </a:r>
            <a:r>
              <a:rPr lang="ru-RU" dirty="0" smtClean="0"/>
              <a:t>сотрудников</a:t>
            </a:r>
          </a:p>
          <a:p>
            <a:pPr lvl="0"/>
            <a:r>
              <a:rPr lang="ru-RU" dirty="0"/>
              <a:t>учителя имеют возможность обмена опытом и стажировок в странах мира, вне контекста собственной образовательной системы.</a:t>
            </a:r>
          </a:p>
          <a:p>
            <a:pPr lvl="0"/>
            <a:r>
              <a:rPr lang="ru-RU" dirty="0"/>
              <a:t>распространены как индивидуальные, так и </a:t>
            </a:r>
            <a:r>
              <a:rPr lang="ru-RU" b="1" dirty="0"/>
              <a:t>командные формы подготовки</a:t>
            </a:r>
          </a:p>
          <a:p>
            <a:r>
              <a:rPr lang="ru-RU" dirty="0" smtClean="0"/>
              <a:t>Система </a:t>
            </a:r>
            <a:r>
              <a:rPr lang="ru-RU" b="1" dirty="0" smtClean="0"/>
              <a:t>подотчетна </a:t>
            </a:r>
            <a:r>
              <a:rPr lang="ru-RU" b="1" dirty="0"/>
              <a:t>своим потребителям</a:t>
            </a:r>
            <a:r>
              <a:rPr lang="ru-RU" dirty="0"/>
              <a:t>, прежде всего профессиональному сообществу и директорам школ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055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сотрудничества стран Евросоюза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Обеспечение </a:t>
            </a:r>
            <a:r>
              <a:rPr lang="ru-RU" b="1" dirty="0"/>
              <a:t>непрерывности, </a:t>
            </a:r>
            <a:r>
              <a:rPr lang="ru-RU" b="1" dirty="0" err="1"/>
              <a:t>скоординированности</a:t>
            </a:r>
            <a:r>
              <a:rPr lang="ru-RU" b="1" dirty="0"/>
              <a:t> и последовательности профессионального развития учителя</a:t>
            </a:r>
            <a:r>
              <a:rPr lang="ru-RU" dirty="0"/>
              <a:t>, его ресурсного обеспечения и оценки его качества.</a:t>
            </a:r>
          </a:p>
          <a:p>
            <a:pPr lvl="0"/>
            <a:r>
              <a:rPr lang="ru-RU" dirty="0"/>
              <a:t>Выработка </a:t>
            </a:r>
            <a:r>
              <a:rPr lang="ru-RU" b="1" dirty="0"/>
              <a:t>системы профессиональных ценностей</a:t>
            </a:r>
            <a:r>
              <a:rPr lang="ru-RU" dirty="0"/>
              <a:t>, включающих стремление к рефлексии собственной практики, автономии в процессе профессионального </a:t>
            </a:r>
            <a:r>
              <a:rPr lang="ru-RU" dirty="0" smtClean="0"/>
              <a:t>развития</a:t>
            </a:r>
            <a:endParaRPr lang="ru-RU" dirty="0"/>
          </a:p>
          <a:p>
            <a:r>
              <a:rPr lang="ru-RU" dirty="0"/>
              <a:t>Содействие </a:t>
            </a:r>
            <a:r>
              <a:rPr lang="ru-RU" b="1" dirty="0"/>
              <a:t>росту привлекательности учительской профессии</a:t>
            </a:r>
            <a:r>
              <a:rPr lang="ru-RU" dirty="0"/>
              <a:t> через расширение спектра возможностей внутри учительской карьеры, конкурентоспособности условий труда, качественный набор, </a:t>
            </a:r>
            <a:endParaRPr lang="ru-RU" dirty="0" smtClean="0"/>
          </a:p>
          <a:p>
            <a:r>
              <a:rPr lang="ru-RU" b="1" dirty="0" smtClean="0"/>
              <a:t>Обеспечение </a:t>
            </a:r>
            <a:r>
              <a:rPr lang="ru-RU" b="1" dirty="0"/>
              <a:t>необходимой квалификации</a:t>
            </a:r>
            <a:r>
              <a:rPr lang="ru-RU" dirty="0"/>
              <a:t>, получаемой на базе вузов, которая будет сочетать владение данными исследований и практическую подготовку, </a:t>
            </a:r>
          </a:p>
          <a:p>
            <a:pPr lvl="0"/>
            <a:r>
              <a:rPr lang="ru-RU" b="1" dirty="0"/>
              <a:t>Поддержка учителей на всем протяжении их карьеры, </a:t>
            </a:r>
            <a:r>
              <a:rPr lang="ru-RU" dirty="0" smtClean="0"/>
              <a:t>включающая введение </a:t>
            </a:r>
            <a:r>
              <a:rPr lang="ru-RU" dirty="0"/>
              <a:t>в профессию, поддержку менторов и наставников на протяжении всей карьеры, мотивацию учителей к определению своих профессиональных дефицитов и профессиональному </a:t>
            </a:r>
            <a:r>
              <a:rPr lang="ru-RU" dirty="0" smtClean="0"/>
              <a:t>развитию.</a:t>
            </a:r>
            <a:endParaRPr lang="ru-RU" dirty="0"/>
          </a:p>
          <a:p>
            <a:pPr lvl="0"/>
            <a:r>
              <a:rPr lang="ru-RU" b="1" dirty="0"/>
              <a:t>Качественное педагогическое образование и непрерывное профессиональное развитие</a:t>
            </a:r>
            <a:r>
              <a:rPr lang="ru-RU" dirty="0"/>
              <a:t>, предполагающее рост спроса и предложений в области повышения квалификации, совершенствование качества подготовки в этой сфере, обеспечение соответствия программ подготовки учителей нуждам школ и общества, </a:t>
            </a:r>
            <a:endParaRPr lang="ru-RU" dirty="0" smtClean="0"/>
          </a:p>
          <a:p>
            <a:pPr lvl="0"/>
            <a:r>
              <a:rPr lang="ru-RU" b="1" dirty="0" smtClean="0"/>
              <a:t>Подготовка </a:t>
            </a:r>
            <a:r>
              <a:rPr lang="ru-RU" b="1" dirty="0"/>
              <a:t>руководителей образования, </a:t>
            </a:r>
            <a:r>
              <a:rPr lang="ru-RU" dirty="0"/>
              <a:t>предполагающая вооружение учителей, выполняющих управленческие функции, умениями в области менеджмента и лидерства</a:t>
            </a:r>
          </a:p>
        </p:txBody>
      </p:sp>
    </p:spTree>
    <p:extLst>
      <p:ext uri="{BB962C8B-B14F-4D97-AF65-F5344CB8AC3E}">
        <p14:creationId xmlns:p14="http://schemas.microsoft.com/office/powerpoint/2010/main" val="326245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Образование учителей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224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уровень образования, полученный учителем влияет на образовательные результаты?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связи между уровнем подготовки и опытом учителей и достигнутыми их учениками результатами по математике выявить не </a:t>
            </a:r>
            <a:r>
              <a:rPr lang="ru-RU" dirty="0" smtClean="0"/>
              <a:t>удалось(</a:t>
            </a:r>
            <a:r>
              <a:rPr lang="en-US" dirty="0" err="1"/>
              <a:t>Rivkin</a:t>
            </a:r>
            <a:r>
              <a:rPr lang="en-US" dirty="0"/>
              <a:t>, S.G., </a:t>
            </a:r>
            <a:r>
              <a:rPr lang="en-US" dirty="0" err="1"/>
              <a:t>Hanushek</a:t>
            </a:r>
            <a:r>
              <a:rPr lang="en-US" dirty="0"/>
              <a:t>, E.A. and </a:t>
            </a:r>
            <a:r>
              <a:rPr lang="en-US" dirty="0" err="1"/>
              <a:t>Kain</a:t>
            </a:r>
            <a:r>
              <a:rPr lang="en-US" dirty="0"/>
              <a:t>, J.F. Teacher, schools, and academic achievement.[</a:t>
            </a:r>
            <a:r>
              <a:rPr lang="ru-RU" dirty="0"/>
              <a:t>Текст</a:t>
            </a:r>
            <a:r>
              <a:rPr lang="en-US" dirty="0"/>
              <a:t>] </a:t>
            </a:r>
            <a:r>
              <a:rPr lang="en-US" i="1" dirty="0" err="1"/>
              <a:t>Econometrica</a:t>
            </a:r>
            <a:r>
              <a:rPr lang="en-US" dirty="0"/>
              <a:t>, 73(2), 2005.417-458</a:t>
            </a:r>
            <a:r>
              <a:rPr lang="en-US" dirty="0" smtClean="0"/>
              <a:t>.</a:t>
            </a:r>
            <a:r>
              <a:rPr lang="ru-RU" dirty="0" smtClean="0"/>
              <a:t>)</a:t>
            </a:r>
          </a:p>
          <a:p>
            <a:r>
              <a:rPr lang="ru-RU" dirty="0" smtClean="0"/>
              <a:t>Это справедливо только для контекста развитых стран, где наличие степени бакалавра или магистра  или квалификации, полученной вне университета, мало влияет на качество преподавания (</a:t>
            </a:r>
            <a:r>
              <a:rPr lang="en-US" dirty="0" smtClean="0"/>
              <a:t>“Teachers matter”, OECD)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60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Умения учителя, наиболее влияющие на успехи учащихся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b="1" dirty="0"/>
              <a:t>Ясность изложения</a:t>
            </a:r>
            <a:r>
              <a:rPr lang="ru-RU" dirty="0"/>
              <a:t>, учитывающая когнитивное развитие учащихся; </a:t>
            </a:r>
          </a:p>
          <a:p>
            <a:pPr lvl="0"/>
            <a:r>
              <a:rPr lang="ru-RU" b="1" dirty="0"/>
              <a:t>Гибкость</a:t>
            </a:r>
            <a:r>
              <a:rPr lang="ru-RU" dirty="0"/>
              <a:t>, проявляющаяся в умении варьировать свое поведение и приемы, организовывать широкий спектр активностей;</a:t>
            </a:r>
          </a:p>
          <a:p>
            <a:pPr lvl="0"/>
            <a:r>
              <a:rPr lang="ru-RU" b="1" dirty="0"/>
              <a:t>Энтузиазм, </a:t>
            </a:r>
            <a:r>
              <a:rPr lang="ru-RU" dirty="0"/>
              <a:t>проявляемый  в вербальном и невербальном поведении учителя;</a:t>
            </a:r>
          </a:p>
          <a:p>
            <a:pPr lvl="0"/>
            <a:r>
              <a:rPr lang="ru-RU" b="1" dirty="0"/>
              <a:t>Деловой стиль поведения, </a:t>
            </a:r>
            <a:r>
              <a:rPr lang="ru-RU" dirty="0"/>
              <a:t>способствующий выполнению учащимися заданий, обязанностей, упражнений;</a:t>
            </a:r>
          </a:p>
          <a:p>
            <a:pPr lvl="0"/>
            <a:r>
              <a:rPr lang="ru-RU" b="1" dirty="0"/>
              <a:t>Дозированная критика,</a:t>
            </a:r>
            <a:r>
              <a:rPr lang="ru-RU" dirty="0"/>
              <a:t> ее избыток приводит к негативным последствиям для успеваемости учащихся;</a:t>
            </a:r>
          </a:p>
          <a:p>
            <a:pPr lvl="0"/>
            <a:r>
              <a:rPr lang="ru-RU" b="1" dirty="0"/>
              <a:t>Активизация учеников, </a:t>
            </a:r>
            <a:r>
              <a:rPr lang="ru-RU" dirty="0"/>
              <a:t>умение развить их идеи, разделять их чувства и стимулировать их деятельность;</a:t>
            </a:r>
          </a:p>
          <a:p>
            <a:pPr lvl="0"/>
            <a:r>
              <a:rPr lang="ru-RU" b="1" dirty="0"/>
              <a:t>Предъявление критериев оценки, </a:t>
            </a:r>
            <a:r>
              <a:rPr lang="ru-RU" dirty="0"/>
              <a:t>умение увязать оценку с тем, что изучалось в классе и проверяется в ходе экзаменов; </a:t>
            </a:r>
          </a:p>
          <a:p>
            <a:pPr lvl="0"/>
            <a:r>
              <a:rPr lang="ru-RU" b="1" dirty="0"/>
              <a:t>Умение стимулировать, </a:t>
            </a:r>
            <a:r>
              <a:rPr lang="ru-RU" dirty="0"/>
              <a:t>задавать наводящие вопросы, подводить итоги дискуссии, подчеркивать главное в изучаемом материале, позитивно начинать и завершать урок;</a:t>
            </a:r>
          </a:p>
          <a:p>
            <a:r>
              <a:rPr lang="ru-RU" b="1" dirty="0"/>
              <a:t>Умение варьировать</a:t>
            </a:r>
            <a:r>
              <a:rPr lang="ru-RU" dirty="0"/>
              <a:t> уровень сложности задаваемых вопросов и обстановку когнитивного взаимодействия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(</a:t>
            </a:r>
            <a:r>
              <a:rPr lang="en-US" dirty="0" err="1" smtClean="0"/>
              <a:t>Teachers’professional</a:t>
            </a:r>
            <a:r>
              <a:rPr lang="en-US" dirty="0" smtClean="0"/>
              <a:t> </a:t>
            </a:r>
            <a:r>
              <a:rPr lang="en-US" dirty="0"/>
              <a:t>development. Europe in international comparison. An analysis of teachers’ professional development based on the OECD’s Teaching and Learning International Survey (TALIS)[</a:t>
            </a:r>
            <a:r>
              <a:rPr lang="ru-RU" dirty="0"/>
              <a:t>текст</a:t>
            </a:r>
            <a:r>
              <a:rPr lang="en-US" dirty="0"/>
              <a:t>] (2010) European Union, Printed in </a:t>
            </a:r>
            <a:r>
              <a:rPr lang="en-US" dirty="0" smtClean="0"/>
              <a:t>Belgium</a:t>
            </a:r>
            <a:r>
              <a:rPr lang="ru-RU" dirty="0" smtClean="0"/>
              <a:t>)</a:t>
            </a:r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84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Средний возраст учителя</a:t>
            </a:r>
            <a:endParaRPr lang="ru-RU" dirty="0"/>
          </a:p>
        </p:txBody>
      </p:sp>
      <p:graphicFrame>
        <p:nvGraphicFramePr>
          <p:cNvPr id="22" name="Объект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2280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713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Сколько предметов в среднем преподает учитель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ru-RU" dirty="0" smtClean="0"/>
              <a:t>В среднем</a:t>
            </a:r>
            <a:r>
              <a:rPr lang="en-US" dirty="0" smtClean="0"/>
              <a:t> 54% </a:t>
            </a:r>
            <a:r>
              <a:rPr lang="ru-RU" dirty="0" smtClean="0"/>
              <a:t>учителей средней школы, участвовавших в исследованиях ОЭСР</a:t>
            </a:r>
            <a:r>
              <a:rPr lang="en-US" dirty="0" smtClean="0"/>
              <a:t> </a:t>
            </a:r>
            <a:r>
              <a:rPr lang="ru-RU" dirty="0" smtClean="0"/>
              <a:t>преподают всего один предмет</a:t>
            </a:r>
            <a:r>
              <a:rPr lang="en-US" dirty="0" smtClean="0"/>
              <a:t>, </a:t>
            </a:r>
            <a:r>
              <a:rPr lang="ru-RU" dirty="0" smtClean="0"/>
              <a:t>в Дании всего</a:t>
            </a:r>
            <a:r>
              <a:rPr lang="en-US" dirty="0" smtClean="0"/>
              <a:t> 18% </a:t>
            </a:r>
            <a:r>
              <a:rPr lang="ru-RU" dirty="0" smtClean="0"/>
              <a:t>таких учителей, в Австрии </a:t>
            </a:r>
            <a:r>
              <a:rPr lang="en-US" dirty="0" smtClean="0"/>
              <a:t>23%</a:t>
            </a:r>
            <a:r>
              <a:rPr lang="ru-RU" dirty="0" smtClean="0"/>
              <a:t>. Больше всего таких учителей в Эстонии -</a:t>
            </a:r>
            <a:r>
              <a:rPr lang="en-US" dirty="0" smtClean="0"/>
              <a:t> 74% </a:t>
            </a:r>
            <a:r>
              <a:rPr lang="ru-RU" dirty="0" smtClean="0"/>
              <a:t>и Польше -</a:t>
            </a:r>
            <a:r>
              <a:rPr lang="en-US" dirty="0" smtClean="0"/>
              <a:t> 73%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927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Количество дней обязательного повышения квалификации в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большинстве развитых стран обязательная норма -5 дней в году (Швеция,</a:t>
            </a:r>
            <a:r>
              <a:rPr lang="ru-RU" dirty="0"/>
              <a:t> </a:t>
            </a:r>
            <a:r>
              <a:rPr lang="ru-RU" dirty="0" smtClean="0"/>
              <a:t>Бельгия, Венгрия, Нидерланды, Шотландия, Швейцария, АНГЛИЯ, Чехия, США (кроме нескольких штатов),Италия, </a:t>
            </a:r>
            <a:r>
              <a:rPr lang="ru-RU" dirty="0"/>
              <a:t>Л</a:t>
            </a:r>
            <a:r>
              <a:rPr lang="ru-RU" dirty="0" smtClean="0"/>
              <a:t>итва, </a:t>
            </a:r>
            <a:r>
              <a:rPr lang="ru-RU" dirty="0"/>
              <a:t>С</a:t>
            </a:r>
            <a:r>
              <a:rPr lang="ru-RU" dirty="0" smtClean="0"/>
              <a:t>ловения</a:t>
            </a:r>
          </a:p>
          <a:p>
            <a:r>
              <a:rPr lang="ru-RU" dirty="0" smtClean="0"/>
              <a:t>При этом государство финансирует: до 18 дней в Англии, до 12 дней в Чехии, до 8 дней в </a:t>
            </a:r>
            <a:r>
              <a:rPr lang="ru-RU" dirty="0"/>
              <a:t>П</a:t>
            </a:r>
            <a:r>
              <a:rPr lang="ru-RU" dirty="0" smtClean="0"/>
              <a:t>ортугалии и т.д.</a:t>
            </a:r>
          </a:p>
          <a:p>
            <a:r>
              <a:rPr lang="ru-RU" dirty="0" smtClean="0"/>
              <a:t>В часах норма выглядит иначе: от 15часов в год (Австрия) до 104 часов в год (Швеция)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28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xqvv53c0uEq6wifVAma5a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THoXNjw4kC0Aa1waQL0p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THoXNjw4kC0Aa1waQL0p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THoXNjw4kC0Aa1waQL0p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Mcz7xtxKka.DL2QmnrFf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7JAHwxkreUKlbjoJYgjcK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_lcV9HazCUexgV0I8_yRJ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oR0lgcNIQUCRtPGphZYdR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CIoZUztLB0uQYDBwNjdRn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WqrR.yBJU0mnu49K_Q22U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0zOIkONwUyvMKb2cF3Wx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xqvv53c0uEq6wifVAma5a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4qWn9wfD0SaLWCAffUSW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xqvv53c0uEq6wifVAma5a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MtJLwOG4UmLWFIEnXF.A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a7bE3730USvgVTYYpdLZ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YECz_RNvk0S.gqWC3H.VY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MtJLwOG4UmLWFIEnXF.A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THoXNjw4kC0Aa1waQL0p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9qh3ZNjK00mTF1FXNbC7z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MtJLwOG4UmLWFIEnXF.A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THoXNjw4kC0Aa1waQL0pg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6098</TotalTime>
  <Words>2559</Words>
  <Application>Microsoft Office PowerPoint</Application>
  <PresentationFormat>Широкоэкранный</PresentationFormat>
  <Paragraphs>413</Paragraphs>
  <Slides>28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 Unicode MS</vt:lpstr>
      <vt:lpstr>Arial</vt:lpstr>
      <vt:lpstr>Calibri</vt:lpstr>
      <vt:lpstr>Calibri Light</vt:lpstr>
      <vt:lpstr>Tahoma</vt:lpstr>
      <vt:lpstr>Times New Roman</vt:lpstr>
      <vt:lpstr>Тема Office</vt:lpstr>
      <vt:lpstr>Как может быть организовано непрерывное профессиональное развитие учителя: уроки наиболее успешных образовательных систем мира"?</vt:lpstr>
      <vt:lpstr>Вопросы, на которые мы хотели ответить</vt:lpstr>
      <vt:lpstr>Направления сотрудничества стран Евросоюза</vt:lpstr>
      <vt:lpstr>Образование учителей</vt:lpstr>
      <vt:lpstr>Как уровень образования, полученный учителем влияет на образовательные результаты?</vt:lpstr>
      <vt:lpstr>Умения учителя, наиболее влияющие на успехи учащихся</vt:lpstr>
      <vt:lpstr>Средний возраст учителя</vt:lpstr>
      <vt:lpstr>Сколько предметов в среднем преподает учитель</vt:lpstr>
      <vt:lpstr>Количество дней обязательного повышения квалификации в год</vt:lpstr>
      <vt:lpstr>Что и как влияет на стремление к ПК?</vt:lpstr>
      <vt:lpstr>Кол-во дней за 1,5 года, потраченных на ПК</vt:lpstr>
      <vt:lpstr>Виды повышения квалификации, в которых принимали участие учителя</vt:lpstr>
      <vt:lpstr>Наиболее популярные причины неучастия в программах ПК российских учителей синий столбик- все учителя, желтый столбик-  учителя, не принявшие участие в программах ПК </vt:lpstr>
      <vt:lpstr>Стимулы для участия в программах ПК</vt:lpstr>
      <vt:lpstr>Программы ввода в профессию для начинающих учителей.</vt:lpstr>
      <vt:lpstr>Кто платит за повышение квалификации учителей</vt:lpstr>
      <vt:lpstr>Кто утверждает планы индивидуального профессионального развития</vt:lpstr>
      <vt:lpstr>Финляндия: профессиональное развитие как приоритет образовательной политики</vt:lpstr>
      <vt:lpstr> Англия и Уэльс: инструментальный подход к профессиональному развитию</vt:lpstr>
      <vt:lpstr>США и Канада: роль профессиональных сообществ</vt:lpstr>
      <vt:lpstr>Внеконтекстное профессиональное развитие</vt:lpstr>
      <vt:lpstr>Россия и страны ТALIS</vt:lpstr>
      <vt:lpstr>Как российские учителя оценивают климат в школе</vt:lpstr>
      <vt:lpstr>Как российские учителя характеризуют состав своих классов</vt:lpstr>
      <vt:lpstr>Потребности российских учителей в повышении квалификации</vt:lpstr>
      <vt:lpstr>Карьерная лестница в Сингапуре предусматривает три вектора –преподавание, специализация, руководство </vt:lpstr>
      <vt:lpstr>Новые возможности карьеры учителя в Англии</vt:lpstr>
      <vt:lpstr>Облик новой системы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может быть организовано непрерывное профессиональное развитие учителя: уроки наиболее успешных образовательных систем мира"?</dc:title>
  <dc:creator>Elena</dc:creator>
  <cp:lastModifiedBy>Elena</cp:lastModifiedBy>
  <cp:revision>58</cp:revision>
  <dcterms:created xsi:type="dcterms:W3CDTF">2014-11-03T15:01:53Z</dcterms:created>
  <dcterms:modified xsi:type="dcterms:W3CDTF">2014-11-09T16:30:34Z</dcterms:modified>
</cp:coreProperties>
</file>