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71" r:id="rId5"/>
    <p:sldId id="273" r:id="rId6"/>
    <p:sldId id="274" r:id="rId7"/>
    <p:sldId id="272" r:id="rId8"/>
    <p:sldId id="270" r:id="rId9"/>
    <p:sldId id="276" r:id="rId10"/>
    <p:sldId id="275" r:id="rId11"/>
    <p:sldId id="257" r:id="rId12"/>
    <p:sldId id="258" r:id="rId13"/>
    <p:sldId id="267" r:id="rId14"/>
    <p:sldId id="269" r:id="rId15"/>
    <p:sldId id="259" r:id="rId16"/>
    <p:sldId id="260" r:id="rId17"/>
    <p:sldId id="261" r:id="rId18"/>
    <p:sldId id="262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8;&#1086;&#1076;&#1080;&#1090;&#1077;&#1083;&#1080;%20&#1087;&#1086;%20&#1074;&#1086;&#1087;&#1088;\&#1050;&#1086;&#1087;&#1080;&#1103;%20&#1056;&#1086;&#1076;&#1080;&#1090;&#1077;&#1083;&#1080;%20&#1091;&#1095;&#1072;&#1097;&#1080;&#1093;&#1089;&#1103;%20&#1096;&#1082;&#1086;&#1083;%20&#1087;&#1086;%20&#1074;&#1086;&#1087;&#1088;&#1086;&#1089;&#1072;&#1084;%20&#1076;&#1086;&#1087;&#1086;&#1083;&#1085;&#1080;&#1090;&#1077;&#1083;&#1100;&#1085;&#1086;&#1075;&#1086;%20&#1086;&#1073;&#1088;&#1072;&#1079;&#1086;&#1074;&#1072;&#1085;&#1080;&#1103;%20&#1076;&#1077;&#1090;&#1077;&#1081;%20(&#1040;&#1074;&#1090;&#1086;&#1089;&#1086;&#1093;&#1088;&#1072;&#1085;&#1077;&#1085;&#1085;&#1099;&#1081;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5;&#1086;&#1074;&#1099;&#1077;%20&#1076;&#1072;&#1085;&#1085;&#1099;&#1077;%20&#1092;&#1077;&#1074;&#1088;&#1072;&#1083;&#1103;%20-2014\&#1052;&#1069;&#1054;%202013%20(&#1059;&#1044;&#1054;&#1044;)\&#1055;&#1056;&#1048;&#1051;&#1054;&#1046;&#1045;&#1053;&#1048;&#1071;%20&#1048;%20&#1041;&#1040;&#1047;&#1067;\&#1059;&#1044;&#1054;&#1044;\&#1055;&#1056;&#1045;&#1055;&#1054;&#1044;&#1040;&#1042;&#1040;&#1058;&#1045;&#1051;&#1048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-&#1088;&#1091;\&#1088;&#1091;1%20(&#1040;&#1074;&#1090;&#1086;&#1089;&#1086;&#1093;&#1088;&#1072;&#1085;&#1077;&#1085;&#1085;&#1099;&#1081;)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1;&#1086;&#1088;&#1080;&#1089;\&#1056;&#1072;&#1073;&#1086;&#1095;&#1080;&#1081;%20&#1089;&#1090;&#1086;&#1083;\&#1056;&#1086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6;&#1090;&#1095;&#1077;&#1090;%20&#1087;&#1086;%20&#1087;&#1077;&#1076;&#1072;&#1075;&#1086;&#1075;&#1072;&#1084;\&#1055;&#1088;&#1077;&#1087;&#1086;&#1076;&#1072;&#1074;&#1072;&#1090;&#1077;&#1083;&#1080;%20&#1059;&#1044;&#1054;&#1044;%20&#1058;&#1040;&#1041;&#1051;&#1048;&#1063;&#1053;&#1067;&#1045;%20&#1056;&#1040;&#1057;&#1055;&#1056;&#1045;&#1044;&#1045;&#1051;&#1045;&#1053;&#1048;&#1071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5;&#1086;&#1074;&#1099;&#1077;%20&#1076;&#1072;&#1085;&#1085;&#1099;&#1077;%20&#1092;&#1077;&#1074;&#1088;&#1072;&#1083;&#1103;%20-2014\&#1052;&#1069;&#1054;%202013%20(&#1059;&#1044;&#1054;&#1044;)\&#1055;&#1056;&#1048;&#1051;&#1054;&#1046;&#1045;&#1053;&#1048;&#1071;%20&#1048;%20&#1041;&#1040;&#1047;&#1067;\&#1059;&#1044;&#1054;&#1044;\&#1055;&#1056;&#1045;&#1055;&#1054;&#1044;&#1040;&#1042;&#1040;&#1058;&#1045;&#1051;&#1048;\&#1055;&#1088;&#1077;&#1087;&#1086;&#1076;&#1072;&#1074;&#1072;&#1090;&#1077;&#1083;&#1080;%20&#1059;&#1044;&#1054;&#1044;%20&#1051;&#1048;&#1053;&#1045;&#1049;&#1053;&#1067;&#1045;%20&#1056;&#1040;&#1057;&#1055;&#1056;&#1045;&#1044;&#1045;&#1051;&#1045;&#1053;&#1048;&#1071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5;&#1086;&#1074;&#1099;&#1077;%20&#1076;&#1072;&#1085;&#1085;&#1099;&#1077;%20&#1092;&#1077;&#1074;&#1088;&#1072;&#1083;&#1103;%20-2014\&#1052;&#1069;&#1054;%202013%20(&#1059;&#1044;&#1054;&#1044;)\&#1055;&#1056;&#1048;&#1051;&#1054;&#1046;&#1045;&#1053;&#1048;&#1071;%20&#1048;%20&#1041;&#1040;&#1047;&#1067;\&#1059;&#1044;&#1054;&#1044;\&#1056;&#1059;&#1050;&#1054;&#1042;&#1054;&#1044;&#1048;&#1058;&#1045;&#1051;&#1048;\&#1056;&#1091;&#1082;&#1086;&#1074;&#1086;&#1076;&#1080;&#1090;&#1077;&#1083;&#1080;%20&#1059;&#1044;&#1054;&#1044;%20&#1051;&#1048;&#1053;&#1045;&#1049;&#1053;&#1067;&#1045;%20&#1056;&#1040;&#1057;&#1055;&#1056;&#1045;&#1044;&#1045;&#1051;&#1045;&#1053;&#1048;&#1071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69;&#1054;-2014\&#1085;&#1086;&#1074;&#1099;&#1077;%20&#1076;&#1072;&#1085;&#1085;&#1099;&#1077;%20&#1092;&#1077;&#1074;&#1088;&#1072;&#1083;&#1103;%20-2014\&#1052;&#1069;&#1054;%202013%20(&#1059;&#1044;&#1054;&#1044;)\&#1055;&#1056;&#1048;&#1051;&#1054;&#1046;&#1045;&#1053;&#1048;&#1071;%20&#1048;%20&#1041;&#1040;&#1047;&#1067;\&#1059;&#1044;&#1054;&#1044;\&#1056;&#1059;&#1050;&#1054;&#1042;&#1054;&#1044;&#1048;&#1058;&#1045;&#1051;&#1048;\&#1056;&#1091;&#1082;&#1086;&#1074;&#1086;&#1076;&#1080;&#1090;&#1077;&#1083;&#1080;%20&#1059;&#1044;&#1054;&#1044;%20&#1051;&#1048;&#1053;&#1045;&#1049;&#1053;&#1067;&#1045;%20&#1056;&#1040;&#1057;&#1055;&#1056;&#1045;&#1044;&#1045;&#1051;&#1045;&#1053;&#1048;&#107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УДОВЛЕТВОРЕНЫ ЛИ ВЫ ДОПОЛНИТЕЛЬНЫМИ ЗАНЯТИЯМИ ВАШЕГО РЕБЕНКА?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ysClr val="window" lastClr="FFFFFF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Лист5!$A$69:$A$73</c:f>
              <c:strCache>
                <c:ptCount val="5"/>
                <c:pt idx="0">
                  <c:v> Совершенно не удовлетворен</c:v>
                </c:pt>
                <c:pt idx="1">
                  <c:v>Скорее не удовлетворен</c:v>
                </c:pt>
                <c:pt idx="2">
                  <c:v>Скорее удовлетворен</c:v>
                </c:pt>
                <c:pt idx="3">
                  <c:v>В целом удовлетворен</c:v>
                </c:pt>
                <c:pt idx="4">
                  <c:v> Полностью удовлетворен</c:v>
                </c:pt>
              </c:strCache>
            </c:strRef>
          </c:cat>
          <c:val>
            <c:numRef>
              <c:f>Лист5!$B$69:$B$73</c:f>
              <c:numCache>
                <c:formatCode>General</c:formatCode>
                <c:ptCount val="5"/>
                <c:pt idx="0">
                  <c:v>0.8</c:v>
                </c:pt>
                <c:pt idx="1">
                  <c:v>3.4</c:v>
                </c:pt>
                <c:pt idx="2">
                  <c:v>14</c:v>
                </c:pt>
                <c:pt idx="3">
                  <c:v>37.6</c:v>
                </c:pt>
                <c:pt idx="4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6666666666666666E-2"/>
          <c:y val="0.18043511902052706"/>
          <c:w val="0.40249845736399259"/>
          <c:h val="0.7893222884711665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185126919183549"/>
          <c:y val="7.2859744990892514E-3"/>
          <c:w val="0.67814873080816451"/>
          <c:h val="0.991487047594910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Лист2!$A$7:$A$12</c:f>
              <c:strCache>
                <c:ptCount val="6"/>
                <c:pt idx="0">
                  <c:v>     нет ответа:</c:v>
                </c:pt>
                <c:pt idx="1">
                  <c:v>Другое</c:v>
                </c:pt>
                <c:pt idx="2">
                  <c:v>По договору подряда или почасовая оплата</c:v>
                </c:pt>
                <c:pt idx="3">
                  <c:v>  3, Неполная ставка  (0, 75; 0,5 - полставки, 0,25 четверть ставки)</c:v>
                </c:pt>
                <c:pt idx="4">
                  <c:v>Полная ставка</c:v>
                </c:pt>
                <c:pt idx="5">
                  <c:v>Более одной ставки (1,25, 1,5 и т,д,)</c:v>
                </c:pt>
              </c:strCache>
            </c:strRef>
          </c:cat>
          <c:val>
            <c:numRef>
              <c:f>Лист2!$B$7:$B$12</c:f>
              <c:numCache>
                <c:formatCode>General</c:formatCode>
                <c:ptCount val="6"/>
                <c:pt idx="0">
                  <c:v>1.5</c:v>
                </c:pt>
                <c:pt idx="1">
                  <c:v>0.60000000000000064</c:v>
                </c:pt>
                <c:pt idx="2">
                  <c:v>4.9000000000000004</c:v>
                </c:pt>
                <c:pt idx="3">
                  <c:v>13.2</c:v>
                </c:pt>
                <c:pt idx="4">
                  <c:v>33.6</c:v>
                </c:pt>
                <c:pt idx="5">
                  <c:v>46.1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946176"/>
        <c:axId val="110947712"/>
      </c:barChart>
      <c:catAx>
        <c:axId val="11094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947712"/>
        <c:crosses val="autoZero"/>
        <c:auto val="1"/>
        <c:lblAlgn val="ctr"/>
        <c:lblOffset val="100"/>
        <c:noMultiLvlLbl val="0"/>
      </c:catAx>
      <c:valAx>
        <c:axId val="11094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9461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35876206991494"/>
          <c:y val="0"/>
          <c:w val="0.66364123793008511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Лист2!$A$78:$A$83</c:f>
              <c:strCache>
                <c:ptCount val="6"/>
                <c:pt idx="0">
                  <c:v>частные уроки, репетиторство </c:v>
                </c:pt>
                <c:pt idx="1">
                  <c:v>   творческая, производственная, спортивная деятельность </c:v>
                </c:pt>
                <c:pt idx="2">
                  <c:v> другие виды работы </c:v>
                </c:pt>
                <c:pt idx="3">
                  <c:v>  работа в других учреждениях образования </c:v>
                </c:pt>
                <c:pt idx="4">
                  <c:v> основная работа </c:v>
                </c:pt>
                <c:pt idx="5">
                  <c:v>работа в данном учреждении </c:v>
                </c:pt>
              </c:strCache>
            </c:strRef>
          </c:cat>
          <c:val>
            <c:numRef>
              <c:f>Лист2!$B$78:$B$83</c:f>
              <c:numCache>
                <c:formatCode>General</c:formatCode>
                <c:ptCount val="6"/>
                <c:pt idx="0">
                  <c:v>6.6</c:v>
                </c:pt>
                <c:pt idx="1">
                  <c:v>11</c:v>
                </c:pt>
                <c:pt idx="2">
                  <c:v>12.4</c:v>
                </c:pt>
                <c:pt idx="3">
                  <c:v>13.4</c:v>
                </c:pt>
                <c:pt idx="4">
                  <c:v>27.8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494464"/>
        <c:axId val="118775808"/>
      </c:barChart>
      <c:catAx>
        <c:axId val="1144944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775808"/>
        <c:crosses val="autoZero"/>
        <c:auto val="1"/>
        <c:lblAlgn val="ctr"/>
        <c:lblOffset val="100"/>
        <c:noMultiLvlLbl val="0"/>
      </c:catAx>
      <c:valAx>
        <c:axId val="11877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494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55646032803272"/>
          <c:y val="3.6490198407073543E-2"/>
          <c:w val="0.72344353967196728"/>
          <c:h val="0.896611104513291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Лист4!$A$87:$A$93</c:f>
              <c:strCache>
                <c:ptCount val="7"/>
                <c:pt idx="0">
                  <c:v>     нет ответа:</c:v>
                </c:pt>
                <c:pt idx="1">
                  <c:v>Другие виды  выплат</c:v>
                </c:pt>
                <c:pt idx="2">
                  <c:v>Надбавки</c:v>
                </c:pt>
                <c:pt idx="3">
                  <c:v>Компенсационные выплаты</c:v>
                </c:pt>
                <c:pt idx="4">
                  <c:v>Премии</c:v>
                </c:pt>
                <c:pt idx="5">
                  <c:v>Стимулирующие выплаты</c:v>
                </c:pt>
                <c:pt idx="6">
                  <c:v>Базовый оклад</c:v>
                </c:pt>
              </c:strCache>
            </c:strRef>
          </c:cat>
          <c:val>
            <c:numRef>
              <c:f>Лист4!$B$87:$B$93</c:f>
              <c:numCache>
                <c:formatCode>General</c:formatCode>
                <c:ptCount val="7"/>
                <c:pt idx="0">
                  <c:v>8.7000000000000011</c:v>
                </c:pt>
                <c:pt idx="1">
                  <c:v>7.4</c:v>
                </c:pt>
                <c:pt idx="2">
                  <c:v>21</c:v>
                </c:pt>
                <c:pt idx="3">
                  <c:v>23</c:v>
                </c:pt>
                <c:pt idx="4">
                  <c:v>27.8</c:v>
                </c:pt>
                <c:pt idx="5">
                  <c:v>40.700000000000003</c:v>
                </c:pt>
                <c:pt idx="6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7686912"/>
        <c:axId val="139551488"/>
      </c:barChart>
      <c:catAx>
        <c:axId val="1276869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551488"/>
        <c:crosses val="autoZero"/>
        <c:auto val="1"/>
        <c:lblAlgn val="ctr"/>
        <c:lblOffset val="100"/>
        <c:noMultiLvlLbl val="0"/>
      </c:catAx>
      <c:valAx>
        <c:axId val="13955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686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Лист9!$A$14</c:f>
              <c:strCache>
                <c:ptCount val="1"/>
                <c:pt idx="0">
                  <c:v>Принимает решение Учреждение - самостоятельно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Лист9!$B$13:$K$13</c:f>
              <c:strCache>
                <c:ptCount val="10"/>
                <c:pt idx="0">
                  <c:v>по формированию плана финансово- хозяйственной деятельности (сметы)</c:v>
                </c:pt>
                <c:pt idx="1">
                  <c:v>   о выборе способа ведения бухгалтерского учета?</c:v>
                </c:pt>
                <c:pt idx="2">
                  <c:v> о формировании государственного (муниципального) задания</c:v>
                </c:pt>
                <c:pt idx="3">
                  <c:v> о формировании системы оплаты труда (в том числе, стимулирующих выплат)</c:v>
                </c:pt>
                <c:pt idx="4">
                  <c:v>  о формировании штатного расписания</c:v>
                </c:pt>
                <c:pt idx="5">
                  <c:v>    о выборе казначейства (кредитной организации) для открытия счетов</c:v>
                </c:pt>
                <c:pt idx="6">
                  <c:v>      о принятии решения о взятии займа (кредита)</c:v>
                </c:pt>
                <c:pt idx="7">
                  <c:v>о приобретении оборудования</c:v>
                </c:pt>
                <c:pt idx="8">
                  <c:v> о заключении крупных сделок</c:v>
                </c:pt>
                <c:pt idx="9">
                  <c:v> о передаче имущества другим некоммерческим организациям в качестве учредителя, участника</c:v>
                </c:pt>
              </c:strCache>
            </c:strRef>
          </c:cat>
          <c:val>
            <c:numRef>
              <c:f>Лист9!$B$14:$K$14</c:f>
              <c:numCache>
                <c:formatCode>General</c:formatCode>
                <c:ptCount val="10"/>
                <c:pt idx="0">
                  <c:v>14.8</c:v>
                </c:pt>
                <c:pt idx="1">
                  <c:v>24.1</c:v>
                </c:pt>
                <c:pt idx="2">
                  <c:v>6.3</c:v>
                </c:pt>
                <c:pt idx="3">
                  <c:v>31.4</c:v>
                </c:pt>
                <c:pt idx="4">
                  <c:v>40</c:v>
                </c:pt>
                <c:pt idx="5">
                  <c:v>11.8</c:v>
                </c:pt>
                <c:pt idx="6">
                  <c:v>4</c:v>
                </c:pt>
                <c:pt idx="7">
                  <c:v>46.6</c:v>
                </c:pt>
                <c:pt idx="8">
                  <c:v>8.8000000000000007</c:v>
                </c:pt>
                <c:pt idx="9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Лист9!$A$15</c:f>
              <c:strCache>
                <c:ptCount val="1"/>
                <c:pt idx="0">
                  <c:v>Принимает решение Учреждение - по согласованию с учредителем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Лист9!$B$13:$K$13</c:f>
              <c:strCache>
                <c:ptCount val="10"/>
                <c:pt idx="0">
                  <c:v>по формированию плана финансово- хозяйственной деятельности (сметы)</c:v>
                </c:pt>
                <c:pt idx="1">
                  <c:v>   о выборе способа ведения бухгалтерского учета?</c:v>
                </c:pt>
                <c:pt idx="2">
                  <c:v> о формировании государственного (муниципального) задания</c:v>
                </c:pt>
                <c:pt idx="3">
                  <c:v> о формировании системы оплаты труда (в том числе, стимулирующих выплат)</c:v>
                </c:pt>
                <c:pt idx="4">
                  <c:v>  о формировании штатного расписания</c:v>
                </c:pt>
                <c:pt idx="5">
                  <c:v>    о выборе казначейства (кредитной организации) для открытия счетов</c:v>
                </c:pt>
                <c:pt idx="6">
                  <c:v>      о принятии решения о взятии займа (кредита)</c:v>
                </c:pt>
                <c:pt idx="7">
                  <c:v>о приобретении оборудования</c:v>
                </c:pt>
                <c:pt idx="8">
                  <c:v> о заключении крупных сделок</c:v>
                </c:pt>
                <c:pt idx="9">
                  <c:v> о передаче имущества другим некоммерческим организациям в качестве учредителя, участника</c:v>
                </c:pt>
              </c:strCache>
            </c:strRef>
          </c:cat>
          <c:val>
            <c:numRef>
              <c:f>Лист9!$B$15:$K$15</c:f>
              <c:numCache>
                <c:formatCode>General</c:formatCode>
                <c:ptCount val="10"/>
                <c:pt idx="0">
                  <c:v>56</c:v>
                </c:pt>
                <c:pt idx="1">
                  <c:v>30.4</c:v>
                </c:pt>
                <c:pt idx="2">
                  <c:v>38.799999999999997</c:v>
                </c:pt>
                <c:pt idx="3">
                  <c:v>43.2</c:v>
                </c:pt>
                <c:pt idx="4">
                  <c:v>47.3</c:v>
                </c:pt>
                <c:pt idx="5">
                  <c:v>22.5</c:v>
                </c:pt>
                <c:pt idx="6">
                  <c:v>14.3</c:v>
                </c:pt>
                <c:pt idx="7">
                  <c:v>37</c:v>
                </c:pt>
                <c:pt idx="8">
                  <c:v>36.5</c:v>
                </c:pt>
                <c:pt idx="9">
                  <c:v>18.100000000000001</c:v>
                </c:pt>
              </c:numCache>
            </c:numRef>
          </c:val>
        </c:ser>
        <c:ser>
          <c:idx val="2"/>
          <c:order val="2"/>
          <c:tx>
            <c:strRef>
              <c:f>Лист9!$A$16</c:f>
              <c:strCache>
                <c:ptCount val="1"/>
                <c:pt idx="0">
                  <c:v>Принимает решение Учредитель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Лист9!$B$13:$K$13</c:f>
              <c:strCache>
                <c:ptCount val="10"/>
                <c:pt idx="0">
                  <c:v>по формированию плана финансово- хозяйственной деятельности (сметы)</c:v>
                </c:pt>
                <c:pt idx="1">
                  <c:v>   о выборе способа ведения бухгалтерского учета?</c:v>
                </c:pt>
                <c:pt idx="2">
                  <c:v> о формировании государственного (муниципального) задания</c:v>
                </c:pt>
                <c:pt idx="3">
                  <c:v> о формировании системы оплаты труда (в том числе, стимулирующих выплат)</c:v>
                </c:pt>
                <c:pt idx="4">
                  <c:v>  о формировании штатного расписания</c:v>
                </c:pt>
                <c:pt idx="5">
                  <c:v>    о выборе казначейства (кредитной организации) для открытия счетов</c:v>
                </c:pt>
                <c:pt idx="6">
                  <c:v>      о принятии решения о взятии займа (кредита)</c:v>
                </c:pt>
                <c:pt idx="7">
                  <c:v>о приобретении оборудования</c:v>
                </c:pt>
                <c:pt idx="8">
                  <c:v> о заключении крупных сделок</c:v>
                </c:pt>
                <c:pt idx="9">
                  <c:v> о передаче имущества другим некоммерческим организациям в качестве учредителя, участника</c:v>
                </c:pt>
              </c:strCache>
            </c:strRef>
          </c:cat>
          <c:val>
            <c:numRef>
              <c:f>Лист9!$B$16:$K$16</c:f>
              <c:numCache>
                <c:formatCode>General</c:formatCode>
                <c:ptCount val="10"/>
                <c:pt idx="0">
                  <c:v>27.2</c:v>
                </c:pt>
                <c:pt idx="1">
                  <c:v>40.1</c:v>
                </c:pt>
                <c:pt idx="2">
                  <c:v>45.1</c:v>
                </c:pt>
                <c:pt idx="3">
                  <c:v>21.1</c:v>
                </c:pt>
                <c:pt idx="4">
                  <c:v>10.3</c:v>
                </c:pt>
                <c:pt idx="5">
                  <c:v>51.4</c:v>
                </c:pt>
                <c:pt idx="6">
                  <c:v>13.5</c:v>
                </c:pt>
                <c:pt idx="7">
                  <c:v>9</c:v>
                </c:pt>
                <c:pt idx="8">
                  <c:v>14.8</c:v>
                </c:pt>
                <c:pt idx="9">
                  <c:v>13.6</c:v>
                </c:pt>
              </c:numCache>
            </c:numRef>
          </c:val>
        </c:ser>
        <c:ser>
          <c:idx val="3"/>
          <c:order val="3"/>
          <c:tx>
            <c:strRef>
              <c:f>Лист9!$A$17</c:f>
              <c:strCache>
                <c:ptCount val="1"/>
                <c:pt idx="0">
                  <c:v>Такие решения не принимались</c:v>
                </c:pt>
              </c:strCache>
            </c:strRef>
          </c:tx>
          <c:invertIfNegative val="0"/>
          <c:cat>
            <c:strRef>
              <c:f>Лист9!$B$13:$K$13</c:f>
              <c:strCache>
                <c:ptCount val="10"/>
                <c:pt idx="0">
                  <c:v>по формированию плана финансово- хозяйственной деятельности (сметы)</c:v>
                </c:pt>
                <c:pt idx="1">
                  <c:v>   о выборе способа ведения бухгалтерского учета?</c:v>
                </c:pt>
                <c:pt idx="2">
                  <c:v> о формировании государственного (муниципального) задания</c:v>
                </c:pt>
                <c:pt idx="3">
                  <c:v> о формировании системы оплаты труда (в том числе, стимулирующих выплат)</c:v>
                </c:pt>
                <c:pt idx="4">
                  <c:v>  о формировании штатного расписания</c:v>
                </c:pt>
                <c:pt idx="5">
                  <c:v>    о выборе казначейства (кредитной организации) для открытия счетов</c:v>
                </c:pt>
                <c:pt idx="6">
                  <c:v>      о принятии решения о взятии займа (кредита)</c:v>
                </c:pt>
                <c:pt idx="7">
                  <c:v>о приобретении оборудования</c:v>
                </c:pt>
                <c:pt idx="8">
                  <c:v> о заключении крупных сделок</c:v>
                </c:pt>
                <c:pt idx="9">
                  <c:v> о передаче имущества другим некоммерческим организациям в качестве учредителя, участника</c:v>
                </c:pt>
              </c:strCache>
            </c:strRef>
          </c:cat>
          <c:val>
            <c:numRef>
              <c:f>Лист9!$B$17:$K$17</c:f>
              <c:numCache>
                <c:formatCode>General</c:formatCode>
                <c:ptCount val="10"/>
                <c:pt idx="0">
                  <c:v>2</c:v>
                </c:pt>
                <c:pt idx="1">
                  <c:v>5.3</c:v>
                </c:pt>
                <c:pt idx="2">
                  <c:v>9.6999999999999993</c:v>
                </c:pt>
                <c:pt idx="3">
                  <c:v>4.3</c:v>
                </c:pt>
                <c:pt idx="4">
                  <c:v>2.4</c:v>
                </c:pt>
                <c:pt idx="5">
                  <c:v>14.3</c:v>
                </c:pt>
                <c:pt idx="6">
                  <c:v>68.099999999999994</c:v>
                </c:pt>
                <c:pt idx="7">
                  <c:v>7.4</c:v>
                </c:pt>
                <c:pt idx="8">
                  <c:v>39.9</c:v>
                </c:pt>
                <c:pt idx="9">
                  <c:v>65.599999999999994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440192"/>
        <c:axId val="146442112"/>
      </c:barChart>
      <c:catAx>
        <c:axId val="1464401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442112"/>
        <c:crosses val="autoZero"/>
        <c:auto val="1"/>
        <c:lblAlgn val="ctr"/>
        <c:lblOffset val="100"/>
        <c:noMultiLvlLbl val="0"/>
      </c:catAx>
      <c:valAx>
        <c:axId val="14644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440192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Лист2!$B$170</c:f>
              <c:strCache>
                <c:ptCount val="1"/>
                <c:pt idx="0">
                  <c:v>Скорее да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Лист2!$A$171:$A$176</c:f>
              <c:strCache>
                <c:ptCount val="6"/>
                <c:pt idx="0">
                  <c:v>материальная база, условия</c:v>
                </c:pt>
                <c:pt idx="1">
                  <c:v>  другие аспекты</c:v>
                </c:pt>
                <c:pt idx="2">
                  <c:v> дети, которые занимаются вместе с вашим ребенком</c:v>
                </c:pt>
                <c:pt idx="3">
                  <c:v> качество образования (как учат)</c:v>
                </c:pt>
                <c:pt idx="4">
                  <c:v>   содержание образования (чему учат)</c:v>
                </c:pt>
                <c:pt idx="5">
                  <c:v>   работа педагогов</c:v>
                </c:pt>
              </c:strCache>
            </c:strRef>
          </c:cat>
          <c:val>
            <c:numRef>
              <c:f>Лист2!$B$171:$B$176</c:f>
              <c:numCache>
                <c:formatCode>General</c:formatCode>
                <c:ptCount val="6"/>
                <c:pt idx="0">
                  <c:v>76.099999999999994</c:v>
                </c:pt>
                <c:pt idx="1">
                  <c:v>79.400000000000006</c:v>
                </c:pt>
                <c:pt idx="2">
                  <c:v>95.1</c:v>
                </c:pt>
                <c:pt idx="3">
                  <c:v>97.2</c:v>
                </c:pt>
                <c:pt idx="4">
                  <c:v>97.8</c:v>
                </c:pt>
                <c:pt idx="5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Лист2!$C$170</c:f>
              <c:strCache>
                <c:ptCount val="1"/>
                <c:pt idx="0">
                  <c:v>Скорее нет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4.3620437426139046E-2"/>
                  <c:y val="-5.4286519118472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67674017454551E-2"/>
                  <c:y val="-2.7143259559236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98519284870160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736182956577658E-2"/>
                  <c:y val="-2.7143259559236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Лист2!$A$171:$A$176</c:f>
              <c:strCache>
                <c:ptCount val="6"/>
                <c:pt idx="0">
                  <c:v>материальная база, условия</c:v>
                </c:pt>
                <c:pt idx="1">
                  <c:v>  другие аспекты</c:v>
                </c:pt>
                <c:pt idx="2">
                  <c:v> дети, которые занимаются вместе с вашим ребенком</c:v>
                </c:pt>
                <c:pt idx="3">
                  <c:v> качество образования (как учат)</c:v>
                </c:pt>
                <c:pt idx="4">
                  <c:v>   содержание образования (чему учат)</c:v>
                </c:pt>
                <c:pt idx="5">
                  <c:v>   работа педагогов</c:v>
                </c:pt>
              </c:strCache>
            </c:strRef>
          </c:cat>
          <c:val>
            <c:numRef>
              <c:f>Лист2!$C$171:$C$176</c:f>
              <c:numCache>
                <c:formatCode>General</c:formatCode>
                <c:ptCount val="6"/>
                <c:pt idx="0">
                  <c:v>23.9</c:v>
                </c:pt>
                <c:pt idx="1">
                  <c:v>20.6</c:v>
                </c:pt>
                <c:pt idx="2">
                  <c:v>4.9000000000000004</c:v>
                </c:pt>
                <c:pt idx="3">
                  <c:v>2.8</c:v>
                </c:pt>
                <c:pt idx="4">
                  <c:v>2.2000000000000002</c:v>
                </c:pt>
                <c:pt idx="5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2908928"/>
        <c:axId val="22910464"/>
      </c:barChart>
      <c:catAx>
        <c:axId val="229089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10464"/>
        <c:crosses val="autoZero"/>
        <c:auto val="1"/>
        <c:lblAlgn val="ctr"/>
        <c:lblOffset val="100"/>
        <c:noMultiLvlLbl val="0"/>
      </c:catAx>
      <c:valAx>
        <c:axId val="2291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9089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2138272935166"/>
          <c:y val="0"/>
          <c:w val="0.5176786172706519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Лист3!$A$4:$A$9</c:f>
              <c:strCache>
                <c:ptCount val="6"/>
                <c:pt idx="0">
                  <c:v>     нет ответа:</c:v>
                </c:pt>
                <c:pt idx="1">
                  <c:v>Хотели бы уйти из этого учреждения и сосредоточиться на своей основной работе</c:v>
                </c:pt>
                <c:pt idx="2">
                  <c:v>Да, уже ищете (нашли) другое место работы</c:v>
                </c:pt>
                <c:pt idx="3">
                  <c:v>Хотели бы вообще перестать работать (заниматься домашним хозяйством, выйти на пенсию)</c:v>
                </c:pt>
                <c:pt idx="4">
                  <c:v>Хотели бы найти другую работу, но пока не предпринимали никаких действий</c:v>
                </c:pt>
                <c:pt idx="5">
                  <c:v>Нет, не хотели бы уходить с данной работы</c:v>
                </c:pt>
              </c:strCache>
            </c:strRef>
          </c:cat>
          <c:val>
            <c:numRef>
              <c:f>Лист3!$B$4:$B$9</c:f>
              <c:numCache>
                <c:formatCode>General</c:formatCode>
                <c:ptCount val="6"/>
                <c:pt idx="0">
                  <c:v>0.70000000000000062</c:v>
                </c:pt>
                <c:pt idx="1">
                  <c:v>1.4</c:v>
                </c:pt>
                <c:pt idx="2">
                  <c:v>2.1</c:v>
                </c:pt>
                <c:pt idx="3">
                  <c:v>5.0999999999999996</c:v>
                </c:pt>
                <c:pt idx="4">
                  <c:v>7.3</c:v>
                </c:pt>
                <c:pt idx="5">
                  <c:v>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726208"/>
        <c:axId val="74165632"/>
      </c:barChart>
      <c:catAx>
        <c:axId val="73726208"/>
        <c:scaling>
          <c:orientation val="minMax"/>
        </c:scaling>
        <c:delete val="0"/>
        <c:axPos val="l"/>
        <c:majorTickMark val="none"/>
        <c:minorTickMark val="none"/>
        <c:tickLblPos val="nextTo"/>
        <c:crossAx val="74165632"/>
        <c:crosses val="autoZero"/>
        <c:auto val="1"/>
        <c:lblAlgn val="ctr"/>
        <c:lblOffset val="100"/>
        <c:noMultiLvlLbl val="0"/>
      </c:catAx>
      <c:valAx>
        <c:axId val="7416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726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83241939760259"/>
          <c:y val="0"/>
          <c:w val="0.49375389807968306"/>
          <c:h val="0.993520613123462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Лист3!$A$40:$A$53</c:f>
              <c:strCache>
                <c:ptCount val="14"/>
                <c:pt idx="0">
                  <c:v>Другое</c:v>
                </c:pt>
                <c:pt idx="1">
                  <c:v>     нет ответа:</c:v>
                </c:pt>
                <c:pt idx="2">
                  <c:v>Никакие характеристики не привлекают</c:v>
                </c:pt>
                <c:pt idx="3">
                  <c:v>Нет возможности найти другую работу, нет навыков другой работы</c:v>
                </c:pt>
                <c:pt idx="4">
                  <c:v>Возможность выйти на пенсию по выслуге лет</c:v>
                </c:pt>
                <c:pt idx="5">
                  <c:v>Гарантированная работа, низкая вероятность ее потерять</c:v>
                </c:pt>
                <c:pt idx="6">
                  <c:v>Приемлемый размер зарплаты</c:v>
                </c:pt>
                <c:pt idx="7">
                  <c:v>Возможность реализовать собственные интересы в профильной деятельности (искусство, спорт, техника, наука и т,д,)</c:v>
                </c:pt>
                <c:pt idx="8">
                  <c:v>Высокая самостоятельность и независимость в выборе содержания программы</c:v>
                </c:pt>
                <c:pt idx="9">
                  <c:v>Значительный по продолжительности отпуск</c:v>
                </c:pt>
                <c:pt idx="10">
                  <c:v>Возможность работать с яркими талантливыми детьми, помогать им в становлении</c:v>
                </c:pt>
                <c:pt idx="11">
                  <c:v>Нежесткий график работы, возможность регулировать интенсивность собственной занятости</c:v>
                </c:pt>
                <c:pt idx="12">
                  <c:v>Возможность общаться с детьми,  реализовать себя как наставника</c:v>
                </c:pt>
                <c:pt idx="13">
                  <c:v>Творческий характер работы, возможность реализовать себя как творца</c:v>
                </c:pt>
              </c:strCache>
            </c:strRef>
          </c:cat>
          <c:val>
            <c:numRef>
              <c:f>Лист3!$B$40:$B$53</c:f>
              <c:numCache>
                <c:formatCode>General</c:formatCode>
                <c:ptCount val="14"/>
                <c:pt idx="0">
                  <c:v>0.30000000000000032</c:v>
                </c:pt>
                <c:pt idx="1">
                  <c:v>0.30000000000000032</c:v>
                </c:pt>
                <c:pt idx="2">
                  <c:v>0.8</c:v>
                </c:pt>
                <c:pt idx="3">
                  <c:v>2.8</c:v>
                </c:pt>
                <c:pt idx="4">
                  <c:v>7.1</c:v>
                </c:pt>
                <c:pt idx="5">
                  <c:v>7.9</c:v>
                </c:pt>
                <c:pt idx="6">
                  <c:v>11.5</c:v>
                </c:pt>
                <c:pt idx="7">
                  <c:v>19.2</c:v>
                </c:pt>
                <c:pt idx="8">
                  <c:v>21.7</c:v>
                </c:pt>
                <c:pt idx="9">
                  <c:v>25.1</c:v>
                </c:pt>
                <c:pt idx="10">
                  <c:v>27.1</c:v>
                </c:pt>
                <c:pt idx="11">
                  <c:v>30.7</c:v>
                </c:pt>
                <c:pt idx="12">
                  <c:v>36.9</c:v>
                </c:pt>
                <c:pt idx="13">
                  <c:v>47.7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639616"/>
        <c:axId val="54878976"/>
      </c:barChart>
      <c:catAx>
        <c:axId val="546396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878976"/>
        <c:crosses val="autoZero"/>
        <c:auto val="1"/>
        <c:lblAlgn val="ctr"/>
        <c:lblOffset val="100"/>
        <c:noMultiLvlLbl val="0"/>
      </c:catAx>
      <c:valAx>
        <c:axId val="5487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639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78749694203039"/>
          <c:y val="0"/>
          <c:w val="0.49757427241026353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Лист3!$A$26:$A$35</c:f>
              <c:strCache>
                <c:ptCount val="10"/>
                <c:pt idx="0">
                  <c:v>     нет ответа:</c:v>
                </c:pt>
                <c:pt idx="1">
                  <c:v>Другое</c:v>
                </c:pt>
                <c:pt idx="2">
                  <c:v>Работа в этом учреждении Вам не нравится, ничем не привлекает</c:v>
                </c:pt>
                <c:pt idx="3">
                  <c:v>Соотносимый с личными трудозатратами уровень заработной платы</c:v>
                </c:pt>
                <c:pt idx="4">
                  <c:v>Реальные перспективы карьерного роста, профессионального развития</c:v>
                </c:pt>
                <c:pt idx="5">
                  <c:v>Хорошая  материальная база, наличие необходимого оборудования</c:v>
                </c:pt>
                <c:pt idx="6">
                  <c:v>Продуктивные взаимоотношения с руководством</c:v>
                </c:pt>
                <c:pt idx="7">
                  <c:v>Работа находится близко к дому</c:v>
                </c:pt>
                <c:pt idx="8">
                  <c:v>Общение с коллегами, позитивная атмосфера в коллективе</c:v>
                </c:pt>
                <c:pt idx="9">
                  <c:v>Удобный график работы</c:v>
                </c:pt>
              </c:strCache>
            </c:strRef>
          </c:cat>
          <c:val>
            <c:numRef>
              <c:f>Лист3!$B$26:$B$35</c:f>
              <c:numCache>
                <c:formatCode>General</c:formatCode>
                <c:ptCount val="10"/>
                <c:pt idx="0">
                  <c:v>0.60000000000000064</c:v>
                </c:pt>
                <c:pt idx="1">
                  <c:v>4.2</c:v>
                </c:pt>
                <c:pt idx="2">
                  <c:v>0.5</c:v>
                </c:pt>
                <c:pt idx="3">
                  <c:v>11.2</c:v>
                </c:pt>
                <c:pt idx="4">
                  <c:v>14.3</c:v>
                </c:pt>
                <c:pt idx="5">
                  <c:v>17.8</c:v>
                </c:pt>
                <c:pt idx="6">
                  <c:v>23.6</c:v>
                </c:pt>
                <c:pt idx="7">
                  <c:v>30</c:v>
                </c:pt>
                <c:pt idx="8">
                  <c:v>49.1</c:v>
                </c:pt>
                <c:pt idx="9">
                  <c:v>51.4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407808"/>
        <c:axId val="74225152"/>
      </c:barChart>
      <c:catAx>
        <c:axId val="62407808"/>
        <c:scaling>
          <c:orientation val="minMax"/>
        </c:scaling>
        <c:delete val="0"/>
        <c:axPos val="l"/>
        <c:majorTickMark val="none"/>
        <c:minorTickMark val="none"/>
        <c:tickLblPos val="nextTo"/>
        <c:crossAx val="74225152"/>
        <c:crosses val="autoZero"/>
        <c:auto val="1"/>
        <c:lblAlgn val="ctr"/>
        <c:lblOffset val="100"/>
        <c:noMultiLvlLbl val="0"/>
      </c:catAx>
      <c:valAx>
        <c:axId val="7422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2407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0654709048765"/>
          <c:y val="0"/>
          <c:w val="0.56036159029025656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Лист3!$A$14:$A$21</c:f>
              <c:strCache>
                <c:ptCount val="8"/>
                <c:pt idx="0">
                  <c:v>     нет ответа:</c:v>
                </c:pt>
                <c:pt idx="1">
                  <c:v>Другое</c:v>
                </c:pt>
                <c:pt idx="2">
                  <c:v>Низкий творческий или интеллектуальный потенциал коллектива учреждения</c:v>
                </c:pt>
                <c:pt idx="3">
                  <c:v>Высокая степень сложности при разработке образовательной программы</c:v>
                </c:pt>
                <c:pt idx="4">
                  <c:v>Сложный контингент детей, отсутствие интереса к образовательной программе</c:v>
                </c:pt>
                <c:pt idx="5">
                  <c:v>Работа преимущественно во второй половине дня</c:v>
                </c:pt>
                <c:pt idx="6">
                  <c:v>Низкий социальный статус, быть педагогом дополнительного образования не престижно, в незнакомой компании стыдно говорить о том, кем Вы работаете</c:v>
                </c:pt>
                <c:pt idx="7">
                  <c:v>Избыточность документации, обилие бумаг</c:v>
                </c:pt>
              </c:strCache>
            </c:strRef>
          </c:cat>
          <c:val>
            <c:numRef>
              <c:f>Лист3!$B$14:$B$21</c:f>
              <c:numCache>
                <c:formatCode>General</c:formatCode>
                <c:ptCount val="8"/>
                <c:pt idx="0">
                  <c:v>12.9</c:v>
                </c:pt>
                <c:pt idx="1">
                  <c:v>12.4</c:v>
                </c:pt>
                <c:pt idx="2">
                  <c:v>2.4</c:v>
                </c:pt>
                <c:pt idx="3">
                  <c:v>7.1</c:v>
                </c:pt>
                <c:pt idx="4">
                  <c:v>8.2000000000000011</c:v>
                </c:pt>
                <c:pt idx="5">
                  <c:v>12.8</c:v>
                </c:pt>
                <c:pt idx="6">
                  <c:v>13.6</c:v>
                </c:pt>
                <c:pt idx="7">
                  <c:v>52.4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229824"/>
        <c:axId val="113231744"/>
      </c:barChart>
      <c:catAx>
        <c:axId val="113229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3231744"/>
        <c:crosses val="autoZero"/>
        <c:auto val="1"/>
        <c:lblAlgn val="ctr"/>
        <c:lblOffset val="100"/>
        <c:noMultiLvlLbl val="0"/>
      </c:catAx>
      <c:valAx>
        <c:axId val="11323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2298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82210163782969"/>
          <c:y val="0"/>
          <c:w val="0.48375619083259752"/>
          <c:h val="0.994670941103408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Лист4!$A$10:$A$18</c:f>
              <c:strCache>
                <c:ptCount val="9"/>
                <c:pt idx="0">
                  <c:v>Перейти на работу в школу</c:v>
                </c:pt>
                <c:pt idx="1">
                  <c:v>Сменить профессию (получить образование по другой специальности)</c:v>
                </c:pt>
                <c:pt idx="2">
                  <c:v>Перейти на работу, не связанную с работой с детьми</c:v>
                </c:pt>
                <c:pt idx="3">
                  <c:v> Занять (более высокую) административную должность в учреждении</c:v>
                </c:pt>
                <c:pt idx="4">
                  <c:v>Перейти на работу в более престижное учреждение</c:v>
                </c:pt>
                <c:pt idx="5">
                  <c:v>Потерять работу вследствие сокращения штатов, закрытия учреждения</c:v>
                </c:pt>
                <c:pt idx="6">
                  <c:v>Перестать работать (выйти на пенсию, заняться домашним хозяйством)</c:v>
                </c:pt>
                <c:pt idx="7">
                  <c:v>Получить общественное и профессиональное признание (награда, почетное звание)</c:v>
                </c:pt>
                <c:pt idx="8">
                  <c:v>Ничего из перечисленного</c:v>
                </c:pt>
              </c:strCache>
            </c:strRef>
          </c:cat>
          <c:val>
            <c:numRef>
              <c:f>Лист4!$B$10:$B$18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2.6</c:v>
                </c:pt>
                <c:pt idx="2">
                  <c:v>3.6</c:v>
                </c:pt>
                <c:pt idx="3">
                  <c:v>5.2</c:v>
                </c:pt>
                <c:pt idx="4">
                  <c:v>5.5</c:v>
                </c:pt>
                <c:pt idx="5">
                  <c:v>7.9</c:v>
                </c:pt>
                <c:pt idx="6">
                  <c:v>10.4</c:v>
                </c:pt>
                <c:pt idx="7">
                  <c:v>20.5</c:v>
                </c:pt>
                <c:pt idx="8">
                  <c:v>52.2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423744"/>
        <c:axId val="121425280"/>
      </c:barChart>
      <c:catAx>
        <c:axId val="1214237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425280"/>
        <c:crosses val="autoZero"/>
        <c:auto val="1"/>
        <c:lblAlgn val="ctr"/>
        <c:lblOffset val="100"/>
        <c:noMultiLvlLbl val="0"/>
      </c:catAx>
      <c:valAx>
        <c:axId val="12142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142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790507436570432"/>
          <c:y val="3.2291848935549768E-2"/>
          <c:w val="0.73209492563429612"/>
          <c:h val="0.958448891805191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Лист3!$B$128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Лист3!$A$129:$A$132</c:f>
              <c:strCache>
                <c:ptCount val="4"/>
                <c:pt idx="0">
                  <c:v>Возросло</c:v>
                </c:pt>
                <c:pt idx="1">
                  <c:v>Осталось таким же</c:v>
                </c:pt>
                <c:pt idx="2">
                  <c:v>Уменьшилось</c:v>
                </c:pt>
                <c:pt idx="3">
                  <c:v>Не было и нет</c:v>
                </c:pt>
              </c:strCache>
            </c:strRef>
          </c:cat>
          <c:val>
            <c:numRef>
              <c:f>Лист3!$B$129:$B$132</c:f>
              <c:numCache>
                <c:formatCode>General</c:formatCode>
                <c:ptCount val="4"/>
                <c:pt idx="0">
                  <c:v>21.2</c:v>
                </c:pt>
                <c:pt idx="1">
                  <c:v>49.4</c:v>
                </c:pt>
                <c:pt idx="2">
                  <c:v>23.6</c:v>
                </c:pt>
                <c:pt idx="3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5071104"/>
        <c:axId val="55072640"/>
      </c:barChart>
      <c:catAx>
        <c:axId val="550711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5072640"/>
        <c:crosses val="autoZero"/>
        <c:auto val="1"/>
        <c:lblAlgn val="ctr"/>
        <c:lblOffset val="100"/>
        <c:noMultiLvlLbl val="0"/>
      </c:catAx>
      <c:valAx>
        <c:axId val="5507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0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Лист3!$A$143:$A$145</c:f>
              <c:strCache>
                <c:ptCount val="3"/>
                <c:pt idx="0">
                  <c:v>Реализуются специальные программы, предусматривающие занятия детей с ограниченными возможностями здоровья совместно с детьми без ограничений</c:v>
                </c:pt>
                <c:pt idx="1">
                  <c:v>Реализуются специальные программы для детей с ограниченными возможностями здоровья</c:v>
                </c:pt>
                <c:pt idx="2">
                  <c:v>Дети с ограниченными возможностями здоровья занимаются совместно с детьми без ограничений здоровья без каких-либо специальных программ</c:v>
                </c:pt>
              </c:strCache>
            </c:strRef>
          </c:cat>
          <c:val>
            <c:numRef>
              <c:f>Лист3!$B$143:$B$145</c:f>
              <c:numCache>
                <c:formatCode>General</c:formatCode>
                <c:ptCount val="3"/>
                <c:pt idx="0">
                  <c:v>18</c:v>
                </c:pt>
                <c:pt idx="1">
                  <c:v>29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294656"/>
        <c:axId val="62394752"/>
      </c:barChart>
      <c:catAx>
        <c:axId val="62294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394752"/>
        <c:crosses val="autoZero"/>
        <c:auto val="1"/>
        <c:lblAlgn val="ctr"/>
        <c:lblOffset val="100"/>
        <c:noMultiLvlLbl val="0"/>
      </c:catAx>
      <c:valAx>
        <c:axId val="6239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229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94BD2-23A9-40F5-8648-BA5494B9E825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240-39BE-49BE-974B-5B025A81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9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F7F2D-F3D1-4E88-8F48-0E2DFDB35A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5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3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5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7BFE-72F5-4E24-8C9A-D8C003973BC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84BF-B78F-45B3-8214-CEB4739C4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mstu-orientir.ru/study/4602.shtml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bmstu-orientir.ru/study/4601.s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stu-orientir.ru/study/4600.shtml" TargetMode="External"/><Relationship Id="rId5" Type="http://schemas.openxmlformats.org/officeDocument/2006/relationships/hyperlink" Target="http://www.bmstu-orientir.ru/study/index.shtml" TargetMode="Externa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4632" cy="153960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реализации Концепции развития дополнительного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4438" y="4508500"/>
            <a:ext cx="6400800" cy="17526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Куприянов Б.В. д.п.н., профессор</a:t>
            </a:r>
            <a:endParaRPr lang="ru-RU" sz="2400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Индикаторы оплаты труда педагогов в учреждениях дополнительного образования детей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172819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2.1.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Распространенность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 осуществления компенсационных и стимулирующих выплат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стимулирования труда педагогов </a:t>
            </a:r>
          </a:p>
          <a:p>
            <a:pPr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51720" y="1268760"/>
          <a:ext cx="695583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71025"/>
              </p:ext>
            </p:extLst>
          </p:nvPr>
        </p:nvGraphicFramePr>
        <p:xfrm>
          <a:off x="1907704" y="3284984"/>
          <a:ext cx="6840760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808312"/>
              </a:tblGrid>
              <a:tr h="56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Размер выплат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(руб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9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Базовый оклад(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N=4375)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10 618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Компенсационные выплаты (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N=1106)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2 676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1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Стимулирующие выплаты (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N=1968)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3 156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9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Премии (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N=1303)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3 002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9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Надбавки (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N=995)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2 892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9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Другие виды выплат (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N=354)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4 574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792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12036"/>
            <a:ext cx="7213600" cy="8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Детско-юношеское анимационное творчество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70688" y="1765300"/>
            <a:ext cx="1871662" cy="1484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1436748"/>
            <a:ext cx="8888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b="1" dirty="0"/>
              <a:t>23,6%  </a:t>
            </a:r>
            <a:r>
              <a:rPr lang="ru-RU" sz="2400" dirty="0"/>
              <a:t>родителей занятия их детей дополнительным образованием </a:t>
            </a:r>
            <a:r>
              <a:rPr lang="ru-RU" sz="2400" dirty="0" smtClean="0"/>
              <a:t>являются </a:t>
            </a:r>
            <a:r>
              <a:rPr lang="ru-RU" sz="2400" b="1" dirty="0" smtClean="0"/>
              <a:t>бесплатным</a:t>
            </a:r>
            <a:r>
              <a:rPr lang="ru-RU" sz="2400" dirty="0" smtClean="0"/>
              <a:t>и</a:t>
            </a:r>
          </a:p>
          <a:p>
            <a:r>
              <a:rPr lang="ru-RU" sz="2400" dirty="0" smtClean="0"/>
              <a:t>средний </a:t>
            </a:r>
            <a:r>
              <a:rPr lang="ru-RU" sz="2400" dirty="0"/>
              <a:t>размер месячной оплаты составил </a:t>
            </a:r>
            <a:r>
              <a:rPr lang="ru-RU" sz="2800" b="1" dirty="0"/>
              <a:t>3656,4 </a:t>
            </a:r>
            <a:r>
              <a:rPr lang="ru-RU" sz="2800" b="1" dirty="0" err="1"/>
              <a:t>рубл</a:t>
            </a:r>
            <a:r>
              <a:rPr lang="ru-RU" sz="2800" b="1" dirty="0"/>
              <a:t>. </a:t>
            </a:r>
            <a:endParaRPr lang="ru-RU" sz="2400" b="1" dirty="0" smtClean="0"/>
          </a:p>
          <a:p>
            <a:r>
              <a:rPr lang="ru-RU" sz="2800" b="1" dirty="0" smtClean="0"/>
              <a:t>8,3</a:t>
            </a:r>
            <a:r>
              <a:rPr lang="ru-RU" sz="2800" b="1" dirty="0"/>
              <a:t>% </a:t>
            </a:r>
            <a:r>
              <a:rPr lang="ru-RU" sz="2400" dirty="0"/>
              <a:t>родителей не готовы согласиться на плату за </a:t>
            </a:r>
            <a:r>
              <a:rPr lang="ru-RU" sz="2400" dirty="0" smtClean="0"/>
              <a:t>дополнительные образовательные </a:t>
            </a:r>
            <a:r>
              <a:rPr lang="ru-RU" sz="2400" dirty="0"/>
              <a:t>занятия ребенка </a:t>
            </a:r>
            <a:endParaRPr lang="ru-RU" sz="2400" dirty="0" smtClean="0"/>
          </a:p>
          <a:p>
            <a:r>
              <a:rPr lang="ru-RU" sz="2400" dirty="0" smtClean="0"/>
              <a:t>ни </a:t>
            </a:r>
            <a:r>
              <a:rPr lang="ru-RU" sz="2400" dirty="0"/>
              <a:t>при каких </a:t>
            </a:r>
            <a:r>
              <a:rPr lang="ru-RU" sz="2400" dirty="0" smtClean="0"/>
              <a:t>условиях</a:t>
            </a:r>
          </a:p>
          <a:p>
            <a:r>
              <a:rPr lang="ru-RU" sz="2800" b="1" dirty="0"/>
              <a:t>52,1% </a:t>
            </a:r>
            <a:r>
              <a:rPr lang="ru-RU" sz="2400" dirty="0"/>
              <a:t>затруднились определить размер максимальной </a:t>
            </a:r>
            <a:r>
              <a:rPr lang="ru-RU" sz="2400" dirty="0" smtClean="0"/>
              <a:t>оплаты</a:t>
            </a:r>
          </a:p>
          <a:p>
            <a:r>
              <a:rPr lang="ru-RU" sz="2400" dirty="0" smtClean="0"/>
              <a:t>Средняя </a:t>
            </a:r>
            <a:r>
              <a:rPr lang="ru-RU" sz="2400" dirty="0"/>
              <a:t>сумма оплаты, на которую родители могли бы согласиться, составила </a:t>
            </a:r>
            <a:r>
              <a:rPr lang="ru-RU" sz="2800" b="1" dirty="0"/>
              <a:t>4065,8 </a:t>
            </a:r>
            <a:r>
              <a:rPr lang="ru-RU" sz="2800" b="1" dirty="0" err="1"/>
              <a:t>рубл</a:t>
            </a:r>
            <a:r>
              <a:rPr lang="ru-RU" sz="2800" b="1" dirty="0"/>
              <a:t>.,</a:t>
            </a:r>
          </a:p>
          <a:p>
            <a:r>
              <a:rPr lang="ru-RU" sz="2400" dirty="0" smtClean="0"/>
              <a:t>(то </a:t>
            </a:r>
            <a:r>
              <a:rPr lang="ru-RU" sz="2400" dirty="0"/>
              <a:t>есть на 11% больше </a:t>
            </a:r>
            <a:r>
              <a:rPr lang="ru-RU" sz="2400" dirty="0" smtClean="0"/>
              <a:t>наличной)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20800" y="101601"/>
            <a:ext cx="782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Платные образовательные услуги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дополнительном  образовании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(МЭО, ВШЭ, 2013, 2080 чел. Из 26 субъектов РФ)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880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25644"/>
              </p:ext>
            </p:extLst>
          </p:nvPr>
        </p:nvGraphicFramePr>
        <p:xfrm>
          <a:off x="0" y="1343773"/>
          <a:ext cx="9235440" cy="541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6"/>
                <a:gridCol w="1509485"/>
                <a:gridCol w="1756229"/>
                <a:gridCol w="1596571"/>
                <a:gridCol w="1238069"/>
              </a:tblGrid>
              <a:tr h="13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образования матери школьника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Два высших образования,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аспирантура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ученой степени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общее или ниже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Дети получают дополнительное образование за счет бюджета (в %)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платные занятия дополнительным образованием не готовы согласиться ни при каких условиях ( в %)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Оплата за месяц (среднее значение, в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5372,4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2165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4355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максимальный размер оплаты, на который готовы согласиться родители(среднее значение, в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6140,4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4406,7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2292,7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3858,3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693" y="202067"/>
            <a:ext cx="7834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Кто и сколько платит за дополнительное образование?</a:t>
            </a:r>
            <a:r>
              <a:rPr lang="ru-RU" sz="2400" b="1" dirty="0">
                <a:solidFill>
                  <a:schemeClr val="bg1"/>
                </a:solidFill>
              </a:rPr>
              <a:t> (МЭО, ВШЭ 2013)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88" y="274638"/>
            <a:ext cx="8627155" cy="616011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Самостоятельность  УДОД (руководители 2013 г.)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5589" y="890649"/>
          <a:ext cx="8627154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76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Разница ожиданий руководителей  УДОД в отношении изменений финансирования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16500"/>
              </p:ext>
            </p:extLst>
          </p:nvPr>
        </p:nvGraphicFramePr>
        <p:xfrm>
          <a:off x="457200" y="1600200"/>
          <a:ext cx="8363270" cy="317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654"/>
                <a:gridCol w="1672654"/>
                <a:gridCol w="1672654"/>
                <a:gridCol w="1545110"/>
                <a:gridCol w="127544"/>
                <a:gridCol w="1672654"/>
              </a:tblGrid>
              <a:tr h="11807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Руководители учреждений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отношении роста </a:t>
                      </a:r>
                      <a:r>
                        <a:rPr lang="ru-RU" sz="1600" dirty="0" err="1" smtClean="0"/>
                        <a:t>внебюджета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относительно снижения </a:t>
                      </a:r>
                      <a:r>
                        <a:rPr lang="ru-RU" sz="1600" dirty="0" err="1" smtClean="0"/>
                        <a:t>внебюджета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отношении роста бюджета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относительно снижения бюджетного финансирования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7547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АВТОНОМНЫХ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2% более оптимистичны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9,9% менее пессимистичны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1,4% менее оптимистичны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На 5,3% менее пессимистичны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8331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Водораздел оптимизма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и пессимизма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47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КАЗЕННЫХ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</a:t>
                      </a:r>
                      <a:r>
                        <a:rPr lang="ru-RU" sz="1600" baseline="0" dirty="0" smtClean="0"/>
                        <a:t> 7,1% менее оптимистичны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15,1% более</a:t>
                      </a:r>
                      <a:r>
                        <a:rPr lang="ru-RU" sz="1600" baseline="0" dirty="0" smtClean="0"/>
                        <a:t> песси</a:t>
                      </a:r>
                      <a:r>
                        <a:rPr lang="ru-RU" sz="1600" dirty="0" smtClean="0"/>
                        <a:t>мистичны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На10,4% менее оптимистичны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11,3% более</a:t>
                      </a:r>
                      <a:r>
                        <a:rPr lang="ru-RU" sz="1600" baseline="0" dirty="0" smtClean="0"/>
                        <a:t> пессимистичны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16"/>
            <a:ext cx="9144000" cy="6126163"/>
          </a:xfrm>
        </p:spPr>
      </p:pic>
      <p:sp>
        <p:nvSpPr>
          <p:cNvPr id="5" name="TextBox 4"/>
          <p:cNvSpPr txBox="1"/>
          <p:nvPr/>
        </p:nvSpPr>
        <p:spPr>
          <a:xfrm>
            <a:off x="1409700" y="274638"/>
            <a:ext cx="773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Опыт управления дополнительным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образованием  г. Перми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90640"/>
            <a:ext cx="474277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C2A55"/>
                </a:solidFill>
              </a:rPr>
              <a:t>Индивидуальные карточки ребенка</a:t>
            </a:r>
            <a:endParaRPr lang="ru-RU" sz="2000" b="1" dirty="0">
              <a:solidFill>
                <a:srgbClr val="1C2A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581305"/>
            <a:ext cx="487325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C2A55"/>
                </a:solidFill>
              </a:rPr>
              <a:t>Вычитание «незаработанных денег»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1" y="3142564"/>
            <a:ext cx="3775072" cy="646331"/>
          </a:xfrm>
          <a:prstGeom prst="rect">
            <a:avLst/>
          </a:prstGeom>
          <a:noFill/>
          <a:ln w="19050">
            <a:solidFill>
              <a:srgbClr val="1C2A55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C2A55"/>
                </a:solidFill>
              </a:rPr>
              <a:t>Кратковременные программы </a:t>
            </a:r>
          </a:p>
          <a:p>
            <a:r>
              <a:rPr lang="ru-RU" b="1" dirty="0" smtClean="0">
                <a:solidFill>
                  <a:srgbClr val="1C2A55"/>
                </a:solidFill>
              </a:rPr>
              <a:t>дополнительного образования</a:t>
            </a:r>
            <a:endParaRPr lang="ru-RU" b="1" dirty="0">
              <a:solidFill>
                <a:srgbClr val="1C2A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473" y="4121733"/>
            <a:ext cx="4090800" cy="707886"/>
          </a:xfrm>
          <a:prstGeom prst="rect">
            <a:avLst/>
          </a:prstGeom>
          <a:noFill/>
          <a:ln w="19050">
            <a:solidFill>
              <a:srgbClr val="1C2A5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C2A55"/>
                </a:solidFill>
              </a:rPr>
              <a:t>Выбор ребенка, переходы </a:t>
            </a:r>
          </a:p>
          <a:p>
            <a:r>
              <a:rPr lang="ru-RU" sz="2000" b="1" dirty="0" smtClean="0">
                <a:solidFill>
                  <a:srgbClr val="1C2A55"/>
                </a:solidFill>
              </a:rPr>
              <a:t>от одной программы в другую</a:t>
            </a:r>
            <a:endParaRPr lang="ru-RU" sz="2000" b="1" dirty="0">
              <a:solidFill>
                <a:srgbClr val="1C2A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1" y="5208920"/>
            <a:ext cx="7044621" cy="400110"/>
          </a:xfrm>
          <a:prstGeom prst="rect">
            <a:avLst/>
          </a:prstGeom>
          <a:noFill/>
          <a:ln>
            <a:solidFill>
              <a:srgbClr val="1C2A5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C2A55"/>
                </a:solidFill>
              </a:rPr>
              <a:t>Терминология: «услуги – поставщики и потребители»</a:t>
            </a:r>
            <a:endParaRPr lang="ru-RU" sz="2000" b="1" dirty="0">
              <a:solidFill>
                <a:srgbClr val="1C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12036"/>
            <a:ext cx="7213600" cy="8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Детско-юношеское анимационное творчество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70688" y="1765300"/>
            <a:ext cx="1871662" cy="1484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2" descr="http://cs1374.vkontakte.ru/u2051732/22956016/x_893a2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443" y="1665437"/>
            <a:ext cx="2116907" cy="1584176"/>
          </a:xfrm>
          <a:prstGeom prst="rect">
            <a:avLst/>
          </a:prstGeom>
          <a:noFill/>
        </p:spPr>
      </p:pic>
      <p:pic>
        <p:nvPicPr>
          <p:cNvPr id="12" name="Picture 4" descr="s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34" y="3967163"/>
            <a:ext cx="8316416" cy="2180032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25934" y="1457739"/>
            <a:ext cx="6008605" cy="21468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Ярославль («Перспектива»)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Пермь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Москва (ЦДТ «</a:t>
            </a:r>
            <a:r>
              <a:rPr lang="ru-RU" sz="2800" b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Свиблово</a:t>
            </a:r>
            <a:r>
              <a:rPr lang="ru-RU" sz="28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Нерехта («Автограф»)</a:t>
            </a:r>
            <a:endParaRPr lang="ru-RU" sz="2800" b="1" dirty="0" smtClean="0">
              <a:solidFill>
                <a:srgbClr val="213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1627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9579" y="308233"/>
            <a:ext cx="665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Профильные школы крупных вузов</a:t>
            </a:r>
            <a:endParaRPr lang="ru-RU" sz="2800" i="1" dirty="0"/>
          </a:p>
        </p:txBody>
      </p:sp>
      <p:pic>
        <p:nvPicPr>
          <p:cNvPr id="6" name="Picture 4" descr="http://pr.bmstu.ru/newsline/wp-content/uploads/2009/04/Ph_04-12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96" y="1417638"/>
            <a:ext cx="2664204" cy="1776136"/>
          </a:xfrm>
          <a:prstGeom prst="rect">
            <a:avLst/>
          </a:prstGeom>
          <a:noFill/>
        </p:spPr>
      </p:pic>
      <p:pic>
        <p:nvPicPr>
          <p:cNvPr id="7" name="Picture 2" descr="ТПУ | Томский политехнически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96" y="3475179"/>
            <a:ext cx="2304256" cy="230425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2035" y="4638261"/>
            <a:ext cx="2994991" cy="148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МГТУ им. Н.Баумана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5"/>
              </a:rPr>
              <a:t>Формы подготовки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6"/>
              </a:rPr>
              <a:t>Бауманские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6"/>
              </a:rPr>
              <a:t> классы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7"/>
              </a:rPr>
              <a:t>Суббота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7"/>
              </a:rPr>
              <a:t>Бауманском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8"/>
              </a:rPr>
              <a:t>Бауманский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8"/>
              </a:rPr>
              <a:t> с тобой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12035" y="1411327"/>
            <a:ext cx="4926022" cy="13609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Стратегические игры для старшеклассников в социальных сетях 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Томский </a:t>
            </a:r>
            <a:r>
              <a:rPr kumimoji="0" lang="ru-RU" sz="2600" b="1" u="none" strike="noStrike" kern="1200" cap="none" spc="0" normalizeH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ru-RU" sz="2600" b="1" u="none" strike="noStrike" kern="1200" cap="none" spc="0" normalizeH="0" noProof="0" dirty="0" err="1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Политехн</a:t>
            </a:r>
            <a:r>
              <a:rPr kumimoji="0" lang="ru-RU" sz="2600" b="1" u="none" strike="noStrike" kern="1200" cap="none" spc="0" normalizeH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ru-RU" sz="2600" b="1" dirty="0">
                <a:solidFill>
                  <a:srgbClr val="1C2A55"/>
                </a:solidFill>
                <a:latin typeface="+mn-lt"/>
                <a:ea typeface="ＭＳ Ｐゴシック" charset="-128"/>
                <a:cs typeface="ＭＳ Ｐゴシック" charset="-128"/>
              </a:rPr>
              <a:t>у</a:t>
            </a:r>
            <a:r>
              <a:rPr kumimoji="0" lang="ru-RU" sz="2600" b="1" u="none" strike="noStrike" kern="1200" cap="none" spc="0" normalizeH="0" noProof="0" dirty="0" smtClean="0">
                <a:ln>
                  <a:noFill/>
                </a:ln>
                <a:solidFill>
                  <a:srgbClr val="1C2A55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н-т</a:t>
            </a:r>
            <a:endParaRPr kumimoji="0" lang="ru-RU" sz="2600" b="1" u="none" strike="noStrike" kern="1200" cap="none" spc="0" normalizeH="0" baseline="0" noProof="0" dirty="0">
              <a:ln>
                <a:noFill/>
              </a:ln>
              <a:solidFill>
                <a:srgbClr val="1C2A55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39831"/>
            <a:ext cx="631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C2A55"/>
                </a:solidFill>
              </a:rPr>
              <a:t>о летней школе факультета </a:t>
            </a:r>
            <a:r>
              <a:rPr lang="ru-RU" sz="2000" b="1" dirty="0" err="1">
                <a:solidFill>
                  <a:srgbClr val="1C2A55"/>
                </a:solidFill>
              </a:rPr>
              <a:t>довузовской</a:t>
            </a:r>
            <a:r>
              <a:rPr lang="ru-RU" sz="2000" b="1" dirty="0">
                <a:solidFill>
                  <a:srgbClr val="1C2A55"/>
                </a:solidFill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1C2A55"/>
                </a:solidFill>
              </a:rPr>
              <a:t>подготовки </a:t>
            </a:r>
            <a:r>
              <a:rPr lang="ru-RU" sz="2000" b="1" dirty="0">
                <a:solidFill>
                  <a:srgbClr val="1C2A55"/>
                </a:solidFill>
              </a:rPr>
              <a:t>«Вышка-</a:t>
            </a:r>
            <a:r>
              <a:rPr lang="ru-RU" sz="2000" b="1" dirty="0" err="1">
                <a:solidFill>
                  <a:srgbClr val="1C2A55"/>
                </a:solidFill>
              </a:rPr>
              <a:t>лэнд</a:t>
            </a:r>
            <a:r>
              <a:rPr lang="ru-RU" sz="2000" b="1" dirty="0">
                <a:solidFill>
                  <a:srgbClr val="1C2A55"/>
                </a:solidFill>
              </a:rPr>
              <a:t>» на острове Кос (Греция)</a:t>
            </a:r>
          </a:p>
        </p:txBody>
      </p:sp>
    </p:spTree>
    <p:extLst>
      <p:ext uri="{BB962C8B-B14F-4D97-AF65-F5344CB8AC3E}">
        <p14:creationId xmlns:p14="http://schemas.microsoft.com/office/powerpoint/2010/main" val="9018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04730" y="274638"/>
            <a:ext cx="7282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ОБРАЗОВАТЕЛЬНЫЕ ПАРКИ И МУЗЕИ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pic>
        <p:nvPicPr>
          <p:cNvPr id="6" name="Picture 2" descr="http://www.experimentanium.ru/upload/plan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866" y="1417639"/>
            <a:ext cx="3903595" cy="2253214"/>
          </a:xfrm>
          <a:prstGeom prst="rect">
            <a:avLst/>
          </a:prstGeom>
          <a:noFill/>
        </p:spPr>
      </p:pic>
      <p:pic>
        <p:nvPicPr>
          <p:cNvPr id="7" name="Picture 4" descr="http://www.experimentanium.ru/upload/iblock/cce/cced818c1ea6208b0bf641f72def84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052" y="3851987"/>
            <a:ext cx="2684409" cy="1780187"/>
          </a:xfrm>
          <a:prstGeom prst="rect">
            <a:avLst/>
          </a:prstGeom>
          <a:noFill/>
        </p:spPr>
      </p:pic>
      <p:pic>
        <p:nvPicPr>
          <p:cNvPr id="8" name="Picture 4" descr="http://www.skeducationfoundation.org/files/Lego%20Robotics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363" y="1417637"/>
            <a:ext cx="2338734" cy="1709875"/>
          </a:xfrm>
          <a:prstGeom prst="rect">
            <a:avLst/>
          </a:prstGeom>
          <a:noFill/>
        </p:spPr>
      </p:pic>
      <p:pic>
        <p:nvPicPr>
          <p:cNvPr id="9" name="Picture 2" descr="http://sdelanounas.ru/images/img/www.tusur.ru/x400_export_sites_ru.tusur.new_ru_news_2011_03_26.jp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3829" y="3323456"/>
            <a:ext cx="2227200" cy="14870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5363" y="5632174"/>
            <a:ext cx="7793544" cy="646331"/>
          </a:xfrm>
          <a:prstGeom prst="rect">
            <a:avLst/>
          </a:prstGeom>
          <a:solidFill>
            <a:srgbClr val="21386F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Образовательная робототехника</a:t>
            </a:r>
            <a:endParaRPr lang="ru-RU" sz="36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260969" y="3289497"/>
            <a:ext cx="2886230" cy="21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Москва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Новосибирск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Воронеж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Санкт-Петербург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Ульяновск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 charset="0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 charset="0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 charset="0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 charset="0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kumimoji="1" lang="ru-RU" sz="800" dirty="0" smtClean="0">
                <a:solidFill>
                  <a:schemeClr val="bg1"/>
                </a:solidFill>
              </a:rPr>
              <a:t>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14" y="5391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Удовлетворенность </a:t>
            </a:r>
            <a:r>
              <a:rPr lang="ru-RU" sz="2800" b="1" dirty="0" smtClean="0">
                <a:solidFill>
                  <a:schemeClr val="bg1"/>
                </a:solidFill>
              </a:rPr>
              <a:t>( родители школьников, занимающихся дополнительным образованием, МЭО, 2013г.)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65309"/>
              </p:ext>
            </p:extLst>
          </p:nvPr>
        </p:nvGraphicFramePr>
        <p:xfrm>
          <a:off x="255587" y="1412776"/>
          <a:ext cx="8564885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5834" y="38148"/>
            <a:ext cx="7788166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Удовлетворенность родителей занятиями в учреждении  дополнительного образования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5588" y="1365662"/>
          <a:ext cx="8152142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Степень удовлетворенности работой педагогов в учреждениях дополнительного образования детей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2952328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3.5.  Степень удовлетворенности работой педагогов дополнительного образования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28822365"/>
              </p:ext>
            </p:extLst>
          </p:nvPr>
        </p:nvGraphicFramePr>
        <p:xfrm>
          <a:off x="255588" y="1484784"/>
          <a:ext cx="87089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50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4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Индикаторы мотивации труда педагогов в учреждениях дополнительного образования детей </a:t>
            </a:r>
            <a:endParaRPr lang="ru-RU" sz="24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1691680" cy="30236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 труда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>
              <a:buNone/>
            </a:pPr>
            <a:endParaRPr lang="ru-RU" sz="2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мотивов работы педагога в отдельном учреждении  дополнительного образования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91680" y="1340768"/>
          <a:ext cx="74523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4293096"/>
          <a:ext cx="914400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3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0527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Индикаторы мотивации труда и удовлетворенности педагогов в учреждениях дополнительного образования детей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197971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демотивирующих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факторов труда педагога дополнительного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Модальность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(соотношение позитивного и негативного) в прогнозируемой ситуации профессиональной деятельности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51720" y="1340768"/>
          <a:ext cx="709228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79712" y="4077072"/>
          <a:ext cx="69847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55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756" y="274638"/>
            <a:ext cx="7123043" cy="67951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Индикаторы качества дополнительного образования детей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296" y="1404730"/>
            <a:ext cx="4120667" cy="4721433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Качество дополнительного образования – обучение требовательных категорий учащихся (ожидающих сложных и качественных программ)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Изменение  числа старшеклассников  (потребителей наиболее качественных дополнительных образовательных услуг) – обучающихся в  УДОД за последние 5 лет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Качество дополнительного образования – реализация программ соответствующих современным требованиям обучения детей с ОВЗ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специальных программ, предусматривающих совместное обучение детей с  ОВЗ с детьми без ограничений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492487" y="1404729"/>
          <a:ext cx="4651513" cy="198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98963" y="3392556"/>
          <a:ext cx="4572000" cy="23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19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88832" cy="11247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Индикаторы труда педагогов в учреждениях дополнительного образования детей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2267744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 педагога в учреждении дополнительного образования 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непосредственной педагогической деятельности в общем объеме труда педагогов в УДОД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83768" y="1268760"/>
          <a:ext cx="647803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123728" y="3861048"/>
          <a:ext cx="68407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80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733</Words>
  <Application>Microsoft Office PowerPoint</Application>
  <PresentationFormat>Экран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Программное обеспечение реализации Концепции развития дополнительного образования детей</vt:lpstr>
      <vt:lpstr>Удовлетворенность ( родители школьников, занимающихся дополнительным образованием, МЭО, 2013г.) </vt:lpstr>
      <vt:lpstr>Удовлетворенность родителей занятиями в учреждении  дополнительного образования</vt:lpstr>
      <vt:lpstr> Степень удовлетворенности работой педагогов в учреждениях дополнительного образования детей</vt:lpstr>
      <vt:lpstr>Презентация PowerPoint</vt:lpstr>
      <vt:lpstr>Индикаторы мотивации труда педагогов в учреждениях дополнительного образования детей </vt:lpstr>
      <vt:lpstr>Индикаторы мотивации труда и удовлетворенности педагогов в учреждениях дополнительного образования детей </vt:lpstr>
      <vt:lpstr>Индикаторы качества дополнительного образования детей</vt:lpstr>
      <vt:lpstr>Индикаторы труда педагогов в учреждениях дополнительного образования детей </vt:lpstr>
      <vt:lpstr>Индикаторы оплаты труда педагогов в учреждениях дополнительного образования детей </vt:lpstr>
      <vt:lpstr>Презентация PowerPoint</vt:lpstr>
      <vt:lpstr>Презентация PowerPoint</vt:lpstr>
      <vt:lpstr>Самостоятельность  УДОД (руководители 2013 г.)</vt:lpstr>
      <vt:lpstr>Разница ожиданий руководителей  УДОД в отношении изменений финансирования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реализации Концепции развития дополнительного образования детей</dc:title>
  <dc:creator>борис</dc:creator>
  <cp:lastModifiedBy>боря</cp:lastModifiedBy>
  <cp:revision>18</cp:revision>
  <dcterms:created xsi:type="dcterms:W3CDTF">2014-11-20T03:00:11Z</dcterms:created>
  <dcterms:modified xsi:type="dcterms:W3CDTF">2014-11-20T07:16:14Z</dcterms:modified>
</cp:coreProperties>
</file>