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80" r:id="rId3"/>
    <p:sldId id="268" r:id="rId4"/>
    <p:sldId id="278" r:id="rId5"/>
    <p:sldId id="283" r:id="rId6"/>
    <p:sldId id="266" r:id="rId7"/>
    <p:sldId id="282" r:id="rId8"/>
    <p:sldId id="258" r:id="rId9"/>
    <p:sldId id="262" r:id="rId10"/>
    <p:sldId id="260" r:id="rId11"/>
    <p:sldId id="263" r:id="rId12"/>
    <p:sldId id="276" r:id="rId13"/>
    <p:sldId id="272" r:id="rId14"/>
    <p:sldId id="271" r:id="rId15"/>
    <p:sldId id="274" r:id="rId16"/>
    <p:sldId id="284" r:id="rId17"/>
    <p:sldId id="277" r:id="rId18"/>
    <p:sldId id="281" r:id="rId19"/>
    <p:sldId id="279" r:id="rId20"/>
    <p:sldId id="26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851009343085543"/>
          <c:y val="1.6870583484756712E-2"/>
          <c:w val="0.52148986994603208"/>
          <c:h val="0.9673834336884360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Лист1!$B$8</c:f>
              <c:strCache>
                <c:ptCount val="1"/>
                <c:pt idx="0">
                  <c:v>родители обучающихся в УДОД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Лист1!$A$9:$A$19</c:f>
              <c:strCache>
                <c:ptCount val="11"/>
                <c:pt idx="0">
                  <c:v>Ребенок смог улучшить свои знания по школьной программе, стал лучше учиться в школе</c:v>
                </c:pt>
                <c:pt idx="1">
                  <c:v>Ребенок получил возможность посетить другие города за счет участия в  конкурсах, соревнованиях</c:v>
                </c:pt>
                <c:pt idx="2">
                  <c:v> Ребенок был занят, находился под присмотром</c:v>
                </c:pt>
                <c:pt idx="3">
                  <c:v>Ребенок стал более целеустремленным</c:v>
                </c:pt>
                <c:pt idx="4">
                  <c:v> Ребенок научился общаться с другими людьми, нашел друзей</c:v>
                </c:pt>
                <c:pt idx="5">
                  <c:v>Ребенок приобрел актуальные знания, умения, практические навыки - тому, чему не учат в школе, но что очень важно для жизни</c:v>
                </c:pt>
                <c:pt idx="6">
                  <c:v>Ребенок стал более уверен в себе</c:v>
                </c:pt>
                <c:pt idx="7">
                  <c:v>Ребенок нашел занятие по душе, увлечение, "хобби"</c:v>
                </c:pt>
                <c:pt idx="8">
                  <c:v> Ребенок сориентировался в мире профессий, освоил значимые для профессиональной деятельности навыки</c:v>
                </c:pt>
                <c:pt idx="9">
                  <c:v>Ребенок находит занятие по душе, получает ориентацию в мире профессий, хобби</c:v>
                </c:pt>
                <c:pt idx="10">
                  <c:v>Ребенку удалось проявить и развить свой талант, способности</c:v>
                </c:pt>
              </c:strCache>
            </c:strRef>
          </c:cat>
          <c:val>
            <c:numRef>
              <c:f>Лист1!$B$9:$B$19</c:f>
              <c:numCache>
                <c:formatCode>General</c:formatCode>
                <c:ptCount val="11"/>
                <c:pt idx="0">
                  <c:v>4.3</c:v>
                </c:pt>
                <c:pt idx="1">
                  <c:v>10.1</c:v>
                </c:pt>
                <c:pt idx="2">
                  <c:v>14.2</c:v>
                </c:pt>
                <c:pt idx="3">
                  <c:v>24.3</c:v>
                </c:pt>
                <c:pt idx="4">
                  <c:v>28.1</c:v>
                </c:pt>
                <c:pt idx="5">
                  <c:v>31.3</c:v>
                </c:pt>
                <c:pt idx="6">
                  <c:v>36.5</c:v>
                </c:pt>
                <c:pt idx="7">
                  <c:v>37.6</c:v>
                </c:pt>
                <c:pt idx="8">
                  <c:v>5.0999999999999996</c:v>
                </c:pt>
                <c:pt idx="10">
                  <c:v>49.2</c:v>
                </c:pt>
              </c:numCache>
            </c:numRef>
          </c:val>
        </c:ser>
        <c:ser>
          <c:idx val="1"/>
          <c:order val="1"/>
          <c:tx>
            <c:strRef>
              <c:f>Лист1!$C$8</c:f>
              <c:strCache>
                <c:ptCount val="1"/>
                <c:pt idx="0">
                  <c:v>педагоги УДОД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Лист1!$A$9:$A$19</c:f>
              <c:strCache>
                <c:ptCount val="11"/>
                <c:pt idx="0">
                  <c:v>Ребенок смог улучшить свои знания по школьной программе, стал лучше учиться в школе</c:v>
                </c:pt>
                <c:pt idx="1">
                  <c:v>Ребенок получил возможность посетить другие города за счет участия в  конкурсах, соревнованиях</c:v>
                </c:pt>
                <c:pt idx="2">
                  <c:v> Ребенок был занят, находился под присмотром</c:v>
                </c:pt>
                <c:pt idx="3">
                  <c:v>Ребенок стал более целеустремленным</c:v>
                </c:pt>
                <c:pt idx="4">
                  <c:v> Ребенок научился общаться с другими людьми, нашел друзей</c:v>
                </c:pt>
                <c:pt idx="5">
                  <c:v>Ребенок приобрел актуальные знания, умения, практические навыки - тому, чему не учат в школе, но что очень важно для жизни</c:v>
                </c:pt>
                <c:pt idx="6">
                  <c:v>Ребенок стал более уверен в себе</c:v>
                </c:pt>
                <c:pt idx="7">
                  <c:v>Ребенок нашел занятие по душе, увлечение, "хобби"</c:v>
                </c:pt>
                <c:pt idx="8">
                  <c:v> Ребенок сориентировался в мире профессий, освоил значимые для профессиональной деятельности навыки</c:v>
                </c:pt>
                <c:pt idx="9">
                  <c:v>Ребенок находит занятие по душе, получает ориентацию в мире профессий, хобби</c:v>
                </c:pt>
                <c:pt idx="10">
                  <c:v>Ребенку удалось проявить и развить свой талант, способности</c:v>
                </c:pt>
              </c:strCache>
            </c:strRef>
          </c:cat>
          <c:val>
            <c:numRef>
              <c:f>Лист1!$C$9:$C$19</c:f>
              <c:numCache>
                <c:formatCode>General</c:formatCode>
                <c:ptCount val="11"/>
                <c:pt idx="0">
                  <c:v>7.6</c:v>
                </c:pt>
                <c:pt idx="1">
                  <c:v>16.5</c:v>
                </c:pt>
                <c:pt idx="2">
                  <c:v>12.4</c:v>
                </c:pt>
                <c:pt idx="3">
                  <c:v>24.6</c:v>
                </c:pt>
                <c:pt idx="4">
                  <c:v>35.5</c:v>
                </c:pt>
                <c:pt idx="5">
                  <c:v>42</c:v>
                </c:pt>
                <c:pt idx="6">
                  <c:v>36.700000000000003</c:v>
                </c:pt>
                <c:pt idx="9">
                  <c:v>34</c:v>
                </c:pt>
                <c:pt idx="10">
                  <c:v>61.7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4443520"/>
        <c:axId val="47977216"/>
      </c:barChart>
      <c:catAx>
        <c:axId val="24443520"/>
        <c:scaling>
          <c:orientation val="minMax"/>
        </c:scaling>
        <c:delete val="0"/>
        <c:axPos val="l"/>
        <c:majorTickMark val="none"/>
        <c:minorTickMark val="none"/>
        <c:tickLblPos val="nextTo"/>
        <c:crossAx val="47977216"/>
        <c:crosses val="autoZero"/>
        <c:auto val="1"/>
        <c:lblAlgn val="ctr"/>
        <c:lblOffset val="100"/>
        <c:noMultiLvlLbl val="0"/>
      </c:catAx>
      <c:valAx>
        <c:axId val="479772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444352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77595407105161107"/>
          <c:y val="0.73129346895298553"/>
          <c:w val="0.22386197710296921"/>
          <c:h val="0.2468008939200902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812966110513721"/>
          <c:y val="2.16010498687664E-2"/>
          <c:w val="0.50764126400499499"/>
          <c:h val="0.9783989501312335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Лист1!$B$67</c:f>
              <c:strCache>
                <c:ptCount val="1"/>
                <c:pt idx="0">
                  <c:v>родители обучающихся в  УДОД</c:v>
                </c:pt>
              </c:strCache>
            </c:strRef>
          </c:tx>
          <c:spPr>
            <a:solidFill>
              <a:schemeClr val="bg1"/>
            </a:solidFill>
            <a:ln w="28575">
              <a:solidFill>
                <a:srgbClr val="C0000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Лист1!$A$68:$A$73</c:f>
              <c:strCache>
                <c:ptCount val="6"/>
                <c:pt idx="0">
                  <c:v>Легко поступить, не надо проходить конкурс</c:v>
                </c:pt>
                <c:pt idx="1">
                  <c:v>Выбора не было, так как этот вариант единственный в вашем населенном пункте, только здесь имеется возможность заниматься этим видом деятельности (вид спорта, искусства и т.д.)</c:v>
                </c:pt>
                <c:pt idx="2">
                  <c:v>В нем занимались (занимаются) Ваши старшие дети, родственники,  знакомые или их дети</c:v>
                </c:pt>
                <c:pt idx="3">
                  <c:v>    Занятия здесь  бесплатные, или доступная оплата обучения</c:v>
                </c:pt>
                <c:pt idx="4">
                  <c:v>Место занятий расположено близко к дому</c:v>
                </c:pt>
                <c:pt idx="5">
                  <c:v>Ребенок захотел заниматься именно здесь</c:v>
                </c:pt>
              </c:strCache>
            </c:strRef>
          </c:cat>
          <c:val>
            <c:numRef>
              <c:f>Лист1!$B$68:$B$73</c:f>
              <c:numCache>
                <c:formatCode>General</c:formatCode>
                <c:ptCount val="6"/>
                <c:pt idx="0">
                  <c:v>7.4</c:v>
                </c:pt>
                <c:pt idx="1">
                  <c:v>7.5</c:v>
                </c:pt>
                <c:pt idx="2">
                  <c:v>21.1</c:v>
                </c:pt>
                <c:pt idx="3">
                  <c:v>24</c:v>
                </c:pt>
                <c:pt idx="4">
                  <c:v>36.4</c:v>
                </c:pt>
                <c:pt idx="5">
                  <c:v>43.5</c:v>
                </c:pt>
              </c:numCache>
            </c:numRef>
          </c:val>
        </c:ser>
        <c:ser>
          <c:idx val="1"/>
          <c:order val="1"/>
          <c:tx>
            <c:strRef>
              <c:f>Лист1!$C$67</c:f>
              <c:strCache>
                <c:ptCount val="1"/>
                <c:pt idx="0">
                  <c:v>родители школьников, занимающихся дополнительным образованием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Лист1!$A$68:$A$73</c:f>
              <c:strCache>
                <c:ptCount val="6"/>
                <c:pt idx="0">
                  <c:v>Легко поступить, не надо проходить конкурс</c:v>
                </c:pt>
                <c:pt idx="1">
                  <c:v>Выбора не было, так как этот вариант единственный в вашем населенном пункте, только здесь имеется возможность заниматься этим видом деятельности (вид спорта, искусства и т.д.)</c:v>
                </c:pt>
                <c:pt idx="2">
                  <c:v>В нем занимались (занимаются) Ваши старшие дети, родственники,  знакомые или их дети</c:v>
                </c:pt>
                <c:pt idx="3">
                  <c:v>    Занятия здесь  бесплатные, или доступная оплата обучения</c:v>
                </c:pt>
                <c:pt idx="4">
                  <c:v>Место занятий расположено близко к дому</c:v>
                </c:pt>
                <c:pt idx="5">
                  <c:v>Ребенок захотел заниматься именно здесь</c:v>
                </c:pt>
              </c:strCache>
            </c:strRef>
          </c:cat>
          <c:val>
            <c:numRef>
              <c:f>Лист1!$C$68:$C$73</c:f>
              <c:numCache>
                <c:formatCode>General</c:formatCode>
                <c:ptCount val="6"/>
                <c:pt idx="0">
                  <c:v>6.1</c:v>
                </c:pt>
                <c:pt idx="1">
                  <c:v>2.8</c:v>
                </c:pt>
                <c:pt idx="2">
                  <c:v>21.8</c:v>
                </c:pt>
                <c:pt idx="3">
                  <c:v>22.1</c:v>
                </c:pt>
                <c:pt idx="4">
                  <c:v>36.200000000000003</c:v>
                </c:pt>
                <c:pt idx="5">
                  <c:v>58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2576128"/>
        <c:axId val="62578048"/>
      </c:barChart>
      <c:catAx>
        <c:axId val="62576128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62578048"/>
        <c:crosses val="autoZero"/>
        <c:auto val="1"/>
        <c:lblAlgn val="ctr"/>
        <c:lblOffset val="100"/>
        <c:noMultiLvlLbl val="0"/>
      </c:catAx>
      <c:valAx>
        <c:axId val="625780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257612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68840048118985131"/>
          <c:y val="0.36509206283900186"/>
          <c:w val="0.31094356955380575"/>
          <c:h val="0.60558311970440193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695748031496062"/>
          <c:y val="0"/>
          <c:w val="0.48082029746281713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Лист1!$B$51</c:f>
              <c:strCache>
                <c:ptCount val="1"/>
                <c:pt idx="0">
                  <c:v>родители обучающихся в  УДОД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Лист1!$A$52:$A$55</c:f>
              <c:strCache>
                <c:ptCount val="4"/>
                <c:pt idx="0">
                  <c:v>Сменил множество кружков, секций, клубов, и не остановился ни на одном</c:v>
                </c:pt>
                <c:pt idx="1">
                  <c:v> Сменил множество кружков, секций, клубов и выбрал то, что ему по душе</c:v>
                </c:pt>
                <c:pt idx="2">
                  <c:v>Бывало, что один-два раза прерывал занятия в одном месте и начинал заниматься в другом</c:v>
                </c:pt>
                <c:pt idx="3">
                  <c:v>Ни разу не прерывал, как начал заниматься, так и занимается (завершил программу полностью)</c:v>
                </c:pt>
              </c:strCache>
            </c:strRef>
          </c:cat>
          <c:val>
            <c:numRef>
              <c:f>Лист1!$B$52:$B$55</c:f>
              <c:numCache>
                <c:formatCode>General</c:formatCode>
                <c:ptCount val="4"/>
                <c:pt idx="0">
                  <c:v>1.1000000000000001</c:v>
                </c:pt>
                <c:pt idx="1">
                  <c:v>3.6</c:v>
                </c:pt>
                <c:pt idx="2">
                  <c:v>39.200000000000003</c:v>
                </c:pt>
                <c:pt idx="3">
                  <c:v>55.3</c:v>
                </c:pt>
              </c:numCache>
            </c:numRef>
          </c:val>
        </c:ser>
        <c:ser>
          <c:idx val="1"/>
          <c:order val="1"/>
          <c:tx>
            <c:strRef>
              <c:f>Лист1!$C$51</c:f>
              <c:strCache>
                <c:ptCount val="1"/>
                <c:pt idx="0">
                  <c:v>родители школьников, занимающихся дополнительным образованием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strRef>
              <c:f>Лист1!$A$52:$A$55</c:f>
              <c:strCache>
                <c:ptCount val="4"/>
                <c:pt idx="0">
                  <c:v>Сменил множество кружков, секций, клубов, и не остановился ни на одном</c:v>
                </c:pt>
                <c:pt idx="1">
                  <c:v> Сменил множество кружков, секций, клубов и выбрал то, что ему по душе</c:v>
                </c:pt>
                <c:pt idx="2">
                  <c:v>Бывало, что один-два раза прерывал занятия в одном месте и начинал заниматься в другом</c:v>
                </c:pt>
                <c:pt idx="3">
                  <c:v>Ни разу не прерывал, как начал заниматься, так и занимается (завершил программу полностью)</c:v>
                </c:pt>
              </c:strCache>
            </c:strRef>
          </c:cat>
          <c:val>
            <c:numRef>
              <c:f>Лист1!$C$52:$C$55</c:f>
              <c:numCache>
                <c:formatCode>General</c:formatCode>
                <c:ptCount val="4"/>
                <c:pt idx="0">
                  <c:v>3.2</c:v>
                </c:pt>
                <c:pt idx="1">
                  <c:v>10.9</c:v>
                </c:pt>
                <c:pt idx="2">
                  <c:v>33.9</c:v>
                </c:pt>
                <c:pt idx="3">
                  <c:v>50.3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4277888"/>
        <c:axId val="85791104"/>
      </c:barChart>
      <c:catAx>
        <c:axId val="84277888"/>
        <c:scaling>
          <c:orientation val="minMax"/>
        </c:scaling>
        <c:delete val="0"/>
        <c:axPos val="l"/>
        <c:majorTickMark val="none"/>
        <c:minorTickMark val="none"/>
        <c:tickLblPos val="nextTo"/>
        <c:crossAx val="85791104"/>
        <c:crosses val="autoZero"/>
        <c:auto val="1"/>
        <c:lblAlgn val="ctr"/>
        <c:lblOffset val="100"/>
        <c:noMultiLvlLbl val="0"/>
      </c:catAx>
      <c:valAx>
        <c:axId val="857911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427788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62510603674540688"/>
          <c:y val="0.64351851851851849"/>
          <c:w val="0.37423219597550306"/>
          <c:h val="0.35493438320209975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428929612778727"/>
          <c:y val="2.7808559128411656E-2"/>
          <c:w val="0.50571070387221273"/>
          <c:h val="0.9677891264522191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Лист1!$B$136</c:f>
              <c:strCache>
                <c:ptCount val="1"/>
                <c:pt idx="0">
                  <c:v>родители обучающихся в  УДОД</c:v>
                </c:pt>
              </c:strCache>
            </c:strRef>
          </c:tx>
          <c:spPr>
            <a:solidFill>
              <a:schemeClr val="bg1"/>
            </a:solidFill>
            <a:ln w="28575">
              <a:solidFill>
                <a:srgbClr val="C00000"/>
              </a:solidFill>
            </a:ln>
          </c:spPr>
          <c:invertIfNegative val="0"/>
          <c:dLbls>
            <c:spPr>
              <a:solidFill>
                <a:sysClr val="window" lastClr="FFFFFF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Лист1!$A$137:$A$141</c:f>
              <c:strCache>
                <c:ptCount val="5"/>
                <c:pt idx="0">
                  <c:v>Заниматься  здесь престижно</c:v>
                </c:pt>
                <c:pt idx="1">
                  <c:v>Известный кружок (секция, студия), учреждение имеет хорошую репутацию</c:v>
                </c:pt>
                <c:pt idx="2">
                  <c:v>У родителей есть интерес к этому роду занятий, способности в этой сфере</c:v>
                </c:pt>
                <c:pt idx="3">
                  <c:v>Обеспечивается хорошая подготовка для поступления в школу/вуз, занятия способствуют лучшей успеваемости в школе</c:v>
                </c:pt>
                <c:pt idx="4">
                  <c:v>Занимающиеся здесь дети достигают значительных результатов - победы в престижных конкурсах, соревнованиях в тех видах деятельности, которыми занимаются в кружке, секции, клубе</c:v>
                </c:pt>
              </c:strCache>
            </c:strRef>
          </c:cat>
          <c:val>
            <c:numRef>
              <c:f>Лист1!$B$137:$B$141</c:f>
              <c:numCache>
                <c:formatCode>General</c:formatCode>
                <c:ptCount val="5"/>
                <c:pt idx="0">
                  <c:v>5.6</c:v>
                </c:pt>
                <c:pt idx="1">
                  <c:v>37.9</c:v>
                </c:pt>
                <c:pt idx="2">
                  <c:v>21</c:v>
                </c:pt>
                <c:pt idx="3">
                  <c:v>16.3</c:v>
                </c:pt>
                <c:pt idx="4">
                  <c:v>32.799999999999997</c:v>
                </c:pt>
              </c:numCache>
            </c:numRef>
          </c:val>
        </c:ser>
        <c:ser>
          <c:idx val="1"/>
          <c:order val="1"/>
          <c:tx>
            <c:strRef>
              <c:f>Лист1!$C$136</c:f>
              <c:strCache>
                <c:ptCount val="1"/>
                <c:pt idx="0">
                  <c:v>родители школьников, занимающихся дополнительным образованием</c:v>
                </c:pt>
              </c:strCache>
            </c:strRef>
          </c:tx>
          <c:spPr>
            <a:solidFill>
              <a:schemeClr val="bg1"/>
            </a:solidFill>
            <a:ln w="28575">
              <a:solidFill>
                <a:srgbClr val="002060"/>
              </a:solidFill>
            </a:ln>
          </c:spPr>
          <c:invertIfNegative val="0"/>
          <c:cat>
            <c:strRef>
              <c:f>Лист1!$A$137:$A$141</c:f>
              <c:strCache>
                <c:ptCount val="5"/>
                <c:pt idx="0">
                  <c:v>Заниматься  здесь престижно</c:v>
                </c:pt>
                <c:pt idx="1">
                  <c:v>Известный кружок (секция, студия), учреждение имеет хорошую репутацию</c:v>
                </c:pt>
                <c:pt idx="2">
                  <c:v>У родителей есть интерес к этому роду занятий, способности в этой сфере</c:v>
                </c:pt>
                <c:pt idx="3">
                  <c:v>Обеспечивается хорошая подготовка для поступления в школу/вуз, занятия способствуют лучшей успеваемости в школе</c:v>
                </c:pt>
                <c:pt idx="4">
                  <c:v>Занимающиеся здесь дети достигают значительных результатов - победы в престижных конкурсах, соревнованиях в тех видах деятельности, которыми занимаются в кружке, секции, клубе</c:v>
                </c:pt>
              </c:strCache>
            </c:strRef>
          </c:cat>
          <c:val>
            <c:numRef>
              <c:f>Лист1!$C$137:$C$141</c:f>
              <c:numCache>
                <c:formatCode>General</c:formatCode>
                <c:ptCount val="5"/>
                <c:pt idx="0">
                  <c:v>7.4</c:v>
                </c:pt>
                <c:pt idx="1">
                  <c:v>18.600000000000001</c:v>
                </c:pt>
                <c:pt idx="2">
                  <c:v>19.8</c:v>
                </c:pt>
                <c:pt idx="3">
                  <c:v>25.2</c:v>
                </c:pt>
                <c:pt idx="4">
                  <c:v>29.4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3269888"/>
        <c:axId val="83292160"/>
      </c:barChart>
      <c:catAx>
        <c:axId val="83269888"/>
        <c:scaling>
          <c:orientation val="minMax"/>
        </c:scaling>
        <c:delete val="0"/>
        <c:axPos val="l"/>
        <c:majorTickMark val="none"/>
        <c:minorTickMark val="none"/>
        <c:tickLblPos val="nextTo"/>
        <c:crossAx val="83292160"/>
        <c:crosses val="autoZero"/>
        <c:auto val="1"/>
        <c:lblAlgn val="ctr"/>
        <c:lblOffset val="100"/>
        <c:noMultiLvlLbl val="0"/>
      </c:catAx>
      <c:valAx>
        <c:axId val="832921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326988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64003232684187017"/>
          <c:y val="0.77010183369129537"/>
          <c:w val="0.35776672001845494"/>
          <c:h val="0.22989825220703874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 b="1">
          <a:solidFill>
            <a:schemeClr val="tx2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489269-D4AE-481B-8676-3E2B80484073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2D4312-1381-4324-B34C-37893C90F9A6}">
      <dgm:prSet phldrT="[Текст]"/>
      <dgm:spPr>
        <a:solidFill>
          <a:schemeClr val="accent3">
            <a:lumMod val="20000"/>
            <a:lumOff val="8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Добровольный </a:t>
          </a:r>
          <a:r>
            <a: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ВЫБОР</a:t>
          </a:r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детей (семей) </a:t>
          </a:r>
        </a:p>
        <a:p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 соответствии с их интересами, склонностями и ценностями 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035FC19-26B3-47DB-B28C-8F810F8188E3}" type="parTrans" cxnId="{B3C496DE-9233-4748-94F4-11EA90BB402C}">
      <dgm:prSet/>
      <dgm:spPr/>
      <dgm:t>
        <a:bodyPr/>
        <a:lstStyle/>
        <a:p>
          <a:endParaRPr lang="ru-RU"/>
        </a:p>
      </dgm:t>
    </dgm:pt>
    <dgm:pt modelId="{4554B370-4637-423D-9950-68D027BA2958}" type="sibTrans" cxnId="{B3C496DE-9233-4748-94F4-11EA90BB402C}">
      <dgm:prSet/>
      <dgm:spPr/>
      <dgm:t>
        <a:bodyPr/>
        <a:lstStyle/>
        <a:p>
          <a:endParaRPr lang="ru-RU"/>
        </a:p>
      </dgm:t>
    </dgm:pt>
    <dgm:pt modelId="{66A82D99-A07B-4B85-98DB-904BE22CBDB7}">
      <dgm:prSet phldrT="[Текст]" custT="1"/>
      <dgm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68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rgbClr val="002060"/>
          </a:solidFill>
        </a:ln>
      </dgm:spPr>
      <dgm:t>
        <a:bodyPr/>
        <a:lstStyle/>
        <a:p>
          <a:r>
            <a:rPr lang="ru-RU" sz="20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образовательных программ, </a:t>
          </a:r>
        </a:p>
        <a:p>
          <a:r>
            <a:rPr lang="ru-RU" sz="20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педагогов и организаций</a:t>
          </a:r>
          <a:endParaRPr lang="ru-RU" sz="2000" b="0" dirty="0">
            <a:solidFill>
              <a:srgbClr val="002060"/>
            </a:solidFill>
          </a:endParaRPr>
        </a:p>
      </dgm:t>
    </dgm:pt>
    <dgm:pt modelId="{AE786A64-1C60-486A-995C-39A71417474A}" type="parTrans" cxnId="{F0E0E6C7-8443-4B31-ACBF-D8379D43DB8C}">
      <dgm:prSet/>
      <dgm:spPr/>
      <dgm:t>
        <a:bodyPr/>
        <a:lstStyle/>
        <a:p>
          <a:endParaRPr lang="ru-RU"/>
        </a:p>
      </dgm:t>
    </dgm:pt>
    <dgm:pt modelId="{6025F231-CB9A-4262-B14B-B8EC0D14413F}" type="sibTrans" cxnId="{F0E0E6C7-8443-4B31-ACBF-D8379D43DB8C}">
      <dgm:prSet/>
      <dgm:spPr/>
      <dgm:t>
        <a:bodyPr/>
        <a:lstStyle/>
        <a:p>
          <a:endParaRPr lang="ru-RU"/>
        </a:p>
      </dgm:t>
    </dgm:pt>
    <dgm:pt modelId="{9DF6D7B5-0496-473F-B0EF-BEB8081C09D5}">
      <dgm:prSet phldrT="[Текст]" custT="1"/>
      <dgm:spPr>
        <a:solidFill>
          <a:schemeClr val="accent3">
            <a:lumMod val="20000"/>
            <a:lumOff val="8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2000" b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режима и темпа освоения </a:t>
          </a:r>
        </a:p>
        <a:p>
          <a:r>
            <a:rPr lang="ru-RU" sz="2000" b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образовательных </a:t>
          </a:r>
        </a:p>
        <a:p>
          <a:r>
            <a:rPr lang="ru-RU" sz="2000" b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программ, выстраивания </a:t>
          </a:r>
        </a:p>
        <a:p>
          <a:r>
            <a:rPr lang="ru-RU" sz="2000" b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индивидуальных </a:t>
          </a:r>
        </a:p>
        <a:p>
          <a:r>
            <a:rPr lang="ru-RU" sz="2000" b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образовательных траекторий</a:t>
          </a:r>
          <a:endParaRPr lang="ru-RU" sz="2000" b="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2C494C5-E6D3-453F-B6EB-AD7DE479AAD1}" type="parTrans" cxnId="{373F604B-AFDF-42A3-9838-523E9DA17826}">
      <dgm:prSet/>
      <dgm:spPr/>
      <dgm:t>
        <a:bodyPr/>
        <a:lstStyle/>
        <a:p>
          <a:endParaRPr lang="ru-RU"/>
        </a:p>
      </dgm:t>
    </dgm:pt>
    <dgm:pt modelId="{6F9C5AFA-3159-4516-95FB-6A267A6FE038}" type="sibTrans" cxnId="{373F604B-AFDF-42A3-9838-523E9DA17826}">
      <dgm:prSet/>
      <dgm:spPr/>
      <dgm:t>
        <a:bodyPr/>
        <a:lstStyle/>
        <a:p>
          <a:endParaRPr lang="ru-RU"/>
        </a:p>
      </dgm:t>
    </dgm:pt>
    <dgm:pt modelId="{9FE1D9A6-8F44-4F9B-AC51-BBAED7F15DD2}">
      <dgm:prSet phldrT="[Текст]"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68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4800000" scaled="0"/>
        </a:gradFill>
        <a:ln>
          <a:solidFill>
            <a:srgbClr val="002060"/>
          </a:solidFill>
        </a:ln>
      </dgm:spPr>
      <dgm:t>
        <a:bodyPr/>
        <a:lstStyle/>
        <a:p>
          <a:r>
            <a:rPr lang="ru-RU" sz="20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педагога, </a:t>
          </a:r>
        </a:p>
        <a:p>
          <a:r>
            <a:rPr lang="ru-RU" sz="20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наставника, </a:t>
          </a:r>
        </a:p>
        <a:p>
          <a:r>
            <a:rPr lang="ru-RU" sz="20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тренера</a:t>
          </a:r>
          <a:endParaRPr lang="ru-RU" sz="2000" b="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B949E6A-7560-4C0B-AF40-1960260809D4}" type="parTrans" cxnId="{BE2640DD-10FA-42C7-9006-1B7095026F2C}">
      <dgm:prSet/>
      <dgm:spPr/>
      <dgm:t>
        <a:bodyPr/>
        <a:lstStyle/>
        <a:p>
          <a:endParaRPr lang="ru-RU"/>
        </a:p>
      </dgm:t>
    </dgm:pt>
    <dgm:pt modelId="{41630202-4667-40D3-9E4C-88F85615589D}" type="sibTrans" cxnId="{BE2640DD-10FA-42C7-9006-1B7095026F2C}">
      <dgm:prSet/>
      <dgm:spPr/>
      <dgm:t>
        <a:bodyPr/>
        <a:lstStyle/>
        <a:p>
          <a:endParaRPr lang="ru-RU"/>
        </a:p>
      </dgm:t>
    </dgm:pt>
    <dgm:pt modelId="{6E56E343-AE50-4E4A-BEA0-EDB5CFD41DD4}">
      <dgm:prSet/>
      <dgm:spPr/>
      <dgm:t>
        <a:bodyPr/>
        <a:lstStyle/>
        <a:p>
          <a:endParaRPr lang="ru-RU"/>
        </a:p>
      </dgm:t>
    </dgm:pt>
    <dgm:pt modelId="{FBBE987C-C0AB-4E25-8A8F-A1CE136B7A30}" type="parTrans" cxnId="{096C4F06-C771-49F7-9BF7-FA2D820A4DA7}">
      <dgm:prSet/>
      <dgm:spPr/>
      <dgm:t>
        <a:bodyPr/>
        <a:lstStyle/>
        <a:p>
          <a:endParaRPr lang="ru-RU"/>
        </a:p>
      </dgm:t>
    </dgm:pt>
    <dgm:pt modelId="{96A73823-2B43-4038-9E86-B596CE98D1D5}" type="sibTrans" cxnId="{096C4F06-C771-49F7-9BF7-FA2D820A4DA7}">
      <dgm:prSet/>
      <dgm:spPr/>
      <dgm:t>
        <a:bodyPr/>
        <a:lstStyle/>
        <a:p>
          <a:endParaRPr lang="ru-RU"/>
        </a:p>
      </dgm:t>
    </dgm:pt>
    <dgm:pt modelId="{C38C0024-6968-49A0-8ED9-D43B26A7B449}">
      <dgm:prSet/>
      <dgm:spPr/>
      <dgm:t>
        <a:bodyPr/>
        <a:lstStyle/>
        <a:p>
          <a:endParaRPr lang="ru-RU"/>
        </a:p>
      </dgm:t>
    </dgm:pt>
    <dgm:pt modelId="{9D271029-E9DE-48BC-B721-9B81A4C57366}" type="parTrans" cxnId="{CF668B72-1D5E-482C-87DB-30F90BE6B17C}">
      <dgm:prSet/>
      <dgm:spPr/>
      <dgm:t>
        <a:bodyPr/>
        <a:lstStyle/>
        <a:p>
          <a:endParaRPr lang="ru-RU"/>
        </a:p>
      </dgm:t>
    </dgm:pt>
    <dgm:pt modelId="{350BB205-0E61-4F14-B52C-B5942B1F70E9}" type="sibTrans" cxnId="{CF668B72-1D5E-482C-87DB-30F90BE6B17C}">
      <dgm:prSet/>
      <dgm:spPr/>
      <dgm:t>
        <a:bodyPr/>
        <a:lstStyle/>
        <a:p>
          <a:endParaRPr lang="ru-RU"/>
        </a:p>
      </dgm:t>
    </dgm:pt>
    <dgm:pt modelId="{ADAEE793-42C8-4848-AD98-DFE30B739883}" type="pres">
      <dgm:prSet presAssocID="{00489269-D4AE-481B-8676-3E2B8048407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6EFF9A-1871-46BD-A248-3032F890BD4A}" type="pres">
      <dgm:prSet presAssocID="{492D4312-1381-4324-B34C-37893C90F9A6}" presName="roof" presStyleLbl="dkBgShp" presStyleIdx="0" presStyleCnt="2" custLinFactNeighborY="45970"/>
      <dgm:spPr/>
      <dgm:t>
        <a:bodyPr/>
        <a:lstStyle/>
        <a:p>
          <a:endParaRPr lang="ru-RU"/>
        </a:p>
      </dgm:t>
    </dgm:pt>
    <dgm:pt modelId="{7CB7CAEC-77B9-4637-994C-62F3D86656B1}" type="pres">
      <dgm:prSet presAssocID="{492D4312-1381-4324-B34C-37893C90F9A6}" presName="pillars" presStyleCnt="0"/>
      <dgm:spPr/>
    </dgm:pt>
    <dgm:pt modelId="{8EC7105C-9CD9-4BCD-810F-C331CE27A354}" type="pres">
      <dgm:prSet presAssocID="{492D4312-1381-4324-B34C-37893C90F9A6}" presName="pillar1" presStyleLbl="node1" presStyleIdx="0" presStyleCnt="3" custScaleX="98837" custScaleY="66551" custLinFactNeighborX="2663" custLinFactNeighborY="48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0EFE02-7720-4E76-B3A8-51AA3930B98B}" type="pres">
      <dgm:prSet presAssocID="{9DF6D7B5-0496-473F-B0EF-BEB8081C09D5}" presName="pillarX" presStyleLbl="node1" presStyleIdx="1" presStyleCnt="3" custScaleX="134911" custScaleY="68735" custLinFactNeighborX="595" custLinFactNeighborY="59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AB4AD7-93A1-4552-905A-627AC73225E3}" type="pres">
      <dgm:prSet presAssocID="{9FE1D9A6-8F44-4F9B-AC51-BBAED7F15DD2}" presName="pillarX" presStyleLbl="node1" presStyleIdx="2" presStyleCnt="3" custScaleX="110250" custScaleY="66550" custLinFactNeighborX="102" custLinFactNeighborY="71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034E0D-0985-4295-985F-291523D46B16}" type="pres">
      <dgm:prSet presAssocID="{492D4312-1381-4324-B34C-37893C90F9A6}" presName="base" presStyleLbl="dkBgShp" presStyleIdx="1" presStyleCnt="2" custScaleY="319860" custLinFactNeighborX="-901" custLinFactNeighborY="33612"/>
      <dgm:spPr>
        <a:solidFill>
          <a:schemeClr val="accent3">
            <a:lumMod val="20000"/>
            <a:lumOff val="80000"/>
          </a:schemeClr>
        </a:solidFill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</dgm:ptLst>
  <dgm:cxnLst>
    <dgm:cxn modelId="{E8E3B91D-0917-4C2E-B55F-0398699759CC}" type="presOf" srcId="{9DF6D7B5-0496-473F-B0EF-BEB8081C09D5}" destId="{EF0EFE02-7720-4E76-B3A8-51AA3930B98B}" srcOrd="0" destOrd="0" presId="urn:microsoft.com/office/officeart/2005/8/layout/hList3"/>
    <dgm:cxn modelId="{B3C496DE-9233-4748-94F4-11EA90BB402C}" srcId="{00489269-D4AE-481B-8676-3E2B80484073}" destId="{492D4312-1381-4324-B34C-37893C90F9A6}" srcOrd="0" destOrd="0" parTransId="{8035FC19-26B3-47DB-B28C-8F810F8188E3}" sibTransId="{4554B370-4637-423D-9950-68D027BA2958}"/>
    <dgm:cxn modelId="{F0E0E6C7-8443-4B31-ACBF-D8379D43DB8C}" srcId="{492D4312-1381-4324-B34C-37893C90F9A6}" destId="{66A82D99-A07B-4B85-98DB-904BE22CBDB7}" srcOrd="0" destOrd="0" parTransId="{AE786A64-1C60-486A-995C-39A71417474A}" sibTransId="{6025F231-CB9A-4262-B14B-B8EC0D14413F}"/>
    <dgm:cxn modelId="{CF668B72-1D5E-482C-87DB-30F90BE6B17C}" srcId="{00489269-D4AE-481B-8676-3E2B80484073}" destId="{C38C0024-6968-49A0-8ED9-D43B26A7B449}" srcOrd="2" destOrd="0" parTransId="{9D271029-E9DE-48BC-B721-9B81A4C57366}" sibTransId="{350BB205-0E61-4F14-B52C-B5942B1F70E9}"/>
    <dgm:cxn modelId="{94EE510F-D5BC-49A1-98C6-368112F8ECB5}" type="presOf" srcId="{66A82D99-A07B-4B85-98DB-904BE22CBDB7}" destId="{8EC7105C-9CD9-4BCD-810F-C331CE27A354}" srcOrd="0" destOrd="0" presId="urn:microsoft.com/office/officeart/2005/8/layout/hList3"/>
    <dgm:cxn modelId="{BE2640DD-10FA-42C7-9006-1B7095026F2C}" srcId="{492D4312-1381-4324-B34C-37893C90F9A6}" destId="{9FE1D9A6-8F44-4F9B-AC51-BBAED7F15DD2}" srcOrd="2" destOrd="0" parTransId="{AB949E6A-7560-4C0B-AF40-1960260809D4}" sibTransId="{41630202-4667-40D3-9E4C-88F85615589D}"/>
    <dgm:cxn modelId="{D27B2725-9960-44A0-83F5-B605D1B0E43A}" type="presOf" srcId="{9FE1D9A6-8F44-4F9B-AC51-BBAED7F15DD2}" destId="{48AB4AD7-93A1-4552-905A-627AC73225E3}" srcOrd="0" destOrd="0" presId="urn:microsoft.com/office/officeart/2005/8/layout/hList3"/>
    <dgm:cxn modelId="{EFBE5E29-F90A-404D-B52A-3819C2889AD1}" type="presOf" srcId="{00489269-D4AE-481B-8676-3E2B80484073}" destId="{ADAEE793-42C8-4848-AD98-DFE30B739883}" srcOrd="0" destOrd="0" presId="urn:microsoft.com/office/officeart/2005/8/layout/hList3"/>
    <dgm:cxn modelId="{096C4F06-C771-49F7-9BF7-FA2D820A4DA7}" srcId="{00489269-D4AE-481B-8676-3E2B80484073}" destId="{6E56E343-AE50-4E4A-BEA0-EDB5CFD41DD4}" srcOrd="1" destOrd="0" parTransId="{FBBE987C-C0AB-4E25-8A8F-A1CE136B7A30}" sibTransId="{96A73823-2B43-4038-9E86-B596CE98D1D5}"/>
    <dgm:cxn modelId="{B7DD20A6-9F47-46A5-91D2-0D6AC8BD16F6}" type="presOf" srcId="{492D4312-1381-4324-B34C-37893C90F9A6}" destId="{956EFF9A-1871-46BD-A248-3032F890BD4A}" srcOrd="0" destOrd="0" presId="urn:microsoft.com/office/officeart/2005/8/layout/hList3"/>
    <dgm:cxn modelId="{373F604B-AFDF-42A3-9838-523E9DA17826}" srcId="{492D4312-1381-4324-B34C-37893C90F9A6}" destId="{9DF6D7B5-0496-473F-B0EF-BEB8081C09D5}" srcOrd="1" destOrd="0" parTransId="{72C494C5-E6D3-453F-B6EB-AD7DE479AAD1}" sibTransId="{6F9C5AFA-3159-4516-95FB-6A267A6FE038}"/>
    <dgm:cxn modelId="{E5F546F7-A91A-466B-AFE9-54D4E73C3193}" type="presParOf" srcId="{ADAEE793-42C8-4848-AD98-DFE30B739883}" destId="{956EFF9A-1871-46BD-A248-3032F890BD4A}" srcOrd="0" destOrd="0" presId="urn:microsoft.com/office/officeart/2005/8/layout/hList3"/>
    <dgm:cxn modelId="{6F804FAE-FABD-4CFC-9628-C69631AF6FA9}" type="presParOf" srcId="{ADAEE793-42C8-4848-AD98-DFE30B739883}" destId="{7CB7CAEC-77B9-4637-994C-62F3D86656B1}" srcOrd="1" destOrd="0" presId="urn:microsoft.com/office/officeart/2005/8/layout/hList3"/>
    <dgm:cxn modelId="{A4B7825F-FD42-4B1C-8398-5FD7DAE50B72}" type="presParOf" srcId="{7CB7CAEC-77B9-4637-994C-62F3D86656B1}" destId="{8EC7105C-9CD9-4BCD-810F-C331CE27A354}" srcOrd="0" destOrd="0" presId="urn:microsoft.com/office/officeart/2005/8/layout/hList3"/>
    <dgm:cxn modelId="{E0AC8EEF-0FE2-4B96-BF7F-649427D3453B}" type="presParOf" srcId="{7CB7CAEC-77B9-4637-994C-62F3D86656B1}" destId="{EF0EFE02-7720-4E76-B3A8-51AA3930B98B}" srcOrd="1" destOrd="0" presId="urn:microsoft.com/office/officeart/2005/8/layout/hList3"/>
    <dgm:cxn modelId="{559AD1F1-A2B0-4B9E-BEC2-1561E35184F6}" type="presParOf" srcId="{7CB7CAEC-77B9-4637-994C-62F3D86656B1}" destId="{48AB4AD7-93A1-4552-905A-627AC73225E3}" srcOrd="2" destOrd="0" presId="urn:microsoft.com/office/officeart/2005/8/layout/hList3"/>
    <dgm:cxn modelId="{8F9DC693-724D-4711-86D3-DEDC062D8385}" type="presParOf" srcId="{ADAEE793-42C8-4848-AD98-DFE30B739883}" destId="{97034E0D-0985-4295-985F-291523D46B16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386099-AB81-4AC7-B154-8C2F7EAD9AF6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</dgm:pt>
    <dgm:pt modelId="{0360E233-F121-46A3-92B9-5DD7F5DEF533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2400" i="1" dirty="0" err="1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неформализованность</a:t>
          </a:r>
          <a:r>
            <a:rPr lang="ru-RU" sz="2400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содержания образования, организации образовательного процесса, уклада организаций дополнительного образования</a:t>
          </a:r>
          <a:endParaRPr lang="ru-RU" sz="2400" i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971BAA2-9830-4B42-A805-6CDAA733D8E5}" type="parTrans" cxnId="{B36A8414-12AE-4014-8217-ACDA923364B8}">
      <dgm:prSet/>
      <dgm:spPr/>
      <dgm:t>
        <a:bodyPr/>
        <a:lstStyle/>
        <a:p>
          <a:endParaRPr lang="ru-RU"/>
        </a:p>
      </dgm:t>
    </dgm:pt>
    <dgm:pt modelId="{AAAC2675-69B5-428C-B895-8DCBD1CD4873}" type="sibTrans" cxnId="{B36A8414-12AE-4014-8217-ACDA923364B8}">
      <dgm:prSet/>
      <dgm:spPr/>
      <dgm:t>
        <a:bodyPr/>
        <a:lstStyle/>
        <a:p>
          <a:endParaRPr lang="ru-RU"/>
        </a:p>
      </dgm:t>
    </dgm:pt>
    <dgm:pt modelId="{9F01BC16-9DDE-4B83-B178-13E743BDDE84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2400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вариативный характер оценки образовательных результатов</a:t>
          </a:r>
          <a:endParaRPr lang="ru-RU" sz="2400" i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8FC0B86-927A-4FBF-BEA5-56CD32722853}" type="parTrans" cxnId="{7F671052-DC0C-40C1-9FE1-D52116798585}">
      <dgm:prSet/>
      <dgm:spPr/>
      <dgm:t>
        <a:bodyPr/>
        <a:lstStyle/>
        <a:p>
          <a:endParaRPr lang="ru-RU"/>
        </a:p>
      </dgm:t>
    </dgm:pt>
    <dgm:pt modelId="{5502E435-64F5-42F6-8D9E-78874CE29392}" type="sibTrans" cxnId="{7F671052-DC0C-40C1-9FE1-D52116798585}">
      <dgm:prSet/>
      <dgm:spPr/>
      <dgm:t>
        <a:bodyPr/>
        <a:lstStyle/>
        <a:p>
          <a:endParaRPr lang="ru-RU"/>
        </a:p>
      </dgm:t>
    </dgm:pt>
    <dgm:pt modelId="{202AE3FF-AC2F-45E6-AF51-179E282F02C7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2400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ориентация на создание конкретного персонального продукта и его публичную презентацию</a:t>
          </a:r>
          <a:endParaRPr lang="ru-RU" sz="2400" i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F6C71A5-8CE3-441F-9D90-4CCE9783C220}" type="parTrans" cxnId="{CF3ED22F-8D7B-4E56-8D2B-CFBA4EC1D388}">
      <dgm:prSet/>
      <dgm:spPr/>
      <dgm:t>
        <a:bodyPr/>
        <a:lstStyle/>
        <a:p>
          <a:endParaRPr lang="ru-RU"/>
        </a:p>
      </dgm:t>
    </dgm:pt>
    <dgm:pt modelId="{1DC331E7-449B-4A0A-9B6B-73B142AF110C}" type="sibTrans" cxnId="{CF3ED22F-8D7B-4E56-8D2B-CFBA4EC1D388}">
      <dgm:prSet/>
      <dgm:spPr/>
      <dgm:t>
        <a:bodyPr/>
        <a:lstStyle/>
        <a:p>
          <a:endParaRPr lang="ru-RU"/>
        </a:p>
      </dgm:t>
    </dgm:pt>
    <dgm:pt modelId="{0E07E417-F28D-42D9-9ABB-D88677B96BFB}" type="pres">
      <dgm:prSet presAssocID="{13386099-AB81-4AC7-B154-8C2F7EAD9AF6}" presName="linearFlow" presStyleCnt="0">
        <dgm:presLayoutVars>
          <dgm:dir/>
          <dgm:resizeHandles val="exact"/>
        </dgm:presLayoutVars>
      </dgm:prSet>
      <dgm:spPr/>
    </dgm:pt>
    <dgm:pt modelId="{56A37FC9-7355-403C-AB69-634B4394FCEA}" type="pres">
      <dgm:prSet presAssocID="{0360E233-F121-46A3-92B9-5DD7F5DEF533}" presName="comp" presStyleCnt="0"/>
      <dgm:spPr/>
    </dgm:pt>
    <dgm:pt modelId="{9DB0965F-2F36-4339-A66A-1D054007ACC1}" type="pres">
      <dgm:prSet presAssocID="{0360E233-F121-46A3-92B9-5DD7F5DEF533}" presName="rect2" presStyleLbl="node1" presStyleIdx="0" presStyleCnt="3" custScaleX="230814" custLinFactNeighborX="21940" custLinFactNeighborY="20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1CD350-1E56-4A19-9CCB-FCB27621B82C}" type="pres">
      <dgm:prSet presAssocID="{0360E233-F121-46A3-92B9-5DD7F5DEF533}" presName="rect1" presStyleLbl="lnNode1" presStyleIdx="0" presStyleCnt="3" custLinFactNeighborX="-88771" custLinFactNeighborY="207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</dgm:spPr>
    </dgm:pt>
    <dgm:pt modelId="{5CA7B8CC-58EE-40C8-8976-EAFC78ADAE5F}" type="pres">
      <dgm:prSet presAssocID="{AAAC2675-69B5-428C-B895-8DCBD1CD4873}" presName="sibTrans" presStyleCnt="0"/>
      <dgm:spPr/>
    </dgm:pt>
    <dgm:pt modelId="{4D46CDFC-A5A7-4634-9F82-DEEC70C953B4}" type="pres">
      <dgm:prSet presAssocID="{9F01BC16-9DDE-4B83-B178-13E743BDDE84}" presName="comp" presStyleCnt="0"/>
      <dgm:spPr/>
    </dgm:pt>
    <dgm:pt modelId="{FCFDA528-DB87-4293-9D57-6B12BDD66D9C}" type="pres">
      <dgm:prSet presAssocID="{9F01BC16-9DDE-4B83-B178-13E743BDDE84}" presName="rect2" presStyleLbl="node1" presStyleIdx="1" presStyleCnt="3" custScaleX="187675" custLinFactNeighborX="-35267" custLinFactNeighborY="-31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56A22B-BF2F-4BE9-AC21-09FD16DB2196}" type="pres">
      <dgm:prSet presAssocID="{9F01BC16-9DDE-4B83-B178-13E743BDDE84}" presName="rect1" presStyleLbl="lnNode1" presStyleIdx="1" presStyleCnt="3" custLinFactNeighborX="75543" custLinFactNeighborY="-314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0847E919-75E7-4D5B-8A9A-4B9101CC3006}" type="pres">
      <dgm:prSet presAssocID="{5502E435-64F5-42F6-8D9E-78874CE29392}" presName="sibTrans" presStyleCnt="0"/>
      <dgm:spPr/>
    </dgm:pt>
    <dgm:pt modelId="{D90ACFC8-0133-47F4-9DC5-C7EFE885086A}" type="pres">
      <dgm:prSet presAssocID="{202AE3FF-AC2F-45E6-AF51-179E282F02C7}" presName="comp" presStyleCnt="0"/>
      <dgm:spPr/>
    </dgm:pt>
    <dgm:pt modelId="{5559689E-03DB-4FC9-9F99-4666F272B4D4}" type="pres">
      <dgm:prSet presAssocID="{202AE3FF-AC2F-45E6-AF51-179E282F02C7}" presName="rect2" presStyleLbl="node1" presStyleIdx="2" presStyleCnt="3" custScaleX="223625" custLinFactNeighborX="23139" custLinFactNeighborY="-3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3D3F7B-8961-4439-8EC5-C319D256AD6A}" type="pres">
      <dgm:prSet presAssocID="{202AE3FF-AC2F-45E6-AF51-179E282F02C7}" presName="rect1" presStyleLbl="lnNode1" presStyleIdx="2" presStyleCnt="3" custLinFactNeighborX="-83419" custLinFactNeighborY="-307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</dgm:ptLst>
  <dgm:cxnLst>
    <dgm:cxn modelId="{F574052C-C892-4567-A736-442B5CFED767}" type="presOf" srcId="{9F01BC16-9DDE-4B83-B178-13E743BDDE84}" destId="{FCFDA528-DB87-4293-9D57-6B12BDD66D9C}" srcOrd="0" destOrd="0" presId="urn:microsoft.com/office/officeart/2008/layout/AlternatingPictureBlocks"/>
    <dgm:cxn modelId="{7F671052-DC0C-40C1-9FE1-D52116798585}" srcId="{13386099-AB81-4AC7-B154-8C2F7EAD9AF6}" destId="{9F01BC16-9DDE-4B83-B178-13E743BDDE84}" srcOrd="1" destOrd="0" parTransId="{78FC0B86-927A-4FBF-BEA5-56CD32722853}" sibTransId="{5502E435-64F5-42F6-8D9E-78874CE29392}"/>
    <dgm:cxn modelId="{06465856-8640-4BBF-B02A-65806F33EDC3}" type="presOf" srcId="{0360E233-F121-46A3-92B9-5DD7F5DEF533}" destId="{9DB0965F-2F36-4339-A66A-1D054007ACC1}" srcOrd="0" destOrd="0" presId="urn:microsoft.com/office/officeart/2008/layout/AlternatingPictureBlocks"/>
    <dgm:cxn modelId="{35D809F0-03FC-473E-AEBE-E9672158D2A4}" type="presOf" srcId="{202AE3FF-AC2F-45E6-AF51-179E282F02C7}" destId="{5559689E-03DB-4FC9-9F99-4666F272B4D4}" srcOrd="0" destOrd="0" presId="urn:microsoft.com/office/officeart/2008/layout/AlternatingPictureBlocks"/>
    <dgm:cxn modelId="{31D3BB9C-CE2B-463D-B45B-02DC151C678A}" type="presOf" srcId="{13386099-AB81-4AC7-B154-8C2F7EAD9AF6}" destId="{0E07E417-F28D-42D9-9ABB-D88677B96BFB}" srcOrd="0" destOrd="0" presId="urn:microsoft.com/office/officeart/2008/layout/AlternatingPictureBlocks"/>
    <dgm:cxn modelId="{CF3ED22F-8D7B-4E56-8D2B-CFBA4EC1D388}" srcId="{13386099-AB81-4AC7-B154-8C2F7EAD9AF6}" destId="{202AE3FF-AC2F-45E6-AF51-179E282F02C7}" srcOrd="2" destOrd="0" parTransId="{CF6C71A5-8CE3-441F-9D90-4CCE9783C220}" sibTransId="{1DC331E7-449B-4A0A-9B6B-73B142AF110C}"/>
    <dgm:cxn modelId="{B36A8414-12AE-4014-8217-ACDA923364B8}" srcId="{13386099-AB81-4AC7-B154-8C2F7EAD9AF6}" destId="{0360E233-F121-46A3-92B9-5DD7F5DEF533}" srcOrd="0" destOrd="0" parTransId="{B971BAA2-9830-4B42-A805-6CDAA733D8E5}" sibTransId="{AAAC2675-69B5-428C-B895-8DCBD1CD4873}"/>
    <dgm:cxn modelId="{190C3752-B80C-41DD-9256-C727ACE3A2BC}" type="presParOf" srcId="{0E07E417-F28D-42D9-9ABB-D88677B96BFB}" destId="{56A37FC9-7355-403C-AB69-634B4394FCEA}" srcOrd="0" destOrd="0" presId="urn:microsoft.com/office/officeart/2008/layout/AlternatingPictureBlocks"/>
    <dgm:cxn modelId="{98B0DF6B-1DDA-4115-8274-62FCD5B3BECE}" type="presParOf" srcId="{56A37FC9-7355-403C-AB69-634B4394FCEA}" destId="{9DB0965F-2F36-4339-A66A-1D054007ACC1}" srcOrd="0" destOrd="0" presId="urn:microsoft.com/office/officeart/2008/layout/AlternatingPictureBlocks"/>
    <dgm:cxn modelId="{87368372-9FCB-49DF-8CD5-7C05B7DED58A}" type="presParOf" srcId="{56A37FC9-7355-403C-AB69-634B4394FCEA}" destId="{8D1CD350-1E56-4A19-9CCB-FCB27621B82C}" srcOrd="1" destOrd="0" presId="urn:microsoft.com/office/officeart/2008/layout/AlternatingPictureBlocks"/>
    <dgm:cxn modelId="{13320109-A4B8-490A-85E2-9B9EED25FA6E}" type="presParOf" srcId="{0E07E417-F28D-42D9-9ABB-D88677B96BFB}" destId="{5CA7B8CC-58EE-40C8-8976-EAFC78ADAE5F}" srcOrd="1" destOrd="0" presId="urn:microsoft.com/office/officeart/2008/layout/AlternatingPictureBlocks"/>
    <dgm:cxn modelId="{C3D87F9A-E69C-4E53-991E-3E195685AB47}" type="presParOf" srcId="{0E07E417-F28D-42D9-9ABB-D88677B96BFB}" destId="{4D46CDFC-A5A7-4634-9F82-DEEC70C953B4}" srcOrd="2" destOrd="0" presId="urn:microsoft.com/office/officeart/2008/layout/AlternatingPictureBlocks"/>
    <dgm:cxn modelId="{E2F4C03E-A450-41BE-9D87-2E0DA0C5917B}" type="presParOf" srcId="{4D46CDFC-A5A7-4634-9F82-DEEC70C953B4}" destId="{FCFDA528-DB87-4293-9D57-6B12BDD66D9C}" srcOrd="0" destOrd="0" presId="urn:microsoft.com/office/officeart/2008/layout/AlternatingPictureBlocks"/>
    <dgm:cxn modelId="{F95BC0B6-B3E7-422D-AE34-50CF2157C276}" type="presParOf" srcId="{4D46CDFC-A5A7-4634-9F82-DEEC70C953B4}" destId="{DF56A22B-BF2F-4BE9-AC21-09FD16DB2196}" srcOrd="1" destOrd="0" presId="urn:microsoft.com/office/officeart/2008/layout/AlternatingPictureBlocks"/>
    <dgm:cxn modelId="{8930B737-608C-453A-B2AF-C37AE180F5E9}" type="presParOf" srcId="{0E07E417-F28D-42D9-9ABB-D88677B96BFB}" destId="{0847E919-75E7-4D5B-8A9A-4B9101CC3006}" srcOrd="3" destOrd="0" presId="urn:microsoft.com/office/officeart/2008/layout/AlternatingPictureBlocks"/>
    <dgm:cxn modelId="{97591263-EA79-43F4-B9B8-CA8CC5538828}" type="presParOf" srcId="{0E07E417-F28D-42D9-9ABB-D88677B96BFB}" destId="{D90ACFC8-0133-47F4-9DC5-C7EFE885086A}" srcOrd="4" destOrd="0" presId="urn:microsoft.com/office/officeart/2008/layout/AlternatingPictureBlocks"/>
    <dgm:cxn modelId="{6C784720-E9B5-44A2-94ED-A50DF714AF23}" type="presParOf" srcId="{D90ACFC8-0133-47F4-9DC5-C7EFE885086A}" destId="{5559689E-03DB-4FC9-9F99-4666F272B4D4}" srcOrd="0" destOrd="0" presId="urn:microsoft.com/office/officeart/2008/layout/AlternatingPictureBlocks"/>
    <dgm:cxn modelId="{DD5D6B78-DA92-4D78-8617-4B25B9308517}" type="presParOf" srcId="{D90ACFC8-0133-47F4-9DC5-C7EFE885086A}" destId="{203D3F7B-8961-4439-8EC5-C319D256AD6A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08C451-9223-4814-9B93-EA23526B7A3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C1FE49-231C-4BF2-983F-3586020A1321}">
      <dgm:prSet custT="1"/>
      <dgm:spPr>
        <a:solidFill>
          <a:schemeClr val="bg1"/>
        </a:solidFill>
        <a:ln>
          <a:solidFill>
            <a:srgbClr val="002060"/>
          </a:solidFill>
        </a:ln>
      </dgm:spPr>
      <dgm:t>
        <a:bodyPr/>
        <a:lstStyle/>
        <a:p>
          <a:pPr rtl="0"/>
          <a:r>
            <a:rPr lang="en-US" sz="36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X </a:t>
          </a:r>
          <a:r>
            <a:rPr lang="ru-RU" sz="36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(Где) </a:t>
          </a:r>
          <a:endParaRPr lang="ru-RU" sz="3600" i="1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0EEC936-630E-4F03-B61A-A2A1B03A77C1}" type="parTrans" cxnId="{3B8AFD27-F09E-4BDA-86EA-0F07AF93BB23}">
      <dgm:prSet/>
      <dgm:spPr/>
      <dgm:t>
        <a:bodyPr/>
        <a:lstStyle/>
        <a:p>
          <a:endParaRPr lang="ru-RU"/>
        </a:p>
      </dgm:t>
    </dgm:pt>
    <dgm:pt modelId="{44C63DA7-2AB3-4F99-B45A-DA2F541412FD}" type="sibTrans" cxnId="{3B8AFD27-F09E-4BDA-86EA-0F07AF93BB23}">
      <dgm:prSet/>
      <dgm:spPr/>
      <dgm:t>
        <a:bodyPr/>
        <a:lstStyle/>
        <a:p>
          <a:endParaRPr lang="ru-RU"/>
        </a:p>
      </dgm:t>
    </dgm:pt>
    <dgm:pt modelId="{BABDBA0E-9AB8-4974-92AB-C258F761E664}">
      <dgm:prSet/>
      <dgm:spPr>
        <a:solidFill>
          <a:schemeClr val="bg1">
            <a:alpha val="90000"/>
          </a:schemeClr>
        </a:solidFill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pPr rtl="0"/>
          <a:r>
            <a: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по типам организаций (ОДО, ОО, ВО..)</a:t>
          </a:r>
          <a:endParaRPr lang="ru-RU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A87394D-73A6-485E-95F2-4BCF17264101}" type="parTrans" cxnId="{7790A256-C354-4F7D-A31F-6FD9C5C94EED}">
      <dgm:prSet/>
      <dgm:spPr/>
      <dgm:t>
        <a:bodyPr/>
        <a:lstStyle/>
        <a:p>
          <a:endParaRPr lang="ru-RU"/>
        </a:p>
      </dgm:t>
    </dgm:pt>
    <dgm:pt modelId="{84CD1A94-A890-4092-8A96-75336479D32F}" type="sibTrans" cxnId="{7790A256-C354-4F7D-A31F-6FD9C5C94EED}">
      <dgm:prSet/>
      <dgm:spPr/>
      <dgm:t>
        <a:bodyPr/>
        <a:lstStyle/>
        <a:p>
          <a:endParaRPr lang="ru-RU"/>
        </a:p>
      </dgm:t>
    </dgm:pt>
    <dgm:pt modelId="{DCE1A02D-4780-4714-9755-73A1420F73B4}">
      <dgm:prSet/>
      <dgm:spPr>
        <a:solidFill>
          <a:schemeClr val="bg1">
            <a:alpha val="90000"/>
          </a:schemeClr>
        </a:solidFill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pPr rtl="0"/>
          <a:r>
            <a: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по формам собственности (государственные (муниципальные). негосударственные, ИП)</a:t>
          </a:r>
          <a:endParaRPr lang="ru-RU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BC1E7FD-85A4-4593-87C8-F129289AD0B3}" type="parTrans" cxnId="{4A6168BF-0D9C-4075-8A2F-7A844360A940}">
      <dgm:prSet/>
      <dgm:spPr/>
      <dgm:t>
        <a:bodyPr/>
        <a:lstStyle/>
        <a:p>
          <a:endParaRPr lang="ru-RU"/>
        </a:p>
      </dgm:t>
    </dgm:pt>
    <dgm:pt modelId="{14D0BA30-84A8-47ED-AD20-1FC5FA15CBCD}" type="sibTrans" cxnId="{4A6168BF-0D9C-4075-8A2F-7A844360A940}">
      <dgm:prSet/>
      <dgm:spPr/>
      <dgm:t>
        <a:bodyPr/>
        <a:lstStyle/>
        <a:p>
          <a:endParaRPr lang="ru-RU"/>
        </a:p>
      </dgm:t>
    </dgm:pt>
    <dgm:pt modelId="{18381E70-B602-49F6-BC3D-3E6A765F7726}">
      <dgm:prSet/>
      <dgm:spPr>
        <a:solidFill>
          <a:schemeClr val="bg1"/>
        </a:solidFill>
        <a:ln>
          <a:solidFill>
            <a:srgbClr val="002060"/>
          </a:solidFill>
        </a:ln>
      </dgm:spPr>
      <dgm:t>
        <a:bodyPr/>
        <a:lstStyle/>
        <a:p>
          <a:pPr rtl="0"/>
          <a:r>
            <a:rPr lang="en-US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Y </a:t>
          </a:r>
          <a:r>
            <a:rPr lang="ru-RU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(Чем)</a:t>
          </a:r>
          <a:endParaRPr lang="ru-RU" i="1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EF2F0DA-E4F8-4F56-B529-7AE33236B204}" type="parTrans" cxnId="{39B4E8D3-F242-4CE1-9D95-B5871C0BC297}">
      <dgm:prSet/>
      <dgm:spPr/>
      <dgm:t>
        <a:bodyPr/>
        <a:lstStyle/>
        <a:p>
          <a:endParaRPr lang="ru-RU"/>
        </a:p>
      </dgm:t>
    </dgm:pt>
    <dgm:pt modelId="{C426B6D0-A7DE-45C8-A684-DE403E4C3FE5}" type="sibTrans" cxnId="{39B4E8D3-F242-4CE1-9D95-B5871C0BC297}">
      <dgm:prSet/>
      <dgm:spPr/>
      <dgm:t>
        <a:bodyPr/>
        <a:lstStyle/>
        <a:p>
          <a:endParaRPr lang="ru-RU"/>
        </a:p>
      </dgm:t>
    </dgm:pt>
    <dgm:pt modelId="{532A994C-90C9-474D-A3C5-EF800F3C9DBF}">
      <dgm:prSet custT="1"/>
      <dgm:spPr>
        <a:solidFill>
          <a:schemeClr val="bg1">
            <a:alpha val="90000"/>
          </a:schemeClr>
        </a:solidFill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pPr rtl="0"/>
          <a:r>
            <a: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вид </a:t>
          </a:r>
          <a:endParaRPr lang="ru-RU" sz="2400" b="1" i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3D60A44-58CA-49CC-BBC4-80ADAA8DF66B}" type="parTrans" cxnId="{69E66C3E-E640-46D7-8B1C-791C570A423B}">
      <dgm:prSet/>
      <dgm:spPr/>
      <dgm:t>
        <a:bodyPr/>
        <a:lstStyle/>
        <a:p>
          <a:endParaRPr lang="ru-RU"/>
        </a:p>
      </dgm:t>
    </dgm:pt>
    <dgm:pt modelId="{7EABF6A9-C24A-4E09-BBE2-0898BEA34668}" type="sibTrans" cxnId="{69E66C3E-E640-46D7-8B1C-791C570A423B}">
      <dgm:prSet/>
      <dgm:spPr/>
      <dgm:t>
        <a:bodyPr/>
        <a:lstStyle/>
        <a:p>
          <a:endParaRPr lang="ru-RU"/>
        </a:p>
      </dgm:t>
    </dgm:pt>
    <dgm:pt modelId="{EE6E6869-AD2D-4862-B8ED-A44E2545E128}">
      <dgm:prSet custT="1"/>
      <dgm:spPr>
        <a:solidFill>
          <a:schemeClr val="bg1">
            <a:alpha val="90000"/>
          </a:schemeClr>
        </a:solidFill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pPr rtl="0"/>
          <a:r>
            <a: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длительность</a:t>
          </a:r>
          <a:endParaRPr lang="ru-RU" sz="2400" b="1" i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4109085-F6A6-4625-AE6E-AEBD3D46CDA3}" type="parTrans" cxnId="{A7792DE2-E9FE-4E90-A2CC-5DB3F7FF1040}">
      <dgm:prSet/>
      <dgm:spPr/>
      <dgm:t>
        <a:bodyPr/>
        <a:lstStyle/>
        <a:p>
          <a:endParaRPr lang="ru-RU"/>
        </a:p>
      </dgm:t>
    </dgm:pt>
    <dgm:pt modelId="{77B01B91-4555-44D9-90EE-89CE23225E1D}" type="sibTrans" cxnId="{A7792DE2-E9FE-4E90-A2CC-5DB3F7FF1040}">
      <dgm:prSet/>
      <dgm:spPr/>
      <dgm:t>
        <a:bodyPr/>
        <a:lstStyle/>
        <a:p>
          <a:endParaRPr lang="ru-RU"/>
        </a:p>
      </dgm:t>
    </dgm:pt>
    <dgm:pt modelId="{882C79AD-DB1F-4C0C-ADFB-80E60EB2F092}">
      <dgm:prSet custT="1"/>
      <dgm:spPr>
        <a:solidFill>
          <a:schemeClr val="bg1">
            <a:alpha val="90000"/>
          </a:schemeClr>
        </a:solidFill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pPr rtl="0"/>
          <a:r>
            <a: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направленность</a:t>
          </a:r>
          <a:endParaRPr lang="ru-RU" sz="2400" b="1" i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81E37F8-1F49-4AF4-8665-857A2C272E6E}" type="parTrans" cxnId="{15B5652F-EC3A-4361-BF0C-3BFC07C2A453}">
      <dgm:prSet/>
      <dgm:spPr/>
      <dgm:t>
        <a:bodyPr/>
        <a:lstStyle/>
        <a:p>
          <a:endParaRPr lang="ru-RU"/>
        </a:p>
      </dgm:t>
    </dgm:pt>
    <dgm:pt modelId="{E43120AA-B3A0-4B7C-B55A-D51614F972DB}" type="sibTrans" cxnId="{15B5652F-EC3A-4361-BF0C-3BFC07C2A453}">
      <dgm:prSet/>
      <dgm:spPr/>
      <dgm:t>
        <a:bodyPr/>
        <a:lstStyle/>
        <a:p>
          <a:endParaRPr lang="ru-RU"/>
        </a:p>
      </dgm:t>
    </dgm:pt>
    <dgm:pt modelId="{BAB81ABE-172E-4881-85DF-16256709DB54}">
      <dgm:prSet custT="1"/>
      <dgm:spPr>
        <a:solidFill>
          <a:schemeClr val="bg1">
            <a:alpha val="90000"/>
          </a:schemeClr>
        </a:solidFill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pPr rtl="0"/>
          <a:r>
            <a: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содержание</a:t>
          </a:r>
          <a:endParaRPr lang="ru-RU" sz="2400" b="1" i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5431D8A-CDDD-4247-A8F8-A8B2777F91D7}" type="parTrans" cxnId="{4515BD3C-8C9B-4EE1-A64C-51ACB538B4D5}">
      <dgm:prSet/>
      <dgm:spPr/>
      <dgm:t>
        <a:bodyPr/>
        <a:lstStyle/>
        <a:p>
          <a:endParaRPr lang="ru-RU"/>
        </a:p>
      </dgm:t>
    </dgm:pt>
    <dgm:pt modelId="{1AF37BF5-027B-495F-BF21-E034237A6F41}" type="sibTrans" cxnId="{4515BD3C-8C9B-4EE1-A64C-51ACB538B4D5}">
      <dgm:prSet/>
      <dgm:spPr/>
      <dgm:t>
        <a:bodyPr/>
        <a:lstStyle/>
        <a:p>
          <a:endParaRPr lang="ru-RU"/>
        </a:p>
      </dgm:t>
    </dgm:pt>
    <dgm:pt modelId="{80BC18BD-AFB4-4886-98EB-F5F32E53D096}">
      <dgm:prSet/>
      <dgm:spPr>
        <a:solidFill>
          <a:schemeClr val="bg1">
            <a:alpha val="90000"/>
          </a:schemeClr>
        </a:solidFill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pPr rtl="0"/>
          <a:r>
            <a: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по ведомствам</a:t>
          </a:r>
          <a:endParaRPr lang="ru-RU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5FC0BC-88F3-4640-AD63-94790BFAF4EB}" type="parTrans" cxnId="{134FA85F-39E5-4CA7-9854-17B0CDD8F28D}">
      <dgm:prSet/>
      <dgm:spPr/>
      <dgm:t>
        <a:bodyPr/>
        <a:lstStyle/>
        <a:p>
          <a:endParaRPr lang="ru-RU"/>
        </a:p>
      </dgm:t>
    </dgm:pt>
    <dgm:pt modelId="{48E56138-6A46-49CB-9CC6-43162D986ED6}" type="sibTrans" cxnId="{134FA85F-39E5-4CA7-9854-17B0CDD8F28D}">
      <dgm:prSet/>
      <dgm:spPr/>
      <dgm:t>
        <a:bodyPr/>
        <a:lstStyle/>
        <a:p>
          <a:endParaRPr lang="ru-RU"/>
        </a:p>
      </dgm:t>
    </dgm:pt>
    <dgm:pt modelId="{8790E25F-AD16-4FD9-8D7B-8B743B33BB58}" type="pres">
      <dgm:prSet presAssocID="{D108C451-9223-4814-9B93-EA23526B7A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97508B-7231-4B68-A27C-DA4E3B66970A}" type="pres">
      <dgm:prSet presAssocID="{8CC1FE49-231C-4BF2-983F-3586020A1321}" presName="linNode" presStyleCnt="0"/>
      <dgm:spPr/>
    </dgm:pt>
    <dgm:pt modelId="{B33F944E-B57C-462E-ABBB-7FB310DEE7A9}" type="pres">
      <dgm:prSet presAssocID="{8CC1FE49-231C-4BF2-983F-3586020A1321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A3BF15-4D2B-4317-A1D2-97CEA45C9C5F}" type="pres">
      <dgm:prSet presAssocID="{8CC1FE49-231C-4BF2-983F-3586020A1321}" presName="descendantText" presStyleLbl="alignAccFollowNode1" presStyleIdx="0" presStyleCnt="2" custScaleY="1217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9CA1F8-08A8-427C-A35A-E25967C97D02}" type="pres">
      <dgm:prSet presAssocID="{44C63DA7-2AB3-4F99-B45A-DA2F541412FD}" presName="sp" presStyleCnt="0"/>
      <dgm:spPr/>
    </dgm:pt>
    <dgm:pt modelId="{54FF7289-E12D-4D33-9D41-94DE7B9E14D5}" type="pres">
      <dgm:prSet presAssocID="{18381E70-B602-49F6-BC3D-3E6A765F7726}" presName="linNode" presStyleCnt="0"/>
      <dgm:spPr/>
    </dgm:pt>
    <dgm:pt modelId="{668EEC8A-93B1-4A2A-86D1-22FBD5EC43A6}" type="pres">
      <dgm:prSet presAssocID="{18381E70-B602-49F6-BC3D-3E6A765F7726}" presName="parentText" presStyleLbl="node1" presStyleIdx="1" presStyleCnt="2" custLinFactNeighborX="836" custLinFactNeighborY="296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2CC7C8-E846-4A3C-AD4E-5D97A3DA1EEC}" type="pres">
      <dgm:prSet presAssocID="{18381E70-B602-49F6-BC3D-3E6A765F7726}" presName="descendantText" presStyleLbl="alignAccFollowNode1" presStyleIdx="1" presStyleCnt="2" custScaleY="1137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8AFD27-F09E-4BDA-86EA-0F07AF93BB23}" srcId="{D108C451-9223-4814-9B93-EA23526B7A38}" destId="{8CC1FE49-231C-4BF2-983F-3586020A1321}" srcOrd="0" destOrd="0" parTransId="{10EEC936-630E-4F03-B61A-A2A1B03A77C1}" sibTransId="{44C63DA7-2AB3-4F99-B45A-DA2F541412FD}"/>
    <dgm:cxn modelId="{3D0AC192-7A3D-470D-8F03-F905A88A0925}" type="presOf" srcId="{EE6E6869-AD2D-4862-B8ED-A44E2545E128}" destId="{052CC7C8-E846-4A3C-AD4E-5D97A3DA1EEC}" srcOrd="0" destOrd="1" presId="urn:microsoft.com/office/officeart/2005/8/layout/vList5"/>
    <dgm:cxn modelId="{5C391A83-F1F5-4B6E-B36C-8ED2FDD1508D}" type="presOf" srcId="{8CC1FE49-231C-4BF2-983F-3586020A1321}" destId="{B33F944E-B57C-462E-ABBB-7FB310DEE7A9}" srcOrd="0" destOrd="0" presId="urn:microsoft.com/office/officeart/2005/8/layout/vList5"/>
    <dgm:cxn modelId="{134FA85F-39E5-4CA7-9854-17B0CDD8F28D}" srcId="{8CC1FE49-231C-4BF2-983F-3586020A1321}" destId="{80BC18BD-AFB4-4886-98EB-F5F32E53D096}" srcOrd="0" destOrd="0" parTransId="{A15FC0BC-88F3-4640-AD63-94790BFAF4EB}" sibTransId="{48E56138-6A46-49CB-9CC6-43162D986ED6}"/>
    <dgm:cxn modelId="{39B4E8D3-F242-4CE1-9D95-B5871C0BC297}" srcId="{D108C451-9223-4814-9B93-EA23526B7A38}" destId="{18381E70-B602-49F6-BC3D-3E6A765F7726}" srcOrd="1" destOrd="0" parTransId="{0EF2F0DA-E4F8-4F56-B529-7AE33236B204}" sibTransId="{C426B6D0-A7DE-45C8-A684-DE403E4C3FE5}"/>
    <dgm:cxn modelId="{69E66C3E-E640-46D7-8B1C-791C570A423B}" srcId="{18381E70-B602-49F6-BC3D-3E6A765F7726}" destId="{532A994C-90C9-474D-A3C5-EF800F3C9DBF}" srcOrd="0" destOrd="0" parTransId="{53D60A44-58CA-49CC-BBC4-80ADAA8DF66B}" sibTransId="{7EABF6A9-C24A-4E09-BBE2-0898BEA34668}"/>
    <dgm:cxn modelId="{7EFF318D-A4A2-4CD1-85C1-B88C10F8CA45}" type="presOf" srcId="{D108C451-9223-4814-9B93-EA23526B7A38}" destId="{8790E25F-AD16-4FD9-8D7B-8B743B33BB58}" srcOrd="0" destOrd="0" presId="urn:microsoft.com/office/officeart/2005/8/layout/vList5"/>
    <dgm:cxn modelId="{19F7AC7F-855A-46DF-A6BC-3380C1A7BFF2}" type="presOf" srcId="{18381E70-B602-49F6-BC3D-3E6A765F7726}" destId="{668EEC8A-93B1-4A2A-86D1-22FBD5EC43A6}" srcOrd="0" destOrd="0" presId="urn:microsoft.com/office/officeart/2005/8/layout/vList5"/>
    <dgm:cxn modelId="{15B5652F-EC3A-4361-BF0C-3BFC07C2A453}" srcId="{18381E70-B602-49F6-BC3D-3E6A765F7726}" destId="{882C79AD-DB1F-4C0C-ADFB-80E60EB2F092}" srcOrd="2" destOrd="0" parTransId="{181E37F8-1F49-4AF4-8665-857A2C272E6E}" sibTransId="{E43120AA-B3A0-4B7C-B55A-D51614F972DB}"/>
    <dgm:cxn modelId="{A7792DE2-E9FE-4E90-A2CC-5DB3F7FF1040}" srcId="{18381E70-B602-49F6-BC3D-3E6A765F7726}" destId="{EE6E6869-AD2D-4862-B8ED-A44E2545E128}" srcOrd="1" destOrd="0" parTransId="{B4109085-F6A6-4625-AE6E-AEBD3D46CDA3}" sibTransId="{77B01B91-4555-44D9-90EE-89CE23225E1D}"/>
    <dgm:cxn modelId="{0B57071C-8D5C-410C-8B43-73EBE81ABA13}" type="presOf" srcId="{532A994C-90C9-474D-A3C5-EF800F3C9DBF}" destId="{052CC7C8-E846-4A3C-AD4E-5D97A3DA1EEC}" srcOrd="0" destOrd="0" presId="urn:microsoft.com/office/officeart/2005/8/layout/vList5"/>
    <dgm:cxn modelId="{968E438D-443B-4161-95BB-CDF3D318C0DF}" type="presOf" srcId="{BAB81ABE-172E-4881-85DF-16256709DB54}" destId="{052CC7C8-E846-4A3C-AD4E-5D97A3DA1EEC}" srcOrd="0" destOrd="3" presId="urn:microsoft.com/office/officeart/2005/8/layout/vList5"/>
    <dgm:cxn modelId="{420B7055-792A-41B3-A7EC-6CD4DDD6F6E6}" type="presOf" srcId="{DCE1A02D-4780-4714-9755-73A1420F73B4}" destId="{CAA3BF15-4D2B-4317-A1D2-97CEA45C9C5F}" srcOrd="0" destOrd="2" presId="urn:microsoft.com/office/officeart/2005/8/layout/vList5"/>
    <dgm:cxn modelId="{86CE95BD-A06C-4681-9396-A08B56E156D3}" type="presOf" srcId="{80BC18BD-AFB4-4886-98EB-F5F32E53D096}" destId="{CAA3BF15-4D2B-4317-A1D2-97CEA45C9C5F}" srcOrd="0" destOrd="0" presId="urn:microsoft.com/office/officeart/2005/8/layout/vList5"/>
    <dgm:cxn modelId="{4515BD3C-8C9B-4EE1-A64C-51ACB538B4D5}" srcId="{18381E70-B602-49F6-BC3D-3E6A765F7726}" destId="{BAB81ABE-172E-4881-85DF-16256709DB54}" srcOrd="3" destOrd="0" parTransId="{55431D8A-CDDD-4247-A8F8-A8B2777F91D7}" sibTransId="{1AF37BF5-027B-495F-BF21-E034237A6F41}"/>
    <dgm:cxn modelId="{7790A256-C354-4F7D-A31F-6FD9C5C94EED}" srcId="{8CC1FE49-231C-4BF2-983F-3586020A1321}" destId="{BABDBA0E-9AB8-4974-92AB-C258F761E664}" srcOrd="1" destOrd="0" parTransId="{4A87394D-73A6-485E-95F2-4BCF17264101}" sibTransId="{84CD1A94-A890-4092-8A96-75336479D32F}"/>
    <dgm:cxn modelId="{56E3368A-2C20-4FE9-B104-8416F2962431}" type="presOf" srcId="{BABDBA0E-9AB8-4974-92AB-C258F761E664}" destId="{CAA3BF15-4D2B-4317-A1D2-97CEA45C9C5F}" srcOrd="0" destOrd="1" presId="urn:microsoft.com/office/officeart/2005/8/layout/vList5"/>
    <dgm:cxn modelId="{F64EAB63-AE5E-4412-BB88-94C5981C35F6}" type="presOf" srcId="{882C79AD-DB1F-4C0C-ADFB-80E60EB2F092}" destId="{052CC7C8-E846-4A3C-AD4E-5D97A3DA1EEC}" srcOrd="0" destOrd="2" presId="urn:microsoft.com/office/officeart/2005/8/layout/vList5"/>
    <dgm:cxn modelId="{4A6168BF-0D9C-4075-8A2F-7A844360A940}" srcId="{8CC1FE49-231C-4BF2-983F-3586020A1321}" destId="{DCE1A02D-4780-4714-9755-73A1420F73B4}" srcOrd="2" destOrd="0" parTransId="{5BC1E7FD-85A4-4593-87C8-F129289AD0B3}" sibTransId="{14D0BA30-84A8-47ED-AD20-1FC5FA15CBCD}"/>
    <dgm:cxn modelId="{280C92E9-2DF7-4FBE-A4A5-D873BC3D0525}" type="presParOf" srcId="{8790E25F-AD16-4FD9-8D7B-8B743B33BB58}" destId="{FB97508B-7231-4B68-A27C-DA4E3B66970A}" srcOrd="0" destOrd="0" presId="urn:microsoft.com/office/officeart/2005/8/layout/vList5"/>
    <dgm:cxn modelId="{B54A78F6-FE74-4642-B9E1-004A873E96EA}" type="presParOf" srcId="{FB97508B-7231-4B68-A27C-DA4E3B66970A}" destId="{B33F944E-B57C-462E-ABBB-7FB310DEE7A9}" srcOrd="0" destOrd="0" presId="urn:microsoft.com/office/officeart/2005/8/layout/vList5"/>
    <dgm:cxn modelId="{058496C3-2731-4524-811C-957E4C91A916}" type="presParOf" srcId="{FB97508B-7231-4B68-A27C-DA4E3B66970A}" destId="{CAA3BF15-4D2B-4317-A1D2-97CEA45C9C5F}" srcOrd="1" destOrd="0" presId="urn:microsoft.com/office/officeart/2005/8/layout/vList5"/>
    <dgm:cxn modelId="{DAAA05E7-D797-4350-B1EB-E0A9C987CAEA}" type="presParOf" srcId="{8790E25F-AD16-4FD9-8D7B-8B743B33BB58}" destId="{3F9CA1F8-08A8-427C-A35A-E25967C97D02}" srcOrd="1" destOrd="0" presId="urn:microsoft.com/office/officeart/2005/8/layout/vList5"/>
    <dgm:cxn modelId="{E9BB5A65-ACBF-49CA-A8A1-5D33ABC193E7}" type="presParOf" srcId="{8790E25F-AD16-4FD9-8D7B-8B743B33BB58}" destId="{54FF7289-E12D-4D33-9D41-94DE7B9E14D5}" srcOrd="2" destOrd="0" presId="urn:microsoft.com/office/officeart/2005/8/layout/vList5"/>
    <dgm:cxn modelId="{813D92CC-8C97-41A7-BF4F-E2E8ECEEBFFF}" type="presParOf" srcId="{54FF7289-E12D-4D33-9D41-94DE7B9E14D5}" destId="{668EEC8A-93B1-4A2A-86D1-22FBD5EC43A6}" srcOrd="0" destOrd="0" presId="urn:microsoft.com/office/officeart/2005/8/layout/vList5"/>
    <dgm:cxn modelId="{F1E9DF81-622B-4E07-B2B0-69F2AD6BCE81}" type="presParOf" srcId="{54FF7289-E12D-4D33-9D41-94DE7B9E14D5}" destId="{052CC7C8-E846-4A3C-AD4E-5D97A3DA1EE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DB0A3E-376E-4594-A1C2-0713E592ACB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00DB61-D881-4187-8775-4F4DF695BB8E}">
      <dgm:prSet/>
      <dgm:spPr>
        <a:solidFill>
          <a:schemeClr val="bg1"/>
        </a:solidFill>
        <a:ln>
          <a:solidFill>
            <a:srgbClr val="002060"/>
          </a:solidFill>
        </a:ln>
      </dgm:spPr>
      <dgm:t>
        <a:bodyPr/>
        <a:lstStyle/>
        <a:p>
          <a:pPr rtl="0"/>
          <a:r>
            <a:rPr kumimoji="1" lang="en-US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Z </a:t>
          </a:r>
          <a:r>
            <a:rPr kumimoji="1"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(Как):</a:t>
          </a:r>
          <a:endParaRPr lang="ru-RU" b="1" i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46EC27F-173A-4754-9EAF-F0A11EB9F7A5}" type="parTrans" cxnId="{416A215D-8D6A-4063-8E2F-214484AFFFCA}">
      <dgm:prSet/>
      <dgm:spPr/>
      <dgm:t>
        <a:bodyPr/>
        <a:lstStyle/>
        <a:p>
          <a:endParaRPr lang="ru-RU"/>
        </a:p>
      </dgm:t>
    </dgm:pt>
    <dgm:pt modelId="{6583A858-B65E-4A0C-9911-03044EEBB5F9}" type="sibTrans" cxnId="{416A215D-8D6A-4063-8E2F-214484AFFFCA}">
      <dgm:prSet/>
      <dgm:spPr/>
      <dgm:t>
        <a:bodyPr/>
        <a:lstStyle/>
        <a:p>
          <a:endParaRPr lang="ru-RU"/>
        </a:p>
      </dgm:t>
    </dgm:pt>
    <dgm:pt modelId="{DEC63993-F580-4F92-92EB-F1F8021925F5}">
      <dgm:prSet custT="1"/>
      <dgm:spPr>
        <a:solidFill>
          <a:schemeClr val="bg1">
            <a:alpha val="90000"/>
          </a:scheme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pPr rtl="0"/>
          <a:r>
            <a:rPr kumimoji="1" lang="ru-RU" sz="1800" dirty="0" smtClean="0">
              <a:latin typeface="Times New Roman" pitchFamily="18" charset="0"/>
              <a:cs typeface="Times New Roman" pitchFamily="18" charset="0"/>
            </a:rPr>
            <a:t>интенсивность (количество, продолжительность)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27F45250-0B2A-4611-A51D-B60D03C3E341}" type="parTrans" cxnId="{FA5A215D-AD6D-4D0D-9EEB-B889EF15752D}">
      <dgm:prSet/>
      <dgm:spPr/>
      <dgm:t>
        <a:bodyPr/>
        <a:lstStyle/>
        <a:p>
          <a:endParaRPr lang="ru-RU"/>
        </a:p>
      </dgm:t>
    </dgm:pt>
    <dgm:pt modelId="{E6614005-643B-485A-9AD0-EEE420ACECCE}" type="sibTrans" cxnId="{FA5A215D-AD6D-4D0D-9EEB-B889EF15752D}">
      <dgm:prSet/>
      <dgm:spPr/>
      <dgm:t>
        <a:bodyPr/>
        <a:lstStyle/>
        <a:p>
          <a:endParaRPr lang="ru-RU"/>
        </a:p>
      </dgm:t>
    </dgm:pt>
    <dgm:pt modelId="{D3DB83E3-D7CF-4BDC-9A02-E11DC3BB1A6A}">
      <dgm:prSet/>
      <dgm:spPr>
        <a:solidFill>
          <a:schemeClr val="bg1"/>
        </a:solidFill>
        <a:ln>
          <a:solidFill>
            <a:srgbClr val="002060"/>
          </a:solidFill>
        </a:ln>
      </dgm:spPr>
      <dgm:t>
        <a:bodyPr/>
        <a:lstStyle/>
        <a:p>
          <a:pPr rtl="0"/>
          <a:r>
            <a:rPr kumimoji="1" lang="ru-RU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₤ </a:t>
          </a:r>
        </a:p>
        <a:p>
          <a:pPr rtl="0"/>
          <a:r>
            <a:rPr kumimoji="1" lang="ru-RU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(«За чей счет»)</a:t>
          </a:r>
          <a:endParaRPr lang="ru-RU" i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14733B5-AEA5-4F1A-9787-910AF5FA7176}" type="parTrans" cxnId="{AB8E66FA-FC95-4FF7-9E38-85C3A424AEA9}">
      <dgm:prSet/>
      <dgm:spPr/>
      <dgm:t>
        <a:bodyPr/>
        <a:lstStyle/>
        <a:p>
          <a:endParaRPr lang="ru-RU"/>
        </a:p>
      </dgm:t>
    </dgm:pt>
    <dgm:pt modelId="{8B8B44DA-471F-49A0-8F63-B0116F9E6F36}" type="sibTrans" cxnId="{AB8E66FA-FC95-4FF7-9E38-85C3A424AEA9}">
      <dgm:prSet/>
      <dgm:spPr/>
      <dgm:t>
        <a:bodyPr/>
        <a:lstStyle/>
        <a:p>
          <a:endParaRPr lang="ru-RU"/>
        </a:p>
      </dgm:t>
    </dgm:pt>
    <dgm:pt modelId="{254EC071-A607-4EFC-85CC-2659A4E17EA4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kumimoji="1" lang="ru-RU" sz="1800" dirty="0" smtClean="0">
              <a:latin typeface="Times New Roman" pitchFamily="18" charset="0"/>
              <a:cs typeface="Times New Roman" pitchFamily="18" charset="0"/>
            </a:rPr>
            <a:t>федеральный бюджет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A5C9D4B-445A-4ACD-86BA-8038D00F4583}" type="parTrans" cxnId="{9566EE04-3548-459F-A1E7-73BCDF6A4FEF}">
      <dgm:prSet/>
      <dgm:spPr/>
      <dgm:t>
        <a:bodyPr/>
        <a:lstStyle/>
        <a:p>
          <a:endParaRPr lang="ru-RU"/>
        </a:p>
      </dgm:t>
    </dgm:pt>
    <dgm:pt modelId="{73C56062-7AE0-4A59-8302-239F0CE8F270}" type="sibTrans" cxnId="{9566EE04-3548-459F-A1E7-73BCDF6A4FEF}">
      <dgm:prSet/>
      <dgm:spPr/>
      <dgm:t>
        <a:bodyPr/>
        <a:lstStyle/>
        <a:p>
          <a:endParaRPr lang="ru-RU"/>
        </a:p>
      </dgm:t>
    </dgm:pt>
    <dgm:pt modelId="{8892915D-0F7E-41F4-BCC3-350B1D01FC3C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kumimoji="1" lang="ru-RU" sz="1800" dirty="0" smtClean="0">
              <a:latin typeface="Times New Roman" pitchFamily="18" charset="0"/>
              <a:cs typeface="Times New Roman" pitchFamily="18" charset="0"/>
            </a:rPr>
            <a:t>бюджет субъекта РФ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144056AD-2F32-4951-BE2F-8228CDDDB32F}" type="parTrans" cxnId="{DDA2E557-C266-4BCE-9D9C-84A178181C60}">
      <dgm:prSet/>
      <dgm:spPr/>
      <dgm:t>
        <a:bodyPr/>
        <a:lstStyle/>
        <a:p>
          <a:endParaRPr lang="ru-RU"/>
        </a:p>
      </dgm:t>
    </dgm:pt>
    <dgm:pt modelId="{1F85605D-3DA4-4E4F-AD7B-BBF11731E5BA}" type="sibTrans" cxnId="{DDA2E557-C266-4BCE-9D9C-84A178181C60}">
      <dgm:prSet/>
      <dgm:spPr/>
      <dgm:t>
        <a:bodyPr/>
        <a:lstStyle/>
        <a:p>
          <a:endParaRPr lang="ru-RU"/>
        </a:p>
      </dgm:t>
    </dgm:pt>
    <dgm:pt modelId="{415339BE-8EB9-4ADD-BF15-3C3281A1C085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kumimoji="1" lang="ru-RU" sz="1800" dirty="0" smtClean="0">
              <a:latin typeface="Times New Roman" pitchFamily="18" charset="0"/>
              <a:cs typeface="Times New Roman" pitchFamily="18" charset="0"/>
            </a:rPr>
            <a:t>Бюджет МО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C453F91-7291-4154-A1E0-3E97ADD136BA}" type="parTrans" cxnId="{5BB68614-4C46-4635-AE7F-EED34827D873}">
      <dgm:prSet/>
      <dgm:spPr/>
      <dgm:t>
        <a:bodyPr/>
        <a:lstStyle/>
        <a:p>
          <a:endParaRPr lang="ru-RU"/>
        </a:p>
      </dgm:t>
    </dgm:pt>
    <dgm:pt modelId="{D6DB4CA7-5AB5-42E1-B72E-98101573A704}" type="sibTrans" cxnId="{5BB68614-4C46-4635-AE7F-EED34827D873}">
      <dgm:prSet/>
      <dgm:spPr/>
      <dgm:t>
        <a:bodyPr/>
        <a:lstStyle/>
        <a:p>
          <a:endParaRPr lang="ru-RU"/>
        </a:p>
      </dgm:t>
    </dgm:pt>
    <dgm:pt modelId="{4BDA0EF3-3887-4B3F-A55D-05D63478A7E7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kumimoji="1" lang="ru-RU" sz="1800" dirty="0" smtClean="0">
              <a:latin typeface="Times New Roman" pitchFamily="18" charset="0"/>
              <a:cs typeface="Times New Roman" pitchFamily="18" charset="0"/>
            </a:rPr>
            <a:t>бюджет домохозяйств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01F9F64C-6DDB-4187-8EDD-F9B7B575DD4A}" type="parTrans" cxnId="{190D03EE-01AC-435F-AB80-7D6FAB29FDD5}">
      <dgm:prSet/>
      <dgm:spPr/>
      <dgm:t>
        <a:bodyPr/>
        <a:lstStyle/>
        <a:p>
          <a:endParaRPr lang="ru-RU"/>
        </a:p>
      </dgm:t>
    </dgm:pt>
    <dgm:pt modelId="{A117430E-25F4-47F4-98FE-23520122D3DA}" type="sibTrans" cxnId="{190D03EE-01AC-435F-AB80-7D6FAB29FDD5}">
      <dgm:prSet/>
      <dgm:spPr/>
      <dgm:t>
        <a:bodyPr/>
        <a:lstStyle/>
        <a:p>
          <a:endParaRPr lang="ru-RU"/>
        </a:p>
      </dgm:t>
    </dgm:pt>
    <dgm:pt modelId="{C3CACE99-30D3-4D5A-B77D-D980BC727BAF}">
      <dgm:prSet/>
      <dgm:spPr>
        <a:solidFill>
          <a:schemeClr val="bg1"/>
        </a:solidFill>
        <a:ln>
          <a:solidFill>
            <a:srgbClr val="002060"/>
          </a:solidFill>
        </a:ln>
      </dgm:spPr>
      <dgm:t>
        <a:bodyPr/>
        <a:lstStyle/>
        <a:p>
          <a:pPr rtl="0"/>
          <a:r>
            <a:rPr kumimoji="1" lang="ru-RU" i="1" dirty="0" smtClean="0">
              <a:solidFill>
                <a:srgbClr val="002060"/>
              </a:solidFill>
            </a:rPr>
            <a:t>∑ (Кто)</a:t>
          </a:r>
          <a:endParaRPr kumimoji="1" lang="ru-RU" i="1" dirty="0">
            <a:solidFill>
              <a:srgbClr val="002060"/>
            </a:solidFill>
          </a:endParaRPr>
        </a:p>
      </dgm:t>
    </dgm:pt>
    <dgm:pt modelId="{13383FB9-3A98-445A-956A-0CF1F80BC39E}" type="parTrans" cxnId="{597F26AA-2303-48C9-9992-E32BBC225381}">
      <dgm:prSet/>
      <dgm:spPr/>
      <dgm:t>
        <a:bodyPr/>
        <a:lstStyle/>
        <a:p>
          <a:endParaRPr lang="ru-RU"/>
        </a:p>
      </dgm:t>
    </dgm:pt>
    <dgm:pt modelId="{560F6C63-4CB0-4D68-9EA3-094FF6F9CA80}" type="sibTrans" cxnId="{597F26AA-2303-48C9-9992-E32BBC225381}">
      <dgm:prSet/>
      <dgm:spPr/>
      <dgm:t>
        <a:bodyPr/>
        <a:lstStyle/>
        <a:p>
          <a:endParaRPr lang="ru-RU"/>
        </a:p>
      </dgm:t>
    </dgm:pt>
    <dgm:pt modelId="{04582212-C844-4976-8CA5-F3D3DE0862C9}">
      <dgm:prSet custT="1"/>
      <dgm:spPr>
        <a:solidFill>
          <a:schemeClr val="bg1">
            <a:alpha val="90000"/>
          </a:scheme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pPr rtl="0"/>
          <a:r>
            <a:rPr kumimoji="1" lang="ru-RU" sz="2000" dirty="0" smtClean="0">
              <a:latin typeface="Times New Roman" pitchFamily="18" charset="0"/>
              <a:cs typeface="Times New Roman" pitchFamily="18" charset="0"/>
            </a:rPr>
            <a:t>возрастные категории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E97CB2A-5E91-48E5-AFEA-0B450BE6FFE1}" type="parTrans" cxnId="{EC399376-5D78-425F-AD87-1605B30ECD64}">
      <dgm:prSet/>
      <dgm:spPr/>
      <dgm:t>
        <a:bodyPr/>
        <a:lstStyle/>
        <a:p>
          <a:endParaRPr lang="ru-RU"/>
        </a:p>
      </dgm:t>
    </dgm:pt>
    <dgm:pt modelId="{3C1C812C-085B-4519-AB6E-FBDB354BBABA}" type="sibTrans" cxnId="{EC399376-5D78-425F-AD87-1605B30ECD64}">
      <dgm:prSet/>
      <dgm:spPr/>
      <dgm:t>
        <a:bodyPr/>
        <a:lstStyle/>
        <a:p>
          <a:endParaRPr lang="ru-RU"/>
        </a:p>
      </dgm:t>
    </dgm:pt>
    <dgm:pt modelId="{BBA2B6CB-EFC6-46C9-ADA0-0E81EE459F1F}">
      <dgm:prSet custT="1"/>
      <dgm:spPr>
        <a:solidFill>
          <a:schemeClr val="bg1">
            <a:alpha val="90000"/>
          </a:scheme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pPr rtl="0"/>
          <a:r>
            <a:rPr kumimoji="1" lang="ru-RU" sz="2000" dirty="0" smtClean="0">
              <a:latin typeface="Times New Roman" pitchFamily="18" charset="0"/>
              <a:cs typeface="Times New Roman" pitchFamily="18" charset="0"/>
            </a:rPr>
            <a:t>целевые группы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C1B06A7-317A-4C12-A3CC-CB54F61020D8}" type="parTrans" cxnId="{EE7F165F-4677-4C82-928D-0D85B40DDDA8}">
      <dgm:prSet/>
      <dgm:spPr/>
      <dgm:t>
        <a:bodyPr/>
        <a:lstStyle/>
        <a:p>
          <a:endParaRPr lang="ru-RU"/>
        </a:p>
      </dgm:t>
    </dgm:pt>
    <dgm:pt modelId="{C6A98A66-648C-49A4-B474-7AF36266E129}" type="sibTrans" cxnId="{EE7F165F-4677-4C82-928D-0D85B40DDDA8}">
      <dgm:prSet/>
      <dgm:spPr/>
      <dgm:t>
        <a:bodyPr/>
        <a:lstStyle/>
        <a:p>
          <a:endParaRPr lang="ru-RU"/>
        </a:p>
      </dgm:t>
    </dgm:pt>
    <dgm:pt modelId="{35E372E6-8B4F-4C4D-9779-76F65071E8DE}">
      <dgm:prSet custT="1"/>
      <dgm:spPr>
        <a:solidFill>
          <a:schemeClr val="bg1">
            <a:alpha val="90000"/>
          </a:scheme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pPr rtl="0"/>
          <a:r>
            <a:rPr kumimoji="1" lang="ru-RU" sz="1800" dirty="0" smtClean="0">
              <a:latin typeface="Times New Roman" pitchFamily="18" charset="0"/>
              <a:cs typeface="Times New Roman" pitchFamily="18" charset="0"/>
            </a:rPr>
            <a:t>форма (</a:t>
          </a:r>
          <a:r>
            <a:rPr kumimoji="1" lang="ru-RU" sz="1800" dirty="0" err="1" smtClean="0">
              <a:latin typeface="Times New Roman" pitchFamily="18" charset="0"/>
              <a:cs typeface="Times New Roman" pitchFamily="18" charset="0"/>
            </a:rPr>
            <a:t>дистант</a:t>
          </a:r>
          <a:r>
            <a:rPr kumimoji="1" lang="ru-RU" sz="1800" dirty="0" smtClean="0">
              <a:latin typeface="Times New Roman" pitchFamily="18" charset="0"/>
              <a:cs typeface="Times New Roman" pitchFamily="18" charset="0"/>
            </a:rPr>
            <a:t>) 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E834B0A2-ED1F-40BA-A339-605ED1D1A70D}" type="parTrans" cxnId="{CB990985-70EC-4503-897E-262965431827}">
      <dgm:prSet/>
      <dgm:spPr/>
      <dgm:t>
        <a:bodyPr/>
        <a:lstStyle/>
        <a:p>
          <a:endParaRPr lang="ru-RU"/>
        </a:p>
      </dgm:t>
    </dgm:pt>
    <dgm:pt modelId="{F8B17FFA-36F3-4F03-A81E-7744E7478979}" type="sibTrans" cxnId="{CB990985-70EC-4503-897E-262965431827}">
      <dgm:prSet/>
      <dgm:spPr/>
      <dgm:t>
        <a:bodyPr/>
        <a:lstStyle/>
        <a:p>
          <a:endParaRPr lang="ru-RU"/>
        </a:p>
      </dgm:t>
    </dgm:pt>
    <dgm:pt modelId="{356DD80B-A7C7-4655-8DC5-C2A052470546}">
      <dgm:prSet custT="1"/>
      <dgm:spPr>
        <a:solidFill>
          <a:schemeClr val="bg1">
            <a:alpha val="90000"/>
          </a:scheme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индивидуально/ группа/коллектив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AA87C2A9-E5E5-400E-AAAB-A009B83DD35C}" type="parTrans" cxnId="{231E8EF6-34A2-4166-A428-2A80DB70CF2C}">
      <dgm:prSet/>
      <dgm:spPr/>
      <dgm:t>
        <a:bodyPr/>
        <a:lstStyle/>
        <a:p>
          <a:endParaRPr lang="ru-RU"/>
        </a:p>
      </dgm:t>
    </dgm:pt>
    <dgm:pt modelId="{9C504BFA-2A47-4C16-8F1E-CB8034B53A13}" type="sibTrans" cxnId="{231E8EF6-34A2-4166-A428-2A80DB70CF2C}">
      <dgm:prSet/>
      <dgm:spPr/>
      <dgm:t>
        <a:bodyPr/>
        <a:lstStyle/>
        <a:p>
          <a:endParaRPr lang="ru-RU"/>
        </a:p>
      </dgm:t>
    </dgm:pt>
    <dgm:pt modelId="{1B3BF7A7-2321-442D-8993-F9C4130AACEB}" type="pres">
      <dgm:prSet presAssocID="{D8DB0A3E-376E-4594-A1C2-0713E592ACB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6A6B0B-4CDC-419F-A578-6A4CC350D203}" type="pres">
      <dgm:prSet presAssocID="{C800DB61-D881-4187-8775-4F4DF695BB8E}" presName="linNode" presStyleCnt="0"/>
      <dgm:spPr/>
    </dgm:pt>
    <dgm:pt modelId="{107D1635-DF86-4982-9DEC-A14F75B17C79}" type="pres">
      <dgm:prSet presAssocID="{C800DB61-D881-4187-8775-4F4DF695BB8E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5F80BB-8F0E-4CA9-A9D4-6972D4243DB5}" type="pres">
      <dgm:prSet presAssocID="{C800DB61-D881-4187-8775-4F4DF695BB8E}" presName="descendantText" presStyleLbl="alignAccFollowNode1" presStyleIdx="0" presStyleCnt="3" custScaleY="1242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137616-3DC3-466A-A1CF-3018DFE2B913}" type="pres">
      <dgm:prSet presAssocID="{6583A858-B65E-4A0C-9911-03044EEBB5F9}" presName="sp" presStyleCnt="0"/>
      <dgm:spPr/>
    </dgm:pt>
    <dgm:pt modelId="{61C7EAAF-D51E-4694-BA60-86287AB3C9BA}" type="pres">
      <dgm:prSet presAssocID="{D3DB83E3-D7CF-4BDC-9A02-E11DC3BB1A6A}" presName="linNode" presStyleCnt="0"/>
      <dgm:spPr/>
    </dgm:pt>
    <dgm:pt modelId="{6889F9B1-6B35-48C4-82E5-49DE8D15ABFA}" type="pres">
      <dgm:prSet presAssocID="{D3DB83E3-D7CF-4BDC-9A02-E11DC3BB1A6A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BCCF5F-F08D-4EF3-95E5-A7B63BEBFF7E}" type="pres">
      <dgm:prSet presAssocID="{D3DB83E3-D7CF-4BDC-9A02-E11DC3BB1A6A}" presName="descendantText" presStyleLbl="alignAccFollowNode1" presStyleIdx="1" presStyleCnt="3" custScaleY="1372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F42537-CEAC-4D45-BB1F-E9BF1781DA0B}" type="pres">
      <dgm:prSet presAssocID="{8B8B44DA-471F-49A0-8F63-B0116F9E6F36}" presName="sp" presStyleCnt="0"/>
      <dgm:spPr/>
    </dgm:pt>
    <dgm:pt modelId="{CE3D56FB-5ECD-4612-8A23-6972829A5DF8}" type="pres">
      <dgm:prSet presAssocID="{C3CACE99-30D3-4D5A-B77D-D980BC727BAF}" presName="linNode" presStyleCnt="0"/>
      <dgm:spPr/>
    </dgm:pt>
    <dgm:pt modelId="{2FCCDB07-7878-46D2-95A9-995FEC6E73C6}" type="pres">
      <dgm:prSet presAssocID="{C3CACE99-30D3-4D5A-B77D-D980BC727BAF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1771D1-1B92-487E-8B41-4191A3F0E250}" type="pres">
      <dgm:prSet presAssocID="{C3CACE99-30D3-4D5A-B77D-D980BC727BAF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5AB842-2183-460A-96F5-072D14BE4DEC}" type="presOf" srcId="{4BDA0EF3-3887-4B3F-A55D-05D63478A7E7}" destId="{C3BCCF5F-F08D-4EF3-95E5-A7B63BEBFF7E}" srcOrd="0" destOrd="3" presId="urn:microsoft.com/office/officeart/2005/8/layout/vList5"/>
    <dgm:cxn modelId="{DA6FFD03-C076-43F3-9A47-D345A8985BB1}" type="presOf" srcId="{BBA2B6CB-EFC6-46C9-ADA0-0E81EE459F1F}" destId="{E91771D1-1B92-487E-8B41-4191A3F0E250}" srcOrd="0" destOrd="1" presId="urn:microsoft.com/office/officeart/2005/8/layout/vList5"/>
    <dgm:cxn modelId="{5079EB1C-77AB-49BD-BC75-5CE4AFA38344}" type="presOf" srcId="{DEC63993-F580-4F92-92EB-F1F8021925F5}" destId="{4D5F80BB-8F0E-4CA9-A9D4-6972D4243DB5}" srcOrd="0" destOrd="0" presId="urn:microsoft.com/office/officeart/2005/8/layout/vList5"/>
    <dgm:cxn modelId="{CB990985-70EC-4503-897E-262965431827}" srcId="{C800DB61-D881-4187-8775-4F4DF695BB8E}" destId="{35E372E6-8B4F-4C4D-9779-76F65071E8DE}" srcOrd="2" destOrd="0" parTransId="{E834B0A2-ED1F-40BA-A339-605ED1D1A70D}" sibTransId="{F8B17FFA-36F3-4F03-A81E-7744E7478979}"/>
    <dgm:cxn modelId="{27DC5EE4-1774-4282-A2A3-11098AC1D4FF}" type="presOf" srcId="{C3CACE99-30D3-4D5A-B77D-D980BC727BAF}" destId="{2FCCDB07-7878-46D2-95A9-995FEC6E73C6}" srcOrd="0" destOrd="0" presId="urn:microsoft.com/office/officeart/2005/8/layout/vList5"/>
    <dgm:cxn modelId="{5BB68614-4C46-4635-AE7F-EED34827D873}" srcId="{D3DB83E3-D7CF-4BDC-9A02-E11DC3BB1A6A}" destId="{415339BE-8EB9-4ADD-BF15-3C3281A1C085}" srcOrd="2" destOrd="0" parTransId="{DC453F91-7291-4154-A1E0-3E97ADD136BA}" sibTransId="{D6DB4CA7-5AB5-42E1-B72E-98101573A704}"/>
    <dgm:cxn modelId="{C9DF7896-03D5-4854-B2E3-089ED4714511}" type="presOf" srcId="{356DD80B-A7C7-4655-8DC5-C2A052470546}" destId="{4D5F80BB-8F0E-4CA9-A9D4-6972D4243DB5}" srcOrd="0" destOrd="1" presId="urn:microsoft.com/office/officeart/2005/8/layout/vList5"/>
    <dgm:cxn modelId="{EC399376-5D78-425F-AD87-1605B30ECD64}" srcId="{C3CACE99-30D3-4D5A-B77D-D980BC727BAF}" destId="{04582212-C844-4976-8CA5-F3D3DE0862C9}" srcOrd="0" destOrd="0" parTransId="{1E97CB2A-5E91-48E5-AFEA-0B450BE6FFE1}" sibTransId="{3C1C812C-085B-4519-AB6E-FBDB354BBABA}"/>
    <dgm:cxn modelId="{7932AF8E-7D62-494B-BA73-B8BCD32B5512}" type="presOf" srcId="{254EC071-A607-4EFC-85CC-2659A4E17EA4}" destId="{C3BCCF5F-F08D-4EF3-95E5-A7B63BEBFF7E}" srcOrd="0" destOrd="0" presId="urn:microsoft.com/office/officeart/2005/8/layout/vList5"/>
    <dgm:cxn modelId="{DDA2E557-C266-4BCE-9D9C-84A178181C60}" srcId="{D3DB83E3-D7CF-4BDC-9A02-E11DC3BB1A6A}" destId="{8892915D-0F7E-41F4-BCC3-350B1D01FC3C}" srcOrd="1" destOrd="0" parTransId="{144056AD-2F32-4951-BE2F-8228CDDDB32F}" sibTransId="{1F85605D-3DA4-4E4F-AD7B-BBF11731E5BA}"/>
    <dgm:cxn modelId="{231E8EF6-34A2-4166-A428-2A80DB70CF2C}" srcId="{C800DB61-D881-4187-8775-4F4DF695BB8E}" destId="{356DD80B-A7C7-4655-8DC5-C2A052470546}" srcOrd="1" destOrd="0" parTransId="{AA87C2A9-E5E5-400E-AAAB-A009B83DD35C}" sibTransId="{9C504BFA-2A47-4C16-8F1E-CB8034B53A13}"/>
    <dgm:cxn modelId="{064DFBAD-B319-4193-A756-28A2052C3FE2}" type="presOf" srcId="{D3DB83E3-D7CF-4BDC-9A02-E11DC3BB1A6A}" destId="{6889F9B1-6B35-48C4-82E5-49DE8D15ABFA}" srcOrd="0" destOrd="0" presId="urn:microsoft.com/office/officeart/2005/8/layout/vList5"/>
    <dgm:cxn modelId="{416A215D-8D6A-4063-8E2F-214484AFFFCA}" srcId="{D8DB0A3E-376E-4594-A1C2-0713E592ACB2}" destId="{C800DB61-D881-4187-8775-4F4DF695BB8E}" srcOrd="0" destOrd="0" parTransId="{746EC27F-173A-4754-9EAF-F0A11EB9F7A5}" sibTransId="{6583A858-B65E-4A0C-9911-03044EEBB5F9}"/>
    <dgm:cxn modelId="{597F26AA-2303-48C9-9992-E32BBC225381}" srcId="{D8DB0A3E-376E-4594-A1C2-0713E592ACB2}" destId="{C3CACE99-30D3-4D5A-B77D-D980BC727BAF}" srcOrd="2" destOrd="0" parTransId="{13383FB9-3A98-445A-956A-0CF1F80BC39E}" sibTransId="{560F6C63-4CB0-4D68-9EA3-094FF6F9CA80}"/>
    <dgm:cxn modelId="{AB8E66FA-FC95-4FF7-9E38-85C3A424AEA9}" srcId="{D8DB0A3E-376E-4594-A1C2-0713E592ACB2}" destId="{D3DB83E3-D7CF-4BDC-9A02-E11DC3BB1A6A}" srcOrd="1" destOrd="0" parTransId="{914733B5-AEA5-4F1A-9787-910AF5FA7176}" sibTransId="{8B8B44DA-471F-49A0-8F63-B0116F9E6F36}"/>
    <dgm:cxn modelId="{FA5A215D-AD6D-4D0D-9EEB-B889EF15752D}" srcId="{C800DB61-D881-4187-8775-4F4DF695BB8E}" destId="{DEC63993-F580-4F92-92EB-F1F8021925F5}" srcOrd="0" destOrd="0" parTransId="{27F45250-0B2A-4611-A51D-B60D03C3E341}" sibTransId="{E6614005-643B-485A-9AD0-EEE420ACECCE}"/>
    <dgm:cxn modelId="{A6C6F364-989B-49C9-9DC6-FA2F11339093}" type="presOf" srcId="{C800DB61-D881-4187-8775-4F4DF695BB8E}" destId="{107D1635-DF86-4982-9DEC-A14F75B17C79}" srcOrd="0" destOrd="0" presId="urn:microsoft.com/office/officeart/2005/8/layout/vList5"/>
    <dgm:cxn modelId="{681F97AE-4F88-4779-9067-F4E551681EA9}" type="presOf" srcId="{8892915D-0F7E-41F4-BCC3-350B1D01FC3C}" destId="{C3BCCF5F-F08D-4EF3-95E5-A7B63BEBFF7E}" srcOrd="0" destOrd="1" presId="urn:microsoft.com/office/officeart/2005/8/layout/vList5"/>
    <dgm:cxn modelId="{9AACAD10-C911-43A1-BD47-021A159E197A}" type="presOf" srcId="{D8DB0A3E-376E-4594-A1C2-0713E592ACB2}" destId="{1B3BF7A7-2321-442D-8993-F9C4130AACEB}" srcOrd="0" destOrd="0" presId="urn:microsoft.com/office/officeart/2005/8/layout/vList5"/>
    <dgm:cxn modelId="{EE7F165F-4677-4C82-928D-0D85B40DDDA8}" srcId="{C3CACE99-30D3-4D5A-B77D-D980BC727BAF}" destId="{BBA2B6CB-EFC6-46C9-ADA0-0E81EE459F1F}" srcOrd="1" destOrd="0" parTransId="{FC1B06A7-317A-4C12-A3CC-CB54F61020D8}" sibTransId="{C6A98A66-648C-49A4-B474-7AF36266E129}"/>
    <dgm:cxn modelId="{CF8999C9-3161-4A27-8BF6-DCB256850EA0}" type="presOf" srcId="{04582212-C844-4976-8CA5-F3D3DE0862C9}" destId="{E91771D1-1B92-487E-8B41-4191A3F0E250}" srcOrd="0" destOrd="0" presId="urn:microsoft.com/office/officeart/2005/8/layout/vList5"/>
    <dgm:cxn modelId="{9566EE04-3548-459F-A1E7-73BCDF6A4FEF}" srcId="{D3DB83E3-D7CF-4BDC-9A02-E11DC3BB1A6A}" destId="{254EC071-A607-4EFC-85CC-2659A4E17EA4}" srcOrd="0" destOrd="0" parTransId="{DA5C9D4B-445A-4ACD-86BA-8038D00F4583}" sibTransId="{73C56062-7AE0-4A59-8302-239F0CE8F270}"/>
    <dgm:cxn modelId="{190D03EE-01AC-435F-AB80-7D6FAB29FDD5}" srcId="{D3DB83E3-D7CF-4BDC-9A02-E11DC3BB1A6A}" destId="{4BDA0EF3-3887-4B3F-A55D-05D63478A7E7}" srcOrd="3" destOrd="0" parTransId="{01F9F64C-6DDB-4187-8EDD-F9B7B575DD4A}" sibTransId="{A117430E-25F4-47F4-98FE-23520122D3DA}"/>
    <dgm:cxn modelId="{B71052E6-9BAE-4433-89BC-36505FF572AB}" type="presOf" srcId="{35E372E6-8B4F-4C4D-9779-76F65071E8DE}" destId="{4D5F80BB-8F0E-4CA9-A9D4-6972D4243DB5}" srcOrd="0" destOrd="2" presId="urn:microsoft.com/office/officeart/2005/8/layout/vList5"/>
    <dgm:cxn modelId="{D7522E6B-C821-42E0-AD98-DBE603870E08}" type="presOf" srcId="{415339BE-8EB9-4ADD-BF15-3C3281A1C085}" destId="{C3BCCF5F-F08D-4EF3-95E5-A7B63BEBFF7E}" srcOrd="0" destOrd="2" presId="urn:microsoft.com/office/officeart/2005/8/layout/vList5"/>
    <dgm:cxn modelId="{D5E666A2-DDD4-484D-8B77-22B29F77C4D1}" type="presParOf" srcId="{1B3BF7A7-2321-442D-8993-F9C4130AACEB}" destId="{7E6A6B0B-4CDC-419F-A578-6A4CC350D203}" srcOrd="0" destOrd="0" presId="urn:microsoft.com/office/officeart/2005/8/layout/vList5"/>
    <dgm:cxn modelId="{CCA6E935-2176-46F5-BE2F-A84AFF102484}" type="presParOf" srcId="{7E6A6B0B-4CDC-419F-A578-6A4CC350D203}" destId="{107D1635-DF86-4982-9DEC-A14F75B17C79}" srcOrd="0" destOrd="0" presId="urn:microsoft.com/office/officeart/2005/8/layout/vList5"/>
    <dgm:cxn modelId="{76620239-FC1D-4133-A640-B9F700B1A0FE}" type="presParOf" srcId="{7E6A6B0B-4CDC-419F-A578-6A4CC350D203}" destId="{4D5F80BB-8F0E-4CA9-A9D4-6972D4243DB5}" srcOrd="1" destOrd="0" presId="urn:microsoft.com/office/officeart/2005/8/layout/vList5"/>
    <dgm:cxn modelId="{B78099E6-2240-4A4B-982C-C169FCF4AB0A}" type="presParOf" srcId="{1B3BF7A7-2321-442D-8993-F9C4130AACEB}" destId="{CA137616-3DC3-466A-A1CF-3018DFE2B913}" srcOrd="1" destOrd="0" presId="urn:microsoft.com/office/officeart/2005/8/layout/vList5"/>
    <dgm:cxn modelId="{2D63D1F9-BDA6-4B6E-BFB6-98A02636780A}" type="presParOf" srcId="{1B3BF7A7-2321-442D-8993-F9C4130AACEB}" destId="{61C7EAAF-D51E-4694-BA60-86287AB3C9BA}" srcOrd="2" destOrd="0" presId="urn:microsoft.com/office/officeart/2005/8/layout/vList5"/>
    <dgm:cxn modelId="{4768B926-A774-4674-A2AA-E9C79BE1ECA2}" type="presParOf" srcId="{61C7EAAF-D51E-4694-BA60-86287AB3C9BA}" destId="{6889F9B1-6B35-48C4-82E5-49DE8D15ABFA}" srcOrd="0" destOrd="0" presId="urn:microsoft.com/office/officeart/2005/8/layout/vList5"/>
    <dgm:cxn modelId="{4D4F5602-AE1A-4632-A493-DD069C564FDB}" type="presParOf" srcId="{61C7EAAF-D51E-4694-BA60-86287AB3C9BA}" destId="{C3BCCF5F-F08D-4EF3-95E5-A7B63BEBFF7E}" srcOrd="1" destOrd="0" presId="urn:microsoft.com/office/officeart/2005/8/layout/vList5"/>
    <dgm:cxn modelId="{DE37B4A8-8693-4997-844F-0B405BD98E0A}" type="presParOf" srcId="{1B3BF7A7-2321-442D-8993-F9C4130AACEB}" destId="{EEF42537-CEAC-4D45-BB1F-E9BF1781DA0B}" srcOrd="3" destOrd="0" presId="urn:microsoft.com/office/officeart/2005/8/layout/vList5"/>
    <dgm:cxn modelId="{48BFCB6E-4C8E-4DE2-932F-B38E90E80BDB}" type="presParOf" srcId="{1B3BF7A7-2321-442D-8993-F9C4130AACEB}" destId="{CE3D56FB-5ECD-4612-8A23-6972829A5DF8}" srcOrd="4" destOrd="0" presId="urn:microsoft.com/office/officeart/2005/8/layout/vList5"/>
    <dgm:cxn modelId="{916AD181-8CAB-4D5E-BA3D-C6E6B837CC5D}" type="presParOf" srcId="{CE3D56FB-5ECD-4612-8A23-6972829A5DF8}" destId="{2FCCDB07-7878-46D2-95A9-995FEC6E73C6}" srcOrd="0" destOrd="0" presId="urn:microsoft.com/office/officeart/2005/8/layout/vList5"/>
    <dgm:cxn modelId="{3A6A9E0F-BF64-4CFD-88FF-7A3DC766741B}" type="presParOf" srcId="{CE3D56FB-5ECD-4612-8A23-6972829A5DF8}" destId="{E91771D1-1B92-487E-8B41-4191A3F0E25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56B5EBE-6AC6-F146-A247-FA6498EE7A96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A3BA2B-0BC3-B54E-8B88-B24F3CDC1636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kumimoji="1" lang="ru-RU" sz="2800" b="1" dirty="0" smtClean="0">
              <a:solidFill>
                <a:schemeClr val="bg1"/>
              </a:solidFill>
            </a:rPr>
            <a:t>Негосударственный сектор и ГЧП</a:t>
          </a:r>
          <a:endParaRPr lang="ru-RU" sz="3600" b="1" dirty="0">
            <a:solidFill>
              <a:schemeClr val="bg1"/>
            </a:solidFill>
          </a:endParaRPr>
        </a:p>
      </dgm:t>
    </dgm:pt>
    <dgm:pt modelId="{ADD81542-6C47-CB47-97D7-BCA4B7F13C96}" type="parTrans" cxnId="{CBDCB25F-F188-F143-A91F-D0E054BEFB82}">
      <dgm:prSet/>
      <dgm:spPr/>
      <dgm:t>
        <a:bodyPr/>
        <a:lstStyle/>
        <a:p>
          <a:endParaRPr lang="ru-RU"/>
        </a:p>
      </dgm:t>
    </dgm:pt>
    <dgm:pt modelId="{37188B4D-EF57-A84D-A6B5-1EACC0E94890}" type="sibTrans" cxnId="{CBDCB25F-F188-F143-A91F-D0E054BEFB82}">
      <dgm:prSet/>
      <dgm:spPr/>
      <dgm:t>
        <a:bodyPr/>
        <a:lstStyle/>
        <a:p>
          <a:endParaRPr lang="ru-RU"/>
        </a:p>
      </dgm:t>
    </dgm:pt>
    <dgm:pt modelId="{E637799B-4278-0F4A-9782-82751780CB85}">
      <dgm:prSet/>
      <dgm:spPr/>
      <dgm:t>
        <a:bodyPr/>
        <a:lstStyle/>
        <a:p>
          <a:pPr rtl="0"/>
          <a:r>
            <a:rPr kumimoji="1" lang="ru-RU" dirty="0" smtClean="0"/>
            <a:t>конкурентный доступ к бюджетным средствам</a:t>
          </a:r>
          <a:endParaRPr lang="ru-RU" dirty="0"/>
        </a:p>
      </dgm:t>
    </dgm:pt>
    <dgm:pt modelId="{FB7BC84F-38B2-A74B-86C2-F7E03B28F9BB}" type="parTrans" cxnId="{D8E04CB8-02CC-7C48-AFBA-39DA96CCBC2F}">
      <dgm:prSet/>
      <dgm:spPr/>
      <dgm:t>
        <a:bodyPr/>
        <a:lstStyle/>
        <a:p>
          <a:endParaRPr lang="ru-RU"/>
        </a:p>
      </dgm:t>
    </dgm:pt>
    <dgm:pt modelId="{4FFC01DA-3834-2749-A6B8-94CF784829ED}" type="sibTrans" cxnId="{D8E04CB8-02CC-7C48-AFBA-39DA96CCBC2F}">
      <dgm:prSet/>
      <dgm:spPr/>
      <dgm:t>
        <a:bodyPr/>
        <a:lstStyle/>
        <a:p>
          <a:endParaRPr lang="ru-RU"/>
        </a:p>
      </dgm:t>
    </dgm:pt>
    <dgm:pt modelId="{257A623B-431B-FA4A-A7D4-2DA33B782565}">
      <dgm:prSet/>
      <dgm:spPr/>
      <dgm:t>
        <a:bodyPr/>
        <a:lstStyle/>
        <a:p>
          <a:pPr rtl="0"/>
          <a:r>
            <a:rPr kumimoji="1" lang="ru-RU" dirty="0" smtClean="0"/>
            <a:t>льготы на аренду, льготные тарифы, кредиты</a:t>
          </a:r>
          <a:endParaRPr lang="ru-RU" dirty="0"/>
        </a:p>
      </dgm:t>
    </dgm:pt>
    <dgm:pt modelId="{4B5A3CF6-8168-5148-855D-4F87371339BA}" type="parTrans" cxnId="{2F833096-5368-644E-B9B7-7F0FEB3274C7}">
      <dgm:prSet/>
      <dgm:spPr/>
      <dgm:t>
        <a:bodyPr/>
        <a:lstStyle/>
        <a:p>
          <a:endParaRPr lang="ru-RU"/>
        </a:p>
      </dgm:t>
    </dgm:pt>
    <dgm:pt modelId="{0BEF6EC9-2D92-9549-8309-1A7D06A72539}" type="sibTrans" cxnId="{2F833096-5368-644E-B9B7-7F0FEB3274C7}">
      <dgm:prSet/>
      <dgm:spPr/>
      <dgm:t>
        <a:bodyPr/>
        <a:lstStyle/>
        <a:p>
          <a:endParaRPr lang="ru-RU"/>
        </a:p>
      </dgm:t>
    </dgm:pt>
    <dgm:pt modelId="{A55143E7-4351-664F-8234-00A571DBCD08}">
      <dgm:prSet/>
      <dgm:spPr/>
      <dgm:t>
        <a:bodyPr/>
        <a:lstStyle/>
        <a:p>
          <a:pPr rtl="0"/>
          <a:r>
            <a:rPr kumimoji="1" lang="ru-RU" dirty="0" smtClean="0"/>
            <a:t>равные принципы начисления стажа, распространение профессиональных льгот</a:t>
          </a:r>
          <a:endParaRPr lang="ru-RU" dirty="0"/>
        </a:p>
      </dgm:t>
    </dgm:pt>
    <dgm:pt modelId="{C92C116E-9A3D-714A-8E9D-AFE705807E9A}" type="parTrans" cxnId="{2E521904-F5A7-0B47-BB01-B7DDF922ABE9}">
      <dgm:prSet/>
      <dgm:spPr/>
      <dgm:t>
        <a:bodyPr/>
        <a:lstStyle/>
        <a:p>
          <a:endParaRPr lang="ru-RU"/>
        </a:p>
      </dgm:t>
    </dgm:pt>
    <dgm:pt modelId="{4B50D702-456A-EF46-99B8-8057AA49DDD8}" type="sibTrans" cxnId="{2E521904-F5A7-0B47-BB01-B7DDF922ABE9}">
      <dgm:prSet/>
      <dgm:spPr/>
      <dgm:t>
        <a:bodyPr/>
        <a:lstStyle/>
        <a:p>
          <a:endParaRPr lang="ru-RU"/>
        </a:p>
      </dgm:t>
    </dgm:pt>
    <dgm:pt modelId="{C47C653A-5A0E-084C-8FDC-C355C0E3D6F9}">
      <dgm:prSet/>
      <dgm:spPr/>
      <dgm:t>
        <a:bodyPr/>
        <a:lstStyle/>
        <a:p>
          <a:pPr rtl="0"/>
          <a:r>
            <a:rPr lang="ru-RU" dirty="0" smtClean="0"/>
            <a:t>предоставление права коммерческим организациям реализовывать образовательные программы в качестве основного вида деятельности</a:t>
          </a:r>
          <a:endParaRPr lang="ru-RU" dirty="0"/>
        </a:p>
      </dgm:t>
    </dgm:pt>
    <dgm:pt modelId="{D7800C37-F7B1-A64D-8AB3-D6D64AFB79DB}" type="parTrans" cxnId="{97D792E7-5A39-F94F-96EE-82A2B4813695}">
      <dgm:prSet/>
      <dgm:spPr/>
      <dgm:t>
        <a:bodyPr/>
        <a:lstStyle/>
        <a:p>
          <a:endParaRPr lang="ru-RU"/>
        </a:p>
      </dgm:t>
    </dgm:pt>
    <dgm:pt modelId="{3861EE57-684A-5442-BDD1-FD408B04EF4C}" type="sibTrans" cxnId="{97D792E7-5A39-F94F-96EE-82A2B4813695}">
      <dgm:prSet/>
      <dgm:spPr/>
      <dgm:t>
        <a:bodyPr/>
        <a:lstStyle/>
        <a:p>
          <a:endParaRPr lang="ru-RU"/>
        </a:p>
      </dgm:t>
    </dgm:pt>
    <dgm:pt modelId="{E5D42923-18C3-C340-AE25-90F490734180}">
      <dgm:prSet/>
      <dgm:spPr/>
      <dgm:t>
        <a:bodyPr/>
        <a:lstStyle/>
        <a:p>
          <a:pPr rtl="0"/>
          <a:r>
            <a:rPr lang="ru-RU" dirty="0" smtClean="0"/>
            <a:t>льготы по налогу на имущество</a:t>
          </a:r>
          <a:endParaRPr lang="ru-RU" dirty="0"/>
        </a:p>
      </dgm:t>
    </dgm:pt>
    <dgm:pt modelId="{51934DBD-4B0D-EF49-9977-DE5639D8385B}" type="parTrans" cxnId="{EA9D2D78-6849-BB40-B55F-94BA18382E46}">
      <dgm:prSet/>
      <dgm:spPr/>
      <dgm:t>
        <a:bodyPr/>
        <a:lstStyle/>
        <a:p>
          <a:endParaRPr lang="ru-RU"/>
        </a:p>
      </dgm:t>
    </dgm:pt>
    <dgm:pt modelId="{6E0D74E3-4F7F-FF4E-ADBD-B3EFB319938F}" type="sibTrans" cxnId="{EA9D2D78-6849-BB40-B55F-94BA18382E46}">
      <dgm:prSet/>
      <dgm:spPr/>
      <dgm:t>
        <a:bodyPr/>
        <a:lstStyle/>
        <a:p>
          <a:endParaRPr lang="ru-RU"/>
        </a:p>
      </dgm:t>
    </dgm:pt>
    <dgm:pt modelId="{229D108E-2794-475C-8CB6-4955C874D8CE}">
      <dgm:prSet/>
      <dgm:spPr/>
      <dgm:t>
        <a:bodyPr/>
        <a:lstStyle/>
        <a:p>
          <a:pPr rtl="0"/>
          <a:r>
            <a:rPr lang="ru-RU" dirty="0" smtClean="0"/>
            <a:t>ГЧП в развитии инфраструктуры и управлении собственностью</a:t>
          </a:r>
          <a:endParaRPr lang="ru-RU" dirty="0"/>
        </a:p>
      </dgm:t>
    </dgm:pt>
    <dgm:pt modelId="{80417AF4-E620-4124-B771-093631E20DF4}" type="parTrans" cxnId="{93E21C32-05D6-4F65-AE07-37E1585250A4}">
      <dgm:prSet/>
      <dgm:spPr/>
      <dgm:t>
        <a:bodyPr/>
        <a:lstStyle/>
        <a:p>
          <a:endParaRPr lang="ru-RU"/>
        </a:p>
      </dgm:t>
    </dgm:pt>
    <dgm:pt modelId="{3E8E2D86-D152-4697-AB33-5FA2DF829135}" type="sibTrans" cxnId="{93E21C32-05D6-4F65-AE07-37E1585250A4}">
      <dgm:prSet/>
      <dgm:spPr/>
      <dgm:t>
        <a:bodyPr/>
        <a:lstStyle/>
        <a:p>
          <a:endParaRPr lang="ru-RU"/>
        </a:p>
      </dgm:t>
    </dgm:pt>
    <dgm:pt modelId="{EB6DEA01-BD63-C34A-B11C-2DBF2A59538E}" type="pres">
      <dgm:prSet presAssocID="{356B5EBE-6AC6-F146-A247-FA6498EE7A9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ECCD0C-B502-AE4B-8830-C735FCB6ECF1}" type="pres">
      <dgm:prSet presAssocID="{AEA3BA2B-0BC3-B54E-8B88-B24F3CDC1636}" presName="parentText" presStyleLbl="node1" presStyleIdx="0" presStyleCnt="1" custLinFactNeighborX="7502" custLinFactNeighborY="-242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85AD89-A0CE-5147-8ED6-B6EB96E7B780}" type="pres">
      <dgm:prSet presAssocID="{AEA3BA2B-0BC3-B54E-8B88-B24F3CDC163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9D2D78-6849-BB40-B55F-94BA18382E46}" srcId="{AEA3BA2B-0BC3-B54E-8B88-B24F3CDC1636}" destId="{E5D42923-18C3-C340-AE25-90F490734180}" srcOrd="2" destOrd="0" parTransId="{51934DBD-4B0D-EF49-9977-DE5639D8385B}" sibTransId="{6E0D74E3-4F7F-FF4E-ADBD-B3EFB319938F}"/>
    <dgm:cxn modelId="{DC154AAF-0BA3-4602-8BB0-35EB17087B59}" type="presOf" srcId="{AEA3BA2B-0BC3-B54E-8B88-B24F3CDC1636}" destId="{78ECCD0C-B502-AE4B-8830-C735FCB6ECF1}" srcOrd="0" destOrd="0" presId="urn:microsoft.com/office/officeart/2005/8/layout/vList2"/>
    <dgm:cxn modelId="{93E21C32-05D6-4F65-AE07-37E1585250A4}" srcId="{AEA3BA2B-0BC3-B54E-8B88-B24F3CDC1636}" destId="{229D108E-2794-475C-8CB6-4955C874D8CE}" srcOrd="5" destOrd="0" parTransId="{80417AF4-E620-4124-B771-093631E20DF4}" sibTransId="{3E8E2D86-D152-4697-AB33-5FA2DF829135}"/>
    <dgm:cxn modelId="{2F833096-5368-644E-B9B7-7F0FEB3274C7}" srcId="{AEA3BA2B-0BC3-B54E-8B88-B24F3CDC1636}" destId="{257A623B-431B-FA4A-A7D4-2DA33B782565}" srcOrd="3" destOrd="0" parTransId="{4B5A3CF6-8168-5148-855D-4F87371339BA}" sibTransId="{0BEF6EC9-2D92-9549-8309-1A7D06A72539}"/>
    <dgm:cxn modelId="{2E521904-F5A7-0B47-BB01-B7DDF922ABE9}" srcId="{AEA3BA2B-0BC3-B54E-8B88-B24F3CDC1636}" destId="{A55143E7-4351-664F-8234-00A571DBCD08}" srcOrd="4" destOrd="0" parTransId="{C92C116E-9A3D-714A-8E9D-AFE705807E9A}" sibTransId="{4B50D702-456A-EF46-99B8-8057AA49DDD8}"/>
    <dgm:cxn modelId="{CBDCB25F-F188-F143-A91F-D0E054BEFB82}" srcId="{356B5EBE-6AC6-F146-A247-FA6498EE7A96}" destId="{AEA3BA2B-0BC3-B54E-8B88-B24F3CDC1636}" srcOrd="0" destOrd="0" parTransId="{ADD81542-6C47-CB47-97D7-BCA4B7F13C96}" sibTransId="{37188B4D-EF57-A84D-A6B5-1EACC0E94890}"/>
    <dgm:cxn modelId="{97D792E7-5A39-F94F-96EE-82A2B4813695}" srcId="{AEA3BA2B-0BC3-B54E-8B88-B24F3CDC1636}" destId="{C47C653A-5A0E-084C-8FDC-C355C0E3D6F9}" srcOrd="0" destOrd="0" parTransId="{D7800C37-F7B1-A64D-8AB3-D6D64AFB79DB}" sibTransId="{3861EE57-684A-5442-BDD1-FD408B04EF4C}"/>
    <dgm:cxn modelId="{D8E04CB8-02CC-7C48-AFBA-39DA96CCBC2F}" srcId="{AEA3BA2B-0BC3-B54E-8B88-B24F3CDC1636}" destId="{E637799B-4278-0F4A-9782-82751780CB85}" srcOrd="1" destOrd="0" parTransId="{FB7BC84F-38B2-A74B-86C2-F7E03B28F9BB}" sibTransId="{4FFC01DA-3834-2749-A6B8-94CF784829ED}"/>
    <dgm:cxn modelId="{70256A81-A60C-4844-B509-55DB82D6B101}" type="presOf" srcId="{E5D42923-18C3-C340-AE25-90F490734180}" destId="{F785AD89-A0CE-5147-8ED6-B6EB96E7B780}" srcOrd="0" destOrd="2" presId="urn:microsoft.com/office/officeart/2005/8/layout/vList2"/>
    <dgm:cxn modelId="{5B2C698C-F574-4A20-BFEA-D213642A502A}" type="presOf" srcId="{A55143E7-4351-664F-8234-00A571DBCD08}" destId="{F785AD89-A0CE-5147-8ED6-B6EB96E7B780}" srcOrd="0" destOrd="4" presId="urn:microsoft.com/office/officeart/2005/8/layout/vList2"/>
    <dgm:cxn modelId="{51A6BB3B-ABF0-4AA9-B947-838A76268065}" type="presOf" srcId="{C47C653A-5A0E-084C-8FDC-C355C0E3D6F9}" destId="{F785AD89-A0CE-5147-8ED6-B6EB96E7B780}" srcOrd="0" destOrd="0" presId="urn:microsoft.com/office/officeart/2005/8/layout/vList2"/>
    <dgm:cxn modelId="{DA4323A6-9397-4DE7-9075-8E50EEBB3D85}" type="presOf" srcId="{229D108E-2794-475C-8CB6-4955C874D8CE}" destId="{F785AD89-A0CE-5147-8ED6-B6EB96E7B780}" srcOrd="0" destOrd="5" presId="urn:microsoft.com/office/officeart/2005/8/layout/vList2"/>
    <dgm:cxn modelId="{DD717C7F-EF41-4878-8D13-796E29DC907A}" type="presOf" srcId="{356B5EBE-6AC6-F146-A247-FA6498EE7A96}" destId="{EB6DEA01-BD63-C34A-B11C-2DBF2A59538E}" srcOrd="0" destOrd="0" presId="urn:microsoft.com/office/officeart/2005/8/layout/vList2"/>
    <dgm:cxn modelId="{F907F47A-9921-476D-AA74-E75E5142E0C1}" type="presOf" srcId="{257A623B-431B-FA4A-A7D4-2DA33B782565}" destId="{F785AD89-A0CE-5147-8ED6-B6EB96E7B780}" srcOrd="0" destOrd="3" presId="urn:microsoft.com/office/officeart/2005/8/layout/vList2"/>
    <dgm:cxn modelId="{3AD0C1AC-F46D-43B7-BC23-BF2E537AD6B0}" type="presOf" srcId="{E637799B-4278-0F4A-9782-82751780CB85}" destId="{F785AD89-A0CE-5147-8ED6-B6EB96E7B780}" srcOrd="0" destOrd="1" presId="urn:microsoft.com/office/officeart/2005/8/layout/vList2"/>
    <dgm:cxn modelId="{DA9ABA8F-EE37-4B88-A6E9-0B40D7600209}" type="presParOf" srcId="{EB6DEA01-BD63-C34A-B11C-2DBF2A59538E}" destId="{78ECCD0C-B502-AE4B-8830-C735FCB6ECF1}" srcOrd="0" destOrd="0" presId="urn:microsoft.com/office/officeart/2005/8/layout/vList2"/>
    <dgm:cxn modelId="{866AFDD1-DDB5-495F-B60D-02FFBD054749}" type="presParOf" srcId="{EB6DEA01-BD63-C34A-B11C-2DBF2A59538E}" destId="{F785AD89-A0CE-5147-8ED6-B6EB96E7B78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6EFF9A-1871-46BD-A248-3032F890BD4A}">
      <dsp:nvSpPr>
        <dsp:cNvPr id="0" name=""/>
        <dsp:cNvSpPr/>
      </dsp:nvSpPr>
      <dsp:spPr>
        <a:xfrm>
          <a:off x="0" y="504049"/>
          <a:ext cx="8964488" cy="1520748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solidFill>
            <a:srgbClr val="00206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Добровольный </a:t>
          </a:r>
          <a:r>
            <a:rPr lang="ru-RU" sz="29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ВЫБОР</a:t>
          </a:r>
          <a:r>
            <a:rPr lang="ru-RU" sz="29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детей (семей) 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 соответствии с их интересами, склонностями и ценностями </a:t>
          </a:r>
          <a:endParaRPr lang="ru-RU" sz="29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504049"/>
        <a:ext cx="8964488" cy="1520748"/>
      </dsp:txXfrm>
    </dsp:sp>
    <dsp:sp modelId="{8EC7105C-9CD9-4BCD-810F-C331CE27A354}">
      <dsp:nvSpPr>
        <dsp:cNvPr id="0" name=""/>
        <dsp:cNvSpPr/>
      </dsp:nvSpPr>
      <dsp:spPr>
        <a:xfrm>
          <a:off x="72008" y="2016239"/>
          <a:ext cx="2574139" cy="2125353"/>
        </a:xfrm>
        <a:prstGeom prst="rect">
          <a:avLst/>
        </a:prstGeom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68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образовательных программ,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педагогов и организаций</a:t>
          </a:r>
          <a:endParaRPr lang="ru-RU" sz="2000" b="0" kern="1200" dirty="0">
            <a:solidFill>
              <a:srgbClr val="002060"/>
            </a:solidFill>
          </a:endParaRPr>
        </a:p>
      </dsp:txBody>
      <dsp:txXfrm>
        <a:off x="72008" y="2016239"/>
        <a:ext cx="2574139" cy="2125353"/>
      </dsp:txXfrm>
    </dsp:sp>
    <dsp:sp modelId="{EF0EFE02-7720-4E76-B3A8-51AA3930B98B}">
      <dsp:nvSpPr>
        <dsp:cNvPr id="0" name=""/>
        <dsp:cNvSpPr/>
      </dsp:nvSpPr>
      <dsp:spPr>
        <a:xfrm>
          <a:off x="2592288" y="2016239"/>
          <a:ext cx="3513661" cy="2195100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режима и темпа освоения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образовательных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программ, выстраивания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индивидуальных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образовательных траекторий</a:t>
          </a:r>
          <a:endParaRPr lang="ru-RU" sz="2000" b="0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92288" y="2016239"/>
        <a:ext cx="3513661" cy="2195100"/>
      </dsp:txXfrm>
    </dsp:sp>
    <dsp:sp modelId="{48AB4AD7-93A1-4552-905A-627AC73225E3}">
      <dsp:nvSpPr>
        <dsp:cNvPr id="0" name=""/>
        <dsp:cNvSpPr/>
      </dsp:nvSpPr>
      <dsp:spPr>
        <a:xfrm>
          <a:off x="6093105" y="2088238"/>
          <a:ext cx="2871382" cy="2125321"/>
        </a:xfrm>
        <a:prstGeom prst="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68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4800000" scaled="0"/>
        </a:gra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педагога,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наставника,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тренера</a:t>
          </a:r>
          <a:endParaRPr lang="ru-RU" sz="2000" b="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093105" y="2088238"/>
        <a:ext cx="2871382" cy="2125321"/>
      </dsp:txXfrm>
    </dsp:sp>
    <dsp:sp modelId="{97034E0D-0985-4295-985F-291523D46B16}">
      <dsp:nvSpPr>
        <dsp:cNvPr id="0" name=""/>
        <dsp:cNvSpPr/>
      </dsp:nvSpPr>
      <dsp:spPr>
        <a:xfrm>
          <a:off x="0" y="4129203"/>
          <a:ext cx="8964488" cy="1134995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solidFill>
            <a:srgbClr val="00206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B0965F-2F36-4339-A66A-1D054007ACC1}">
      <dsp:nvSpPr>
        <dsp:cNvPr id="0" name=""/>
        <dsp:cNvSpPr/>
      </dsp:nvSpPr>
      <dsp:spPr>
        <a:xfrm>
          <a:off x="1294544" y="28605"/>
          <a:ext cx="6935055" cy="1358936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err="1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неформализованность</a:t>
          </a:r>
          <a:r>
            <a:rPr lang="ru-RU" sz="2400" i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содержания образования, организации образовательного процесса, уклада организаций дополнительного образования</a:t>
          </a:r>
          <a:endParaRPr lang="ru-RU" sz="2400" i="1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94544" y="28605"/>
        <a:ext cx="6935055" cy="1358936"/>
      </dsp:txXfrm>
    </dsp:sp>
    <dsp:sp modelId="{8D1CD350-1E56-4A19-9CCB-FCB27621B82C}">
      <dsp:nvSpPr>
        <dsp:cNvPr id="0" name=""/>
        <dsp:cNvSpPr/>
      </dsp:nvSpPr>
      <dsp:spPr>
        <a:xfrm>
          <a:off x="0" y="28605"/>
          <a:ext cx="1345346" cy="135893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FDA528-DB87-4293-9D57-6B12BDD66D9C}">
      <dsp:nvSpPr>
        <dsp:cNvPr id="0" name=""/>
        <dsp:cNvSpPr/>
      </dsp:nvSpPr>
      <dsp:spPr>
        <a:xfrm>
          <a:off x="154348" y="1540774"/>
          <a:ext cx="5638897" cy="1358936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вариативный характер оценки образовательных результатов</a:t>
          </a:r>
          <a:endParaRPr lang="ru-RU" sz="2400" i="1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4348" y="1540774"/>
        <a:ext cx="5638897" cy="1358936"/>
      </dsp:txXfrm>
    </dsp:sp>
    <dsp:sp modelId="{DF56A22B-BF2F-4BE9-AC21-09FD16DB2196}">
      <dsp:nvSpPr>
        <dsp:cNvPr id="0" name=""/>
        <dsp:cNvSpPr/>
      </dsp:nvSpPr>
      <dsp:spPr>
        <a:xfrm>
          <a:off x="6686585" y="1540774"/>
          <a:ext cx="1345346" cy="1358936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59689E-03DB-4FC9-9F99-4666F272B4D4}">
      <dsp:nvSpPr>
        <dsp:cNvPr id="0" name=""/>
        <dsp:cNvSpPr/>
      </dsp:nvSpPr>
      <dsp:spPr>
        <a:xfrm>
          <a:off x="1450509" y="3124941"/>
          <a:ext cx="6719053" cy="1358936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ориентация на создание конкретного персонального продукта и его публичную презентацию</a:t>
          </a:r>
          <a:endParaRPr lang="ru-RU" sz="2400" i="1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50509" y="3124941"/>
        <a:ext cx="6719053" cy="1358936"/>
      </dsp:txXfrm>
    </dsp:sp>
    <dsp:sp modelId="{203D3F7B-8961-4439-8EC5-C319D256AD6A}">
      <dsp:nvSpPr>
        <dsp:cNvPr id="0" name=""/>
        <dsp:cNvSpPr/>
      </dsp:nvSpPr>
      <dsp:spPr>
        <a:xfrm>
          <a:off x="10339" y="3124941"/>
          <a:ext cx="1345346" cy="135893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A3BF15-4D2B-4317-A1D2-97CEA45C9C5F}">
      <dsp:nvSpPr>
        <dsp:cNvPr id="0" name=""/>
        <dsp:cNvSpPr/>
      </dsp:nvSpPr>
      <dsp:spPr>
        <a:xfrm rot="5400000">
          <a:off x="1920087" y="-271456"/>
          <a:ext cx="2274113" cy="2877312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rgbClr val="C000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по ведомствам</a:t>
          </a:r>
          <a:endParaRPr lang="ru-RU" sz="1800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по типам организаций (ОДО, ОО, ВО..)</a:t>
          </a:r>
          <a:endParaRPr lang="ru-RU" sz="1800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по формам собственности (государственные (муниципальные). негосударственные, ИП)</a:t>
          </a:r>
          <a:endParaRPr lang="ru-RU" sz="1800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618488" y="141156"/>
        <a:ext cx="2766299" cy="2052087"/>
      </dsp:txXfrm>
    </dsp:sp>
    <dsp:sp modelId="{B33F944E-B57C-462E-ABBB-7FB310DEE7A9}">
      <dsp:nvSpPr>
        <dsp:cNvPr id="0" name=""/>
        <dsp:cNvSpPr/>
      </dsp:nvSpPr>
      <dsp:spPr>
        <a:xfrm>
          <a:off x="0" y="58"/>
          <a:ext cx="1618488" cy="2334282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i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X </a:t>
          </a:r>
          <a:r>
            <a:rPr lang="ru-RU" sz="3600" i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(Где) </a:t>
          </a:r>
          <a:endParaRPr lang="ru-RU" sz="3600" i="1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9008" y="79066"/>
        <a:ext cx="1460472" cy="2176266"/>
      </dsp:txXfrm>
    </dsp:sp>
    <dsp:sp modelId="{052CC7C8-E846-4A3C-AD4E-5D97A3DA1EEC}">
      <dsp:nvSpPr>
        <dsp:cNvPr id="0" name=""/>
        <dsp:cNvSpPr/>
      </dsp:nvSpPr>
      <dsp:spPr>
        <a:xfrm rot="5400000">
          <a:off x="1994821" y="2179539"/>
          <a:ext cx="2124644" cy="2877312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rgbClr val="C000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вид </a:t>
          </a:r>
          <a:endParaRPr lang="ru-RU" sz="2400" b="1" i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длительность</a:t>
          </a:r>
          <a:endParaRPr lang="ru-RU" sz="2400" b="1" i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направленность</a:t>
          </a:r>
          <a:endParaRPr lang="ru-RU" sz="2400" b="1" i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содержание</a:t>
          </a:r>
          <a:endParaRPr lang="ru-RU" sz="2400" b="1" i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618488" y="2659590"/>
        <a:ext cx="2773595" cy="1917210"/>
      </dsp:txXfrm>
    </dsp:sp>
    <dsp:sp modelId="{668EEC8A-93B1-4A2A-86D1-22FBD5EC43A6}">
      <dsp:nvSpPr>
        <dsp:cNvPr id="0" name=""/>
        <dsp:cNvSpPr/>
      </dsp:nvSpPr>
      <dsp:spPr>
        <a:xfrm>
          <a:off x="24054" y="2451112"/>
          <a:ext cx="1618488" cy="2334282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i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Y </a:t>
          </a:r>
          <a:r>
            <a:rPr lang="ru-RU" sz="3800" i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(Чем)</a:t>
          </a:r>
          <a:endParaRPr lang="ru-RU" sz="3800" i="1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3062" y="2530120"/>
        <a:ext cx="1460472" cy="21762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5F80BB-8F0E-4CA9-A9D4-6972D4243DB5}">
      <dsp:nvSpPr>
        <dsp:cNvPr id="0" name=""/>
        <dsp:cNvSpPr/>
      </dsp:nvSpPr>
      <dsp:spPr>
        <a:xfrm rot="5400000">
          <a:off x="2135625" y="-575798"/>
          <a:ext cx="1598899" cy="2762424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rgbClr val="00206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ru-RU" sz="1800" kern="1200" dirty="0" smtClean="0">
              <a:latin typeface="Times New Roman" pitchFamily="18" charset="0"/>
              <a:cs typeface="Times New Roman" pitchFamily="18" charset="0"/>
            </a:rPr>
            <a:t>интенсивность (количество, продолжительность)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индивидуально/ группа/коллектив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ru-RU" sz="1800" kern="1200" dirty="0" smtClean="0">
              <a:latin typeface="Times New Roman" pitchFamily="18" charset="0"/>
              <a:cs typeface="Times New Roman" pitchFamily="18" charset="0"/>
            </a:rPr>
            <a:t>форма (</a:t>
          </a:r>
          <a:r>
            <a:rPr kumimoji="1" lang="ru-RU" sz="1800" kern="1200" dirty="0" err="1" smtClean="0">
              <a:latin typeface="Times New Roman" pitchFamily="18" charset="0"/>
              <a:cs typeface="Times New Roman" pitchFamily="18" charset="0"/>
            </a:rPr>
            <a:t>дистант</a:t>
          </a:r>
          <a:r>
            <a:rPr kumimoji="1" lang="ru-RU" sz="1800" kern="1200" dirty="0" smtClean="0">
              <a:latin typeface="Times New Roman" pitchFamily="18" charset="0"/>
              <a:cs typeface="Times New Roman" pitchFamily="18" charset="0"/>
            </a:rPr>
            <a:t>) 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553863" y="84016"/>
        <a:ext cx="2684372" cy="1442795"/>
      </dsp:txXfrm>
    </dsp:sp>
    <dsp:sp modelId="{107D1635-DF86-4982-9DEC-A14F75B17C79}">
      <dsp:nvSpPr>
        <dsp:cNvPr id="0" name=""/>
        <dsp:cNvSpPr/>
      </dsp:nvSpPr>
      <dsp:spPr>
        <a:xfrm>
          <a:off x="0" y="1299"/>
          <a:ext cx="1553863" cy="1608227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2600" b="1" i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Z </a:t>
          </a:r>
          <a:r>
            <a:rPr kumimoji="1" lang="ru-RU" sz="2600" b="1" i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(Как):</a:t>
          </a:r>
          <a:endParaRPr lang="ru-RU" sz="2600" b="1" i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5853" y="77152"/>
        <a:ext cx="1402157" cy="1456521"/>
      </dsp:txXfrm>
    </dsp:sp>
    <dsp:sp modelId="{C3BCCF5F-F08D-4EF3-95E5-A7B63BEBFF7E}">
      <dsp:nvSpPr>
        <dsp:cNvPr id="0" name=""/>
        <dsp:cNvSpPr/>
      </dsp:nvSpPr>
      <dsp:spPr>
        <a:xfrm rot="5400000">
          <a:off x="2048983" y="1193300"/>
          <a:ext cx="1766451" cy="2759726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ru-RU" sz="1800" kern="1200" dirty="0" smtClean="0">
              <a:latin typeface="Times New Roman" pitchFamily="18" charset="0"/>
              <a:cs typeface="Times New Roman" pitchFamily="18" charset="0"/>
            </a:rPr>
            <a:t>федеральный бюджет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ru-RU" sz="1800" kern="1200" dirty="0" smtClean="0">
              <a:latin typeface="Times New Roman" pitchFamily="18" charset="0"/>
              <a:cs typeface="Times New Roman" pitchFamily="18" charset="0"/>
            </a:rPr>
            <a:t>бюджет субъекта РФ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ru-RU" sz="1800" kern="1200" dirty="0" smtClean="0">
              <a:latin typeface="Times New Roman" pitchFamily="18" charset="0"/>
              <a:cs typeface="Times New Roman" pitchFamily="18" charset="0"/>
            </a:rPr>
            <a:t>Бюджет МО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ru-RU" sz="1800" kern="1200" dirty="0" smtClean="0">
              <a:latin typeface="Times New Roman" pitchFamily="18" charset="0"/>
              <a:cs typeface="Times New Roman" pitchFamily="18" charset="0"/>
            </a:rPr>
            <a:t>бюджет домохозяйств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552346" y="1776169"/>
        <a:ext cx="2673495" cy="1593989"/>
      </dsp:txXfrm>
    </dsp:sp>
    <dsp:sp modelId="{6889F9B1-6B35-48C4-82E5-49DE8D15ABFA}">
      <dsp:nvSpPr>
        <dsp:cNvPr id="0" name=""/>
        <dsp:cNvSpPr/>
      </dsp:nvSpPr>
      <dsp:spPr>
        <a:xfrm>
          <a:off x="0" y="1769050"/>
          <a:ext cx="1552346" cy="1608227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ru-RU" sz="2600" i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₤ </a:t>
          </a:r>
        </a:p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ru-RU" sz="2600" i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(«За чей счет»)</a:t>
          </a:r>
          <a:endParaRPr lang="ru-RU" sz="2600" i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5779" y="1844829"/>
        <a:ext cx="1400788" cy="1456669"/>
      </dsp:txXfrm>
    </dsp:sp>
    <dsp:sp modelId="{E91771D1-1B92-487E-8B41-4191A3F0E250}">
      <dsp:nvSpPr>
        <dsp:cNvPr id="0" name=""/>
        <dsp:cNvSpPr/>
      </dsp:nvSpPr>
      <dsp:spPr>
        <a:xfrm rot="5400000">
          <a:off x="2291784" y="2959702"/>
          <a:ext cx="1286582" cy="2762424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rgbClr val="00206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ru-RU" sz="2000" kern="1200" dirty="0" smtClean="0">
              <a:latin typeface="Times New Roman" pitchFamily="18" charset="0"/>
              <a:cs typeface="Times New Roman" pitchFamily="18" charset="0"/>
            </a:rPr>
            <a:t>возрастные категории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ru-RU" sz="2000" kern="1200" dirty="0" smtClean="0">
              <a:latin typeface="Times New Roman" pitchFamily="18" charset="0"/>
              <a:cs typeface="Times New Roman" pitchFamily="18" charset="0"/>
            </a:rPr>
            <a:t>целевые группы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553863" y="3760429"/>
        <a:ext cx="2699618" cy="1160970"/>
      </dsp:txXfrm>
    </dsp:sp>
    <dsp:sp modelId="{2FCCDB07-7878-46D2-95A9-995FEC6E73C6}">
      <dsp:nvSpPr>
        <dsp:cNvPr id="0" name=""/>
        <dsp:cNvSpPr/>
      </dsp:nvSpPr>
      <dsp:spPr>
        <a:xfrm>
          <a:off x="0" y="3536801"/>
          <a:ext cx="1553863" cy="1608227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ru-RU" sz="2600" i="1" kern="1200" dirty="0" smtClean="0">
              <a:solidFill>
                <a:srgbClr val="002060"/>
              </a:solidFill>
            </a:rPr>
            <a:t>∑ (Кто)</a:t>
          </a:r>
          <a:endParaRPr kumimoji="1" lang="ru-RU" sz="2600" i="1" kern="1200" dirty="0">
            <a:solidFill>
              <a:srgbClr val="002060"/>
            </a:solidFill>
          </a:endParaRPr>
        </a:p>
      </dsp:txBody>
      <dsp:txXfrm>
        <a:off x="75853" y="3612654"/>
        <a:ext cx="1402157" cy="14565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ECCD0C-B502-AE4B-8830-C735FCB6ECF1}">
      <dsp:nvSpPr>
        <dsp:cNvPr id="0" name=""/>
        <dsp:cNvSpPr/>
      </dsp:nvSpPr>
      <dsp:spPr>
        <a:xfrm>
          <a:off x="0" y="0"/>
          <a:ext cx="5492557" cy="676260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ru-RU" sz="2800" b="1" kern="1200" dirty="0" smtClean="0">
              <a:solidFill>
                <a:schemeClr val="bg1"/>
              </a:solidFill>
            </a:rPr>
            <a:t>Негосударственный сектор и ГЧП</a:t>
          </a:r>
          <a:endParaRPr lang="ru-RU" sz="3600" b="1" kern="1200" dirty="0">
            <a:solidFill>
              <a:schemeClr val="bg1"/>
            </a:solidFill>
          </a:endParaRPr>
        </a:p>
      </dsp:txBody>
      <dsp:txXfrm>
        <a:off x="33012" y="33012"/>
        <a:ext cx="5426533" cy="610236"/>
      </dsp:txXfrm>
    </dsp:sp>
    <dsp:sp modelId="{F785AD89-A0CE-5147-8ED6-B6EB96E7B780}">
      <dsp:nvSpPr>
        <dsp:cNvPr id="0" name=""/>
        <dsp:cNvSpPr/>
      </dsp:nvSpPr>
      <dsp:spPr>
        <a:xfrm>
          <a:off x="0" y="736114"/>
          <a:ext cx="5492557" cy="1724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389" tIns="21590" rIns="120904" bIns="2159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/>
            <a:t>предоставление права коммерческим организациям реализовывать образовательные программы в качестве основного вида деятельности</a:t>
          </a:r>
          <a:endParaRPr lang="ru-RU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1" lang="ru-RU" sz="1300" kern="1200" dirty="0" smtClean="0"/>
            <a:t>конкурентный доступ к бюджетным средствам</a:t>
          </a:r>
          <a:endParaRPr lang="ru-RU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/>
            <a:t>льготы по налогу на имущество</a:t>
          </a:r>
          <a:endParaRPr lang="ru-RU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1" lang="ru-RU" sz="1300" kern="1200" dirty="0" smtClean="0"/>
            <a:t>льготы на аренду, льготные тарифы, кредиты</a:t>
          </a:r>
          <a:endParaRPr lang="ru-RU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1" lang="ru-RU" sz="1300" kern="1200" dirty="0" smtClean="0"/>
            <a:t>равные принципы начисления стажа, распространение профессиональных льгот</a:t>
          </a:r>
          <a:endParaRPr lang="ru-RU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/>
            <a:t>ГЧП в развитии инфраструктуры и управлении собственностью</a:t>
          </a:r>
          <a:endParaRPr lang="ru-RU" sz="1300" kern="1200" dirty="0"/>
        </a:p>
      </dsp:txBody>
      <dsp:txXfrm>
        <a:off x="0" y="736114"/>
        <a:ext cx="5492557" cy="1724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5AD90-2F37-4895-AC57-2C5B0C1A449A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6EA48F-226E-47AE-A48D-3E6F5C7EF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692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A6782-B1E5-4AA0-B712-3E54A67C57B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Однако даже в перспективе роста предложения бесплатных услуг дополнительного образования со стороны государства определенные группы населения по своей воле (точнее по ее отсутствию, по причине низкой мотивации и активности) будет не вовлечена в их потребление.  Прежде всего, речь идет о семьях с низким уровнем образования, социального капитала. находящихся в трудной жизненной ситуации. Еще более вероятно, что эти группы не будут демонстрировать высокий уровень мотивации в потреблении платных услуг. В этой ситуации государство должно использовать механизмы не просто стимулирования спроса, но, в известном смысле, мобилизации (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рекрутинга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активного вовлечения) детей, представляющих данные группы семей, в программы дополнительного образования.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E3A7B-C89A-4ECE-A01D-5BEA0617CA9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Размытость предмета ведомственного регулирования может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отличии от дошкольного и общего образования в законодательстве не закреплены государственные гарантии общедоступности и бесплатности дополнительного образования.  В условиях   межрегиональной и межмуниципальной экономической  дифференциации  это приводит к заметным диспропорциям в доступности услуг дополнительного образования, качестве ресурсной базы организаций и уровне оплаты труда. 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регионах необходимо законодательное закрепление стандартов доступности услуг дополнительного образования.  Но в действующем законодательстве ответственность субъектов РФ  за обеспечение предоставления дополнительного образования  «размыта». Инициированной Президентом передачи полномочий на уровень субъекта (аналогично дошкольному) не произошло</a:t>
            </a:r>
            <a:endParaRPr lang="ru-RU" sz="1200" dirty="0" smtClean="0">
              <a:latin typeface="+mn-lt"/>
              <a:cs typeface="Calibri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+mn-lt"/>
                <a:cs typeface="Calibri"/>
              </a:rPr>
              <a:t>Возможности региональных и муниципальных бюджетов в финансировании ДО неизвестны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err="1" smtClean="0">
                <a:latin typeface="+mn-lt"/>
                <a:cs typeface="Calibri"/>
              </a:rPr>
              <a:t>реализа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E3A7B-C89A-4ECE-A01D-5BEA0617CA91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639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E3A7B-C89A-4ECE-A01D-5BEA0617CA91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194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ru-RU" b="1" smtClean="0"/>
              <a:t> </a:t>
            </a:r>
            <a:endParaRPr lang="ru-RU" smtClean="0"/>
          </a:p>
        </p:txBody>
      </p:sp>
      <p:sp>
        <p:nvSpPr>
          <p:cNvPr id="737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DB0D916-B4BD-418E-A0D6-5E7550F6F546}" type="slidenum">
              <a:rPr lang="ru-RU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264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C28ED-BF33-4291-B85B-223C75954678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700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EC61D-6E7F-4AC1-9BF6-54BBD222E6D4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C0C2-FD25-4E01-832C-8BED58BC8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694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EC61D-6E7F-4AC1-9BF6-54BBD222E6D4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C0C2-FD25-4E01-832C-8BED58BC8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386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EC61D-6E7F-4AC1-9BF6-54BBD222E6D4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C0C2-FD25-4E01-832C-8BED58BC8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287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EC61D-6E7F-4AC1-9BF6-54BBD222E6D4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C0C2-FD25-4E01-832C-8BED58BC8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170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EC61D-6E7F-4AC1-9BF6-54BBD222E6D4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C0C2-FD25-4E01-832C-8BED58BC8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03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EC61D-6E7F-4AC1-9BF6-54BBD222E6D4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C0C2-FD25-4E01-832C-8BED58BC8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614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EC61D-6E7F-4AC1-9BF6-54BBD222E6D4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C0C2-FD25-4E01-832C-8BED58BC8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089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EC61D-6E7F-4AC1-9BF6-54BBD222E6D4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C0C2-FD25-4E01-832C-8BED58BC8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274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EC61D-6E7F-4AC1-9BF6-54BBD222E6D4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C0C2-FD25-4E01-832C-8BED58BC8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225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EC61D-6E7F-4AC1-9BF6-54BBD222E6D4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C0C2-FD25-4E01-832C-8BED58BC8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867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EC61D-6E7F-4AC1-9BF6-54BBD222E6D4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C0C2-FD25-4E01-832C-8BED58BC8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897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EC61D-6E7F-4AC1-9BF6-54BBD222E6D4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3C0C2-FD25-4E01-832C-8BED58BC8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392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boriskuprianoff2012@yandex.ru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16832"/>
            <a:ext cx="8062664" cy="2592287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модернизации дополнительного образования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4941168"/>
            <a:ext cx="6400800" cy="1417712"/>
          </a:xfrm>
        </p:spPr>
        <p:txBody>
          <a:bodyPr>
            <a:normAutofit fontScale="55000" lnSpcReduction="20000"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Б.В. КУПРИЯНОВ  научный сотрудник 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Центра социально-экономического развития школы Института образования 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НИУ «Высшая школа экономики», 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доктор педагогических наук, профессор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364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740352" cy="119675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Индивидуальные образовательные траектории 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0" y="6415088"/>
            <a:ext cx="4143375" cy="246062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12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1200" dirty="0" smtClean="0">
                <a:solidFill>
                  <a:schemeClr val="bg1"/>
                </a:solidFill>
              </a:rPr>
              <a:t>2013</a:t>
            </a:r>
            <a:endParaRPr kumimoji="1" lang="ru-RU" sz="1050" dirty="0">
              <a:solidFill>
                <a:schemeClr val="bg1"/>
              </a:solidFill>
              <a:latin typeface="Myriad Pro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681662"/>
              </p:ext>
            </p:extLst>
          </p:nvPr>
        </p:nvGraphicFramePr>
        <p:xfrm>
          <a:off x="0" y="1268760"/>
          <a:ext cx="91440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581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740352" cy="93610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Образовательные запросы родителей в сфере дополнительного образования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3851926"/>
              </p:ext>
            </p:extLst>
          </p:nvPr>
        </p:nvGraphicFramePr>
        <p:xfrm>
          <a:off x="23406" y="1340768"/>
          <a:ext cx="9120594" cy="5073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ubtitle 2"/>
          <p:cNvSpPr txBox="1">
            <a:spLocks/>
          </p:cNvSpPr>
          <p:nvPr/>
        </p:nvSpPr>
        <p:spPr bwMode="auto">
          <a:xfrm>
            <a:off x="22880" y="6415088"/>
            <a:ext cx="4143375" cy="246062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12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1200" dirty="0" smtClean="0">
                <a:solidFill>
                  <a:schemeClr val="bg1"/>
                </a:solidFill>
              </a:rPr>
              <a:t>2013</a:t>
            </a:r>
            <a:endParaRPr kumimoji="1" lang="ru-RU" sz="1050" dirty="0">
              <a:solidFill>
                <a:schemeClr val="bg1"/>
              </a:solidFill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0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7755632" cy="135416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Количество видов посещаемых занятий в начальной школе в зависимости от уровня образования матери</a:t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Опрос родителей, МЭО-2013 </a:t>
            </a: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(% от ответивших</a:t>
            </a:r>
            <a:r>
              <a:rPr lang="ru-RU" sz="2000" i="1" dirty="0" smtClean="0"/>
              <a:t>)</a:t>
            </a:r>
            <a:endParaRPr lang="ru-RU" sz="20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42263271"/>
              </p:ext>
            </p:extLst>
          </p:nvPr>
        </p:nvGraphicFramePr>
        <p:xfrm>
          <a:off x="107503" y="1340768"/>
          <a:ext cx="8928993" cy="4862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8015"/>
                <a:gridCol w="1016937"/>
                <a:gridCol w="1486293"/>
                <a:gridCol w="968846"/>
                <a:gridCol w="1549451"/>
                <a:gridCol w="1549451"/>
              </a:tblGrid>
              <a:tr h="792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000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вид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вида</a:t>
                      </a:r>
                      <a:endParaRPr lang="ru-RU" sz="20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и более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Еще не учится на этой ступени</a:t>
                      </a:r>
                      <a:endParaRPr lang="ru-RU" sz="18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посещал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762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Среднее специальное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50,3</a:t>
                      </a:r>
                      <a:endParaRPr lang="ru-RU" sz="28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27,9</a:t>
                      </a:r>
                      <a:endParaRPr lang="ru-RU" sz="28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16,6</a:t>
                      </a:r>
                      <a:endParaRPr lang="ru-RU" sz="28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0,4</a:t>
                      </a:r>
                      <a:endParaRPr lang="ru-RU" sz="28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4,8</a:t>
                      </a:r>
                      <a:endParaRPr lang="ru-RU" sz="28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762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Неоконченное высшее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40,4</a:t>
                      </a:r>
                      <a:endParaRPr lang="ru-RU" sz="28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37,7</a:t>
                      </a:r>
                      <a:endParaRPr lang="ru-RU" sz="28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14,6</a:t>
                      </a:r>
                      <a:endParaRPr lang="ru-RU" sz="28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0,7</a:t>
                      </a:r>
                      <a:endParaRPr lang="ru-RU" sz="28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6,6</a:t>
                      </a:r>
                      <a:endParaRPr lang="ru-RU" sz="28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9578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Высшее без ученой степени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37,4</a:t>
                      </a:r>
                      <a:endParaRPr lang="ru-RU" sz="28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37,3</a:t>
                      </a:r>
                      <a:endParaRPr lang="ru-RU" sz="28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20,6</a:t>
                      </a:r>
                      <a:endParaRPr lang="ru-RU" sz="28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0,9</a:t>
                      </a:r>
                      <a:endParaRPr lang="ru-RU" sz="28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3,8</a:t>
                      </a:r>
                      <a:endParaRPr lang="ru-RU" sz="28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4521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Два высших, аспирантура и/или ученая степень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21,3</a:t>
                      </a:r>
                      <a:endParaRPr lang="ru-RU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47,7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29,0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1,9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4" name="Subtitle 2"/>
          <p:cNvSpPr txBox="1">
            <a:spLocks/>
          </p:cNvSpPr>
          <p:nvPr/>
        </p:nvSpPr>
        <p:spPr bwMode="auto">
          <a:xfrm>
            <a:off x="-6816" y="6415088"/>
            <a:ext cx="4143375" cy="246062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12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1200" dirty="0" smtClean="0">
                <a:solidFill>
                  <a:schemeClr val="bg1"/>
                </a:solidFill>
              </a:rPr>
              <a:t>2013</a:t>
            </a:r>
            <a:endParaRPr kumimoji="1" lang="ru-RU" sz="1050" dirty="0">
              <a:solidFill>
                <a:schemeClr val="bg1"/>
              </a:solidFill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18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14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1400" dirty="0" smtClean="0">
                <a:solidFill>
                  <a:schemeClr val="bg1"/>
                </a:solidFill>
              </a:rPr>
              <a:t>201</a:t>
            </a:r>
            <a:r>
              <a:rPr lang="ru-RU" sz="1400" dirty="0">
                <a:solidFill>
                  <a:schemeClr val="bg1"/>
                </a:solidFill>
              </a:rPr>
              <a:t>4</a:t>
            </a:r>
            <a:endParaRPr kumimoji="1" lang="ru-RU" sz="14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03647" y="0"/>
            <a:ext cx="7740353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MingLiU_HKSCS-ExtB" pitchFamily="18" charset="-120"/>
                <a:ea typeface="MingLiU_HKSCS-ExtB" pitchFamily="18" charset="-120"/>
              </a:rPr>
              <a:t>Источники финансирования УДОД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ingLiU_HKSCS-ExtB" pitchFamily="18" charset="-120"/>
                <a:ea typeface="MingLiU_HKSCS-ExtB" pitchFamily="18" charset="-120"/>
              </a:rPr>
              <a:t>Опрос руководителей, МЭО-2013, %</a:t>
            </a: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3545"/>
            <a:ext cx="9144000" cy="481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06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740352" cy="112474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Ограничения и проблемы развития дополнительного образования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1196752"/>
            <a:ext cx="8640960" cy="4032448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Отсутствуют государственные гарантии доступности и бесплатности дополнительного образования 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Возможности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региональных и муниципальных бюджетов в финансировании дополнительного образования и выполнении задач указов ограничены 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Недостаточно используются ресурсы негосударственного сектора ДО: значительная часть сектора находится в «тени» по причине высоких административных  барьеров  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Стандарты качества программ расплывчаты, а инструменты его независимой оценки  не сформированы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5229200"/>
            <a:ext cx="856895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Оценка конкуренции  на рынке программ дополнительного образования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(опрос руководителей УДОД,  мэо-2013 г.,)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нашего учреждения нет реальных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конкурентов 41,3%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92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57018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endParaRPr lang="ru-RU" dirty="0" smtClean="0"/>
          </a:p>
          <a:p>
            <a:endParaRPr lang="ru-RU" dirty="0" smtClean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60648"/>
            <a:ext cx="374441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C:\Users\Сергей\Desktop\untitle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88640"/>
            <a:ext cx="4032448" cy="3215434"/>
          </a:xfrm>
          <a:prstGeom prst="rect">
            <a:avLst/>
          </a:prstGeom>
          <a:noFill/>
        </p:spPr>
      </p:pic>
      <p:pic>
        <p:nvPicPr>
          <p:cNvPr id="1026" name="Picture 2" descr="C:\Users\Сергей\Documents\допобразование\сгРисунок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429000"/>
            <a:ext cx="3960440" cy="3096271"/>
          </a:xfrm>
          <a:prstGeom prst="rect">
            <a:avLst/>
          </a:prstGeom>
          <a:noFill/>
        </p:spPr>
      </p:pic>
      <p:pic>
        <p:nvPicPr>
          <p:cNvPr id="4" name="Picture 3" descr="C:\Users\Сергей\Documents\допобразование\сгРисунок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3429000"/>
            <a:ext cx="3600400" cy="3024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694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399349" y="-171400"/>
            <a:ext cx="7740352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 родителей на занятия детей дополнительным образованием</a:t>
            </a:r>
            <a:r>
              <a:rPr lang="ru-RU" sz="3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Мониторинг экономики образования, руб.</a:t>
            </a:r>
            <a:endParaRPr lang="ru-RU" sz="22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8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49118059"/>
              </p:ext>
            </p:extLst>
          </p:nvPr>
        </p:nvGraphicFramePr>
        <p:xfrm>
          <a:off x="107506" y="1340768"/>
          <a:ext cx="8928989" cy="55172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23140"/>
                <a:gridCol w="894783"/>
                <a:gridCol w="1075218"/>
                <a:gridCol w="1308962"/>
                <a:gridCol w="1308962"/>
                <a:gridCol w="1308962"/>
                <a:gridCol w="1308962"/>
              </a:tblGrid>
              <a:tr h="2895669"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12700" marB="0" vert="vert27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Среднее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12700" marB="0" vert="vert27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Москва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12700" marB="0" vert="vert27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 с населением свыше 1 </a:t>
                      </a:r>
                      <a:r>
                        <a:rPr lang="ru-RU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млн, жителей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12700" marB="0" vert="vert27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 с населением от 100 до 1 млн, жителей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12700" marB="0" vert="vert27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 с населением до 100 </a:t>
                      </a:r>
                      <a:r>
                        <a:rPr lang="ru-RU" sz="200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</a:t>
                      </a:r>
                      <a:r>
                        <a:rPr lang="ru-RU" sz="20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жителей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12700" marB="0" vert="vert27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Поселок городского типа + Село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12700" marB="0" vert="vert27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13212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Текущие расходы </a:t>
                      </a:r>
                      <a:endParaRPr lang="ru-RU" sz="2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3576</a:t>
                      </a:r>
                      <a:endParaRPr lang="ru-RU" sz="2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7319,3</a:t>
                      </a:r>
                      <a:endParaRPr lang="ru-RU" sz="2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3711,7</a:t>
                      </a:r>
                      <a:endParaRPr lang="ru-RU" sz="2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2916,3</a:t>
                      </a:r>
                      <a:endParaRPr lang="ru-RU" sz="2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1836,5</a:t>
                      </a:r>
                    </a:p>
                    <a:p>
                      <a:pPr algn="ctr" fontAlgn="ctr"/>
                      <a:endParaRPr lang="ru-RU" sz="2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1280,3</a:t>
                      </a:r>
                    </a:p>
                    <a:p>
                      <a:pPr algn="ctr" fontAlgn="ctr"/>
                      <a:endParaRPr lang="ru-RU" sz="2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12700" marB="0" anchor="ctr"/>
                </a:tc>
              </a:tr>
              <a:tr h="13003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Готовность платить</a:t>
                      </a:r>
                      <a:endParaRPr lang="ru-RU" sz="2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4204</a:t>
                      </a:r>
                      <a:endParaRPr lang="ru-RU" sz="2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7707,7</a:t>
                      </a:r>
                      <a:endParaRPr lang="ru-RU" sz="2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4155,7</a:t>
                      </a:r>
                      <a:endParaRPr lang="ru-RU" sz="2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3348,3</a:t>
                      </a:r>
                      <a:endParaRPr lang="ru-RU" sz="2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2168,9</a:t>
                      </a:r>
                      <a:endParaRPr lang="ru-RU" sz="2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1911,2</a:t>
                      </a:r>
                      <a:endParaRPr lang="ru-RU" sz="2200" b="0" i="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306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>
              <a:spcBef>
                <a:spcPct val="20000"/>
              </a:spcBef>
            </a:pPr>
            <a:r>
              <a:rPr lang="ru-RU" sz="1100" dirty="0">
                <a:solidFill>
                  <a:srgbClr val="FFFFFF"/>
                </a:solidFill>
                <a:ea typeface="MS PGothic" pitchFamily="34" charset="-128"/>
              </a:rPr>
              <a:t>Высшая</a:t>
            </a:r>
            <a:r>
              <a:rPr lang="ru-RU" sz="800" dirty="0">
                <a:solidFill>
                  <a:srgbClr val="FFFFFF"/>
                </a:solidFill>
                <a:ea typeface="MS PGothic" pitchFamily="34" charset="-128"/>
              </a:rPr>
              <a:t> </a:t>
            </a:r>
            <a:r>
              <a:rPr lang="ru-RU" sz="1100" dirty="0">
                <a:solidFill>
                  <a:srgbClr val="FFFFFF"/>
                </a:solidFill>
                <a:ea typeface="MS PGothic" pitchFamily="34" charset="-128"/>
              </a:rPr>
              <a:t>школа</a:t>
            </a:r>
            <a:r>
              <a:rPr lang="ru-RU" sz="800" dirty="0">
                <a:solidFill>
                  <a:srgbClr val="FFFFFF"/>
                </a:solidFill>
                <a:ea typeface="MS PGothic" pitchFamily="34" charset="-128"/>
              </a:rPr>
              <a:t> </a:t>
            </a:r>
            <a:r>
              <a:rPr lang="ru-RU" sz="1200" dirty="0">
                <a:solidFill>
                  <a:srgbClr val="FFFFFF"/>
                </a:solidFill>
                <a:ea typeface="MS PGothic" pitchFamily="34" charset="-128"/>
              </a:rPr>
              <a:t>экономики</a:t>
            </a:r>
            <a:r>
              <a:rPr lang="ru-RU" sz="800" dirty="0">
                <a:solidFill>
                  <a:srgbClr val="FFFFFF"/>
                </a:solidFill>
                <a:ea typeface="MS PGothic" pitchFamily="34" charset="-128"/>
              </a:rPr>
              <a:t>, </a:t>
            </a:r>
            <a:r>
              <a:rPr lang="ru-RU" sz="1100" dirty="0">
                <a:solidFill>
                  <a:srgbClr val="FFFFFF"/>
                </a:solidFill>
                <a:ea typeface="MS PGothic" pitchFamily="34" charset="-128"/>
              </a:rPr>
              <a:t>Москва</a:t>
            </a:r>
            <a:r>
              <a:rPr lang="ru-RU" sz="800" dirty="0">
                <a:solidFill>
                  <a:srgbClr val="FFFFFF"/>
                </a:solidFill>
                <a:ea typeface="MS PGothic" pitchFamily="34" charset="-128"/>
              </a:rPr>
              <a:t>, </a:t>
            </a:r>
            <a:r>
              <a:rPr lang="ru-RU" sz="1100" dirty="0" smtClean="0">
                <a:solidFill>
                  <a:srgbClr val="FFFFFF"/>
                </a:solidFill>
                <a:ea typeface="MS PGothic" pitchFamily="34" charset="-128"/>
              </a:rPr>
              <a:t>2014</a:t>
            </a:r>
            <a:endParaRPr kumimoji="1" lang="ru-RU" sz="800" dirty="0">
              <a:solidFill>
                <a:srgbClr val="FFFFFF"/>
              </a:solidFill>
              <a:latin typeface="Myriad Pro" charset="0"/>
              <a:ea typeface="MS PGothic" pitchFamily="34" charset="-128"/>
            </a:endParaRPr>
          </a:p>
        </p:txBody>
      </p:sp>
      <p:sp>
        <p:nvSpPr>
          <p:cNvPr id="72707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ru-RU">
                <a:solidFill>
                  <a:srgbClr val="FFFFFF"/>
                </a:solidFill>
                <a:latin typeface="Myriad Pro" charset="0"/>
                <a:ea typeface="MS PGothic" pitchFamily="34" charset="-128"/>
              </a:rPr>
              <a:t>фото</a:t>
            </a: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2708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ru-RU">
                <a:solidFill>
                  <a:srgbClr val="FFFFFF"/>
                </a:solidFill>
                <a:latin typeface="Myriad Pro" charset="0"/>
                <a:ea typeface="MS PGothic" pitchFamily="34" charset="-128"/>
              </a:rPr>
              <a:t>фото</a:t>
            </a: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2709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ru-RU">
                <a:solidFill>
                  <a:srgbClr val="FFFFFF"/>
                </a:solidFill>
                <a:latin typeface="Myriad Pro" charset="0"/>
                <a:ea typeface="MS PGothic" pitchFamily="34" charset="-128"/>
              </a:rPr>
              <a:t>фото</a:t>
            </a: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graphicFrame>
        <p:nvGraphicFramePr>
          <p:cNvPr id="2" name="Содержимое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221410"/>
              </p:ext>
            </p:extLst>
          </p:nvPr>
        </p:nvGraphicFramePr>
        <p:xfrm>
          <a:off x="15546" y="1196752"/>
          <a:ext cx="5492558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2711" name="Title 1"/>
          <p:cNvSpPr txBox="1">
            <a:spLocks/>
          </p:cNvSpPr>
          <p:nvPr/>
        </p:nvSpPr>
        <p:spPr bwMode="auto">
          <a:xfrm>
            <a:off x="1600200" y="381000"/>
            <a:ext cx="6892925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/>
            <a:endParaRPr kumimoji="1" lang="ru-RU" sz="2400" dirty="0">
              <a:solidFill>
                <a:schemeClr val="bg1"/>
              </a:solidFill>
              <a:latin typeface="Calibri" pitchFamily="34" charset="0"/>
              <a:ea typeface="MS PGothic" pitchFamily="34" charset="-128"/>
            </a:endParaRPr>
          </a:p>
          <a:p>
            <a:pPr algn="ctr" defTabSz="457200"/>
            <a:r>
              <a:rPr kumimoji="1" lang="ru-RU" sz="2400" dirty="0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/>
            </a:r>
            <a:br>
              <a:rPr kumimoji="1" lang="ru-RU" sz="2400" dirty="0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</a:br>
            <a:r>
              <a:rPr kumimoji="1" lang="ru-RU" sz="3200" dirty="0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В ПОИСКАХ РЕШЕНИЙ</a:t>
            </a:r>
            <a:endParaRPr lang="en-US" sz="3200" b="1" dirty="0">
              <a:solidFill>
                <a:schemeClr val="bg1"/>
              </a:solidFill>
              <a:latin typeface="Myriad Pro" charset="0"/>
              <a:ea typeface="MS PGothic" pitchFamily="34" charset="-128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-152821" y="4016995"/>
            <a:ext cx="4594498" cy="2430683"/>
            <a:chOff x="0" y="226797"/>
            <a:chExt cx="4594498" cy="2430683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226797"/>
              <a:ext cx="4594498" cy="2430683"/>
            </a:xfrm>
            <a:prstGeom prst="rect">
              <a:avLst/>
            </a:prstGeom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Прямоугольник 15"/>
            <p:cNvSpPr/>
            <p:nvPr/>
          </p:nvSpPr>
          <p:spPr>
            <a:xfrm>
              <a:off x="0" y="226797"/>
              <a:ext cx="4594498" cy="24306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6584" tIns="249936" rIns="356584" bIns="85344" numCol="1" spcCol="1270" anchor="t" anchorCtr="0">
              <a:noAutofit/>
            </a:bodyPr>
            <a:lstStyle/>
            <a:p>
              <a:pPr marL="228600" lvl="1" indent="0" algn="l" defTabSz="12001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kern="1200" dirty="0" smtClean="0"/>
                <a:t>Навигаторы услуг</a:t>
              </a:r>
              <a:endParaRPr lang="ru-RU" sz="1400" kern="1200" dirty="0"/>
            </a:p>
            <a:p>
              <a:pPr marL="228600" lvl="1" indent="0" algn="l" defTabSz="12001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kern="1200" dirty="0" smtClean="0"/>
                <a:t>Электронная запись</a:t>
              </a:r>
              <a:endParaRPr lang="ru-RU" sz="1400" kern="1200" dirty="0"/>
            </a:p>
            <a:p>
              <a:pPr marL="228600" lvl="1" indent="0" algn="l" defTabSz="12001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kern="1200" dirty="0" smtClean="0"/>
                <a:t>Учет времени и достижений в образовательных траекториях</a:t>
              </a:r>
              <a:endParaRPr lang="ru-RU" sz="1400" kern="1200" dirty="0"/>
            </a:p>
            <a:p>
              <a:pPr marL="228600" lvl="1" indent="0" algn="l" defTabSz="12001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kern="1200" dirty="0" smtClean="0"/>
                <a:t>Предоставление городских пространств и помещений для неформальных самодеятельных практик</a:t>
              </a:r>
              <a:endParaRPr lang="ru-RU" sz="1400" kern="1200" dirty="0"/>
            </a:p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ru-RU" altLang="ru-RU" sz="1400" kern="1200" dirty="0" smtClean="0"/>
                <a:t>Мобилизационные механизмы вовлечения детей из неблагополучных семей</a:t>
              </a:r>
              <a:endParaRPr lang="ru-RU" sz="1400" kern="1200" dirty="0"/>
            </a:p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ru-RU" sz="1400" kern="1200" dirty="0" smtClean="0"/>
                <a:t> Интернет и медиа</a:t>
              </a:r>
            </a:p>
            <a:p>
              <a:pPr marL="228600" lvl="1" indent="0" algn="l" defTabSz="12001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200" kern="1200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-152821" y="3699711"/>
            <a:ext cx="3216148" cy="383760"/>
            <a:chOff x="220664" y="0"/>
            <a:chExt cx="3216148" cy="383760"/>
          </a:xfrm>
          <a:scene3d>
            <a:camera prst="orthographicFront"/>
            <a:lightRig rig="flat" dir="t"/>
          </a:scene3d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220664" y="0"/>
              <a:ext cx="3216148" cy="383760"/>
            </a:xfrm>
            <a:prstGeom prst="roundRect">
              <a:avLst/>
            </a:prstGeom>
            <a:solidFill>
              <a:srgbClr val="C00000"/>
            </a:soli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239398" y="18734"/>
              <a:ext cx="3178680" cy="34629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21563" tIns="0" rIns="121563" bIns="0" numCol="1" spcCol="1270" anchor="ctr" anchorCtr="0">
              <a:noAutofit/>
            </a:bodyPr>
            <a:lstStyle/>
            <a:p>
              <a:pPr lvl="0" algn="l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700" b="1" kern="1200" dirty="0" smtClean="0">
                  <a:solidFill>
                    <a:schemeClr val="bg1"/>
                  </a:solidFill>
                </a:rPr>
                <a:t>Семьи и дети</a:t>
              </a:r>
              <a:endParaRPr lang="ru-RU" sz="2700" b="1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5148064" y="1268760"/>
            <a:ext cx="3995935" cy="558924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37498" tIns="333248" rIns="637498" bIns="113792" numCol="1" spcCol="1270" anchor="t" anchorCtr="0">
            <a:noAutofit/>
          </a:bodyPr>
          <a:lstStyle/>
          <a:p>
            <a:pPr marL="171450" lvl="1" indent="-171450" algn="l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600" kern="1200" dirty="0" smtClean="0"/>
              <a:t>Закрепление социальных обязательств</a:t>
            </a:r>
            <a:endParaRPr lang="ru-RU" sz="1600" kern="1200" dirty="0"/>
          </a:p>
          <a:p>
            <a:pPr marL="171450" lvl="1" indent="-171450" algn="l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altLang="ru-RU" sz="1600" kern="1200" dirty="0" smtClean="0"/>
              <a:t>Кодификация программ (услуг)</a:t>
            </a:r>
            <a:endParaRPr lang="ru-RU" sz="1600" kern="1200" dirty="0"/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altLang="ru-RU" sz="1600" kern="1200" dirty="0" smtClean="0"/>
              <a:t>Введение минимальных требований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altLang="ru-RU" sz="1600" kern="1200" dirty="0" smtClean="0"/>
              <a:t>Введение механизма формирования государственного запроса(возраст, содержание, целевые группы)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altLang="ru-RU" sz="1600" kern="1200" dirty="0" smtClean="0"/>
              <a:t>Модульное устройство программ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altLang="ru-RU" sz="1600" kern="1200" dirty="0" smtClean="0"/>
              <a:t>Формирование отдельного задания на ДО для школ</a:t>
            </a:r>
          </a:p>
          <a:p>
            <a:pPr marL="171450" lvl="1" indent="-171450" algn="l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600" kern="1200" dirty="0" smtClean="0"/>
              <a:t>Модульная организация программ</a:t>
            </a:r>
            <a:endParaRPr lang="ru-RU" sz="1600" kern="1200" dirty="0"/>
          </a:p>
          <a:p>
            <a:pPr marL="171450" lvl="1" indent="-171450" algn="l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600" kern="1200" dirty="0" smtClean="0"/>
              <a:t>Многоканальное финансирование</a:t>
            </a:r>
            <a:endParaRPr lang="ru-RU" sz="1600" kern="1200" dirty="0"/>
          </a:p>
          <a:p>
            <a:pPr marL="171450" lvl="1" indent="-171450" algn="l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600" kern="1200" dirty="0" smtClean="0"/>
              <a:t>Персонифицированный учет</a:t>
            </a:r>
            <a:endParaRPr lang="ru-RU" sz="1600" kern="1200" dirty="0"/>
          </a:p>
          <a:p>
            <a:pPr marL="171450" lvl="1" indent="-171450" algn="l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600" kern="1200" dirty="0" smtClean="0"/>
              <a:t>Частично-платные услуги</a:t>
            </a:r>
            <a:endParaRPr lang="ru-RU" sz="1600" kern="1200" dirty="0"/>
          </a:p>
        </p:txBody>
      </p:sp>
      <p:grpSp>
        <p:nvGrpSpPr>
          <p:cNvPr id="23" name="Группа 22"/>
          <p:cNvGrpSpPr/>
          <p:nvPr/>
        </p:nvGrpSpPr>
        <p:grpSpPr>
          <a:xfrm>
            <a:off x="5652119" y="1082217"/>
            <a:ext cx="3463155" cy="501840"/>
            <a:chOff x="410699" y="57416"/>
            <a:chExt cx="5749798" cy="501840"/>
          </a:xfrm>
          <a:scene3d>
            <a:camera prst="orthographicFront"/>
            <a:lightRig rig="flat" dir="t"/>
          </a:scene3d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410699" y="57416"/>
              <a:ext cx="5749798" cy="501840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5" name="Скругленный прямоугольник 4"/>
            <p:cNvSpPr/>
            <p:nvPr/>
          </p:nvSpPr>
          <p:spPr>
            <a:xfrm>
              <a:off x="435197" y="81914"/>
              <a:ext cx="5700802" cy="4528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17329" tIns="0" rIns="217329" bIns="0" numCol="1" spcCol="1270" anchor="ctr" anchorCtr="0">
              <a:noAutofit/>
            </a:bodyPr>
            <a:lstStyle/>
            <a:p>
              <a:pPr lvl="0" algn="l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b="1" kern="1200" dirty="0" smtClean="0">
                  <a:solidFill>
                    <a:schemeClr val="tx1"/>
                  </a:solidFill>
                </a:rPr>
                <a:t>Бюджетный сектор </a:t>
              </a:r>
              <a:endParaRPr lang="ru-RU" sz="26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260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2013</a:t>
            </a:r>
            <a:endParaRPr kumimoji="1" lang="ru-RU" sz="800" dirty="0">
              <a:solidFill>
                <a:schemeClr val="bg1"/>
              </a:solidFill>
              <a:latin typeface="Myriad Pro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2414" y="6616"/>
            <a:ext cx="8087728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3200" dirty="0" smtClean="0">
                <a:solidFill>
                  <a:schemeClr val="bg1"/>
                </a:solidFill>
              </a:rPr>
              <a:t>Инновационные поиски в содержании дополнительного образования детей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://gorod.turizm.ru/dost_gallery/01/97/99/136155564858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886" y="1178148"/>
            <a:ext cx="3421062" cy="228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holidaym.ru/spain/img/port_aventura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141" y="1149616"/>
            <a:ext cx="3067859" cy="1937918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gorod.turizm.ru/dost_gallery/01/97/99/125_90_1361555465975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061" y="1262912"/>
            <a:ext cx="2534194" cy="182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ogogorod.ru/im/1x1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absolutbank.ru/images/news/ogogorod_0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937965"/>
            <a:ext cx="2775559" cy="185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36145" y="5789784"/>
            <a:ext cx="4207733" cy="48108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Мультимедийные проекты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8" name="Picture 12" descr="http://www.kidsreview.ru/sites/default/files/%D1%81%D0%BC%D0%B5%D1%88%D0%B0%D1%80%D0%B8%D0%BA%D0%B8%202(1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834" y="3670069"/>
            <a:ext cx="2826286" cy="211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43878" y="2716017"/>
            <a:ext cx="4734018" cy="57963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Интерактивные  парки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-52756" y="3456876"/>
            <a:ext cx="4207733" cy="48108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Центры семейной анимации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10" name="Picture 14" descr="http://www.kidburg.ru/upload/medialibrary/77d/BORixYDjPv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145" y="3460485"/>
            <a:ext cx="3197751" cy="213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486812" y="5789784"/>
            <a:ext cx="4248150" cy="481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rgbClr val="002060"/>
                </a:solidFill>
              </a:rPr>
              <a:t>Экспериментариум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Кидбург</a:t>
            </a:r>
            <a:r>
              <a:rPr lang="ru-RU" dirty="0" smtClean="0">
                <a:solidFill>
                  <a:srgbClr val="002060"/>
                </a:solidFill>
              </a:rPr>
              <a:t>, Марс-</a:t>
            </a:r>
            <a:r>
              <a:rPr lang="ru-RU" dirty="0" err="1" smtClean="0">
                <a:solidFill>
                  <a:srgbClr val="002060"/>
                </a:solidFill>
              </a:rPr>
              <a:t>Тефо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83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632848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 детей в УДО </a:t>
            </a:r>
            <a:b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(опыт Пермского края)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1988840"/>
            <a:ext cx="1656184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2003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07904" y="1988840"/>
            <a:ext cx="1656184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2004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660232" y="1988840"/>
            <a:ext cx="1656184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2011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4105" name="Picture 9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963590"/>
            <a:ext cx="1795462" cy="183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415316" y="5074493"/>
            <a:ext cx="22413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Электронный учет</a:t>
            </a:r>
            <a:endParaRPr lang="ru-RU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6300192" y="5074492"/>
            <a:ext cx="2426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Пластиковая карта</a:t>
            </a:r>
            <a:endParaRPr lang="ru-RU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683568" y="5075659"/>
            <a:ext cx="22413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Бумажный сертификат</a:t>
            </a: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627947" y="2857774"/>
            <a:ext cx="2664296" cy="204519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05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05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05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05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05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05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Муниципальный</a:t>
            </a:r>
            <a:endParaRPr lang="en-US" altLang="ru-RU" sz="140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СЕРТИФИКАТ</a:t>
            </a:r>
            <a:r>
              <a:rPr lang="ru-RU" altLang="ru-RU" sz="14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altLang="ru-RU" sz="14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altLang="ru-RU" sz="14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дополнительного образования</a:t>
            </a:r>
          </a:p>
        </p:txBody>
      </p:sp>
      <p:grpSp>
        <p:nvGrpSpPr>
          <p:cNvPr id="30" name="Group 11"/>
          <p:cNvGrpSpPr>
            <a:grpSpLocks noChangeAspect="1"/>
          </p:cNvGrpSpPr>
          <p:nvPr/>
        </p:nvGrpSpPr>
        <p:grpSpPr bwMode="auto">
          <a:xfrm>
            <a:off x="1586239" y="2996952"/>
            <a:ext cx="747712" cy="920750"/>
            <a:chOff x="86" y="2302"/>
            <a:chExt cx="1200" cy="1482"/>
          </a:xfrm>
        </p:grpSpPr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156" y="2362"/>
              <a:ext cx="1047" cy="12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ru-RU" altLang="ru-RU"/>
            </a:p>
          </p:txBody>
        </p:sp>
        <p:pic>
          <p:nvPicPr>
            <p:cNvPr id="35" name="Picture 8" descr="Coat_of_Arms_of_Perm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" y="2302"/>
              <a:ext cx="1200" cy="14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6" name="Picture 2" descr="C:\card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369" y="3145161"/>
            <a:ext cx="123666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Скругленный прямоугольник 36"/>
          <p:cNvSpPr/>
          <p:nvPr/>
        </p:nvSpPr>
        <p:spPr>
          <a:xfrm>
            <a:off x="6333369" y="3145161"/>
            <a:ext cx="1236662" cy="1800225"/>
          </a:xfrm>
          <a:prstGeom prst="roundRect">
            <a:avLst>
              <a:gd name="adj" fmla="val 6531"/>
            </a:avLst>
          </a:prstGeom>
          <a:noFill/>
          <a:ln w="635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38" name="Picture 3" descr="C:\card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003" y="2860848"/>
            <a:ext cx="1214437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Скругленный прямоугольник 38"/>
          <p:cNvSpPr/>
          <p:nvPr/>
        </p:nvSpPr>
        <p:spPr>
          <a:xfrm>
            <a:off x="7295778" y="2838623"/>
            <a:ext cx="1236662" cy="1814513"/>
          </a:xfrm>
          <a:prstGeom prst="roundRect">
            <a:avLst>
              <a:gd name="adj" fmla="val 6531"/>
            </a:avLst>
          </a:prstGeom>
          <a:noFill/>
          <a:ln w="635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8" name="Subtitle 2"/>
          <p:cNvSpPr txBox="1">
            <a:spLocks/>
          </p:cNvSpPr>
          <p:nvPr/>
        </p:nvSpPr>
        <p:spPr bwMode="auto">
          <a:xfrm>
            <a:off x="12224" y="6467475"/>
            <a:ext cx="9131776" cy="273893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11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1100" dirty="0" smtClean="0">
                <a:solidFill>
                  <a:schemeClr val="bg1"/>
                </a:solidFill>
              </a:rPr>
              <a:t>201</a:t>
            </a:r>
            <a:r>
              <a:rPr lang="ru-RU" sz="1100" dirty="0">
                <a:solidFill>
                  <a:schemeClr val="bg1"/>
                </a:solidFill>
              </a:rPr>
              <a:t>4</a:t>
            </a:r>
          </a:p>
          <a:p>
            <a:pPr algn="ctr">
              <a:spcBef>
                <a:spcPct val="20000"/>
              </a:spcBef>
            </a:pPr>
            <a:r>
              <a:rPr lang="en-US" sz="1100" dirty="0">
                <a:solidFill>
                  <a:schemeClr val="bg1"/>
                </a:solidFill>
              </a:rPr>
              <a:t>www.hse.ru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endParaRPr kumimoji="1" lang="ru-RU" sz="1100" dirty="0">
              <a:solidFill>
                <a:schemeClr val="bg1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2004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xfrm>
            <a:off x="1403648" y="0"/>
            <a:ext cx="7740352" cy="1106766"/>
          </a:xfrm>
          <a:noFill/>
          <a:ln/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МОДЕРНИЗАЦИЯ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endParaRPr lang="ru-RU" altLang="ru-RU" dirty="0">
              <a:solidFill>
                <a:schemeClr val="bg1"/>
              </a:solidFill>
            </a:endParaRPr>
          </a:p>
        </p:txBody>
      </p:sp>
      <p:sp>
        <p:nvSpPr>
          <p:cNvPr id="43014" name="Oval 6"/>
          <p:cNvSpPr>
            <a:spLocks noChangeArrowheads="1"/>
          </p:cNvSpPr>
          <p:nvPr/>
        </p:nvSpPr>
        <p:spPr bwMode="auto">
          <a:xfrm>
            <a:off x="179388" y="4797152"/>
            <a:ext cx="3960812" cy="136869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4000"/>
              <a:t>Ж -1</a:t>
            </a:r>
          </a:p>
        </p:txBody>
      </p:sp>
      <p:sp>
        <p:nvSpPr>
          <p:cNvPr id="43016" name="Oval 8"/>
          <p:cNvSpPr>
            <a:spLocks noChangeArrowheads="1"/>
          </p:cNvSpPr>
          <p:nvPr/>
        </p:nvSpPr>
        <p:spPr bwMode="auto">
          <a:xfrm>
            <a:off x="5364163" y="5012352"/>
            <a:ext cx="3492500" cy="115349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4000"/>
              <a:t>Ж -2</a:t>
            </a:r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>
            <a:off x="4211638" y="5300663"/>
            <a:ext cx="10080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28600" y="1417638"/>
            <a:ext cx="61436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ОБНОВЛЕНИЕ, ОСОВРЕМЕНИВАНИЕ ОБЪЕКТА, ПРИВЕДЕНИЕ В </a:t>
            </a:r>
          </a:p>
          <a:p>
            <a:pPr algn="just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СООТВЕТСТВИЕ НОВЫМИ С НОРМАМИ, ПОКАЗАТЕЛЯМИ  И КРИТЕРИЯМИ КАЧЕСТВА</a:t>
            </a:r>
          </a:p>
          <a:p>
            <a:pPr algn="just"/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2) ПЕРЕХОД ОТ АРХАИЧНОГО СОСТОЯНИЯ МАКРО-ОБЪЕКТА К  ИНДУСТРИАЛЬНОМУ</a:t>
            </a:r>
          </a:p>
          <a:p>
            <a:pPr algn="just"/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3) НЕПРЕРЫВНЫЙ ПРОЦЕСС В РЕЗУЛЬТАТЕ РЕФОРМ И ИННОВАЦИЙ (ДВИЖЕНИЕ К ПОСТИНДУСТРИАЛЬНОМУ СОСТОЯНИЮ)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://www.ziaresireviste.ro/images/upload/anunt/img_anunt451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1204" y="1106766"/>
            <a:ext cx="1856272" cy="1262008"/>
          </a:xfrm>
          <a:prstGeom prst="rect">
            <a:avLst/>
          </a:prstGeom>
          <a:noFill/>
        </p:spPr>
      </p:pic>
      <p:pic>
        <p:nvPicPr>
          <p:cNvPr id="9" name="Picture 2" descr="http://school.xvatit.com/images/6/64/PolnUroki_10kl_35_5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713" y="2349079"/>
            <a:ext cx="2093667" cy="1368772"/>
          </a:xfrm>
          <a:prstGeom prst="rect">
            <a:avLst/>
          </a:prstGeom>
          <a:noFill/>
        </p:spPr>
      </p:pic>
      <p:pic>
        <p:nvPicPr>
          <p:cNvPr id="10" name="Picture 2" descr="http://autokadabra.ru/system/uploads/photos/Shout/29/29903/big/open-uri20110921-39492-1tcaz9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33547" y="3643580"/>
            <a:ext cx="1803929" cy="1348732"/>
          </a:xfrm>
          <a:prstGeom prst="rect">
            <a:avLst/>
          </a:prstGeom>
          <a:noFill/>
        </p:spPr>
      </p:pic>
      <p:sp>
        <p:nvSpPr>
          <p:cNvPr id="11" name="Subtitle 2"/>
          <p:cNvSpPr txBox="1">
            <a:spLocks/>
          </p:cNvSpPr>
          <p:nvPr/>
        </p:nvSpPr>
        <p:spPr bwMode="auto">
          <a:xfrm>
            <a:off x="0" y="6229350"/>
            <a:ext cx="9144000" cy="587375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12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1200" dirty="0" smtClean="0">
                <a:solidFill>
                  <a:schemeClr val="bg1"/>
                </a:solidFill>
              </a:rPr>
              <a:t>2013</a:t>
            </a:r>
            <a:endParaRPr lang="ru-RU" sz="1200" dirty="0">
              <a:solidFill>
                <a:schemeClr val="bg1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1200" dirty="0">
                <a:solidFill>
                  <a:schemeClr val="bg1"/>
                </a:solidFill>
              </a:rPr>
              <a:t>www.hse.ru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endParaRPr kumimoji="1" lang="ru-RU" sz="1200" dirty="0">
              <a:solidFill>
                <a:schemeClr val="bg1"/>
              </a:solidFill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1450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371600" y="3861048"/>
            <a:ext cx="6400800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101000, Россия, Москва, Мясницкая ул., д. 20</a:t>
            </a:r>
          </a:p>
          <a:p>
            <a:pPr algn="ctr"/>
            <a:r>
              <a:rPr lang="ru-RU" sz="1600" dirty="0" smtClean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Тел.: (495) 621-7983, факс: (495) 628-7931</a:t>
            </a:r>
            <a:endParaRPr lang="en-US" sz="1600" dirty="0" smtClean="0">
              <a:solidFill>
                <a:srgbClr val="003F82"/>
              </a:solidFill>
              <a:latin typeface="Myriad Pro"/>
              <a:ea typeface="ＭＳ Ｐゴシック"/>
              <a:cs typeface="ＭＳ Ｐゴシック"/>
            </a:endParaRPr>
          </a:p>
          <a:p>
            <a:pPr algn="ctr"/>
            <a:r>
              <a:rPr lang="en-US" sz="1600" dirty="0" smtClean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www.hse.ru</a:t>
            </a:r>
            <a:endParaRPr lang="ru-RU" sz="1600" dirty="0">
              <a:solidFill>
                <a:srgbClr val="003F82"/>
              </a:solidFill>
              <a:latin typeface="Myriad Pro"/>
              <a:ea typeface="ＭＳ Ｐゴシック"/>
              <a:cs typeface="ＭＳ Ｐゴシック"/>
            </a:endParaRPr>
          </a:p>
        </p:txBody>
      </p:sp>
      <p:sp>
        <p:nvSpPr>
          <p:cNvPr id="5" name="Подзаголовок 4"/>
          <p:cNvSpPr txBox="1">
            <a:spLocks/>
          </p:cNvSpPr>
          <p:nvPr/>
        </p:nvSpPr>
        <p:spPr>
          <a:xfrm>
            <a:off x="2627784" y="5661248"/>
            <a:ext cx="6400800" cy="38482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000" dirty="0" smtClean="0">
                <a:hlinkClick r:id="rId3"/>
              </a:rPr>
              <a:t>boriskuprianoff2012@yandex.ru</a:t>
            </a:r>
            <a:endParaRPr 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05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884368" cy="72008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дополнительного образования детей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363272" cy="47133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ПРАВИТЕЛЬСТВО РОССИЙСКОЙ ФЕДЕРАЦИИ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С П О Р Я Ж Е Н И Е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сентября 2014 г. № 1726-р</a:t>
            </a:r>
          </a:p>
        </p:txBody>
      </p:sp>
      <p:pic>
        <p:nvPicPr>
          <p:cNvPr id="1026" name="Picture 2" descr="http://im0-tub-ru.yandex.net/i?id=bf6b4ea70a4f0234839e33d44c078dbd-138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12096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287129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идея персонализация дополнительного образования («ведущий тренд развития образования в ХХI веке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»)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05164" y="2871291"/>
            <a:ext cx="45720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производное от добровольного выбора детей (семей) в соответствии с их интересами, склонностями и ценностями самих программ, режима и темпа их освоения (все эти проявления избирательности могут складываться или выстраиваться в индивидуальные образовательные траектории);</a:t>
            </a:r>
          </a:p>
          <a:p>
            <a:pPr algn="just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добровольного выбора детей (семей) вариативностью развивающих образовательных программ, обеспечение права на пробы и ошибки, возможности смены образовательных программ, педагогов и организаций</a:t>
            </a:r>
            <a:endParaRPr lang="ru-RU" sz="1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313113"/>
            <a:ext cx="35283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проектирование персонального образования как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информационно насыщенного социокультурного пространства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конструирования идентичности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dirty="0"/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12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1200" dirty="0" smtClean="0">
                <a:solidFill>
                  <a:schemeClr val="bg1"/>
                </a:solidFill>
              </a:rPr>
              <a:t>2013</a:t>
            </a:r>
            <a:endParaRPr kumimoji="1" lang="ru-RU" sz="1050" dirty="0">
              <a:solidFill>
                <a:schemeClr val="bg1"/>
              </a:solidFill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79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2210"/>
            <a:ext cx="7704856" cy="1138138"/>
          </a:xfrm>
        </p:spPr>
        <p:txBody>
          <a:bodyPr>
            <a:noAutofit/>
          </a:bodyPr>
          <a:lstStyle/>
          <a:p>
            <a:r>
              <a:rPr lang="ru-RU" sz="3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Персонализация дополнительного </a:t>
            </a:r>
            <a:r>
              <a:rPr lang="ru-RU" sz="3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образования  как свобода выбора   </a:t>
            </a:r>
            <a:endParaRPr lang="ru-RU" sz="3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1342120"/>
              </p:ext>
            </p:extLst>
          </p:nvPr>
        </p:nvGraphicFramePr>
        <p:xfrm>
          <a:off x="179512" y="1196752"/>
          <a:ext cx="8964488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0688" y="5591561"/>
            <a:ext cx="8784976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ВЫБОР ПРЕДПОЛАГАЕТ ВОЗМОЖНОСТЬ </a:t>
            </a:r>
          </a:p>
          <a:p>
            <a:pPr lvl="0"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СМЕНЫ,  ПРАВО НА ПРОБУ И ОШИБКУ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И ВЫСТРАИВАНИЕ ИНДИВИДУАЛЬНОЙ ОБРАЗОВАТЕЛЬНОЙ ТРАЕКТОРИИ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57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75656" y="0"/>
            <a:ext cx="7416824" cy="1156990"/>
          </a:xfrm>
        </p:spPr>
        <p:txBody>
          <a:bodyPr>
            <a:noAutofit/>
          </a:bodyPr>
          <a:lstStyle/>
          <a:p>
            <a:r>
              <a:rPr lang="ru-RU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Персонализация </a:t>
            </a:r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проявление щадящего и поддерживающего характера дополнительного образования </a:t>
            </a:r>
            <a:endParaRPr lang="ru-RU" sz="2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116779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9434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12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1200" dirty="0" smtClean="0">
                <a:solidFill>
                  <a:schemeClr val="bg1"/>
                </a:solidFill>
              </a:rPr>
              <a:t>2013</a:t>
            </a:r>
            <a:endParaRPr kumimoji="1" lang="ru-RU" sz="1050" dirty="0">
              <a:solidFill>
                <a:schemeClr val="bg1"/>
              </a:solidFill>
              <a:latin typeface="Myriad Pro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55834" y="38148"/>
            <a:ext cx="7788166" cy="1143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ОБРАЗОВАНИЕ КАК ОБЩЕСТВЕННОЕ БЛАГО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86460760"/>
              </p:ext>
            </p:extLst>
          </p:nvPr>
        </p:nvGraphicFramePr>
        <p:xfrm>
          <a:off x="0" y="1340768"/>
          <a:ext cx="4495800" cy="478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Объект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632852"/>
              </p:ext>
            </p:extLst>
          </p:nvPr>
        </p:nvGraphicFramePr>
        <p:xfrm>
          <a:off x="4648200" y="1268760"/>
          <a:ext cx="4316288" cy="5146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37217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6700778"/>
              </p:ext>
            </p:extLst>
          </p:nvPr>
        </p:nvGraphicFramePr>
        <p:xfrm>
          <a:off x="1" y="1268759"/>
          <a:ext cx="9001153" cy="5017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8991"/>
                <a:gridCol w="1857388"/>
                <a:gridCol w="1620167"/>
                <a:gridCol w="2094607"/>
              </a:tblGrid>
              <a:tr h="8174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Категории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2000" b="0" i="0" u="none" strike="noStrike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Кол-во респондентов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i="0" u="none" strike="noStrike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Кол-во учреждений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i="0" u="none" strike="noStrike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Кол-во субъектов РФ </a:t>
                      </a:r>
                    </a:p>
                  </a:txBody>
                  <a:tcPr/>
                </a:tc>
              </a:tr>
              <a:tr h="8917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Родители детей, посещающих УДОД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5216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9525" marR="9525" marT="9525" marB="0" anchor="ctr"/>
                </a:tc>
              </a:tr>
              <a:tr h="1023003">
                <a:tc>
                  <a:txBody>
                    <a:bodyPr/>
                    <a:lstStyle/>
                    <a:p>
                      <a:r>
                        <a:rPr lang="ru-RU" sz="2400" b="0" i="0" u="none" strike="noStrike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Руководители  УДОД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9525" marR="9525" marT="9525" marB="0" anchor="b"/>
                </a:tc>
              </a:tr>
              <a:tr h="668595">
                <a:tc>
                  <a:txBody>
                    <a:bodyPr/>
                    <a:lstStyle/>
                    <a:p>
                      <a:r>
                        <a:rPr lang="ru-RU" sz="2400" b="0" i="0" u="none" strike="noStrike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Педагоги УДОД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5167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9525" marR="9525" marT="9525" marB="0" anchor="ctr"/>
                </a:tc>
              </a:tr>
              <a:tr h="1617003">
                <a:tc>
                  <a:txBody>
                    <a:bodyPr/>
                    <a:lstStyle/>
                    <a:p>
                      <a:r>
                        <a:rPr lang="ru-RU" sz="2400" b="0" i="0" u="none" strike="noStrike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Родители школьников, занимающихся дополнительным образованием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6357958"/>
            <a:ext cx="9144000" cy="338554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Высшая школа экономики, Москва, 2014 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www.hse.ru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1"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740352" cy="1196752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Исследования 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осуществлено в рамках Программы фундаментальных исследований НИУ ВШЭ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2012 и 2013 гг.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7812360" cy="119675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Образовательные результаты ДО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(5165 </a:t>
            </a:r>
            <a:r>
              <a:rPr lang="ru-RU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педагогов УДОД, 5189 родителей, обучающихся в УДОД, 2013 г., %)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8634148"/>
              </p:ext>
            </p:extLst>
          </p:nvPr>
        </p:nvGraphicFramePr>
        <p:xfrm>
          <a:off x="0" y="1268412"/>
          <a:ext cx="9144000" cy="558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3843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560840" cy="112474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Причины выбора 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программы дополнительного образования 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5812240"/>
              </p:ext>
            </p:extLst>
          </p:nvPr>
        </p:nvGraphicFramePr>
        <p:xfrm>
          <a:off x="0" y="1268760"/>
          <a:ext cx="9144000" cy="5327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12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1200" dirty="0" smtClean="0">
                <a:solidFill>
                  <a:schemeClr val="bg1"/>
                </a:solidFill>
              </a:rPr>
              <a:t>2013</a:t>
            </a:r>
            <a:endParaRPr kumimoji="1" lang="ru-RU" sz="1050" dirty="0">
              <a:solidFill>
                <a:schemeClr val="bg1"/>
              </a:solidFill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33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1123</Words>
  <Application>Microsoft Office PowerPoint</Application>
  <PresentationFormat>Экран (4:3)</PresentationFormat>
  <Paragraphs>237</Paragraphs>
  <Slides>20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Основные направления модернизации дополнительного образования</vt:lpstr>
      <vt:lpstr>МОДЕРНИЗАЦИЯ </vt:lpstr>
      <vt:lpstr>Концепция развития дополнительного образования детей</vt:lpstr>
      <vt:lpstr>Персонализация дополнительного образования  как свобода выбора   </vt:lpstr>
      <vt:lpstr>Персонализация как проявление щадящего и поддерживающего характера дополнительного образования </vt:lpstr>
      <vt:lpstr>ДОПОЛНИТЕЛЬНОЕ ОБРАЗОВАНИЕ КАК ОБЩЕСТВЕННОЕ БЛАГО</vt:lpstr>
      <vt:lpstr>Исследования осуществлено в рамках Программы фундаментальных исследований НИУ ВШЭ  в 2012 и 2013 гг.</vt:lpstr>
      <vt:lpstr>Образовательные результаты ДО (5165 педагогов УДОД, 5189 родителей, обучающихся в УДОД, 2013 г., %)</vt:lpstr>
      <vt:lpstr>Причины выбора программы дополнительного образования </vt:lpstr>
      <vt:lpstr>Индивидуальные образовательные траектории </vt:lpstr>
      <vt:lpstr>Образовательные запросы родителей в сфере дополнительного образования </vt:lpstr>
      <vt:lpstr>Количество видов посещаемых занятий в начальной школе в зависимости от уровня образования матери Опрос родителей, МЭО-2013 (% от ответивших)</vt:lpstr>
      <vt:lpstr>Презентация PowerPoint</vt:lpstr>
      <vt:lpstr>Ограничения и проблемы развития дополнительного образования</vt:lpstr>
      <vt:lpstr>  </vt:lpstr>
      <vt:lpstr> Расходы  родителей на занятия детей дополнительным образованием  Мониторинг экономики образования, руб.</vt:lpstr>
      <vt:lpstr>Презентация PowerPoint</vt:lpstr>
      <vt:lpstr>Инновационные поиски в содержании дополнительного образования детей</vt:lpstr>
      <vt:lpstr>Учет детей в УДО  (опыт Пермского края)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борис</dc:creator>
  <cp:lastModifiedBy>борис</cp:lastModifiedBy>
  <cp:revision>34</cp:revision>
  <dcterms:created xsi:type="dcterms:W3CDTF">2014-11-19T22:43:23Z</dcterms:created>
  <dcterms:modified xsi:type="dcterms:W3CDTF">2014-11-20T00:37:53Z</dcterms:modified>
</cp:coreProperties>
</file>