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71" r:id="rId4"/>
    <p:sldId id="257" r:id="rId5"/>
    <p:sldId id="272" r:id="rId6"/>
    <p:sldId id="258" r:id="rId7"/>
    <p:sldId id="273" r:id="rId8"/>
    <p:sldId id="259" r:id="rId9"/>
    <p:sldId id="274" r:id="rId10"/>
    <p:sldId id="275" r:id="rId11"/>
    <p:sldId id="276" r:id="rId12"/>
    <p:sldId id="281" r:id="rId13"/>
    <p:sldId id="260" r:id="rId14"/>
    <p:sldId id="279" r:id="rId15"/>
    <p:sldId id="282" r:id="rId16"/>
    <p:sldId id="278" r:id="rId17"/>
    <p:sldId id="261" r:id="rId18"/>
    <p:sldId id="268" r:id="rId19"/>
    <p:sldId id="277" r:id="rId20"/>
    <p:sldId id="269" r:id="rId21"/>
    <p:sldId id="280" r:id="rId22"/>
    <p:sldId id="26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0AAB0509-132D-4921-9C66-7C3D4A196F7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AB0509-132D-4921-9C66-7C3D4A196F7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AB0509-132D-4921-9C66-7C3D4A196F7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87F4C4-240C-4FDA-9EC1-D831E952F8C2}" type="datetimeFigureOut">
              <a:rPr lang="ru-RU" smtClean="0"/>
              <a:pPr/>
              <a:t>18.11.2014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0AAB0509-132D-4921-9C66-7C3D4A196F78}"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87F4C4-240C-4FDA-9EC1-D831E952F8C2}" type="datetimeFigureOut">
              <a:rPr lang="ru-RU" smtClean="0"/>
              <a:pPr/>
              <a:t>18.11.2014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AB0509-132D-4921-9C66-7C3D4A196F78}"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Russian media system</a:t>
            </a:r>
            <a:endParaRPr lang="ru-RU" dirty="0">
              <a:solidFill>
                <a:schemeClr val="tx1"/>
              </a:solidFill>
            </a:endParaRPr>
          </a:p>
        </p:txBody>
      </p:sp>
      <p:sp>
        <p:nvSpPr>
          <p:cNvPr id="3" name="Subtitle 2"/>
          <p:cNvSpPr>
            <a:spLocks noGrp="1"/>
          </p:cNvSpPr>
          <p:nvPr>
            <p:ph type="subTitle" idx="1"/>
          </p:nvPr>
        </p:nvSpPr>
        <p:spPr/>
        <p:txBody>
          <a:bodyPr/>
          <a:lstStyle/>
          <a:p>
            <a:endParaRPr lang="en-US" dirty="0" smtClean="0"/>
          </a:p>
          <a:p>
            <a:r>
              <a:rPr lang="en-US" dirty="0" err="1" smtClean="0"/>
              <a:t>Fedor</a:t>
            </a:r>
            <a:r>
              <a:rPr lang="en-US" dirty="0" smtClean="0"/>
              <a:t> </a:t>
            </a:r>
            <a:r>
              <a:rPr lang="en-US" dirty="0" err="1" smtClean="0"/>
              <a:t>Marchenko</a:t>
            </a:r>
            <a:r>
              <a:rPr lang="en-US" dirty="0"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
            </a:r>
            <a:r>
              <a:rPr lang="en-US" dirty="0" smtClean="0"/>
              <a:t>odern Russia before Putin</a:t>
            </a:r>
            <a:endParaRPr lang="ru-RU" dirty="0"/>
          </a:p>
        </p:txBody>
      </p:sp>
      <p:sp>
        <p:nvSpPr>
          <p:cNvPr id="3" name="Content Placeholder 2"/>
          <p:cNvSpPr>
            <a:spLocks noGrp="1"/>
          </p:cNvSpPr>
          <p:nvPr>
            <p:ph idx="1"/>
          </p:nvPr>
        </p:nvSpPr>
        <p:spPr/>
        <p:txBody>
          <a:bodyPr>
            <a:normAutofit fontScale="85000" lnSpcReduction="10000"/>
          </a:bodyPr>
          <a:lstStyle/>
          <a:p>
            <a:r>
              <a:rPr lang="en-US" dirty="0" smtClean="0"/>
              <a:t>Rise of cross-institutional groups (CIGs):</a:t>
            </a:r>
          </a:p>
          <a:p>
            <a:pPr>
              <a:buFontTx/>
              <a:buChar char="-"/>
            </a:pPr>
            <a:r>
              <a:rPr lang="en-US" dirty="0" smtClean="0"/>
              <a:t>A group centered around Moscow Mayor Yuri </a:t>
            </a:r>
            <a:r>
              <a:rPr lang="en-US" dirty="0" err="1" smtClean="0"/>
              <a:t>Luzhkov</a:t>
            </a:r>
            <a:r>
              <a:rPr lang="en-US" dirty="0" smtClean="0"/>
              <a:t>, who established a number of media organizations, including TV-center</a:t>
            </a:r>
          </a:p>
          <a:p>
            <a:pPr>
              <a:buFontTx/>
              <a:buChar char="-"/>
            </a:pPr>
            <a:r>
              <a:rPr lang="en-US" dirty="0" smtClean="0"/>
              <a:t>The alliance of entrepreneur and political adventurer Boris </a:t>
            </a:r>
            <a:r>
              <a:rPr lang="en-US" dirty="0" err="1" smtClean="0"/>
              <a:t>Berezovsky</a:t>
            </a:r>
            <a:r>
              <a:rPr lang="en-US" dirty="0" smtClean="0"/>
              <a:t> and the businessman Roman </a:t>
            </a:r>
            <a:r>
              <a:rPr lang="en-US" dirty="0" err="1" smtClean="0"/>
              <a:t>Abromovich</a:t>
            </a:r>
            <a:r>
              <a:rPr lang="en-US" dirty="0" smtClean="0"/>
              <a:t>, one of the owners of a big oil company </a:t>
            </a:r>
            <a:r>
              <a:rPr lang="en-US" i="1" dirty="0" err="1" smtClean="0"/>
              <a:t>Sibneft</a:t>
            </a:r>
            <a:r>
              <a:rPr lang="en-US" dirty="0" smtClean="0"/>
              <a:t>. Control over Channel 1</a:t>
            </a:r>
          </a:p>
          <a:p>
            <a:pPr>
              <a:buFontTx/>
              <a:buChar char="-"/>
            </a:pPr>
            <a:r>
              <a:rPr lang="en-US" i="1" dirty="0" smtClean="0"/>
              <a:t>Media-MOST</a:t>
            </a:r>
            <a:r>
              <a:rPr lang="en-US" dirty="0" smtClean="0"/>
              <a:t> media holding and its leader Vladimir </a:t>
            </a:r>
            <a:r>
              <a:rPr lang="en-US" dirty="0" err="1" smtClean="0"/>
              <a:t>Gussinsky</a:t>
            </a:r>
            <a:endParaRPr lang="en-US" dirty="0" smtClean="0"/>
          </a:p>
          <a:p>
            <a:pPr>
              <a:buFontTx/>
              <a:buChar char="-"/>
            </a:pPr>
            <a:r>
              <a:rPr lang="en-US" dirty="0" err="1" smtClean="0"/>
              <a:t>Rem</a:t>
            </a:r>
            <a:r>
              <a:rPr lang="en-US" dirty="0" smtClean="0"/>
              <a:t> </a:t>
            </a:r>
            <a:r>
              <a:rPr lang="en-US" dirty="0" err="1" smtClean="0"/>
              <a:t>Vyakhirev</a:t>
            </a:r>
            <a:r>
              <a:rPr lang="en-US" dirty="0" smtClean="0"/>
              <a:t>, director of the Russian “semi-state” gas monopolist </a:t>
            </a:r>
            <a:r>
              <a:rPr lang="en-US" i="1" dirty="0" err="1" smtClean="0"/>
              <a:t>Gazprom</a:t>
            </a:r>
            <a:r>
              <a:rPr lang="en-US" i="1" dirty="0" smtClean="0"/>
              <a:t>, </a:t>
            </a:r>
            <a:r>
              <a:rPr lang="en-US" dirty="0" smtClean="0"/>
              <a:t>played an essential role in ruining </a:t>
            </a:r>
            <a:r>
              <a:rPr lang="en-US" dirty="0" err="1" smtClean="0"/>
              <a:t>Gussinsky’s</a:t>
            </a:r>
            <a:r>
              <a:rPr lang="en-US" dirty="0" smtClean="0"/>
              <a:t> media empire in 2000-2001 (first year of Putin’s presidency)</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
            </a:r>
            <a:r>
              <a:rPr lang="en-US" dirty="0" smtClean="0"/>
              <a:t>odern Russia before Putin</a:t>
            </a:r>
            <a:endParaRPr lang="ru-RU" dirty="0"/>
          </a:p>
        </p:txBody>
      </p:sp>
      <p:sp>
        <p:nvSpPr>
          <p:cNvPr id="3" name="Content Placeholder 2"/>
          <p:cNvSpPr>
            <a:spLocks noGrp="1"/>
          </p:cNvSpPr>
          <p:nvPr>
            <p:ph idx="1"/>
          </p:nvPr>
        </p:nvSpPr>
        <p:spPr/>
        <p:txBody>
          <a:bodyPr>
            <a:normAutofit/>
          </a:bodyPr>
          <a:lstStyle/>
          <a:p>
            <a:r>
              <a:rPr lang="en-US" dirty="0" smtClean="0"/>
              <a:t>Information war</a:t>
            </a:r>
          </a:p>
          <a:p>
            <a:pPr>
              <a:buNone/>
            </a:pPr>
            <a:r>
              <a:rPr lang="en-US" dirty="0" smtClean="0"/>
              <a:t>Cases:</a:t>
            </a:r>
          </a:p>
          <a:p>
            <a:r>
              <a:rPr lang="en-US" dirty="0" smtClean="0"/>
              <a:t>First Chechen war (autumn 1994). </a:t>
            </a:r>
            <a:r>
              <a:rPr lang="en-US" dirty="0" err="1" smtClean="0"/>
              <a:t>Gussinsky;s</a:t>
            </a:r>
            <a:r>
              <a:rPr lang="en-US" dirty="0" smtClean="0"/>
              <a:t> NTV channel managed to create a negative image of Russian forces military actions </a:t>
            </a:r>
          </a:p>
          <a:p>
            <a:r>
              <a:rPr lang="en-US" dirty="0" smtClean="0"/>
              <a:t>Presidential elections at 1996 – removing troops from Chechnya - key promise of Yeltsin campaign</a:t>
            </a:r>
          </a:p>
          <a:p>
            <a:endParaRPr lang="en-US" dirty="0" smtClean="0"/>
          </a:p>
          <a:p>
            <a:pPr>
              <a:buFontTx/>
              <a:buChar cha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Media in Putin’s Russia</a:t>
            </a:r>
            <a:endParaRPr lang="ru-RU"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Putin’s Russia (2000-?)</a:t>
            </a:r>
            <a:br>
              <a:rPr lang="en-US" dirty="0" smtClean="0"/>
            </a:br>
            <a:r>
              <a:rPr lang="en-US" dirty="0" smtClean="0"/>
              <a:t> Consolidation</a:t>
            </a:r>
            <a:endParaRPr lang="ru-RU" dirty="0"/>
          </a:p>
        </p:txBody>
      </p:sp>
      <p:sp>
        <p:nvSpPr>
          <p:cNvPr id="3" name="Content Placeholder 2"/>
          <p:cNvSpPr>
            <a:spLocks noGrp="1"/>
          </p:cNvSpPr>
          <p:nvPr>
            <p:ph idx="1"/>
          </p:nvPr>
        </p:nvSpPr>
        <p:spPr/>
        <p:txBody>
          <a:bodyPr>
            <a:normAutofit fontScale="77500" lnSpcReduction="20000"/>
          </a:bodyPr>
          <a:lstStyle/>
          <a:p>
            <a:r>
              <a:rPr lang="en-US" dirty="0"/>
              <a:t>By building the so-called “power vertical” Vladimir Putin eliminated all alternative political forces and established control over the government, the parliament, the judiciary, and the media system to secure stability of the new regime. </a:t>
            </a:r>
            <a:endParaRPr lang="en-US" dirty="0" smtClean="0"/>
          </a:p>
          <a:p>
            <a:r>
              <a:rPr lang="en-US" dirty="0"/>
              <a:t>Boris </a:t>
            </a:r>
            <a:r>
              <a:rPr lang="en-US" dirty="0" err="1"/>
              <a:t>Berezovsky</a:t>
            </a:r>
            <a:r>
              <a:rPr lang="en-US" dirty="0"/>
              <a:t> was forced to sell his share of </a:t>
            </a:r>
            <a:r>
              <a:rPr lang="en-US" dirty="0" smtClean="0"/>
              <a:t>ORT(former Channel 1) </a:t>
            </a:r>
            <a:r>
              <a:rPr lang="en-US" dirty="0"/>
              <a:t>to Roman </a:t>
            </a:r>
            <a:r>
              <a:rPr lang="en-US" dirty="0" err="1"/>
              <a:t>Abramovich</a:t>
            </a:r>
            <a:r>
              <a:rPr lang="en-US" dirty="0"/>
              <a:t>, </a:t>
            </a:r>
            <a:r>
              <a:rPr lang="en-US" dirty="0" smtClean="0"/>
              <a:t>who </a:t>
            </a:r>
            <a:r>
              <a:rPr lang="en-US" dirty="0"/>
              <a:t>claimed his loyalty to Vladimir Putin. </a:t>
            </a:r>
            <a:endParaRPr lang="en-US" dirty="0" smtClean="0"/>
          </a:p>
          <a:p>
            <a:r>
              <a:rPr lang="en-US" dirty="0" smtClean="0"/>
              <a:t>The </a:t>
            </a:r>
            <a:r>
              <a:rPr lang="en-US" dirty="0"/>
              <a:t>symbolic culmination of the new elite’s war for media control was the government’s takeover of </a:t>
            </a:r>
            <a:r>
              <a:rPr lang="en-US" i="1" dirty="0" err="1"/>
              <a:t>MediaMost</a:t>
            </a:r>
            <a:r>
              <a:rPr lang="en-US" dirty="0"/>
              <a:t> holding (its most valuable asset was NTV) in 2002 by </a:t>
            </a:r>
            <a:r>
              <a:rPr lang="en-US" dirty="0" err="1"/>
              <a:t>Gazprom</a:t>
            </a:r>
            <a:r>
              <a:rPr lang="en-US" dirty="0"/>
              <a:t> Media—a subsidiary of </a:t>
            </a:r>
            <a:r>
              <a:rPr lang="en-US" dirty="0" err="1"/>
              <a:t>Gazprom</a:t>
            </a:r>
            <a:r>
              <a:rPr lang="en-US" dirty="0"/>
              <a:t>, the largest state-owned corporation in Russia</a:t>
            </a:r>
            <a:r>
              <a:rPr lang="en-US" dirty="0" smtClean="0"/>
              <a:t>.</a:t>
            </a:r>
          </a:p>
          <a:p>
            <a:r>
              <a:rPr lang="en-US" dirty="0"/>
              <a:t>By silencing a group of powerful non-conforming </a:t>
            </a:r>
            <a:r>
              <a:rPr lang="en-US" dirty="0" smtClean="0"/>
              <a:t>businessmen, </a:t>
            </a:r>
            <a:r>
              <a:rPr lang="en-US" dirty="0"/>
              <a:t>Vladimir Putin sent a clear message to the business community to distance themselves from politics and thus established control over corporate </a:t>
            </a:r>
            <a:r>
              <a:rPr lang="en-US" dirty="0" smtClean="0"/>
              <a:t>Russia</a:t>
            </a:r>
          </a:p>
          <a:p>
            <a:r>
              <a:rPr lang="en-US" dirty="0" smtClean="0"/>
              <a:t>Yuri </a:t>
            </a:r>
            <a:r>
              <a:rPr lang="en-US" dirty="0" err="1" smtClean="0"/>
              <a:t>Luzhkov</a:t>
            </a:r>
            <a:r>
              <a:rPr lang="en-US" dirty="0" smtClean="0"/>
              <a:t> (mayor of Moscow) was forced to flee after criminal lawsuit issued against him in 2010)</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Putin’s Russia (2000-?)</a:t>
            </a:r>
            <a:br>
              <a:rPr lang="en-US" dirty="0" smtClean="0"/>
            </a:br>
            <a:r>
              <a:rPr lang="en-US" dirty="0" smtClean="0"/>
              <a:t> Consolidation</a:t>
            </a:r>
            <a:endParaRPr lang="ru-RU" dirty="0"/>
          </a:p>
        </p:txBody>
      </p:sp>
      <p:sp>
        <p:nvSpPr>
          <p:cNvPr id="3" name="Content Placeholder 2"/>
          <p:cNvSpPr>
            <a:spLocks noGrp="1"/>
          </p:cNvSpPr>
          <p:nvPr>
            <p:ph idx="1"/>
          </p:nvPr>
        </p:nvSpPr>
        <p:spPr/>
        <p:txBody>
          <a:bodyPr>
            <a:normAutofit fontScale="85000" lnSpcReduction="20000"/>
          </a:bodyPr>
          <a:lstStyle/>
          <a:p>
            <a:r>
              <a:rPr lang="en-US" dirty="0" smtClean="0"/>
              <a:t>Boris </a:t>
            </a:r>
            <a:r>
              <a:rPr lang="en-US" dirty="0" err="1"/>
              <a:t>Berezovsky</a:t>
            </a:r>
            <a:r>
              <a:rPr lang="en-US" dirty="0"/>
              <a:t> was forced to sell his share of </a:t>
            </a:r>
            <a:r>
              <a:rPr lang="en-US" dirty="0" smtClean="0"/>
              <a:t>ORT (former Channel 1) </a:t>
            </a:r>
            <a:r>
              <a:rPr lang="en-US" dirty="0"/>
              <a:t>to Roman </a:t>
            </a:r>
            <a:r>
              <a:rPr lang="en-US" dirty="0" err="1"/>
              <a:t>Abramovich</a:t>
            </a:r>
            <a:r>
              <a:rPr lang="en-US" dirty="0"/>
              <a:t>, </a:t>
            </a:r>
            <a:r>
              <a:rPr lang="en-US" dirty="0" smtClean="0"/>
              <a:t>who </a:t>
            </a:r>
            <a:r>
              <a:rPr lang="en-US" dirty="0"/>
              <a:t>claimed his loyalty to Vladimir Putin. </a:t>
            </a:r>
            <a:endParaRPr lang="en-US" dirty="0" smtClean="0"/>
          </a:p>
          <a:p>
            <a:r>
              <a:rPr lang="en-US" dirty="0" smtClean="0"/>
              <a:t>The </a:t>
            </a:r>
            <a:r>
              <a:rPr lang="en-US" dirty="0"/>
              <a:t>symbolic culmination of the new elite’s war for media control was the government’s takeover of </a:t>
            </a:r>
            <a:r>
              <a:rPr lang="en-US" i="1" dirty="0" err="1"/>
              <a:t>MediaMost</a:t>
            </a:r>
            <a:r>
              <a:rPr lang="en-US" dirty="0"/>
              <a:t> holding (its most valuable asset was NTV) in 2002 by </a:t>
            </a:r>
            <a:r>
              <a:rPr lang="en-US" dirty="0" err="1"/>
              <a:t>Gazprom</a:t>
            </a:r>
            <a:r>
              <a:rPr lang="en-US" dirty="0"/>
              <a:t> Media—a subsidiary of </a:t>
            </a:r>
            <a:r>
              <a:rPr lang="en-US" dirty="0" err="1"/>
              <a:t>Gazprom</a:t>
            </a:r>
            <a:r>
              <a:rPr lang="en-US" dirty="0"/>
              <a:t>, the largest state-owned corporation in Russia</a:t>
            </a:r>
            <a:r>
              <a:rPr lang="en-US" dirty="0" smtClean="0"/>
              <a:t>.</a:t>
            </a:r>
          </a:p>
          <a:p>
            <a:r>
              <a:rPr lang="en-US" dirty="0"/>
              <a:t>By silencing a group of powerful non-conforming </a:t>
            </a:r>
            <a:r>
              <a:rPr lang="en-US" dirty="0" smtClean="0"/>
              <a:t>businessmen, </a:t>
            </a:r>
            <a:r>
              <a:rPr lang="en-US" dirty="0"/>
              <a:t>Vladimir Putin sent a clear message to the business community to distance themselves from politics and thus established control over corporate </a:t>
            </a:r>
            <a:r>
              <a:rPr lang="en-US" dirty="0" smtClean="0"/>
              <a:t>Russia</a:t>
            </a:r>
          </a:p>
          <a:p>
            <a:r>
              <a:rPr lang="en-US" dirty="0" smtClean="0"/>
              <a:t>Yuri </a:t>
            </a:r>
            <a:r>
              <a:rPr lang="en-US" dirty="0" err="1" smtClean="0"/>
              <a:t>Luzhkov</a:t>
            </a:r>
            <a:r>
              <a:rPr lang="en-US" dirty="0" smtClean="0"/>
              <a:t> (mayor of Moscow) was forced to flee after criminal lawsuit issued against him in 2010)</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Putin’s Russia (2000-?)</a:t>
            </a:r>
            <a:br>
              <a:rPr lang="en-US" dirty="0" smtClean="0"/>
            </a:br>
            <a:r>
              <a:rPr lang="en-US" dirty="0" smtClean="0"/>
              <a:t> Consolidation</a:t>
            </a:r>
            <a:endParaRPr lang="ru-RU"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The state learned to utilize a wide selection of political, economic and legal tools to put pressure on and intimidate the media </a:t>
            </a:r>
            <a:r>
              <a:rPr lang="en-US" dirty="0" smtClean="0"/>
              <a:t>. </a:t>
            </a:r>
            <a:r>
              <a:rPr lang="en-US" dirty="0" smtClean="0"/>
              <a:t>Some of them are:</a:t>
            </a:r>
          </a:p>
          <a:p>
            <a:pPr fontAlgn="base">
              <a:buNone/>
            </a:pPr>
            <a:r>
              <a:rPr lang="ru-RU" dirty="0" smtClean="0"/>
              <a:t>- </a:t>
            </a:r>
            <a:r>
              <a:rPr lang="en-US" dirty="0" smtClean="0"/>
              <a:t>providing </a:t>
            </a:r>
            <a:r>
              <a:rPr lang="en-US" dirty="0" smtClean="0"/>
              <a:t>personal privileges or access to closed sources of information; preferential treatment for certain media outlets and journalists;</a:t>
            </a:r>
          </a:p>
          <a:p>
            <a:pPr fontAlgn="base">
              <a:buNone/>
            </a:pPr>
            <a:r>
              <a:rPr lang="ru-RU" dirty="0" smtClean="0"/>
              <a:t>- </a:t>
            </a:r>
            <a:r>
              <a:rPr lang="en-US" dirty="0" smtClean="0"/>
              <a:t>acquiring </a:t>
            </a:r>
            <a:r>
              <a:rPr lang="en-US" dirty="0" smtClean="0"/>
              <a:t>state ownership in media outlets or establishing indirect control through ownership by private companies whose owners are loyal to the state;</a:t>
            </a:r>
          </a:p>
          <a:p>
            <a:pPr fontAlgn="base">
              <a:buNone/>
            </a:pPr>
            <a:r>
              <a:rPr lang="ru-RU" dirty="0" smtClean="0"/>
              <a:t>- </a:t>
            </a:r>
            <a:r>
              <a:rPr lang="en-US" dirty="0" smtClean="0"/>
              <a:t>banning </a:t>
            </a:r>
            <a:r>
              <a:rPr lang="en-US" dirty="0" smtClean="0"/>
              <a:t>access to official events and press conferences, refusal to provide requested information;</a:t>
            </a:r>
          </a:p>
          <a:p>
            <a:pPr fontAlgn="base">
              <a:buNone/>
            </a:pPr>
            <a:r>
              <a:rPr lang="ru-RU" dirty="0" smtClean="0"/>
              <a:t>- </a:t>
            </a:r>
            <a:r>
              <a:rPr lang="en-US" dirty="0" smtClean="0"/>
              <a:t>bringing </a:t>
            </a:r>
            <a:r>
              <a:rPr lang="en-US" dirty="0" smtClean="0"/>
              <a:t>legal suits against media outlets and journalists on the grounds of defamation, libel, et al.;</a:t>
            </a:r>
          </a:p>
          <a:p>
            <a:pPr fontAlgn="base">
              <a:buNone/>
            </a:pPr>
            <a:r>
              <a:rPr lang="ru-RU" dirty="0" smtClean="0"/>
              <a:t>- </a:t>
            </a:r>
            <a:r>
              <a:rPr lang="en-US" dirty="0" smtClean="0"/>
              <a:t>penalizing </a:t>
            </a:r>
            <a:r>
              <a:rPr lang="en-US" dirty="0" smtClean="0"/>
              <a:t>the media and suspending the license;</a:t>
            </a:r>
          </a:p>
          <a:p>
            <a:pPr fontAlgn="base">
              <a:buNone/>
            </a:pPr>
            <a:r>
              <a:rPr lang="ru-RU" dirty="0" smtClean="0"/>
              <a:t>- </a:t>
            </a:r>
            <a:r>
              <a:rPr lang="en-US" dirty="0" smtClean="0"/>
              <a:t>using </a:t>
            </a:r>
            <a:r>
              <a:rPr lang="en-US" dirty="0" smtClean="0"/>
              <a:t>legal sanctions, such as tax or customs legislation, fire safety and sanitary regulation.</a:t>
            </a:r>
          </a:p>
          <a:p>
            <a:pPr fontAlgn="base"/>
            <a:r>
              <a:rPr lang="en-US" dirty="0" smtClean="0"/>
              <a:t>Application of these techniques transformed Russian media system into a restricted homogenous field, where only state-controlled media outlets were allowed to operate on the national scale.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Putin’s Russia (2000-?)</a:t>
            </a:r>
            <a:br>
              <a:rPr lang="en-US" dirty="0" smtClean="0"/>
            </a:br>
            <a:r>
              <a:rPr lang="en-US" dirty="0" smtClean="0"/>
              <a:t> Consolidation</a:t>
            </a:r>
            <a:endParaRPr lang="ru-RU" dirty="0"/>
          </a:p>
        </p:txBody>
      </p:sp>
      <p:sp>
        <p:nvSpPr>
          <p:cNvPr id="3" name="Content Placeholder 2"/>
          <p:cNvSpPr>
            <a:spLocks noGrp="1"/>
          </p:cNvSpPr>
          <p:nvPr>
            <p:ph idx="1"/>
          </p:nvPr>
        </p:nvSpPr>
        <p:spPr/>
        <p:txBody>
          <a:bodyPr>
            <a:normAutofit/>
          </a:bodyPr>
          <a:lstStyle/>
          <a:p>
            <a:r>
              <a:rPr lang="en-US" dirty="0" smtClean="0"/>
              <a:t>Driving out private ownership from media business</a:t>
            </a:r>
          </a:p>
          <a:p>
            <a:pPr>
              <a:buNone/>
            </a:pPr>
            <a:r>
              <a:rPr lang="en-US" dirty="0" smtClean="0"/>
              <a:t>Case – Social network ‘</a:t>
            </a:r>
            <a:r>
              <a:rPr lang="en-US" dirty="0" err="1" smtClean="0"/>
              <a:t>Vkontakte</a:t>
            </a:r>
            <a:r>
              <a:rPr lang="en-US" dirty="0" smtClean="0"/>
              <a:t>’ (Russian version of </a:t>
            </a:r>
            <a:r>
              <a:rPr lang="en-US" dirty="0" err="1" smtClean="0"/>
              <a:t>Facebook</a:t>
            </a:r>
            <a:r>
              <a:rPr lang="en-US" dirty="0" smtClean="0"/>
              <a:t> with monthly audience reach-</a:t>
            </a:r>
            <a:r>
              <a:rPr lang="ru-RU" dirty="0" smtClean="0"/>
              <a:t> 29143.3</a:t>
            </a:r>
            <a:r>
              <a:rPr lang="en-US" dirty="0" smtClean="0"/>
              <a:t> thousands of visit) – now possessed by Boris </a:t>
            </a:r>
            <a:r>
              <a:rPr lang="en-US" dirty="0" err="1" smtClean="0"/>
              <a:t>Dobrodeev</a:t>
            </a:r>
            <a:r>
              <a:rPr lang="en-US" dirty="0" smtClean="0"/>
              <a:t> son of owner of All-Russian State Television and Radio company.</a:t>
            </a:r>
          </a:p>
          <a:p>
            <a:pPr>
              <a:buNone/>
            </a:pPr>
            <a:r>
              <a:rPr lang="en-US" dirty="0" smtClean="0"/>
              <a:t>Case search engine “</a:t>
            </a:r>
            <a:r>
              <a:rPr lang="en-US" dirty="0" err="1" smtClean="0"/>
              <a:t>Yandex</a:t>
            </a:r>
            <a:r>
              <a:rPr lang="en-US" dirty="0" smtClean="0"/>
              <a:t>” (</a:t>
            </a:r>
            <a:r>
              <a:rPr lang="ru-RU" dirty="0" smtClean="0"/>
              <a:t>29166.2</a:t>
            </a:r>
            <a:r>
              <a:rPr lang="en-US" dirty="0" smtClean="0"/>
              <a:t> thousands of visit per month)  – has small bar with top news. </a:t>
            </a:r>
          </a:p>
          <a:p>
            <a:pPr fontAlgn="base">
              <a:buNone/>
            </a:pPr>
            <a:r>
              <a:rPr lang="en-US" dirty="0" smtClean="0"/>
              <a:t> </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Putin’s Russia. Legislative acts</a:t>
            </a:r>
            <a:endParaRPr lang="ru-RU" dirty="0"/>
          </a:p>
        </p:txBody>
      </p:sp>
      <p:sp>
        <p:nvSpPr>
          <p:cNvPr id="3" name="Content Placeholder 2"/>
          <p:cNvSpPr>
            <a:spLocks noGrp="1"/>
          </p:cNvSpPr>
          <p:nvPr>
            <p:ph idx="1"/>
          </p:nvPr>
        </p:nvSpPr>
        <p:spPr/>
        <p:txBody>
          <a:bodyPr>
            <a:normAutofit lnSpcReduction="10000"/>
          </a:bodyPr>
          <a:lstStyle/>
          <a:p>
            <a:pPr>
              <a:buNone/>
            </a:pPr>
            <a:endParaRPr lang="ru-RU" dirty="0" smtClean="0"/>
          </a:p>
          <a:p>
            <a:r>
              <a:rPr lang="en-US" dirty="0" smtClean="0"/>
              <a:t>Ban of gay-propaganda (2013) Law that prohibited talking about sexual minorities to citizens under 18 </a:t>
            </a:r>
            <a:r>
              <a:rPr lang="en-US" dirty="0" err="1" smtClean="0"/>
              <a:t>y.o</a:t>
            </a:r>
            <a:r>
              <a:rPr lang="en-US" dirty="0" smtClean="0"/>
              <a:t>. (i.e. no discussion of gays and their rights in media) </a:t>
            </a:r>
            <a:endParaRPr lang="ru-RU" dirty="0" smtClean="0"/>
          </a:p>
          <a:p>
            <a:r>
              <a:rPr lang="en-US" dirty="0" smtClean="0"/>
              <a:t>Law about bloggers – bloggers whose posts are viewed by more than 3000 unique users have to register as mass-media and be responsible for posting misleading information</a:t>
            </a:r>
            <a:endParaRPr lang="ru-RU" dirty="0" smtClean="0"/>
          </a:p>
          <a:p>
            <a:r>
              <a:rPr lang="en-US" dirty="0" smtClean="0"/>
              <a:t>Law about foreign ownership in Russian mass media -  </a:t>
            </a:r>
            <a:r>
              <a:rPr lang="en-US" dirty="0"/>
              <a:t>sets the maximum foreign stake in Russian mass media companies at 20 </a:t>
            </a:r>
            <a:r>
              <a:rPr lang="en-US" dirty="0" smtClean="0"/>
              <a:t>percent</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Russian media in global context</a:t>
            </a:r>
            <a:endParaRPr lang="ru-RU" dirty="0"/>
          </a:p>
        </p:txBody>
      </p:sp>
      <p:sp>
        <p:nvSpPr>
          <p:cNvPr id="3" name="Content Placeholder 2"/>
          <p:cNvSpPr>
            <a:spLocks noGrp="1"/>
          </p:cNvSpPr>
          <p:nvPr>
            <p:ph idx="1"/>
          </p:nvPr>
        </p:nvSpPr>
        <p:spPr/>
        <p:txBody>
          <a:bodyPr>
            <a:normAutofit fontScale="92500" lnSpcReduction="10000"/>
          </a:bodyPr>
          <a:lstStyle/>
          <a:p>
            <a:r>
              <a:rPr lang="en-US" dirty="0"/>
              <a:t>Russia is no longer a closed country, Russian media are exposed to the free flow of information and the developments of the global media market, and Russian journalists are aware of the media’s role in the free world</a:t>
            </a:r>
            <a:r>
              <a:rPr lang="en-US" dirty="0" smtClean="0"/>
              <a:t>.</a:t>
            </a:r>
          </a:p>
          <a:p>
            <a:r>
              <a:rPr lang="en-US" dirty="0" smtClean="0"/>
              <a:t> </a:t>
            </a:r>
            <a:r>
              <a:rPr lang="en-US" dirty="0"/>
              <a:t>Therefore, by choosing to serve as propaganda tools to receive benefits from the state, by abandoning their public duty to report the truth, the majority of the media voluntarily chose to engage in corrupt practices</a:t>
            </a:r>
            <a:r>
              <a:rPr lang="en-US" dirty="0" smtClean="0"/>
              <a:t>.</a:t>
            </a:r>
          </a:p>
          <a:p>
            <a:r>
              <a:rPr lang="en-US" dirty="0" smtClean="0"/>
              <a:t>The public debate in the media was either substituted by the imitative forms or squeezed out from the popular media outlets, such as television and dailies with large circulation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Russian media in global context</a:t>
            </a:r>
            <a:endParaRPr lang="ru-RU" dirty="0"/>
          </a:p>
        </p:txBody>
      </p:sp>
      <p:sp>
        <p:nvSpPr>
          <p:cNvPr id="3" name="Content Placeholder 2"/>
          <p:cNvSpPr>
            <a:spLocks noGrp="1"/>
          </p:cNvSpPr>
          <p:nvPr>
            <p:ph idx="1"/>
          </p:nvPr>
        </p:nvSpPr>
        <p:spPr/>
        <p:txBody>
          <a:bodyPr>
            <a:normAutofit/>
          </a:bodyPr>
          <a:lstStyle/>
          <a:p>
            <a:r>
              <a:rPr lang="en-US" dirty="0" smtClean="0"/>
              <a:t>Public interest shifted from politics to the entertainment segment, which drives the expansion of the entertainment segment.</a:t>
            </a:r>
          </a:p>
          <a:p>
            <a:r>
              <a:rPr lang="en-US" dirty="0" smtClean="0"/>
              <a:t> Another reason for this expansion is commercialization of the global media market driven by advertising industry and aimed at stimulating consumption. </a:t>
            </a:r>
          </a:p>
          <a:p>
            <a:r>
              <a:rPr lang="en-US" dirty="0" smtClean="0"/>
              <a:t>Eventually, this process led to tabloidization of the media and the prevail of the popular media formats that appeal primarily to the mass audience.</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Fedor</a:t>
            </a:r>
            <a:r>
              <a:rPr lang="en-US" dirty="0" smtClean="0"/>
              <a:t> </a:t>
            </a:r>
            <a:r>
              <a:rPr lang="en-US" dirty="0" err="1" smtClean="0"/>
              <a:t>Marchenko</a:t>
            </a:r>
            <a:endParaRPr lang="ru-RU" dirty="0"/>
          </a:p>
        </p:txBody>
      </p:sp>
      <p:sp>
        <p:nvSpPr>
          <p:cNvPr id="3" name="Content Placeholder 2"/>
          <p:cNvSpPr>
            <a:spLocks noGrp="1"/>
          </p:cNvSpPr>
          <p:nvPr>
            <p:ph idx="1"/>
          </p:nvPr>
        </p:nvSpPr>
        <p:spPr/>
        <p:txBody>
          <a:bodyPr>
            <a:normAutofit/>
          </a:bodyPr>
          <a:lstStyle/>
          <a:p>
            <a:r>
              <a:rPr lang="en-US" dirty="0" smtClean="0"/>
              <a:t>Research Fellow in Higher School of Economy.</a:t>
            </a:r>
          </a:p>
          <a:p>
            <a:r>
              <a:rPr lang="en-US" dirty="0" smtClean="0"/>
              <a:t>2012 - PhD in Psychology. Evaluation of television programs for kids </a:t>
            </a:r>
            <a:r>
              <a:rPr lang="en-US" dirty="0"/>
              <a:t>(</a:t>
            </a:r>
            <a:r>
              <a:rPr lang="en-US" dirty="0" smtClean="0"/>
              <a:t>Sesame street in Russia)</a:t>
            </a:r>
          </a:p>
          <a:p>
            <a:r>
              <a:rPr lang="en-US" dirty="0" smtClean="0"/>
              <a:t>1,5 years – journalist in Metro news (Moscow)</a:t>
            </a:r>
          </a:p>
          <a:p>
            <a:r>
              <a:rPr lang="en-US" dirty="0" smtClean="0"/>
              <a:t>6 months as a linear editor in</a:t>
            </a:r>
            <a:r>
              <a:rPr lang="ru-RU" dirty="0" smtClean="0"/>
              <a:t> </a:t>
            </a:r>
            <a:r>
              <a:rPr lang="en-US" dirty="0" smtClean="0"/>
              <a:t>Public Television of Russia</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ru-RU" dirty="0"/>
          </a:p>
        </p:txBody>
      </p:sp>
      <p:sp>
        <p:nvSpPr>
          <p:cNvPr id="3" name="Content Placeholder 2"/>
          <p:cNvSpPr>
            <a:spLocks noGrp="1"/>
          </p:cNvSpPr>
          <p:nvPr>
            <p:ph idx="1"/>
          </p:nvPr>
        </p:nvSpPr>
        <p:spPr/>
        <p:txBody>
          <a:bodyPr>
            <a:normAutofit/>
          </a:bodyPr>
          <a:lstStyle/>
          <a:p>
            <a:r>
              <a:rPr lang="en-US" dirty="0"/>
              <a:t>Today, Russia ranks ninth in the top-10 media markets in the world, and in 2013 its market growth rate is estimated to be at 12 percent—the highest rate across the top ten media </a:t>
            </a:r>
            <a:r>
              <a:rPr lang="en-US" dirty="0" smtClean="0"/>
              <a:t>markets</a:t>
            </a:r>
          </a:p>
          <a:p>
            <a:r>
              <a:rPr lang="en-US" dirty="0"/>
              <a:t>The ownership structure of the Russian media market shows that the national media outlets with the highest audience reach are controlled by the state, primarily—television</a:t>
            </a:r>
            <a:r>
              <a:rPr lang="en-US"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ru-RU" dirty="0"/>
          </a:p>
        </p:txBody>
      </p:sp>
      <p:sp>
        <p:nvSpPr>
          <p:cNvPr id="3" name="Content Placeholder 2"/>
          <p:cNvSpPr>
            <a:spLocks noGrp="1"/>
          </p:cNvSpPr>
          <p:nvPr>
            <p:ph idx="1"/>
          </p:nvPr>
        </p:nvSpPr>
        <p:spPr/>
        <p:txBody>
          <a:bodyPr>
            <a:normAutofit fontScale="77500" lnSpcReduction="20000"/>
          </a:bodyPr>
          <a:lstStyle/>
          <a:p>
            <a:r>
              <a:rPr lang="en-US" dirty="0" smtClean="0"/>
              <a:t>All three TV channels are controlled by the state: the majority share of Channel One belongs to </a:t>
            </a:r>
            <a:r>
              <a:rPr lang="en-US" dirty="0" err="1" smtClean="0"/>
              <a:t>Rosimuschestvo</a:t>
            </a:r>
            <a:r>
              <a:rPr lang="en-US" dirty="0" smtClean="0"/>
              <a:t> (the Federal Agency for State Property Management). Other shareholders include National Media Group (controlled by the structures of Yuri </a:t>
            </a:r>
            <a:r>
              <a:rPr lang="en-US" dirty="0" err="1" smtClean="0"/>
              <a:t>Kovalchuk</a:t>
            </a:r>
            <a:r>
              <a:rPr lang="en-US" dirty="0" smtClean="0"/>
              <a:t>, Chairman of the Board of </a:t>
            </a:r>
            <a:r>
              <a:rPr lang="en-US" i="1" dirty="0" err="1" smtClean="0"/>
              <a:t>Rossiya</a:t>
            </a:r>
            <a:r>
              <a:rPr lang="en-US" i="1" dirty="0" smtClean="0"/>
              <a:t> </a:t>
            </a:r>
            <a:r>
              <a:rPr lang="en-US" dirty="0" smtClean="0"/>
              <a:t>Bank, one of the largest banks in Russia, and Vladimir Putin’s personal friend; and Roman </a:t>
            </a:r>
            <a:r>
              <a:rPr lang="en-US" dirty="0" err="1" smtClean="0"/>
              <a:t>Abramovich</a:t>
            </a:r>
            <a:r>
              <a:rPr lang="en-US" dirty="0" smtClean="0"/>
              <a:t>, owner of Chelsea football club and Putin’s ally). </a:t>
            </a:r>
          </a:p>
          <a:p>
            <a:r>
              <a:rPr lang="en-US" dirty="0" err="1" smtClean="0"/>
              <a:t>Rossiya</a:t>
            </a:r>
            <a:r>
              <a:rPr lang="en-US" dirty="0" smtClean="0"/>
              <a:t> 2 is a part of VGTRK (All-Russia State Television and Radio Broadcasting Company) which is owned by </a:t>
            </a:r>
            <a:r>
              <a:rPr lang="en-US" dirty="0" err="1" smtClean="0"/>
              <a:t>Rosimushchestvo</a:t>
            </a:r>
            <a:r>
              <a:rPr lang="en-US" dirty="0" smtClean="0"/>
              <a:t>. </a:t>
            </a:r>
          </a:p>
          <a:p>
            <a:r>
              <a:rPr lang="en-US" dirty="0" smtClean="0"/>
              <a:t>NTV is also controlled by the state through </a:t>
            </a:r>
            <a:r>
              <a:rPr lang="en-US" dirty="0" err="1" smtClean="0"/>
              <a:t>Gazprom</a:t>
            </a:r>
            <a:r>
              <a:rPr lang="en-US" dirty="0" smtClean="0"/>
              <a:t> Media. </a:t>
            </a:r>
          </a:p>
          <a:p>
            <a:r>
              <a:rPr lang="en-US" dirty="0" smtClean="0"/>
              <a:t>TNT and </a:t>
            </a:r>
            <a:r>
              <a:rPr lang="en-US" dirty="0" err="1" smtClean="0"/>
              <a:t>Pyatiy</a:t>
            </a:r>
            <a:r>
              <a:rPr lang="en-US" dirty="0" smtClean="0"/>
              <a:t> </a:t>
            </a:r>
            <a:r>
              <a:rPr lang="en-US" dirty="0" err="1" smtClean="0"/>
              <a:t>Kanal</a:t>
            </a:r>
            <a:r>
              <a:rPr lang="en-US" dirty="0" smtClean="0"/>
              <a:t> that come respectively fourth and fifth in the top TV channels by audience reach, are also controlled by the state. TNT belongs to </a:t>
            </a:r>
            <a:r>
              <a:rPr lang="en-US" dirty="0" err="1" smtClean="0"/>
              <a:t>Gazprom</a:t>
            </a:r>
            <a:r>
              <a:rPr lang="en-US" dirty="0" smtClean="0"/>
              <a:t> Media, while Channel 5 is controlled by National Media Group.</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ru-RU" dirty="0"/>
          </a:p>
        </p:txBody>
      </p:sp>
      <p:sp>
        <p:nvSpPr>
          <p:cNvPr id="3" name="Content Placeholder 2"/>
          <p:cNvSpPr>
            <a:spLocks noGrp="1"/>
          </p:cNvSpPr>
          <p:nvPr>
            <p:ph idx="1"/>
          </p:nvPr>
        </p:nvSpPr>
        <p:spPr/>
        <p:txBody>
          <a:bodyPr/>
          <a:lstStyle/>
          <a:p>
            <a:r>
              <a:rPr lang="en-US" dirty="0" err="1" smtClean="0"/>
              <a:t>Olessia</a:t>
            </a:r>
            <a:r>
              <a:rPr lang="en-US" dirty="0" smtClean="0"/>
              <a:t> </a:t>
            </a:r>
            <a:r>
              <a:rPr lang="en-US" dirty="0" err="1" smtClean="0"/>
              <a:t>Koltsova</a:t>
            </a:r>
            <a:r>
              <a:rPr lang="en-US" dirty="0" smtClean="0"/>
              <a:t>. “News media and Power in Russia”//</a:t>
            </a:r>
            <a:r>
              <a:rPr lang="en-US" dirty="0" err="1" smtClean="0"/>
              <a:t>Routledge</a:t>
            </a:r>
            <a:r>
              <a:rPr lang="en-US" dirty="0" smtClean="0"/>
              <a:t>, 2006</a:t>
            </a:r>
          </a:p>
          <a:p>
            <a:r>
              <a:rPr lang="en-US" dirty="0" smtClean="0"/>
              <a:t>Natalia </a:t>
            </a:r>
            <a:r>
              <a:rPr lang="en-US" dirty="0" err="1" smtClean="0"/>
              <a:t>Roudakova</a:t>
            </a:r>
            <a:r>
              <a:rPr lang="en-US" dirty="0" smtClean="0"/>
              <a:t>. (</a:t>
            </a:r>
            <a:r>
              <a:rPr lang="en-US" dirty="0"/>
              <a:t>2008) “Media-Political </a:t>
            </a:r>
            <a:r>
              <a:rPr lang="en-US" dirty="0" err="1"/>
              <a:t>Clientelism</a:t>
            </a:r>
            <a:r>
              <a:rPr lang="en-US" dirty="0"/>
              <a:t>: Lessons from Anthropology,” </a:t>
            </a:r>
            <a:r>
              <a:rPr lang="en-US" i="1" dirty="0"/>
              <a:t>Media, Culture &amp; Society,</a:t>
            </a:r>
            <a:r>
              <a:rPr lang="en-US" dirty="0"/>
              <a:t> Vol. 30, No. 1, pp. 41-59</a:t>
            </a:r>
            <a:r>
              <a:rPr lang="en-US" dirty="0" smtClean="0"/>
              <a:t>.</a:t>
            </a:r>
          </a:p>
          <a:p>
            <a:r>
              <a:rPr lang="en-US" dirty="0" smtClean="0"/>
              <a:t>Eric </a:t>
            </a:r>
            <a:r>
              <a:rPr lang="en-US" dirty="0" err="1" smtClean="0"/>
              <a:t>Shiraev</a:t>
            </a:r>
            <a:r>
              <a:rPr lang="en-US" dirty="0" smtClean="0"/>
              <a:t>, </a:t>
            </a:r>
            <a:r>
              <a:rPr lang="en-US" dirty="0" err="1" smtClean="0"/>
              <a:t>Vladislav</a:t>
            </a:r>
            <a:r>
              <a:rPr lang="en-US" dirty="0" smtClean="0"/>
              <a:t> </a:t>
            </a:r>
            <a:r>
              <a:rPr lang="en-US" dirty="0" err="1" smtClean="0"/>
              <a:t>Zubok</a:t>
            </a:r>
            <a:r>
              <a:rPr lang="en-US" dirty="0" smtClean="0"/>
              <a:t>. International relations. Oxford University Press. </a:t>
            </a:r>
            <a:endParaRPr lang="en-US"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Historical background</a:t>
            </a:r>
            <a:endParaRPr 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Soviet media system (1922-1991)</a:t>
            </a:r>
            <a:endParaRPr lang="ru-RU" dirty="0"/>
          </a:p>
        </p:txBody>
      </p:sp>
      <p:sp>
        <p:nvSpPr>
          <p:cNvPr id="3" name="Content Placeholder 2"/>
          <p:cNvSpPr>
            <a:spLocks noGrp="1"/>
          </p:cNvSpPr>
          <p:nvPr>
            <p:ph idx="1"/>
          </p:nvPr>
        </p:nvSpPr>
        <p:spPr/>
        <p:txBody>
          <a:bodyPr>
            <a:normAutofit/>
          </a:bodyPr>
          <a:lstStyle/>
          <a:p>
            <a:r>
              <a:rPr lang="en-US" dirty="0" smtClean="0"/>
              <a:t>Soviet and Russian media history  has not only been about power, control and domination: it has also been much about entertainment, popular culture and everyday activity.</a:t>
            </a:r>
          </a:p>
          <a:p>
            <a:r>
              <a:rPr lang="en-US" dirty="0" smtClean="0"/>
              <a:t>Soviet society as corporation (</a:t>
            </a:r>
            <a:r>
              <a:rPr lang="en-US" dirty="0" err="1" smtClean="0"/>
              <a:t>Koltsova</a:t>
            </a:r>
            <a:r>
              <a:rPr lang="en-US" dirty="0" smtClean="0"/>
              <a:t>, 2006). Party-State as the only owner, employer, </a:t>
            </a:r>
            <a:r>
              <a:rPr lang="en-US" dirty="0" err="1" smtClean="0"/>
              <a:t>disributor</a:t>
            </a:r>
            <a:r>
              <a:rPr lang="en-US" dirty="0" smtClean="0"/>
              <a:t> and decision-maker. People – subordinate employees.</a:t>
            </a:r>
          </a:p>
          <a:p>
            <a:r>
              <a:rPr lang="en-US" dirty="0" smtClean="0"/>
              <a:t>Media is just one of the departments with prescribed functions.</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Soviet media system (1922-1991)</a:t>
            </a:r>
            <a:endParaRPr lang="ru-RU" dirty="0"/>
          </a:p>
        </p:txBody>
      </p:sp>
      <p:sp>
        <p:nvSpPr>
          <p:cNvPr id="3" name="Content Placeholder 2"/>
          <p:cNvSpPr>
            <a:spLocks noGrp="1"/>
          </p:cNvSpPr>
          <p:nvPr>
            <p:ph idx="1"/>
          </p:nvPr>
        </p:nvSpPr>
        <p:spPr/>
        <p:txBody>
          <a:bodyPr>
            <a:normAutofit fontScale="92500"/>
          </a:bodyPr>
          <a:lstStyle/>
          <a:p>
            <a:r>
              <a:rPr lang="en-US" dirty="0" smtClean="0"/>
              <a:t>National TV, wire radio and print press together comprised a consistent and smoothly working hierarchical structure</a:t>
            </a:r>
          </a:p>
          <a:p>
            <a:r>
              <a:rPr lang="en-US" dirty="0" smtClean="0"/>
              <a:t>It was controlled on the basis of the </a:t>
            </a:r>
            <a:r>
              <a:rPr lang="en-US" b="1" dirty="0" smtClean="0"/>
              <a:t>official doctrine </a:t>
            </a:r>
            <a:r>
              <a:rPr lang="en-US" dirty="0" smtClean="0"/>
              <a:t>about mass media (main goal is upbringing of “decent Soviet citizens”) and through the institution of </a:t>
            </a:r>
            <a:r>
              <a:rPr lang="en-US" b="1" dirty="0" smtClean="0"/>
              <a:t>centralized censorship</a:t>
            </a:r>
            <a:r>
              <a:rPr lang="en-US" dirty="0" smtClean="0"/>
              <a:t> (</a:t>
            </a:r>
            <a:r>
              <a:rPr lang="en-US" dirty="0" err="1" smtClean="0"/>
              <a:t>Glavlit</a:t>
            </a:r>
            <a:r>
              <a:rPr lang="en-US" dirty="0" smtClean="0"/>
              <a:t>, The Chief Board of Literature and Publishing established in 1922).</a:t>
            </a:r>
          </a:p>
          <a:p>
            <a:r>
              <a:rPr lang="en-US" dirty="0" smtClean="0"/>
              <a:t>It provided extreme control over media perception with little attention to control media perception (eventually led to large scale of skepticism towards any governmental media)</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Perestroika (1985- 1991)</a:t>
            </a:r>
            <a:endParaRPr lang="ru-RU" dirty="0"/>
          </a:p>
        </p:txBody>
      </p:sp>
      <p:sp>
        <p:nvSpPr>
          <p:cNvPr id="3" name="Content Placeholder 2"/>
          <p:cNvSpPr>
            <a:spLocks noGrp="1"/>
          </p:cNvSpPr>
          <p:nvPr>
            <p:ph idx="1"/>
          </p:nvPr>
        </p:nvSpPr>
        <p:spPr/>
        <p:txBody>
          <a:bodyPr>
            <a:normAutofit/>
          </a:bodyPr>
          <a:lstStyle/>
          <a:p>
            <a:r>
              <a:rPr lang="en-US" dirty="0" smtClean="0"/>
              <a:t>‘Perestroika’ = rebuilding, reorganization</a:t>
            </a:r>
          </a:p>
          <a:p>
            <a:r>
              <a:rPr lang="en-US" dirty="0" smtClean="0"/>
              <a:t>Era of ‘glasnost’ = openness and publicity</a:t>
            </a:r>
          </a:p>
          <a:p>
            <a:r>
              <a:rPr lang="en-US" dirty="0" smtClean="0"/>
              <a:t>Ideological bans raised (case of “12 </a:t>
            </a:r>
            <a:r>
              <a:rPr lang="en-US" dirty="0" err="1" smtClean="0"/>
              <a:t>etazh</a:t>
            </a:r>
            <a:r>
              <a:rPr lang="en-US" dirty="0" smtClean="0"/>
              <a:t>”, 1986; raised questions about Stalin, Lenin’s remains)</a:t>
            </a:r>
          </a:p>
          <a:p>
            <a:r>
              <a:rPr lang="en-US" dirty="0" smtClean="0"/>
              <a:t>Power elite ceased to be a monolith and therefore failed to control ‘glasnost’ </a:t>
            </a:r>
          </a:p>
          <a:p>
            <a:pPr>
              <a:buNone/>
            </a:pPr>
            <a:r>
              <a:rPr lang="en-US" dirty="0" smtClean="0"/>
              <a:t/>
            </a:r>
            <a:br>
              <a:rPr lang="en-US"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Perestroika (1985- 1991)</a:t>
            </a:r>
            <a:endParaRPr lang="ru-RU" dirty="0"/>
          </a:p>
        </p:txBody>
      </p:sp>
      <p:sp>
        <p:nvSpPr>
          <p:cNvPr id="3" name="Content Placeholder 2"/>
          <p:cNvSpPr>
            <a:spLocks noGrp="1"/>
          </p:cNvSpPr>
          <p:nvPr>
            <p:ph idx="1"/>
          </p:nvPr>
        </p:nvSpPr>
        <p:spPr/>
        <p:txBody>
          <a:bodyPr>
            <a:normAutofit/>
          </a:bodyPr>
          <a:lstStyle/>
          <a:p>
            <a:r>
              <a:rPr lang="en-US" dirty="0" smtClean="0"/>
              <a:t>1990 – First USSR Law on Press and other Mass Media prohibited censorship, and allowed organizations and individuals to set up media outlets outside from the state</a:t>
            </a:r>
          </a:p>
          <a:p>
            <a:r>
              <a:rPr lang="en-US" dirty="0" smtClean="0"/>
              <a:t>It cleared the way fro the swift-growth of non-state press and the privatization of the state-owned media</a:t>
            </a:r>
          </a:p>
          <a:p>
            <a:r>
              <a:rPr lang="en-US" dirty="0" smtClean="0"/>
              <a:t>1992 - </a:t>
            </a:r>
            <a:r>
              <a:rPr lang="en-US" dirty="0" err="1" smtClean="0"/>
              <a:t>Glavlit</a:t>
            </a:r>
            <a:r>
              <a:rPr lang="en-US" dirty="0" smtClean="0"/>
              <a:t> </a:t>
            </a:r>
            <a:r>
              <a:rPr lang="en-US" dirty="0" err="1" smtClean="0"/>
              <a:t>ransformed</a:t>
            </a:r>
            <a:r>
              <a:rPr lang="en-US" dirty="0" smtClean="0"/>
              <a:t> into the Committee on Press</a:t>
            </a:r>
          </a:p>
          <a:p>
            <a:r>
              <a:rPr lang="en-US" dirty="0" smtClean="0"/>
              <a:t>All media organizations that were not privatized in the early 1990s remained in the hands of the state</a:t>
            </a:r>
            <a:br>
              <a:rPr lang="en-US"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1214446"/>
          </a:xfrm>
        </p:spPr>
        <p:txBody>
          <a:bodyPr>
            <a:normAutofit fontScale="90000"/>
          </a:bodyPr>
          <a:lstStyle/>
          <a:p>
            <a:r>
              <a:rPr lang="en-US" dirty="0"/>
              <a:t>M</a:t>
            </a:r>
            <a:r>
              <a:rPr lang="en-US" dirty="0" smtClean="0"/>
              <a:t>odern Russia before Putin</a:t>
            </a:r>
            <a:br>
              <a:rPr lang="en-US" dirty="0" smtClean="0"/>
            </a:br>
            <a:r>
              <a:rPr lang="en-US" dirty="0" smtClean="0"/>
              <a:t> (1991-1999)</a:t>
            </a:r>
            <a:endParaRPr lang="ru-RU" dirty="0"/>
          </a:p>
        </p:txBody>
      </p:sp>
      <p:sp>
        <p:nvSpPr>
          <p:cNvPr id="3" name="Content Placeholder 2"/>
          <p:cNvSpPr>
            <a:spLocks noGrp="1"/>
          </p:cNvSpPr>
          <p:nvPr>
            <p:ph idx="1"/>
          </p:nvPr>
        </p:nvSpPr>
        <p:spPr/>
        <p:txBody>
          <a:bodyPr>
            <a:normAutofit/>
          </a:bodyPr>
          <a:lstStyle/>
          <a:p>
            <a:r>
              <a:rPr lang="en-US" dirty="0" smtClean="0"/>
              <a:t>Split in power elite led to attempt to overthrow the President of USSR Mikhail Gorbachev</a:t>
            </a:r>
          </a:p>
          <a:p>
            <a:r>
              <a:rPr lang="en-US" dirty="0" smtClean="0"/>
              <a:t>His political rival Boris Yeltsin and his supporter </a:t>
            </a:r>
            <a:r>
              <a:rPr lang="en-US" dirty="0" err="1" smtClean="0"/>
              <a:t>Anatoliy</a:t>
            </a:r>
            <a:r>
              <a:rPr lang="en-US" dirty="0" smtClean="0"/>
              <a:t> </a:t>
            </a:r>
            <a:r>
              <a:rPr lang="en-US" dirty="0" err="1" smtClean="0"/>
              <a:t>Sobchak</a:t>
            </a:r>
            <a:r>
              <a:rPr lang="en-US" dirty="0" smtClean="0"/>
              <a:t> mayor of Leningrad used Leningrad TV strongly opposed the coup</a:t>
            </a:r>
          </a:p>
          <a:p>
            <a:r>
              <a:rPr lang="en-US" dirty="0" smtClean="0"/>
              <a:t>After Gorbachev was saved from isolation and coup was suppressed Yeltsin receive possibility to use both Channel 1 and Channel 2 for his support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
            </a:r>
            <a:r>
              <a:rPr lang="en-US" dirty="0" smtClean="0"/>
              <a:t>odern Russia before Putin</a:t>
            </a:r>
            <a:endParaRPr lang="ru-RU" dirty="0"/>
          </a:p>
        </p:txBody>
      </p:sp>
      <p:sp>
        <p:nvSpPr>
          <p:cNvPr id="3" name="Content Placeholder 2"/>
          <p:cNvSpPr>
            <a:spLocks noGrp="1"/>
          </p:cNvSpPr>
          <p:nvPr>
            <p:ph idx="1"/>
          </p:nvPr>
        </p:nvSpPr>
        <p:spPr/>
        <p:txBody>
          <a:bodyPr>
            <a:normAutofit/>
          </a:bodyPr>
          <a:lstStyle/>
          <a:p>
            <a:r>
              <a:rPr lang="en-US" dirty="0" smtClean="0"/>
              <a:t>Market reforms promoted by new government required to abandon government’s control over prices</a:t>
            </a:r>
          </a:p>
          <a:p>
            <a:r>
              <a:rPr lang="en-US" dirty="0" smtClean="0"/>
              <a:t>Galloping inflation turned most of the media unprofitable</a:t>
            </a:r>
          </a:p>
          <a:p>
            <a:r>
              <a:rPr lang="en-US" dirty="0" smtClean="0"/>
              <a:t>Both old state controlled and new private TV channels became very economic dependant</a:t>
            </a:r>
          </a:p>
          <a:p>
            <a:r>
              <a:rPr lang="en-US" dirty="0" smtClean="0"/>
              <a:t>Media managers chose to provide propaganda weapons to various external actors (social institute of ‘</a:t>
            </a:r>
            <a:r>
              <a:rPr lang="en-US" i="1" dirty="0" err="1" smtClean="0"/>
              <a:t>zakaz</a:t>
            </a:r>
            <a:r>
              <a:rPr lang="en-US" i="1" dirty="0" smtClean="0"/>
              <a:t>’</a:t>
            </a:r>
            <a:r>
              <a:rPr lang="en-US" dirty="0" smtClean="0"/>
              <a:t>, ordered media product)</a:t>
            </a:r>
          </a:p>
          <a:p>
            <a:r>
              <a:rPr lang="en-US" dirty="0" smtClean="0"/>
              <a:t>Very soon many sold themselves “wholesale”</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500</TotalTime>
  <Words>1373</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Russian media system</vt:lpstr>
      <vt:lpstr>Fedor Marchenko</vt:lpstr>
      <vt:lpstr>Historical background</vt:lpstr>
      <vt:lpstr> Soviet media system (1922-1991)</vt:lpstr>
      <vt:lpstr> Soviet media system (1922-1991)</vt:lpstr>
      <vt:lpstr>Perestroika (1985- 1991)</vt:lpstr>
      <vt:lpstr>Perestroika (1985- 1991)</vt:lpstr>
      <vt:lpstr>Modern Russia before Putin  (1991-1999)</vt:lpstr>
      <vt:lpstr>Modern Russia before Putin</vt:lpstr>
      <vt:lpstr>Modern Russia before Putin</vt:lpstr>
      <vt:lpstr>Modern Russia before Putin</vt:lpstr>
      <vt:lpstr>Media in Putin’s Russia</vt:lpstr>
      <vt:lpstr>Putin’s Russia (2000-?)  Consolidation</vt:lpstr>
      <vt:lpstr>Putin’s Russia (2000-?)  Consolidation</vt:lpstr>
      <vt:lpstr>Putin’s Russia (2000-?)  Consolidation</vt:lpstr>
      <vt:lpstr>Putin’s Russia (2000-?)  Consolidation</vt:lpstr>
      <vt:lpstr>Putin’s Russia. Legislative acts</vt:lpstr>
      <vt:lpstr>Russian media in global context</vt:lpstr>
      <vt:lpstr>Russian media in global context</vt:lpstr>
      <vt:lpstr>Statistics</vt:lpstr>
      <vt:lpstr>Statistics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54</cp:revision>
  <dcterms:created xsi:type="dcterms:W3CDTF">2014-11-18T17:48:01Z</dcterms:created>
  <dcterms:modified xsi:type="dcterms:W3CDTF">2014-11-19T02:11:23Z</dcterms:modified>
</cp:coreProperties>
</file>