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2" r:id="rId4"/>
    <p:sldId id="261" r:id="rId5"/>
    <p:sldId id="258" r:id="rId6"/>
    <p:sldId id="292" r:id="rId7"/>
    <p:sldId id="288" r:id="rId8"/>
    <p:sldId id="290" r:id="rId9"/>
    <p:sldId id="291" r:id="rId10"/>
    <p:sldId id="293" r:id="rId11"/>
    <p:sldId id="294" r:id="rId12"/>
    <p:sldId id="295" r:id="rId13"/>
    <p:sldId id="30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50" d="100"/>
          <a:sy n="50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A6DF8-698F-4469-A6CB-3969975DDA38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9FFB-58A6-49EB-9719-BB8F9F0EE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FF6758-100E-4F2F-B3E0-9025A61372EC}" type="datetimeFigureOut">
              <a:rPr lang="en-US" smtClean="0"/>
              <a:t>26-Jan-15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AD2457-DF83-4C55-94A8-6BC295C4F05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Инновационная образовательная организация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Александр М </a:t>
            </a:r>
            <a:r>
              <a:rPr lang="ru-RU" dirty="0" smtClean="0"/>
              <a:t>Сидоркин, Центр изучения инноваций в образовании, Институт образования, НИУ ВШЭ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Rogers, Everett M. (2003). </a:t>
            </a:r>
            <a:r>
              <a:rPr lang="en-US" i="1" dirty="0"/>
              <a:t>Diffusion of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Более высокая степень пере-изобретения ведет к ускоренному принятию </a:t>
            </a:r>
            <a:r>
              <a:rPr lang="ru-RU" dirty="0" smtClean="0"/>
              <a:t>инновации и ее жизнеспособности</a:t>
            </a:r>
          </a:p>
          <a:p>
            <a:r>
              <a:rPr lang="ru-RU" dirty="0"/>
              <a:t>В процессе принятия инновационных решений выделяются стадии: узнавания, убеждения, принятия решения, реализации, </a:t>
            </a:r>
            <a:r>
              <a:rPr lang="ru-RU" dirty="0" smtClean="0"/>
              <a:t>подтверждения</a:t>
            </a:r>
          </a:p>
          <a:p>
            <a:r>
              <a:rPr lang="ru-RU" dirty="0"/>
              <a:t>В процессе принятия инновационных решений, каналы массовой информации более значимы на стадии узнавания, а каналы межличностного общения более значимы на стадии </a:t>
            </a:r>
            <a:r>
              <a:rPr lang="ru-RU" dirty="0" smtClean="0"/>
              <a:t>убеждения</a:t>
            </a:r>
          </a:p>
          <a:p>
            <a:r>
              <a:rPr lang="ru-RU" dirty="0"/>
              <a:t>Скорость распространения знания об инновациях выше, чем скорость их принятия.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01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Rogers, Everett M. (2003). </a:t>
            </a:r>
            <a:r>
              <a:rPr lang="en-US" i="1" dirty="0"/>
              <a:t>Diffusion of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Относительное преимущество инновации, в восприятии членов социальной системы, положительно влияет на скорость </a:t>
            </a:r>
            <a:r>
              <a:rPr lang="ru-RU" dirty="0" smtClean="0"/>
              <a:t>принятия</a:t>
            </a:r>
          </a:p>
          <a:p>
            <a:r>
              <a:rPr lang="ru-RU" dirty="0"/>
              <a:t>Совместимость инновации (как она воспринимается членами социальной системы) положительно коррелирует со скоростью </a:t>
            </a:r>
            <a:r>
              <a:rPr lang="ru-RU" dirty="0" smtClean="0"/>
              <a:t>принятия</a:t>
            </a:r>
          </a:p>
          <a:p>
            <a:r>
              <a:rPr lang="ru-RU" dirty="0"/>
              <a:t>Возрасты ранних и поздних </a:t>
            </a:r>
            <a:r>
              <a:rPr lang="ru-RU" dirty="0" err="1"/>
              <a:t>адоптеров</a:t>
            </a:r>
            <a:r>
              <a:rPr lang="ru-RU" dirty="0"/>
              <a:t> инноваций не отличаются </a:t>
            </a:r>
            <a:endParaRPr lang="ru-RU" dirty="0" smtClean="0"/>
          </a:p>
          <a:p>
            <a:r>
              <a:rPr lang="ru-RU" dirty="0"/>
              <a:t>Принятие человеком инновации более вероятно, если другие в его личной сети приняли эту </a:t>
            </a:r>
            <a:r>
              <a:rPr lang="ru-RU" dirty="0" smtClean="0"/>
              <a:t>инновацию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0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инновациями в университете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Поддержка </a:t>
            </a:r>
            <a:r>
              <a:rPr lang="ru-RU" dirty="0" smtClean="0"/>
              <a:t>риска, культура </a:t>
            </a:r>
            <a:r>
              <a:rPr lang="ru-RU" dirty="0" smtClean="0"/>
              <a:t>инноваций. </a:t>
            </a:r>
            <a:endParaRPr lang="ru-RU" dirty="0" smtClean="0"/>
          </a:p>
          <a:p>
            <a:r>
              <a:rPr lang="ru-RU" dirty="0" smtClean="0"/>
              <a:t>Упор не на новизну, а на улучшение</a:t>
            </a:r>
          </a:p>
          <a:p>
            <a:r>
              <a:rPr lang="ru-RU" dirty="0" smtClean="0"/>
              <a:t>Внимание к процессу диффузии:</a:t>
            </a:r>
          </a:p>
          <a:p>
            <a:pPr lvl="1"/>
            <a:r>
              <a:rPr lang="ru-RU" dirty="0" smtClean="0"/>
              <a:t>Относительная полезность инновации</a:t>
            </a:r>
          </a:p>
          <a:p>
            <a:pPr lvl="1"/>
            <a:r>
              <a:rPr lang="ru-RU" dirty="0" smtClean="0"/>
              <a:t>Относительная </a:t>
            </a:r>
            <a:r>
              <a:rPr lang="ru-RU" dirty="0" err="1" smtClean="0"/>
              <a:t>встроенность</a:t>
            </a:r>
            <a:r>
              <a:rPr lang="ru-RU" dirty="0" smtClean="0"/>
              <a:t> инновации</a:t>
            </a:r>
          </a:p>
          <a:p>
            <a:pPr lvl="1"/>
            <a:r>
              <a:rPr lang="ru-RU" dirty="0" smtClean="0"/>
              <a:t>Потенциальные ранние </a:t>
            </a:r>
            <a:r>
              <a:rPr lang="ru-RU" dirty="0" err="1" smtClean="0"/>
              <a:t>адоптеры</a:t>
            </a:r>
            <a:endParaRPr lang="ru-RU" dirty="0" smtClean="0"/>
          </a:p>
          <a:p>
            <a:pPr lvl="1"/>
            <a:r>
              <a:rPr lang="ru-RU" dirty="0" smtClean="0"/>
              <a:t>Проникновение в личные сети</a:t>
            </a:r>
          </a:p>
          <a:p>
            <a:pPr lvl="1"/>
            <a:r>
              <a:rPr lang="ru-RU" dirty="0" smtClean="0"/>
              <a:t>Возможность пере-изобретения</a:t>
            </a:r>
            <a:endParaRPr lang="ru-RU" dirty="0" smtClean="0"/>
          </a:p>
          <a:p>
            <a:pPr lvl="1"/>
            <a:r>
              <a:rPr lang="ru-RU" dirty="0" smtClean="0"/>
              <a:t>Агент изменений</a:t>
            </a:r>
            <a:endParaRPr lang="ru-RU" dirty="0" smtClean="0"/>
          </a:p>
          <a:p>
            <a:r>
              <a:rPr lang="ru-RU" dirty="0" smtClean="0"/>
              <a:t>Устойчивость инновации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3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инновации в НИУ ВШЭ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Магистерская программа «Доказательная образовательная политика»</a:t>
            </a:r>
          </a:p>
          <a:p>
            <a:pPr lvl="1"/>
            <a:r>
              <a:rPr lang="ru-RU" dirty="0" err="1" smtClean="0"/>
              <a:t>Встроенность</a:t>
            </a:r>
            <a:r>
              <a:rPr lang="ru-RU" dirty="0" smtClean="0"/>
              <a:t> в систему: Стандарты, формат. Пределы </a:t>
            </a:r>
            <a:r>
              <a:rPr lang="ru-RU" dirty="0" err="1" smtClean="0"/>
              <a:t>инновационности</a:t>
            </a:r>
            <a:endParaRPr lang="ru-RU" dirty="0" smtClean="0"/>
          </a:p>
          <a:p>
            <a:pPr lvl="1"/>
            <a:r>
              <a:rPr lang="en-US" dirty="0" smtClean="0"/>
              <a:t>Skunk Works </a:t>
            </a:r>
            <a:r>
              <a:rPr lang="ru-RU" smtClean="0"/>
              <a:t>модель</a:t>
            </a:r>
            <a:endParaRPr lang="ru-RU" dirty="0" smtClean="0"/>
          </a:p>
          <a:p>
            <a:pPr lvl="1"/>
            <a:r>
              <a:rPr lang="ru-RU" dirty="0" smtClean="0"/>
              <a:t>Инновационный  ход:</a:t>
            </a:r>
          </a:p>
          <a:p>
            <a:pPr lvl="2"/>
            <a:r>
              <a:rPr lang="ru-RU" dirty="0" smtClean="0"/>
              <a:t>Индивидуальные траектории за счет </a:t>
            </a:r>
            <a:r>
              <a:rPr lang="ru-RU" dirty="0" err="1" smtClean="0"/>
              <a:t>МООКов</a:t>
            </a:r>
            <a:endParaRPr lang="ru-RU" dirty="0" smtClean="0"/>
          </a:p>
          <a:p>
            <a:pPr lvl="2"/>
            <a:r>
              <a:rPr lang="ru-RU" dirty="0" smtClean="0"/>
              <a:t>Тьюторская поддержка</a:t>
            </a:r>
          </a:p>
          <a:p>
            <a:pPr lvl="2"/>
            <a:r>
              <a:rPr lang="ru-RU" dirty="0" smtClean="0"/>
              <a:t>Включенность в исследовательские проекты</a:t>
            </a:r>
          </a:p>
          <a:p>
            <a:pPr lvl="1"/>
            <a:r>
              <a:rPr lang="ru-RU" dirty="0" smtClean="0"/>
              <a:t>Предварительные результаты:</a:t>
            </a:r>
          </a:p>
          <a:p>
            <a:pPr lvl="2"/>
            <a:r>
              <a:rPr lang="ru-RU" dirty="0" smtClean="0"/>
              <a:t>Что работает, что не работает</a:t>
            </a:r>
          </a:p>
          <a:p>
            <a:pPr lvl="2"/>
            <a:r>
              <a:rPr lang="ru-RU" dirty="0" smtClean="0"/>
              <a:t>Нельзя распространять «незрелую» инновацию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77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Мировые </a:t>
            </a:r>
            <a:r>
              <a:rPr lang="ru-RU" dirty="0" smtClean="0"/>
              <a:t>тренды в высшем образовании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9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Высшее образование на </a:t>
            </a:r>
            <a:r>
              <a:rPr lang="ru-RU" sz="3200" dirty="0"/>
              <a:t>пороге революции</a:t>
            </a:r>
            <a:endParaRPr lang="ru-RU" sz="3200" dirty="0" smtClean="0"/>
          </a:p>
          <a:p>
            <a:r>
              <a:rPr lang="ru-RU" sz="3200" dirty="0" smtClean="0"/>
              <a:t>Или </a:t>
            </a:r>
            <a:r>
              <a:rPr lang="ru-RU" sz="3200" dirty="0" smtClean="0"/>
              <a:t>нет?</a:t>
            </a:r>
            <a:endParaRPr lang="ru-RU" sz="3200" dirty="0" smtClean="0"/>
          </a:p>
          <a:p>
            <a:pPr lvl="1"/>
            <a:r>
              <a:rPr lang="ru-RU" sz="2800" dirty="0" smtClean="0"/>
              <a:t>Радикальные предсказания уже были</a:t>
            </a:r>
          </a:p>
          <a:p>
            <a:pPr lvl="1"/>
            <a:r>
              <a:rPr lang="ru-RU" sz="2800" dirty="0" smtClean="0"/>
              <a:t>Инерция социального института (образование как этап жизни)</a:t>
            </a:r>
          </a:p>
          <a:p>
            <a:pPr lvl="1"/>
            <a:r>
              <a:rPr lang="ru-RU" sz="2800" dirty="0" smtClean="0"/>
              <a:t>Предсказуемость рынка труда снижается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732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в характере труда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" y="1230312"/>
            <a:ext cx="729234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753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мы знаем точно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Декорпоративизация</a:t>
            </a:r>
            <a:endParaRPr lang="ru-RU" dirty="0" smtClean="0"/>
          </a:p>
          <a:p>
            <a:pPr lvl="1"/>
            <a:r>
              <a:rPr lang="ru-RU" dirty="0" smtClean="0"/>
              <a:t>В </a:t>
            </a:r>
            <a:r>
              <a:rPr lang="en-US" dirty="0" smtClean="0"/>
              <a:t>1979</a:t>
            </a:r>
            <a:r>
              <a:rPr lang="en-US" dirty="0"/>
              <a:t>, </a:t>
            </a:r>
            <a:r>
              <a:rPr lang="ru-RU" dirty="0" smtClean="0"/>
              <a:t>молодые сотрудники получали 2.5 недели подготовки в год от компании</a:t>
            </a:r>
            <a:r>
              <a:rPr lang="en-US" dirty="0" smtClean="0"/>
              <a:t>. </a:t>
            </a:r>
            <a:r>
              <a:rPr lang="ru-RU" dirty="0" smtClean="0"/>
              <a:t>В 2015 только 21% получили хоть какой-то тренинг за последние пять лет (</a:t>
            </a:r>
            <a:r>
              <a:rPr lang="en-US" dirty="0" smtClean="0"/>
              <a:t>Accenture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Перенос тяжести образования на государственные средства</a:t>
            </a:r>
          </a:p>
          <a:p>
            <a:r>
              <a:rPr lang="ru-RU" dirty="0" err="1"/>
              <a:t>Массификация</a:t>
            </a:r>
            <a:r>
              <a:rPr lang="ru-RU" dirty="0"/>
              <a:t> высшего образования</a:t>
            </a:r>
          </a:p>
          <a:p>
            <a:pPr lvl="1"/>
            <a:r>
              <a:rPr lang="ru-RU" dirty="0"/>
              <a:t>Диверсификация студентов</a:t>
            </a:r>
            <a:endParaRPr lang="en-US" dirty="0"/>
          </a:p>
          <a:p>
            <a:pPr lvl="1"/>
            <a:r>
              <a:rPr lang="ru-RU" dirty="0"/>
              <a:t>Фрагментация рынка </a:t>
            </a:r>
          </a:p>
          <a:p>
            <a:pPr lvl="1"/>
            <a:r>
              <a:rPr lang="ru-RU" dirty="0"/>
              <a:t>Болезнь цен </a:t>
            </a:r>
            <a:r>
              <a:rPr lang="ru-RU" dirty="0" err="1"/>
              <a:t>Боумоля</a:t>
            </a:r>
            <a:endParaRPr lang="ru-RU" dirty="0"/>
          </a:p>
          <a:p>
            <a:pPr lvl="1"/>
            <a:r>
              <a:rPr lang="ru-RU" dirty="0"/>
              <a:t>Снижение сигнальной функции</a:t>
            </a:r>
          </a:p>
          <a:p>
            <a:pPr lvl="1"/>
            <a:r>
              <a:rPr lang="ru-RU" dirty="0" err="1"/>
              <a:t>Сверх-конкуренция</a:t>
            </a:r>
            <a:endParaRPr lang="ru-RU" dirty="0"/>
          </a:p>
          <a:p>
            <a:pPr lvl="1"/>
            <a:r>
              <a:rPr lang="en-US" dirty="0"/>
              <a:t>Life-long </a:t>
            </a:r>
            <a:r>
              <a:rPr lang="en-US" dirty="0" smtClean="0"/>
              <a:t>learning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449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Население с высшим образованием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23367"/>
            <a:ext cx="7665720" cy="45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239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Сколько тратится на одного учащегося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1279842"/>
            <a:ext cx="7406640" cy="481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771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Процент ВВП тратится на образование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614" y="1219200"/>
            <a:ext cx="6878772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знаем об инновациях?</a:t>
            </a:r>
            <a:endParaRPr lang="en-US" dirty="0"/>
          </a:p>
        </p:txBody>
      </p:sp>
      <p:pic>
        <p:nvPicPr>
          <p:cNvPr id="4" name="Рисунок 1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1891145" cy="4530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3400" y="20574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Measuring innovations in education</a:t>
            </a:r>
            <a:endParaRPr lang="en-US" dirty="0"/>
          </a:p>
          <a:p>
            <a:endParaRPr lang="ru-RU" dirty="0" smtClean="0"/>
          </a:p>
          <a:p>
            <a:endParaRPr lang="en-US" dirty="0"/>
          </a:p>
          <a:p>
            <a:r>
              <a:rPr lang="ru-RU" dirty="0" smtClean="0"/>
              <a:t>		</a:t>
            </a:r>
            <a:r>
              <a:rPr lang="en-US" dirty="0" smtClean="0"/>
              <a:t>Stephan</a:t>
            </a:r>
            <a:r>
              <a:rPr lang="ru-RU" dirty="0" smtClean="0"/>
              <a:t> </a:t>
            </a:r>
            <a:r>
              <a:rPr lang="en-US" dirty="0" smtClean="0"/>
              <a:t>Vincent-</a:t>
            </a:r>
            <a:r>
              <a:rPr lang="en-US" dirty="0" err="1" smtClean="0"/>
              <a:t>Lancrin</a:t>
            </a:r>
            <a:endParaRPr lang="en-US" dirty="0"/>
          </a:p>
          <a:p>
            <a:r>
              <a:rPr lang="ru-RU" dirty="0" smtClean="0"/>
              <a:t>		</a:t>
            </a:r>
            <a:r>
              <a:rPr lang="en-US" dirty="0" smtClean="0"/>
              <a:t>Adele</a:t>
            </a:r>
            <a:r>
              <a:rPr lang="ru-RU" dirty="0" smtClean="0"/>
              <a:t> </a:t>
            </a:r>
            <a:r>
              <a:rPr lang="en-US" dirty="0" smtClean="0"/>
              <a:t>Atkinson</a:t>
            </a:r>
            <a:endParaRPr lang="en-US" dirty="0"/>
          </a:p>
          <a:p>
            <a:r>
              <a:rPr lang="ru-RU" dirty="0" smtClean="0"/>
              <a:t>		</a:t>
            </a:r>
            <a:r>
              <a:rPr lang="en-US" dirty="0" err="1" smtClean="0"/>
              <a:t>Gwenael</a:t>
            </a:r>
            <a:r>
              <a:rPr lang="ru-RU" dirty="0" smtClean="0"/>
              <a:t> </a:t>
            </a:r>
            <a:r>
              <a:rPr lang="en-US" dirty="0" err="1" smtClean="0"/>
              <a:t>Jacotin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знаем точно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Начало аутсорсинга в образовании</a:t>
            </a:r>
          </a:p>
          <a:p>
            <a:pPr lvl="1"/>
            <a:r>
              <a:rPr lang="en-US" dirty="0" smtClean="0"/>
              <a:t>Online (MOOCs)</a:t>
            </a:r>
          </a:p>
          <a:p>
            <a:pPr lvl="1"/>
            <a:r>
              <a:rPr lang="en-US" dirty="0" smtClean="0"/>
              <a:t>Flipped classrooms</a:t>
            </a:r>
          </a:p>
          <a:p>
            <a:pPr lvl="1"/>
            <a:r>
              <a:rPr lang="ru-RU" dirty="0" smtClean="0"/>
              <a:t>Мобильность студенчества</a:t>
            </a:r>
          </a:p>
          <a:p>
            <a:pPr lvl="1"/>
            <a:r>
              <a:rPr lang="en-US" dirty="0" smtClean="0"/>
              <a:t>Digital Badges</a:t>
            </a:r>
            <a:endParaRPr lang="ru-RU" dirty="0"/>
          </a:p>
          <a:p>
            <a:r>
              <a:rPr lang="ru-RU" dirty="0" smtClean="0"/>
              <a:t>Сетевая структура </a:t>
            </a:r>
          </a:p>
          <a:p>
            <a:r>
              <a:rPr lang="en-US" dirty="0" smtClean="0"/>
              <a:t>Learning analytics and Big Data</a:t>
            </a:r>
            <a:endParaRPr lang="ru-RU" dirty="0" smtClean="0"/>
          </a:p>
          <a:p>
            <a:r>
              <a:rPr lang="en-US" dirty="0" smtClean="0"/>
              <a:t>Online</a:t>
            </a:r>
            <a:r>
              <a:rPr lang="ru-RU" dirty="0" smtClean="0"/>
              <a:t> университеты</a:t>
            </a:r>
          </a:p>
          <a:p>
            <a:r>
              <a:rPr lang="ru-RU" dirty="0" smtClean="0"/>
              <a:t>Рост инвестиций в инновации</a:t>
            </a:r>
          </a:p>
          <a:p>
            <a:r>
              <a:rPr lang="ru-RU" dirty="0" smtClean="0"/>
              <a:t>Рост </a:t>
            </a:r>
            <a:r>
              <a:rPr lang="ru-RU" dirty="0" err="1" smtClean="0"/>
              <a:t>автодидактизма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277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вряд ли будет, но кто его знает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/>
              <a:t>10 глобальных </a:t>
            </a:r>
            <a:r>
              <a:rPr lang="ru-RU" sz="3600" dirty="0" smtClean="0"/>
              <a:t>онлайн университетов </a:t>
            </a:r>
            <a:r>
              <a:rPr lang="ru-RU" sz="3600" dirty="0"/>
              <a:t>(</a:t>
            </a:r>
            <a:r>
              <a:rPr lang="ru-RU" sz="3600" dirty="0" err="1"/>
              <a:t>сверхмонополизация</a:t>
            </a:r>
            <a:r>
              <a:rPr lang="ru-RU" sz="3600" dirty="0" smtClean="0"/>
              <a:t>)</a:t>
            </a:r>
            <a:endParaRPr lang="ru-RU" sz="3600" dirty="0"/>
          </a:p>
          <a:p>
            <a:r>
              <a:rPr lang="ru-RU" sz="3600" dirty="0" err="1" smtClean="0"/>
              <a:t>Нейростимуляторы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Компьютер-мозг интерфейс</a:t>
            </a:r>
            <a:endParaRPr lang="en-US" sz="3600" dirty="0" smtClean="0"/>
          </a:p>
          <a:p>
            <a:r>
              <a:rPr lang="ru-RU" sz="3600" dirty="0" smtClean="0"/>
              <a:t>Виртуальные обучающие миры</a:t>
            </a:r>
          </a:p>
          <a:p>
            <a:endParaRPr lang="ru-RU" sz="3600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2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Магистерские программы и аспирантура </a:t>
            </a:r>
            <a:r>
              <a:rPr lang="ru-RU" dirty="0" err="1" smtClean="0"/>
              <a:t>Инобра</a:t>
            </a:r>
            <a:r>
              <a:rPr lang="ru-RU" dirty="0" smtClean="0"/>
              <a:t> НИУ ВШЭ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Для предметных специалистов (очно-заочные)</a:t>
            </a:r>
          </a:p>
          <a:p>
            <a:pPr lvl="1"/>
            <a:r>
              <a:rPr lang="ru-RU" dirty="0" smtClean="0"/>
              <a:t>Герменевтика школьной словесности</a:t>
            </a:r>
          </a:p>
          <a:p>
            <a:pPr lvl="1"/>
            <a:r>
              <a:rPr lang="ru-RU" dirty="0" smtClean="0"/>
              <a:t>Информационные ресурсы исторической науки</a:t>
            </a:r>
          </a:p>
          <a:p>
            <a:pPr lvl="1"/>
            <a:r>
              <a:rPr lang="ru-RU" dirty="0" smtClean="0"/>
              <a:t>Политические вызовы современности</a:t>
            </a:r>
          </a:p>
          <a:p>
            <a:r>
              <a:rPr lang="ru-RU" dirty="0" smtClean="0"/>
              <a:t>Для управленцев (о-з)</a:t>
            </a:r>
          </a:p>
          <a:p>
            <a:pPr lvl="1"/>
            <a:r>
              <a:rPr lang="ru-RU" dirty="0" smtClean="0"/>
              <a:t>Управление образованием</a:t>
            </a:r>
          </a:p>
          <a:p>
            <a:pPr lvl="1"/>
            <a:r>
              <a:rPr lang="ru-RU" dirty="0" smtClean="0"/>
              <a:t>Управление в высшем образовании</a:t>
            </a:r>
          </a:p>
          <a:p>
            <a:r>
              <a:rPr lang="ru-RU" dirty="0" smtClean="0"/>
              <a:t>Для аналитиков (очные)</a:t>
            </a:r>
          </a:p>
          <a:p>
            <a:pPr lvl="1"/>
            <a:r>
              <a:rPr lang="ru-RU" dirty="0" smtClean="0"/>
              <a:t>Измерения в психологии и образовании</a:t>
            </a:r>
          </a:p>
          <a:p>
            <a:pPr lvl="1"/>
            <a:r>
              <a:rPr lang="ru-RU" dirty="0" smtClean="0"/>
              <a:t>Доказательная образовательная политика</a:t>
            </a:r>
          </a:p>
          <a:p>
            <a:r>
              <a:rPr lang="ru-RU" dirty="0" smtClean="0"/>
              <a:t>Аспирантура (очная)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7760" y="2971800"/>
            <a:ext cx="38100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http://ioe.hse.ru</a:t>
            </a:r>
            <a:endParaRPr lang="en-US" sz="32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060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“the implementation [or introduction] of a new or significantly improved product (good or service) or process, a new marketing method, or a new </a:t>
            </a:r>
            <a:r>
              <a:rPr lang="en-US" dirty="0" err="1"/>
              <a:t>organisational</a:t>
            </a:r>
            <a:r>
              <a:rPr lang="en-US" dirty="0"/>
              <a:t> method in business practices, workplace </a:t>
            </a:r>
            <a:r>
              <a:rPr lang="en-US" dirty="0" err="1"/>
              <a:t>organisation</a:t>
            </a:r>
            <a:r>
              <a:rPr lang="en-US" dirty="0"/>
              <a:t> or external relations</a:t>
            </a:r>
            <a:r>
              <a:rPr lang="en-US" i="1" dirty="0" smtClean="0"/>
              <a:t>”</a:t>
            </a:r>
            <a:r>
              <a:rPr lang="ru-RU" i="1" dirty="0" smtClean="0"/>
              <a:t> </a:t>
            </a:r>
            <a:r>
              <a:rPr lang="ru-RU" dirty="0"/>
              <a:t>(</a:t>
            </a:r>
            <a:r>
              <a:rPr lang="en-US" dirty="0"/>
              <a:t>Oslo Manual, 2005</a:t>
            </a:r>
            <a:r>
              <a:rPr lang="ru-RU" dirty="0"/>
              <a:t>)</a:t>
            </a:r>
            <a:r>
              <a:rPr lang="en-US" dirty="0" smtClean="0"/>
              <a:t>. </a:t>
            </a:r>
            <a:endParaRPr lang="ru-RU" dirty="0" smtClean="0"/>
          </a:p>
          <a:p>
            <a:r>
              <a:rPr lang="ru-RU" dirty="0" smtClean="0"/>
              <a:t>«внедрение </a:t>
            </a:r>
            <a:r>
              <a:rPr lang="en-US" dirty="0" smtClean="0"/>
              <a:t>[</a:t>
            </a:r>
            <a:r>
              <a:rPr lang="ru-RU" dirty="0" smtClean="0"/>
              <a:t>или </a:t>
            </a:r>
            <a:r>
              <a:rPr lang="ru-RU" dirty="0"/>
              <a:t>в</a:t>
            </a:r>
            <a:r>
              <a:rPr lang="ru-RU" dirty="0" smtClean="0"/>
              <a:t>ведение</a:t>
            </a:r>
            <a:r>
              <a:rPr lang="en-US" dirty="0" smtClean="0"/>
              <a:t>]</a:t>
            </a:r>
            <a:r>
              <a:rPr lang="ru-RU" dirty="0" smtClean="0"/>
              <a:t> нового или значительно улучшенного продукта (товара или услуги) или процесса, нового маркетингового инструмента или нового организационного метода в деловой практике, на рабочем месте или внешних отношениях»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Методология: два способа измерения инноваций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REFLEX and </a:t>
            </a:r>
            <a:r>
              <a:rPr lang="en-US" dirty="0" smtClean="0"/>
              <a:t>HEGESCO</a:t>
            </a:r>
            <a:r>
              <a:rPr lang="ru-RU" dirty="0" smtClean="0"/>
              <a:t> опросы выпускников ВУЗов 5 лет после выпуска. Россия не участвует. Результат по странам, где проводится: образование – вторая по </a:t>
            </a:r>
            <a:r>
              <a:rPr lang="ru-RU" dirty="0" err="1" smtClean="0"/>
              <a:t>инновационности</a:t>
            </a:r>
            <a:r>
              <a:rPr lang="ru-RU" dirty="0" smtClean="0"/>
              <a:t> отрасль после промышленного производства.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Изменения практик преподавания, измеряемых в </a:t>
            </a:r>
            <a:r>
              <a:rPr lang="en-US" dirty="0"/>
              <a:t>PISA, TIMSS </a:t>
            </a:r>
            <a:r>
              <a:rPr lang="ru-RU" dirty="0" smtClean="0"/>
              <a:t>и </a:t>
            </a:r>
            <a:r>
              <a:rPr lang="en-US" dirty="0" smtClean="0"/>
              <a:t>PIRLS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7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Композитный индекс инноваций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4" y="1295400"/>
            <a:ext cx="8155696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9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Девять главных инноваций в российском школьном образовании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Рост использования материальных стимулов для привлечения и удержания учителей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Рост использования данных оценки для мониторинга ежегодного прогресса учащихся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Больше специальных классов по математике для отстающих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Больше факультативов в начальной школе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Рост участия родителей в работе родительских комитетов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Большее использование учебника как основного ресурса в преподавании естественных наук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Рост использования дифференциации по уровням знаний в средних и старших классах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Рост использования компьютера как источника информации 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Увеличение доступа к интернету в классе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0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Предварительные выводы доклада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Чем выше </a:t>
            </a:r>
            <a:r>
              <a:rPr lang="ru-RU" dirty="0" err="1" smtClean="0"/>
              <a:t>инновационность</a:t>
            </a:r>
            <a:r>
              <a:rPr lang="ru-RU" dirty="0" smtClean="0"/>
              <a:t> в системе, тем выше общие результаты </a:t>
            </a:r>
          </a:p>
          <a:p>
            <a:r>
              <a:rPr lang="ru-RU" dirty="0" smtClean="0"/>
              <a:t>Российское образование стремительно изменяется</a:t>
            </a:r>
          </a:p>
          <a:p>
            <a:r>
              <a:rPr lang="ru-RU" dirty="0" smtClean="0"/>
              <a:t>Использование ИКТ резко возросло </a:t>
            </a:r>
          </a:p>
          <a:p>
            <a:r>
              <a:rPr lang="ru-RU" dirty="0" smtClean="0"/>
              <a:t>Работа с данными  на уроке растет</a:t>
            </a:r>
            <a:endParaRPr lang="ru-RU" dirty="0" smtClean="0"/>
          </a:p>
          <a:p>
            <a:r>
              <a:rPr lang="ru-RU" dirty="0" smtClean="0"/>
              <a:t>Мы мало знаем о том, как меняется труд педагога и учащегося</a:t>
            </a:r>
          </a:p>
          <a:p>
            <a:r>
              <a:rPr lang="ru-RU" dirty="0" smtClean="0"/>
              <a:t>Мы не знаем уровень </a:t>
            </a:r>
            <a:r>
              <a:rPr lang="ru-RU" dirty="0" err="1" smtClean="0"/>
              <a:t>инновационности</a:t>
            </a:r>
            <a:r>
              <a:rPr lang="ru-RU" dirty="0" smtClean="0"/>
              <a:t> российских университетов</a:t>
            </a:r>
          </a:p>
          <a:p>
            <a:r>
              <a:rPr lang="ru-RU" dirty="0" smtClean="0"/>
              <a:t>Неизвестны прямые образовательные эффекты инноваций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можно изучать инновации?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3200" dirty="0" smtClean="0"/>
              <a:t>Контекст</a:t>
            </a:r>
            <a:r>
              <a:rPr lang="ru-RU" sz="3200" dirty="0"/>
              <a:t>ы</a:t>
            </a:r>
            <a:endParaRPr lang="ru-RU" sz="3200" dirty="0" smtClean="0"/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Educational change, change agents (</a:t>
            </a:r>
            <a:r>
              <a:rPr lang="en-US" sz="2800" dirty="0" err="1" smtClean="0"/>
              <a:t>Fullan</a:t>
            </a:r>
            <a:r>
              <a:rPr lang="en-US" sz="2800" dirty="0" smtClean="0"/>
              <a:t>, Cuban, McLaughlin, Ellis, </a:t>
            </a:r>
            <a:r>
              <a:rPr lang="en-US" sz="2800" dirty="0" err="1" smtClean="0"/>
              <a:t>Morrish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Innovation diffusion studies (E. Rogers)</a:t>
            </a:r>
            <a:endParaRPr lang="ru-RU" sz="2800" dirty="0" smtClean="0"/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Disruptive innovations theory (Christenson)</a:t>
            </a:r>
          </a:p>
          <a:p>
            <a:pPr>
              <a:buBlip>
                <a:blip r:embed="rId2"/>
              </a:buBlip>
            </a:pPr>
            <a:r>
              <a:rPr lang="ru-RU" sz="3200" dirty="0" smtClean="0"/>
              <a:t>Темы</a:t>
            </a:r>
          </a:p>
          <a:p>
            <a:pPr lvl="1">
              <a:buBlip>
                <a:blip r:embed="rId2"/>
              </a:buBlip>
            </a:pPr>
            <a:r>
              <a:rPr lang="ru-RU" sz="2800" dirty="0" smtClean="0"/>
              <a:t>Теория: Реформа, инновация, изменение</a:t>
            </a:r>
          </a:p>
          <a:p>
            <a:pPr lvl="1">
              <a:buBlip>
                <a:blip r:embed="rId2"/>
              </a:buBlip>
            </a:pPr>
            <a:r>
              <a:rPr lang="ru-RU" sz="2800" dirty="0"/>
              <a:t>Знание современных инноваций</a:t>
            </a:r>
            <a:endParaRPr lang="en-US" sz="2800" dirty="0"/>
          </a:p>
          <a:p>
            <a:pPr lvl="1">
              <a:buBlip>
                <a:blip r:embed="rId2"/>
              </a:buBlip>
            </a:pPr>
            <a:r>
              <a:rPr lang="ru-RU" sz="2800" dirty="0" smtClean="0"/>
              <a:t>История: Ретроспективный анализ инноваций</a:t>
            </a:r>
          </a:p>
          <a:p>
            <a:pPr lvl="1">
              <a:buBlip>
                <a:blip r:embed="rId2"/>
              </a:buBlip>
            </a:pPr>
            <a:r>
              <a:rPr lang="ru-RU" sz="2800" dirty="0" smtClean="0"/>
              <a:t>Аналитика: Предсказательная модель</a:t>
            </a:r>
          </a:p>
        </p:txBody>
      </p:sp>
    </p:spTree>
    <p:extLst>
      <p:ext uri="{BB962C8B-B14F-4D97-AF65-F5344CB8AC3E}">
        <p14:creationId xmlns:p14="http://schemas.microsoft.com/office/powerpoint/2010/main" val="120272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Innovations in Education and Teaching International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i="1" dirty="0"/>
              <a:t>A generic model for guiding the integration of ICT into teaching and </a:t>
            </a:r>
            <a:r>
              <a:rPr lang="en-US" sz="2000" i="1" dirty="0" smtClean="0"/>
              <a:t>learning</a:t>
            </a:r>
            <a:r>
              <a:rPr lang="ru-RU" sz="2000" dirty="0" smtClean="0"/>
              <a:t>. </a:t>
            </a:r>
            <a:r>
              <a:rPr lang="en-US" sz="2000" dirty="0" err="1" smtClean="0"/>
              <a:t>Qiyun</a:t>
            </a:r>
            <a:r>
              <a:rPr lang="en-US" sz="2000" dirty="0" smtClean="0"/>
              <a:t> </a:t>
            </a:r>
            <a:r>
              <a:rPr lang="en-US" sz="2000" dirty="0"/>
              <a:t>Wang</a:t>
            </a:r>
          </a:p>
          <a:p>
            <a:r>
              <a:rPr lang="en-US" sz="2000" i="1" dirty="0" smtClean="0"/>
              <a:t>Feeding </a:t>
            </a:r>
            <a:r>
              <a:rPr lang="en-US" sz="2000" i="1" dirty="0"/>
              <a:t>forward: using feedback to promote student reflection and learning – a teaching </a:t>
            </a:r>
            <a:r>
              <a:rPr lang="en-US" sz="2000" i="1" dirty="0" smtClean="0"/>
              <a:t>model</a:t>
            </a:r>
            <a:r>
              <a:rPr lang="ru-RU" sz="2000" dirty="0" smtClean="0"/>
              <a:t>. </a:t>
            </a:r>
            <a:r>
              <a:rPr lang="en-US" sz="2000" dirty="0" smtClean="0"/>
              <a:t>Sarah </a:t>
            </a:r>
            <a:r>
              <a:rPr lang="en-US" sz="2000" dirty="0"/>
              <a:t>Quinton, et al.</a:t>
            </a:r>
          </a:p>
          <a:p>
            <a:r>
              <a:rPr lang="en-US" sz="2000" i="1" dirty="0" smtClean="0"/>
              <a:t>Evaluating </a:t>
            </a:r>
            <a:r>
              <a:rPr lang="en-US" sz="2000" i="1" dirty="0"/>
              <a:t>the use of a wiki for collaborative </a:t>
            </a:r>
            <a:r>
              <a:rPr lang="en-US" sz="2000" i="1" dirty="0" smtClean="0"/>
              <a:t>learning</a:t>
            </a:r>
            <a:r>
              <a:rPr lang="ru-RU" sz="2000" dirty="0" smtClean="0"/>
              <a:t>. </a:t>
            </a:r>
            <a:r>
              <a:rPr lang="en-US" sz="2000" dirty="0" smtClean="0"/>
              <a:t>Feng </a:t>
            </a:r>
            <a:r>
              <a:rPr lang="en-US" sz="2000" dirty="0"/>
              <a:t>Su, et al.</a:t>
            </a:r>
          </a:p>
          <a:p>
            <a:r>
              <a:rPr lang="en-US" sz="2000" i="1" dirty="0" smtClean="0"/>
              <a:t>Blending </a:t>
            </a:r>
            <a:r>
              <a:rPr lang="en-US" sz="2000" i="1" dirty="0"/>
              <a:t>learning: widening participation in higher </a:t>
            </a:r>
            <a:r>
              <a:rPr lang="en-US" sz="2000" i="1" dirty="0" smtClean="0"/>
              <a:t>education</a:t>
            </a:r>
            <a:r>
              <a:rPr lang="ru-RU" sz="2000" dirty="0" smtClean="0"/>
              <a:t>. </a:t>
            </a:r>
            <a:r>
              <a:rPr lang="en-US" sz="2000" dirty="0" smtClean="0"/>
              <a:t>Norah </a:t>
            </a:r>
            <a:r>
              <a:rPr lang="en-US" sz="2000" dirty="0"/>
              <a:t>Jones, et al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</a:p>
          <a:p>
            <a:r>
              <a:rPr lang="en-US" sz="2000" i="1" dirty="0"/>
              <a:t>‘To tweet or not to tweet?’ A comparison of academics’ and students’ usage of Twitter in academic </a:t>
            </a:r>
            <a:r>
              <a:rPr lang="en-US" sz="2000" i="1" dirty="0" smtClean="0"/>
              <a:t>contexts</a:t>
            </a:r>
            <a:r>
              <a:rPr lang="ru-RU" sz="2000" dirty="0" smtClean="0"/>
              <a:t>. </a:t>
            </a:r>
            <a:r>
              <a:rPr lang="en-US" sz="2000" dirty="0" smtClean="0"/>
              <a:t>Charles </a:t>
            </a:r>
            <a:r>
              <a:rPr lang="en-US" sz="2000" dirty="0"/>
              <a:t>G. Knight, et al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i="1" dirty="0"/>
              <a:t>Ubiquitous knowledge construction: mobile learning re‐defined and a conceptual </a:t>
            </a:r>
            <a:r>
              <a:rPr lang="en-US" sz="2000" i="1" dirty="0" smtClean="0"/>
              <a:t>framework</a:t>
            </a:r>
            <a:r>
              <a:rPr lang="ru-RU" sz="2000" dirty="0" smtClean="0"/>
              <a:t>. </a:t>
            </a:r>
            <a:r>
              <a:rPr lang="en-US" sz="2000" dirty="0" err="1" smtClean="0"/>
              <a:t>Hsinyi</a:t>
            </a:r>
            <a:r>
              <a:rPr lang="en-US" sz="2000" dirty="0" smtClean="0"/>
              <a:t> </a:t>
            </a:r>
            <a:r>
              <a:rPr lang="en-US" sz="2000" dirty="0"/>
              <a:t>Peng, Yi‐</a:t>
            </a:r>
            <a:r>
              <a:rPr lang="en-US" sz="2000" dirty="0" err="1"/>
              <a:t>Ju</a:t>
            </a:r>
            <a:r>
              <a:rPr lang="en-US" sz="2000" dirty="0"/>
              <a:t> Su, </a:t>
            </a:r>
            <a:r>
              <a:rPr lang="en-US" sz="2000" dirty="0" err="1"/>
              <a:t>Chien</a:t>
            </a:r>
            <a:r>
              <a:rPr lang="en-US" sz="2000" dirty="0"/>
              <a:t> Chou &amp; Chin‐Chung </a:t>
            </a:r>
            <a:r>
              <a:rPr lang="en-US" sz="2000" dirty="0" smtClean="0"/>
              <a:t>Tsai</a:t>
            </a:r>
            <a:endParaRPr lang="ru-RU" sz="2000" dirty="0" smtClean="0"/>
          </a:p>
          <a:p>
            <a:r>
              <a:rPr lang="en-US" sz="2000" i="1" dirty="0"/>
              <a:t>Wiki work: can using wikis enhance student collaboration for group assignment </a:t>
            </a:r>
            <a:r>
              <a:rPr lang="en-US" sz="2000" i="1" dirty="0" smtClean="0"/>
              <a:t>tasks</a:t>
            </a:r>
            <a:r>
              <a:rPr lang="en-US" sz="2000" dirty="0" smtClean="0"/>
              <a:t>?</a:t>
            </a:r>
            <a:r>
              <a:rPr lang="ru-RU" sz="2000" dirty="0" smtClean="0"/>
              <a:t> </a:t>
            </a:r>
            <a:r>
              <a:rPr lang="en-US" sz="2000" dirty="0" smtClean="0"/>
              <a:t>Debbie </a:t>
            </a:r>
            <a:r>
              <a:rPr lang="en-US" sz="2000" dirty="0" err="1"/>
              <a:t>Witney</a:t>
            </a:r>
            <a:r>
              <a:rPr lang="en-US" sz="2000" dirty="0"/>
              <a:t> &amp; Teresa </a:t>
            </a:r>
            <a:r>
              <a:rPr lang="en-US" sz="2000" dirty="0" err="1" smtClean="0"/>
              <a:t>Smallbone</a:t>
            </a:r>
            <a:endParaRPr lang="ru-RU" sz="2000" dirty="0" smtClean="0"/>
          </a:p>
          <a:p>
            <a:r>
              <a:rPr lang="en-US" sz="2000" i="1" dirty="0"/>
              <a:t>The challenges of reflection: students learning from work </a:t>
            </a:r>
            <a:r>
              <a:rPr lang="en-US" sz="2000" i="1" dirty="0" smtClean="0"/>
              <a:t>placements</a:t>
            </a:r>
            <a:r>
              <a:rPr lang="ru-RU" sz="2000" dirty="0" smtClean="0"/>
              <a:t>. </a:t>
            </a:r>
            <a:r>
              <a:rPr lang="en-US" sz="2000" dirty="0" smtClean="0"/>
              <a:t>Karen </a:t>
            </a:r>
            <a:r>
              <a:rPr lang="en-US" sz="2000" dirty="0"/>
              <a:t>Smith, Sue Clegg, Elizabeth Lawrence &amp; Malcolm J. </a:t>
            </a:r>
            <a:r>
              <a:rPr lang="en-US" sz="2000" dirty="0" smtClean="0"/>
              <a:t>Todd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8251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3693</TotalTime>
  <Words>968</Words>
  <Application>Microsoft Office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Инновационная образовательная организация </vt:lpstr>
      <vt:lpstr>Что мы знаем об инновациях?</vt:lpstr>
      <vt:lpstr>Определение </vt:lpstr>
      <vt:lpstr>Методология: два способа измерения инноваций</vt:lpstr>
      <vt:lpstr>Композитный индекс инноваций</vt:lpstr>
      <vt:lpstr>Девять главных инноваций в российском школьном образовании</vt:lpstr>
      <vt:lpstr>Предварительные выводы доклада</vt:lpstr>
      <vt:lpstr>Как можно изучать инновации?</vt:lpstr>
      <vt:lpstr>Innovations in Education and Teaching International</vt:lpstr>
      <vt:lpstr>Rogers, Everett M. (2003). Diffusion of Innovations</vt:lpstr>
      <vt:lpstr>Rogers, Everett M. (2003). Diffusion of Innovations</vt:lpstr>
      <vt:lpstr>Управление инновациями в университете</vt:lpstr>
      <vt:lpstr>Кейс инновации в НИУ ВШЭ</vt:lpstr>
      <vt:lpstr>Мировые тренды в высшем образовании</vt:lpstr>
      <vt:lpstr>Изменения в характере труда</vt:lpstr>
      <vt:lpstr>Что мы знаем точно</vt:lpstr>
      <vt:lpstr>Население с высшим образованием</vt:lpstr>
      <vt:lpstr>Сколько тратится на одного учащегося</vt:lpstr>
      <vt:lpstr>Процент ВВП тратится на образование</vt:lpstr>
      <vt:lpstr>Что мы знаем точно</vt:lpstr>
      <vt:lpstr>Что вряд ли будет, но кто его знает</vt:lpstr>
      <vt:lpstr>Магистерские программы и аспирантура Инобра НИУ ВШЭ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Ландшафт инноваций в Российском образовании</dc:title>
  <dc:creator>Sidorkin</dc:creator>
  <cp:lastModifiedBy>Sidorkin</cp:lastModifiedBy>
  <cp:revision>41</cp:revision>
  <dcterms:created xsi:type="dcterms:W3CDTF">2014-07-14T07:17:05Z</dcterms:created>
  <dcterms:modified xsi:type="dcterms:W3CDTF">2015-01-26T06:02:15Z</dcterms:modified>
</cp:coreProperties>
</file>