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67" r:id="rId5"/>
    <p:sldId id="261" r:id="rId6"/>
    <p:sldId id="258" r:id="rId7"/>
    <p:sldId id="257" r:id="rId8"/>
    <p:sldId id="262" r:id="rId9"/>
    <p:sldId id="263" r:id="rId10"/>
    <p:sldId id="264" r:id="rId11"/>
    <p:sldId id="260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223454C-F5D5-4694-AD2B-BF13B4619220}" type="datetimeFigureOut">
              <a:rPr lang="en-US" smtClean="0"/>
              <a:t>21-Jan-15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DDF6F68-F584-4E87-8E8F-04CC7294980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54C-F5D5-4694-AD2B-BF13B4619220}" type="datetimeFigureOut">
              <a:rPr lang="en-US" smtClean="0"/>
              <a:t>21-Jan-15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6F68-F584-4E87-8E8F-04CC72949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54C-F5D5-4694-AD2B-BF13B4619220}" type="datetimeFigureOut">
              <a:rPr lang="en-US" smtClean="0"/>
              <a:t>21-Jan-15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6F68-F584-4E87-8E8F-04CC729498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54C-F5D5-4694-AD2B-BF13B4619220}" type="datetimeFigureOut">
              <a:rPr lang="en-US" smtClean="0"/>
              <a:t>21-Jan-15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6F68-F584-4E87-8E8F-04CC729498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223454C-F5D5-4694-AD2B-BF13B4619220}" type="datetimeFigureOut">
              <a:rPr lang="en-US" smtClean="0"/>
              <a:t>21-Jan-15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DDF6F68-F584-4E87-8E8F-04CC729498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54C-F5D5-4694-AD2B-BF13B4619220}" type="datetimeFigureOut">
              <a:rPr lang="en-US" smtClean="0"/>
              <a:t>21-Jan-15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6F68-F584-4E87-8E8F-04CC729498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54C-F5D5-4694-AD2B-BF13B4619220}" type="datetimeFigureOut">
              <a:rPr lang="en-US" smtClean="0"/>
              <a:t>21-Jan-15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6F68-F584-4E87-8E8F-04CC729498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54C-F5D5-4694-AD2B-BF13B4619220}" type="datetimeFigureOut">
              <a:rPr lang="en-US" smtClean="0"/>
              <a:t>21-Jan-15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6F68-F584-4E87-8E8F-04CC7294980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54C-F5D5-4694-AD2B-BF13B4619220}" type="datetimeFigureOut">
              <a:rPr lang="en-US" smtClean="0"/>
              <a:t>21-Jan-15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6F68-F584-4E87-8E8F-04CC7294980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54C-F5D5-4694-AD2B-BF13B4619220}" type="datetimeFigureOut">
              <a:rPr lang="en-US" smtClean="0"/>
              <a:t>21-Jan-15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6F68-F584-4E87-8E8F-04CC729498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3454C-F5D5-4694-AD2B-BF13B4619220}" type="datetimeFigureOut">
              <a:rPr lang="en-US" smtClean="0"/>
              <a:t>21-Jan-15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6F68-F584-4E87-8E8F-04CC729498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23454C-F5D5-4694-AD2B-BF13B4619220}" type="datetimeFigureOut">
              <a:rPr lang="en-US" smtClean="0"/>
              <a:t>21-Jan-15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DF6F68-F584-4E87-8E8F-04CC7294980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USgradschool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ces.ed.gov/programs/diges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octorate#United_Stat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ad-schools.usnews.rankingsandreviews.com/best-graduate-schools" TargetMode="External"/><Relationship Id="rId2" Type="http://schemas.openxmlformats.org/officeDocument/2006/relationships/hyperlink" Target="http://www.educationusa.inf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vernment.ru/media/files/41d48f1a19f3af32323d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si.ru/molprof/globaleduintegrati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Высшее образование в </a:t>
            </a:r>
            <a:r>
              <a:rPr lang="ru-RU" dirty="0" smtClean="0"/>
              <a:t>США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Александр М. Сидоркин, </a:t>
            </a:r>
            <a:r>
              <a:rPr lang="en-US" dirty="0" smtClean="0"/>
              <a:t>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оценить свои шансы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Есть ли время и упорство?</a:t>
            </a:r>
          </a:p>
          <a:p>
            <a:r>
              <a:rPr lang="ru-RU" dirty="0" smtClean="0"/>
              <a:t>Есть ли способности?</a:t>
            </a:r>
          </a:p>
          <a:p>
            <a:r>
              <a:rPr lang="ru-RU" dirty="0" smtClean="0"/>
              <a:t>Английский, уровень письма?</a:t>
            </a:r>
          </a:p>
          <a:p>
            <a:pPr marL="0" indent="0">
              <a:spcBef>
                <a:spcPct val="0"/>
              </a:spcBef>
              <a:buNone/>
            </a:pPr>
            <a:endParaRPr lang="ru-RU" sz="3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Как </a:t>
            </a: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улучшить свои шансы</a:t>
            </a:r>
          </a:p>
          <a:p>
            <a:r>
              <a:rPr lang="ru-RU" dirty="0" smtClean="0"/>
              <a:t>Выбрать до 6 программ, </a:t>
            </a:r>
            <a:r>
              <a:rPr lang="ru-RU" dirty="0"/>
              <a:t>с</a:t>
            </a:r>
            <a:r>
              <a:rPr lang="ru-RU" dirty="0" smtClean="0"/>
              <a:t> разбросом</a:t>
            </a:r>
          </a:p>
          <a:p>
            <a:r>
              <a:rPr lang="ru-RU" dirty="0" smtClean="0"/>
              <a:t>Освободить время</a:t>
            </a:r>
            <a:r>
              <a:rPr lang="en-US" dirty="0" smtClean="0"/>
              <a:t> </a:t>
            </a:r>
            <a:r>
              <a:rPr lang="ru-RU" dirty="0" smtClean="0"/>
              <a:t>для </a:t>
            </a:r>
          </a:p>
          <a:p>
            <a:r>
              <a:rPr lang="ru-RU" dirty="0" smtClean="0"/>
              <a:t>Подойти серьезно к эссе</a:t>
            </a:r>
          </a:p>
          <a:p>
            <a:r>
              <a:rPr lang="ru-RU" dirty="0" smtClean="0"/>
              <a:t>Показать заинтересованность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Визы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J-1</a:t>
            </a:r>
          </a:p>
          <a:p>
            <a:pPr lvl="1"/>
            <a:r>
              <a:rPr lang="ru-RU" dirty="0" smtClean="0"/>
              <a:t>Дается там, где есть государственные средства в любой форме</a:t>
            </a:r>
          </a:p>
          <a:p>
            <a:pPr lvl="1"/>
            <a:r>
              <a:rPr lang="ru-RU" dirty="0" smtClean="0"/>
              <a:t>Преимущества: Студент и супруг могут работать вне кампуса</a:t>
            </a:r>
          </a:p>
          <a:p>
            <a:pPr lvl="1"/>
            <a:r>
              <a:rPr lang="ru-RU" dirty="0" smtClean="0"/>
              <a:t>Недостаток: Нужно вернуться в Россию на два года, нельзя сразу подавать на рабочую визу или </a:t>
            </a:r>
            <a:r>
              <a:rPr lang="ru-RU" dirty="0" err="1" smtClean="0"/>
              <a:t>грин</a:t>
            </a:r>
            <a:r>
              <a:rPr lang="ru-RU" dirty="0" smtClean="0"/>
              <a:t> карту</a:t>
            </a:r>
            <a:endParaRPr lang="en-US" dirty="0" smtClean="0"/>
          </a:p>
          <a:p>
            <a:r>
              <a:rPr lang="en-US" dirty="0" smtClean="0"/>
              <a:t>F-1</a:t>
            </a:r>
            <a:endParaRPr lang="ru-RU" dirty="0" smtClean="0"/>
          </a:p>
          <a:p>
            <a:pPr lvl="1"/>
            <a:r>
              <a:rPr lang="ru-RU" dirty="0" smtClean="0"/>
              <a:t>Преимущества: Нет обязательства сразу вернуться</a:t>
            </a:r>
          </a:p>
          <a:p>
            <a:pPr lvl="1"/>
            <a:r>
              <a:rPr lang="ru-RU" dirty="0" smtClean="0"/>
              <a:t>Недостаток: Работать можно только в кампусе, до 20 часов в неделю, супруг(а) получает </a:t>
            </a:r>
            <a:r>
              <a:rPr lang="en-US" dirty="0" smtClean="0"/>
              <a:t>F-4</a:t>
            </a:r>
            <a:r>
              <a:rPr lang="ru-RU" dirty="0" smtClean="0"/>
              <a:t> и не может легально работать вообще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дальше?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После </a:t>
            </a:r>
            <a:r>
              <a:rPr lang="en-US" dirty="0" smtClean="0"/>
              <a:t>J-1</a:t>
            </a:r>
            <a:endParaRPr lang="ru-RU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ractical training, </a:t>
            </a:r>
            <a:r>
              <a:rPr lang="ru-RU" dirty="0" smtClean="0"/>
              <a:t>на срок не превышающий срок самой программы (Включая </a:t>
            </a:r>
            <a:r>
              <a:rPr lang="ru-RU" dirty="0" err="1" smtClean="0"/>
              <a:t>постдок</a:t>
            </a:r>
            <a:r>
              <a:rPr lang="ru-RU" dirty="0" smtClean="0"/>
              <a:t>.)</a:t>
            </a:r>
            <a:endParaRPr lang="en-US" dirty="0" smtClean="0"/>
          </a:p>
          <a:p>
            <a:pPr lvl="1"/>
            <a:r>
              <a:rPr lang="en-US" dirty="0" smtClean="0"/>
              <a:t>J-1 waiver with Department of Labor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en-US" dirty="0" smtClean="0"/>
              <a:t>F-1</a:t>
            </a:r>
          </a:p>
          <a:p>
            <a:pPr lvl="1"/>
            <a:r>
              <a:rPr lang="en-US" dirty="0" smtClean="0"/>
              <a:t>H-1 </a:t>
            </a:r>
            <a:r>
              <a:rPr lang="ru-RU" dirty="0" smtClean="0"/>
              <a:t>рабочая виза</a:t>
            </a:r>
          </a:p>
          <a:p>
            <a:pPr lvl="1"/>
            <a:r>
              <a:rPr lang="ru-RU" dirty="0" smtClean="0"/>
              <a:t>Грин карта по одному из нескольких оснований</a:t>
            </a:r>
          </a:p>
          <a:p>
            <a:pPr lvl="1"/>
            <a:r>
              <a:rPr lang="ru-RU" dirty="0" smtClean="0"/>
              <a:t>Лотерея </a:t>
            </a:r>
            <a:r>
              <a:rPr lang="en-US" dirty="0" smtClean="0"/>
              <a:t>DV</a:t>
            </a:r>
            <a:endParaRPr lang="ru-RU" dirty="0" smtClean="0"/>
          </a:p>
          <a:p>
            <a:pPr lvl="1"/>
            <a:r>
              <a:rPr lang="en-US" dirty="0" smtClean="0"/>
              <a:t>Postdoctoral program</a:t>
            </a:r>
            <a:endParaRPr lang="ru-RU" dirty="0" smtClean="0"/>
          </a:p>
          <a:p>
            <a:r>
              <a:rPr lang="ru-RU" dirty="0" smtClean="0"/>
              <a:t>Вернуться в Россию </a:t>
            </a:r>
            <a:r>
              <a:rPr lang="ru-RU" dirty="0" smtClean="0">
                <a:sym typeface="Wingdings" panose="05000000000000000000" pitchFamily="2" charset="2"/>
              </a:rPr>
              <a:t></a:t>
            </a:r>
          </a:p>
          <a:p>
            <a:r>
              <a:rPr lang="ru-RU" dirty="0" smtClean="0">
                <a:sym typeface="Wingdings" panose="05000000000000000000" pitchFamily="2" charset="2"/>
              </a:rPr>
              <a:t>Ссылка на эту презентацию </a:t>
            </a:r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tinyurl.com/USgradschools</a:t>
            </a:r>
            <a:r>
              <a:rPr lang="ru-RU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5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Американское высшее образование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2010 </a:t>
            </a:r>
            <a:r>
              <a:rPr lang="ru-RU" dirty="0"/>
              <a:t>г </a:t>
            </a:r>
            <a:r>
              <a:rPr lang="ru-RU" dirty="0" smtClean="0"/>
              <a:t>13,335,777 студентов в университетах и 4-годичных колледжах</a:t>
            </a:r>
            <a:endParaRPr lang="en-US" dirty="0" smtClean="0"/>
          </a:p>
          <a:p>
            <a:r>
              <a:rPr lang="ru-RU" dirty="0" smtClean="0"/>
              <a:t>4,726</a:t>
            </a:r>
            <a:r>
              <a:rPr lang="en-US" dirty="0" smtClean="0"/>
              <a:t> </a:t>
            </a:r>
            <a:r>
              <a:rPr lang="ru-RU" dirty="0" smtClean="0"/>
              <a:t>учреждений ВО, из </a:t>
            </a:r>
            <a:r>
              <a:rPr lang="ru-RU" dirty="0"/>
              <a:t>них </a:t>
            </a:r>
            <a:r>
              <a:rPr lang="ru-RU" dirty="0" smtClean="0"/>
              <a:t>3,026 4-</a:t>
            </a:r>
            <a:r>
              <a:rPr lang="en-US" dirty="0" smtClean="0"/>
              <a:t>year colleges</a:t>
            </a:r>
            <a:r>
              <a:rPr lang="ru-RU" dirty="0" smtClean="0"/>
              <a:t> </a:t>
            </a:r>
          </a:p>
          <a:p>
            <a:r>
              <a:rPr lang="en-US" dirty="0"/>
              <a:t>$</a:t>
            </a:r>
            <a:r>
              <a:rPr lang="en-US" dirty="0" smtClean="0"/>
              <a:t>488</a:t>
            </a:r>
            <a:r>
              <a:rPr lang="ru-RU" dirty="0" smtClean="0"/>
              <a:t> миллиардов потрачено организациями третичного образования</a:t>
            </a:r>
            <a:r>
              <a:rPr lang="en-US" dirty="0" smtClean="0"/>
              <a:t> </a:t>
            </a:r>
            <a:r>
              <a:rPr lang="ru-RU" dirty="0" smtClean="0"/>
              <a:t>в 2011-12</a:t>
            </a:r>
          </a:p>
          <a:p>
            <a:r>
              <a:rPr lang="ru-RU" dirty="0" smtClean="0"/>
              <a:t>В 2011-12 </a:t>
            </a:r>
            <a:r>
              <a:rPr lang="ru-RU" dirty="0" err="1" smtClean="0"/>
              <a:t>г.г</a:t>
            </a:r>
            <a:r>
              <a:rPr lang="ru-RU" dirty="0" smtClean="0"/>
              <a:t>. получено дипломов:</a:t>
            </a:r>
          </a:p>
          <a:p>
            <a:pPr lvl="1"/>
            <a:r>
              <a:rPr lang="ru-RU" dirty="0" smtClean="0"/>
              <a:t>Бакалавра </a:t>
            </a:r>
            <a:r>
              <a:rPr lang="en-US" dirty="0" smtClean="0"/>
              <a:t>1,791,046</a:t>
            </a:r>
            <a:endParaRPr lang="ru-RU" dirty="0" smtClean="0"/>
          </a:p>
          <a:p>
            <a:pPr lvl="1"/>
            <a:r>
              <a:rPr lang="ru-RU" dirty="0" smtClean="0"/>
              <a:t>Магистра </a:t>
            </a:r>
            <a:r>
              <a:rPr lang="en-US" dirty="0" smtClean="0"/>
              <a:t>754,229</a:t>
            </a:r>
            <a:endParaRPr lang="ru-RU" dirty="0" smtClean="0"/>
          </a:p>
          <a:p>
            <a:pPr lvl="1"/>
            <a:r>
              <a:rPr lang="ru-RU" dirty="0" smtClean="0"/>
              <a:t>Доктора </a:t>
            </a:r>
            <a:r>
              <a:rPr lang="en-US" dirty="0" smtClean="0"/>
              <a:t>170,062</a:t>
            </a:r>
            <a:endParaRPr lang="ru-RU" dirty="0" smtClean="0"/>
          </a:p>
          <a:p>
            <a:r>
              <a:rPr lang="en-US" dirty="0" smtClean="0"/>
              <a:t>C</a:t>
            </a:r>
            <a:r>
              <a:rPr lang="ru-RU" dirty="0" err="1" smtClean="0"/>
              <a:t>татистика</a:t>
            </a:r>
            <a:r>
              <a:rPr lang="ru-RU" dirty="0" smtClean="0"/>
              <a:t>: </a:t>
            </a:r>
            <a:r>
              <a:rPr lang="en-US" dirty="0">
                <a:hlinkClick r:id="rId2"/>
              </a:rPr>
              <a:t>http://nces.ed.gov/programs/digest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341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программ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Associate – 2 </a:t>
            </a:r>
            <a:r>
              <a:rPr lang="ru-RU" dirty="0" smtClean="0"/>
              <a:t>года,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Бакалавриат</a:t>
            </a:r>
            <a:r>
              <a:rPr lang="ru-RU" dirty="0" smtClean="0"/>
              <a:t> </a:t>
            </a:r>
            <a:r>
              <a:rPr lang="en-US" dirty="0" smtClean="0"/>
              <a:t>Liberal Arts and Humanities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Бакалавриат</a:t>
            </a:r>
            <a:r>
              <a:rPr lang="ru-RU" dirty="0" smtClean="0"/>
              <a:t> </a:t>
            </a:r>
            <a:r>
              <a:rPr lang="en-US" dirty="0" smtClean="0"/>
              <a:t>Professional or Pre-professional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Исследовательская магистратура-аспирантура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Практическая магистратура и практические (</a:t>
            </a:r>
            <a:r>
              <a:rPr lang="en-US" dirty="0" smtClean="0"/>
              <a:t>professional</a:t>
            </a:r>
            <a:r>
              <a:rPr lang="ru-RU" dirty="0" smtClean="0"/>
              <a:t>) </a:t>
            </a:r>
            <a:r>
              <a:rPr lang="ru-RU" dirty="0" smtClean="0">
                <a:hlinkClick r:id="rId2"/>
              </a:rPr>
              <a:t>докторские степени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122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Carnegie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Doctorate-granting Universities</a:t>
            </a:r>
            <a:endParaRPr lang="en-US" dirty="0"/>
          </a:p>
          <a:p>
            <a:pPr lvl="1"/>
            <a:r>
              <a:rPr lang="en-US" dirty="0"/>
              <a:t>Research Universities (RU/VH)—very high research activity (108)</a:t>
            </a:r>
          </a:p>
          <a:p>
            <a:pPr lvl="1"/>
            <a:r>
              <a:rPr lang="en-US" dirty="0"/>
              <a:t>Research Universities (RU/H)—high research activity (99)</a:t>
            </a:r>
          </a:p>
          <a:p>
            <a:pPr lvl="1"/>
            <a:r>
              <a:rPr lang="en-US" dirty="0"/>
              <a:t>Doctoral/Research Universities (DRU) (90)</a:t>
            </a:r>
          </a:p>
          <a:p>
            <a:r>
              <a:rPr lang="en-US" dirty="0"/>
              <a:t>Master's Colleges and </a:t>
            </a:r>
            <a:r>
              <a:rPr lang="en-US" dirty="0" smtClean="0"/>
              <a:t>Universities</a:t>
            </a:r>
            <a:endParaRPr lang="en-US" dirty="0"/>
          </a:p>
          <a:p>
            <a:pPr lvl="1"/>
            <a:r>
              <a:rPr lang="en-US" dirty="0" smtClean="0"/>
              <a:t>Master's </a:t>
            </a:r>
            <a:r>
              <a:rPr lang="en-US" dirty="0"/>
              <a:t>Colleges and Universities (Master's L) are larger programs that awarded at least 200 masters-level degrees (414)</a:t>
            </a:r>
          </a:p>
          <a:p>
            <a:pPr lvl="1"/>
            <a:r>
              <a:rPr lang="en-US" dirty="0"/>
              <a:t>Master's Colleges and Universities (Master's M) are medium programs that awarded 100–199 masters-level degrees (186)</a:t>
            </a:r>
          </a:p>
          <a:p>
            <a:pPr lvl="1"/>
            <a:r>
              <a:rPr lang="en-US" dirty="0"/>
              <a:t>Master's Colleges and Universities (Master's S) are small programs that awarded 50-99 masters-level degrees (127)</a:t>
            </a:r>
          </a:p>
          <a:p>
            <a:r>
              <a:rPr lang="en-US" dirty="0"/>
              <a:t>Baccalaureate </a:t>
            </a:r>
            <a:r>
              <a:rPr lang="en-US" dirty="0" smtClean="0"/>
              <a:t>Colleges</a:t>
            </a:r>
            <a:endParaRPr lang="en-US" dirty="0"/>
          </a:p>
          <a:p>
            <a:pPr lvl="1"/>
            <a:r>
              <a:rPr lang="en-US" dirty="0" smtClean="0"/>
              <a:t>Baccalaureate </a:t>
            </a:r>
            <a:r>
              <a:rPr lang="en-US" dirty="0"/>
              <a:t>Colleges—Arts &amp; Sciences (Bac/A&amp;S) (270)</a:t>
            </a:r>
          </a:p>
          <a:p>
            <a:pPr lvl="1"/>
            <a:r>
              <a:rPr lang="en-US" dirty="0"/>
              <a:t>Baccalaureate Colleges—Diverse Fields (Bac/Diverse) (392)</a:t>
            </a:r>
          </a:p>
          <a:p>
            <a:pPr lvl="1"/>
            <a:r>
              <a:rPr lang="en-US" dirty="0"/>
              <a:t>Baccalaureate/Associate's Colleges (Bac/</a:t>
            </a:r>
            <a:r>
              <a:rPr lang="en-US" dirty="0" err="1"/>
              <a:t>Assoc</a:t>
            </a:r>
            <a:r>
              <a:rPr lang="en-US" dirty="0"/>
              <a:t>) (147)</a:t>
            </a:r>
          </a:p>
          <a:p>
            <a:r>
              <a:rPr lang="en-US" dirty="0"/>
              <a:t>Associates </a:t>
            </a:r>
            <a:r>
              <a:rPr lang="en-US" dirty="0" smtClean="0"/>
              <a:t>Colleges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6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Graduate school</a:t>
            </a:r>
            <a:endParaRPr lang="ru-RU" dirty="0" smtClean="0"/>
          </a:p>
          <a:p>
            <a:r>
              <a:rPr lang="en-US" dirty="0" smtClean="0"/>
              <a:t>Graduate admissions</a:t>
            </a:r>
          </a:p>
          <a:p>
            <a:r>
              <a:rPr lang="en-US" dirty="0" smtClean="0"/>
              <a:t>Program coordinator</a:t>
            </a:r>
          </a:p>
          <a:p>
            <a:r>
              <a:rPr lang="en-US" dirty="0" smtClean="0"/>
              <a:t>Office of Financial Aid, Bursar, Registrar</a:t>
            </a:r>
          </a:p>
          <a:p>
            <a:r>
              <a:rPr lang="en-US" dirty="0" smtClean="0"/>
              <a:t>Assistantship, Scholarship, Fellowship</a:t>
            </a:r>
          </a:p>
          <a:p>
            <a:r>
              <a:rPr lang="en-US" dirty="0" smtClean="0"/>
              <a:t>Tuition waiver, Tuition and fee waiver, stipend</a:t>
            </a:r>
          </a:p>
          <a:p>
            <a:r>
              <a:rPr lang="en-US" dirty="0" smtClean="0"/>
              <a:t>Catalog</a:t>
            </a:r>
          </a:p>
          <a:p>
            <a:r>
              <a:rPr lang="en-US" dirty="0" smtClean="0"/>
              <a:t>Credit, transfer of credit</a:t>
            </a:r>
          </a:p>
          <a:p>
            <a:r>
              <a:rPr lang="en-US" dirty="0" smtClean="0"/>
              <a:t>Qualifying exam (comprehensive exam), proposal (synopsis),  Thesis (Dissertation)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8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Надежная информация о ВУЗах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Department of </a:t>
            </a:r>
            <a:r>
              <a:rPr lang="en-US" dirty="0" smtClean="0"/>
              <a:t>State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educationusa.info</a:t>
            </a:r>
            <a:r>
              <a:rPr lang="ru-RU" dirty="0" smtClean="0"/>
              <a:t> </a:t>
            </a:r>
          </a:p>
          <a:p>
            <a:r>
              <a:rPr lang="en-US" dirty="0" smtClean="0"/>
              <a:t>US News and </a:t>
            </a:r>
            <a:r>
              <a:rPr lang="en-US" dirty="0"/>
              <a:t>World </a:t>
            </a:r>
            <a:r>
              <a:rPr lang="en-US" dirty="0" smtClean="0">
                <a:hlinkClick r:id="rId3"/>
              </a:rPr>
              <a:t>Report</a:t>
            </a:r>
            <a:r>
              <a:rPr lang="ru-RU" dirty="0" smtClean="0">
                <a:hlinkClick r:id="rId3"/>
              </a:rPr>
              <a:t>, </a:t>
            </a:r>
            <a:r>
              <a:rPr lang="en-US" dirty="0" smtClean="0">
                <a:hlinkClick r:id="rId3"/>
              </a:rPr>
              <a:t>Best Graduate Schools</a:t>
            </a:r>
            <a:endParaRPr lang="ru-RU" dirty="0" smtClean="0">
              <a:hlinkClick r:id="rId4"/>
            </a:endParaRPr>
          </a:p>
          <a:p>
            <a:r>
              <a:rPr lang="ru-RU" dirty="0" smtClean="0">
                <a:hlinkClick r:id="rId4"/>
              </a:rPr>
              <a:t>Перечень зарубежных ВУЗов Российского правительства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Информация </a:t>
            </a:r>
            <a:r>
              <a:rPr lang="ru-RU" dirty="0" smtClean="0"/>
              <a:t>о программах </a:t>
            </a:r>
          </a:p>
          <a:p>
            <a:pPr lvl="1"/>
            <a:r>
              <a:rPr lang="ru-RU" dirty="0" smtClean="0"/>
              <a:t>Сайты программ</a:t>
            </a:r>
            <a:endParaRPr lang="ru-RU" dirty="0"/>
          </a:p>
          <a:p>
            <a:pPr lvl="1"/>
            <a:r>
              <a:rPr lang="ru-RU" dirty="0" smtClean="0"/>
              <a:t>Каталог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Финансирование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Федеральная программа «Глобальное образование»</a:t>
            </a:r>
            <a:br>
              <a:rPr lang="ru-RU" dirty="0" smtClean="0"/>
            </a:br>
            <a:r>
              <a:rPr lang="en-US" dirty="0">
                <a:hlinkClick r:id="rId2"/>
              </a:rPr>
              <a:t>http://asi.ru/molprof/globaleduintegration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1000 человек в год по списку университетов, но поступать самим. </a:t>
            </a:r>
            <a:endParaRPr lang="ru-RU" dirty="0" smtClean="0"/>
          </a:p>
          <a:p>
            <a:r>
              <a:rPr lang="en-US" dirty="0" smtClean="0"/>
              <a:t>Financial </a:t>
            </a:r>
            <a:r>
              <a:rPr lang="en-US" dirty="0" smtClean="0"/>
              <a:t>aid offices: graduate assistantships, fellowships, scholarships</a:t>
            </a:r>
          </a:p>
          <a:p>
            <a:r>
              <a:rPr lang="en-US" dirty="0" smtClean="0"/>
              <a:t>Program coordinators/directors,  associate deans</a:t>
            </a:r>
          </a:p>
          <a:p>
            <a:r>
              <a:rPr lang="en-US" dirty="0" smtClean="0"/>
              <a:t>Citi bank international student loans </a:t>
            </a:r>
            <a:endParaRPr lang="en-US" dirty="0"/>
          </a:p>
          <a:p>
            <a:r>
              <a:rPr lang="ru-RU" dirty="0" smtClean="0"/>
              <a:t>Собственные средства</a:t>
            </a:r>
            <a:endParaRPr lang="en-US" dirty="0" smtClean="0"/>
          </a:p>
          <a:p>
            <a:r>
              <a:rPr lang="ru-RU" dirty="0" smtClean="0"/>
              <a:t>Разница между магистерскими, докторскими и слитными программами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2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Вступительные документы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Переведенные копии всех дипломов, с </a:t>
            </a:r>
            <a:r>
              <a:rPr lang="ru-RU" dirty="0" err="1" smtClean="0"/>
              <a:t>транскриптами</a:t>
            </a:r>
            <a:endParaRPr lang="ru-RU" dirty="0" smtClean="0"/>
          </a:p>
          <a:p>
            <a:r>
              <a:rPr lang="ru-RU" dirty="0" smtClean="0"/>
              <a:t>Резюме</a:t>
            </a:r>
          </a:p>
          <a:p>
            <a:r>
              <a:rPr lang="ru-RU" dirty="0" smtClean="0"/>
              <a:t>Вступительное эссе и/или </a:t>
            </a:r>
            <a:r>
              <a:rPr lang="en-US" dirty="0" smtClean="0"/>
              <a:t>cover letter </a:t>
            </a:r>
            <a:endParaRPr lang="ru-RU" dirty="0" smtClean="0"/>
          </a:p>
          <a:p>
            <a:r>
              <a:rPr lang="en-US" dirty="0" smtClean="0"/>
              <a:t>Writing sample</a:t>
            </a:r>
          </a:p>
          <a:p>
            <a:r>
              <a:rPr lang="en-US" dirty="0" smtClean="0"/>
              <a:t>TOEFL</a:t>
            </a:r>
          </a:p>
          <a:p>
            <a:r>
              <a:rPr lang="en-US" dirty="0" smtClean="0"/>
              <a:t>GRE</a:t>
            </a:r>
          </a:p>
          <a:p>
            <a:r>
              <a:rPr lang="ru-RU" dirty="0" smtClean="0"/>
              <a:t>Специальные экзамены по некоторым специальностям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9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надо доказать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Способности, талант, оригинальность мышления</a:t>
            </a:r>
          </a:p>
          <a:p>
            <a:r>
              <a:rPr lang="ru-RU" dirty="0" smtClean="0"/>
              <a:t>Организованность и способность работать</a:t>
            </a:r>
            <a:endParaRPr lang="en-US" dirty="0" smtClean="0"/>
          </a:p>
          <a:p>
            <a:r>
              <a:rPr lang="ru-RU" dirty="0" smtClean="0"/>
              <a:t>Интересная история</a:t>
            </a:r>
          </a:p>
          <a:p>
            <a:r>
              <a:rPr lang="ru-RU" dirty="0" smtClean="0"/>
              <a:t>Достижения (создал, добился, преодолел)</a:t>
            </a:r>
          </a:p>
          <a:p>
            <a:r>
              <a:rPr lang="ru-RU" dirty="0" smtClean="0"/>
              <a:t>Знание программы, личные интерес именно к этой программе, к ее преподавателям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Как доказать?</a:t>
            </a:r>
          </a:p>
          <a:p>
            <a:r>
              <a:rPr lang="ru-RU" dirty="0" smtClean="0"/>
              <a:t>Эссе и резюме</a:t>
            </a:r>
          </a:p>
          <a:p>
            <a:r>
              <a:rPr lang="ru-RU" dirty="0" smtClean="0"/>
              <a:t>Личный контакт – телефон и скайп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6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2142</TotalTime>
  <Words>537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Высшее образование в США</vt:lpstr>
      <vt:lpstr>Американское высшее образование</vt:lpstr>
      <vt:lpstr>Типы программ</vt:lpstr>
      <vt:lpstr>Carnegie Classification</vt:lpstr>
      <vt:lpstr>Термины</vt:lpstr>
      <vt:lpstr>Надежная информация о ВУЗах</vt:lpstr>
      <vt:lpstr>Финансирование </vt:lpstr>
      <vt:lpstr>Вступительные документы</vt:lpstr>
      <vt:lpstr>Что надо доказать</vt:lpstr>
      <vt:lpstr>Как оценить свои шансы</vt:lpstr>
      <vt:lpstr>Визы</vt:lpstr>
      <vt:lpstr>Что дальше?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Магистратуры и аспирантуры США</dc:title>
  <dc:creator>Sidorkin</dc:creator>
  <cp:lastModifiedBy>Sidorkin</cp:lastModifiedBy>
  <cp:revision>33</cp:revision>
  <dcterms:created xsi:type="dcterms:W3CDTF">2014-03-26T14:30:13Z</dcterms:created>
  <dcterms:modified xsi:type="dcterms:W3CDTF">2015-01-22T15:06:57Z</dcterms:modified>
</cp:coreProperties>
</file>