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omments/comment2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32" r:id="rId2"/>
    <p:sldMasterId id="2147483964" r:id="rId3"/>
    <p:sldMasterId id="2147484132" r:id="rId4"/>
    <p:sldMasterId id="2147484576" r:id="rId5"/>
  </p:sldMasterIdLst>
  <p:notesMasterIdLst>
    <p:notesMasterId r:id="rId68"/>
  </p:notesMasterIdLst>
  <p:handoutMasterIdLst>
    <p:handoutMasterId r:id="rId69"/>
  </p:handoutMasterIdLst>
  <p:sldIdLst>
    <p:sldId id="642" r:id="rId6"/>
    <p:sldId id="724" r:id="rId7"/>
    <p:sldId id="725" r:id="rId8"/>
    <p:sldId id="647" r:id="rId9"/>
    <p:sldId id="648" r:id="rId10"/>
    <p:sldId id="649" r:id="rId11"/>
    <p:sldId id="652" r:id="rId12"/>
    <p:sldId id="650" r:id="rId13"/>
    <p:sldId id="703" r:id="rId14"/>
    <p:sldId id="655" r:id="rId15"/>
    <p:sldId id="654" r:id="rId16"/>
    <p:sldId id="784" r:id="rId17"/>
    <p:sldId id="659" r:id="rId18"/>
    <p:sldId id="660" r:id="rId19"/>
    <p:sldId id="661" r:id="rId20"/>
    <p:sldId id="721" r:id="rId21"/>
    <p:sldId id="733" r:id="rId22"/>
    <p:sldId id="701" r:id="rId23"/>
    <p:sldId id="692" r:id="rId24"/>
    <p:sldId id="687" r:id="rId25"/>
    <p:sldId id="699" r:id="rId26"/>
    <p:sldId id="690" r:id="rId27"/>
    <p:sldId id="683" r:id="rId28"/>
    <p:sldId id="705" r:id="rId29"/>
    <p:sldId id="754" r:id="rId30"/>
    <p:sldId id="769" r:id="rId31"/>
    <p:sldId id="744" r:id="rId32"/>
    <p:sldId id="749" r:id="rId33"/>
    <p:sldId id="777" r:id="rId34"/>
    <p:sldId id="780" r:id="rId35"/>
    <p:sldId id="779" r:id="rId36"/>
    <p:sldId id="781" r:id="rId37"/>
    <p:sldId id="782" r:id="rId38"/>
    <p:sldId id="783" r:id="rId39"/>
    <p:sldId id="746" r:id="rId40"/>
    <p:sldId id="729" r:id="rId41"/>
    <p:sldId id="751" r:id="rId42"/>
    <p:sldId id="752" r:id="rId43"/>
    <p:sldId id="753" r:id="rId44"/>
    <p:sldId id="730" r:id="rId45"/>
    <p:sldId id="736" r:id="rId46"/>
    <p:sldId id="739" r:id="rId47"/>
    <p:sldId id="734" r:id="rId48"/>
    <p:sldId id="735" r:id="rId49"/>
    <p:sldId id="740" r:id="rId50"/>
    <p:sldId id="741" r:id="rId51"/>
    <p:sldId id="742" r:id="rId52"/>
    <p:sldId id="770" r:id="rId53"/>
    <p:sldId id="760" r:id="rId54"/>
    <p:sldId id="755" r:id="rId55"/>
    <p:sldId id="756" r:id="rId56"/>
    <p:sldId id="757" r:id="rId57"/>
    <p:sldId id="758" r:id="rId58"/>
    <p:sldId id="759" r:id="rId59"/>
    <p:sldId id="761" r:id="rId60"/>
    <p:sldId id="762" r:id="rId61"/>
    <p:sldId id="763" r:id="rId62"/>
    <p:sldId id="764" r:id="rId63"/>
    <p:sldId id="628" r:id="rId64"/>
    <p:sldId id="765" r:id="rId65"/>
    <p:sldId id="766" r:id="rId66"/>
    <p:sldId id="767" r:id="rId67"/>
  </p:sldIdLst>
  <p:sldSz cx="9144000" cy="5143500" type="screen16x9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Rudnev" initials="MR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9" autoAdjust="0"/>
    <p:restoredTop sz="95056" autoAdjust="0"/>
  </p:normalViewPr>
  <p:slideViewPr>
    <p:cSldViewPr>
      <p:cViewPr>
        <p:scale>
          <a:sx n="124" d="100"/>
          <a:sy n="124" d="100"/>
        </p:scale>
        <p:origin x="-108" y="-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osova\&#1056;&#1072;&#1073;&#1086;&#1095;&#1080;&#1081;%20&#1089;&#1090;&#1086;&#1083;\ICT\&#1052;&#1054;&#1057;&#1050;&#1042;&#1040;\&#1052;&#1086;&#1089;&#1082;&#1074;&#1072;%201458\&#1044;&#1080;&#1072;&#1075;&#1088;&#1072;&#1084;&#1084;&#1072;%201458%209&#104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osova\Local%20Settings\Temp\&#1044;&#1080;&#1072;&#1075;&#1088;&#1072;&#1084;&#1084;&#1072;_&#1084;&#1080;&#1085;&#1089;&#108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mRudnev\Dropbox\&#1053;&#1060;&#1055;&#1050;\Results\Yamal%202014\&#1089;&#1072;&#1084;&#1099;&#1077;%20&#1087;&#1077;&#1088;&#1074;&#1099;&#1077;%20&#1082;&#1072;&#1088;&#1090;&#1080;&#1085;&#1082;&#1080;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mRudnev\Dropbox\&#1053;&#1060;&#1055;&#1050;\Results\Yamal%202014\&#1089;&#1072;&#1084;&#1099;&#1077;%20&#1087;&#1077;&#1088;&#1074;&#1099;&#1077;%20&#1082;&#1072;&#1088;&#1090;&#1080;&#1085;&#1082;&#1080;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https://d.docs.live.net/b43b4984ee2d25bd/&#1053;&#1060;&#1055;&#1050;/Results/Yamal%202014/&#1089;&#1072;&#1084;&#1099;&#1077;%20&#1087;&#1077;&#1088;&#1074;&#1099;&#1077;%20&#1082;&#1072;&#1088;&#1090;&#1080;&#1085;&#1082;&#1080;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https://d.docs.live.net/b43b4984ee2d25bd/&#1053;&#1060;&#1055;&#1050;/Results/Yamal%202014/&#1089;&#1072;&#1084;&#1099;&#1077;%20&#1087;&#1077;&#1088;&#1074;&#1099;&#1077;%20&#1082;&#1072;&#1088;&#1090;&#1080;&#1085;&#1082;&#1080;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Развивающийся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 "А" класс</c:v>
                </c:pt>
                <c:pt idx="1">
                  <c:v>9 "Б" класс</c:v>
                </c:pt>
                <c:pt idx="2">
                  <c:v>9 "К" класс</c:v>
                </c:pt>
                <c:pt idx="3">
                  <c:v>9 "Е" класс</c:v>
                </c:pt>
                <c:pt idx="4">
                  <c:v>9 "С" класс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1">
                  <c:v>0.2</c:v>
                </c:pt>
                <c:pt idx="2" formatCode="0.0%">
                  <c:v>0.38500000000000018</c:v>
                </c:pt>
                <c:pt idx="3" formatCode="0.00%">
                  <c:v>4.5500000000000013E-2</c:v>
                </c:pt>
                <c:pt idx="4" formatCode="0.0%">
                  <c:v>0.26700000000000002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Ниже среднего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 "А" класс</c:v>
                </c:pt>
                <c:pt idx="1">
                  <c:v>9 "Б" класс</c:v>
                </c:pt>
                <c:pt idx="2">
                  <c:v>9 "К" класс</c:v>
                </c:pt>
                <c:pt idx="3">
                  <c:v>9 "Е" класс</c:v>
                </c:pt>
                <c:pt idx="4">
                  <c:v>9 "С" класс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%">
                  <c:v>5.0000000000000031E-2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 "А" класс</c:v>
                </c:pt>
                <c:pt idx="1">
                  <c:v>9 "Б" класс</c:v>
                </c:pt>
                <c:pt idx="2">
                  <c:v>9 "К" класс</c:v>
                </c:pt>
                <c:pt idx="3">
                  <c:v>9 "Е" класс</c:v>
                </c:pt>
                <c:pt idx="4">
                  <c:v>9 "С" класс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0.25</c:v>
                </c:pt>
                <c:pt idx="1">
                  <c:v>0.5</c:v>
                </c:pt>
                <c:pt idx="2" formatCode="0.0%">
                  <c:v>0.38500000000000018</c:v>
                </c:pt>
                <c:pt idx="3" formatCode="0.0%">
                  <c:v>0.27300000000000002</c:v>
                </c:pt>
                <c:pt idx="4" formatCode="0.0%">
                  <c:v>0.33300000000000024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 "А" класс</c:v>
                </c:pt>
                <c:pt idx="1">
                  <c:v>9 "Б" класс</c:v>
                </c:pt>
                <c:pt idx="2">
                  <c:v>9 "К" класс</c:v>
                </c:pt>
                <c:pt idx="3">
                  <c:v>9 "Е" класс</c:v>
                </c:pt>
                <c:pt idx="4">
                  <c:v>9 "С" класс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 formatCode="0%">
                  <c:v>5.0000000000000031E-2</c:v>
                </c:pt>
                <c:pt idx="2" formatCode="0.0%">
                  <c:v>7.7000000000000041E-2</c:v>
                </c:pt>
                <c:pt idx="3" formatCode="0.00%">
                  <c:v>4.5500000000000013E-2</c:v>
                </c:pt>
                <c:pt idx="4" formatCode="0.0%">
                  <c:v>6.7000000000000046E-2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Продвинутый 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 "А" класс</c:v>
                </c:pt>
                <c:pt idx="1">
                  <c:v>9 "Б" класс</c:v>
                </c:pt>
                <c:pt idx="2">
                  <c:v>9 "К" класс</c:v>
                </c:pt>
                <c:pt idx="3">
                  <c:v>9 "Е" класс</c:v>
                </c:pt>
                <c:pt idx="4">
                  <c:v>9 "С" класс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0.65000000000000036</c:v>
                </c:pt>
                <c:pt idx="1">
                  <c:v>0.30000000000000016</c:v>
                </c:pt>
                <c:pt idx="2" formatCode="0.0%">
                  <c:v>0.15300000000000008</c:v>
                </c:pt>
                <c:pt idx="3">
                  <c:v>0.63600000000000034</c:v>
                </c:pt>
                <c:pt idx="4">
                  <c:v>0.33300000000000024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0260608"/>
        <c:axId val="129217024"/>
      </c:barChart>
      <c:catAx>
        <c:axId val="32026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217024"/>
        <c:crosses val="autoZero"/>
        <c:auto val="1"/>
        <c:lblAlgn val="ctr"/>
        <c:lblOffset val="100"/>
        <c:noMultiLvlLbl val="0"/>
      </c:catAx>
      <c:valAx>
        <c:axId val="1292170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0260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6632295963012E-2"/>
          <c:y val="3.5930484417603152E-2"/>
          <c:w val="0.62165604299462562"/>
          <c:h val="0.843497948678745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Лист1!$I$1</c:f>
              <c:strCache>
                <c:ptCount val="1"/>
                <c:pt idx="0">
                  <c:v>Развивающийся уровень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Лист1!$H$2:$H$5</c:f>
              <c:strCache>
                <c:ptCount val="4"/>
                <c:pt idx="0">
                  <c:v>Республика Беларусь </c:v>
                </c:pt>
                <c:pt idx="1">
                  <c:v>Красноярск </c:v>
                </c:pt>
                <c:pt idx="2">
                  <c:v>Москва </c:v>
                </c:pt>
                <c:pt idx="3">
                  <c:v>Барнаул</c:v>
                </c:pt>
              </c:strCache>
            </c:strRef>
          </c:cat>
          <c:val>
            <c:numRef>
              <c:f>Лист1!$I$2:$I$5</c:f>
              <c:numCache>
                <c:formatCode>0.0%</c:formatCode>
                <c:ptCount val="4"/>
                <c:pt idx="0">
                  <c:v>0.20500000000000004</c:v>
                </c:pt>
                <c:pt idx="1">
                  <c:v>0.27200000000000002</c:v>
                </c:pt>
                <c:pt idx="2">
                  <c:v>0.17400000000000004</c:v>
                </c:pt>
                <c:pt idx="3">
                  <c:v>0.27300000000000002</c:v>
                </c:pt>
              </c:numCache>
            </c:numRef>
          </c:val>
        </c:ser>
        <c:ser>
          <c:idx val="1"/>
          <c:order val="1"/>
          <c:tx>
            <c:strRef>
              <c:f>Лист1!$J$1</c:f>
              <c:strCache>
                <c:ptCount val="1"/>
                <c:pt idx="0">
                  <c:v>Уровень ниже среднего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Лист1!$H$2:$H$5</c:f>
              <c:strCache>
                <c:ptCount val="4"/>
                <c:pt idx="0">
                  <c:v>Республика Беларусь </c:v>
                </c:pt>
                <c:pt idx="1">
                  <c:v>Красноярск </c:v>
                </c:pt>
                <c:pt idx="2">
                  <c:v>Москва </c:v>
                </c:pt>
                <c:pt idx="3">
                  <c:v>Барнаул</c:v>
                </c:pt>
              </c:strCache>
            </c:strRef>
          </c:cat>
          <c:val>
            <c:numRef>
              <c:f>Лист1!$J$2:$J$5</c:f>
              <c:numCache>
                <c:formatCode>0.0%</c:formatCode>
                <c:ptCount val="4"/>
                <c:pt idx="0">
                  <c:v>0.18400000000000011</c:v>
                </c:pt>
                <c:pt idx="1">
                  <c:v>0.20400000000000001</c:v>
                </c:pt>
                <c:pt idx="2">
                  <c:v>0.1460000000000001</c:v>
                </c:pt>
                <c:pt idx="3">
                  <c:v>0.23400000000000001</c:v>
                </c:pt>
              </c:numCache>
            </c:numRef>
          </c:val>
        </c:ser>
        <c:ser>
          <c:idx val="2"/>
          <c:order val="2"/>
          <c:tx>
            <c:strRef>
              <c:f>Лист1!$K$1</c:f>
              <c:strCache>
                <c:ptCount val="1"/>
                <c:pt idx="0">
                  <c:v>Базовый уровень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Лист1!$H$2:$H$5</c:f>
              <c:strCache>
                <c:ptCount val="4"/>
                <c:pt idx="0">
                  <c:v>Республика Беларусь </c:v>
                </c:pt>
                <c:pt idx="1">
                  <c:v>Красноярск </c:v>
                </c:pt>
                <c:pt idx="2">
                  <c:v>Москва </c:v>
                </c:pt>
                <c:pt idx="3">
                  <c:v>Барнаул</c:v>
                </c:pt>
              </c:strCache>
            </c:strRef>
          </c:cat>
          <c:val>
            <c:numRef>
              <c:f>Лист1!$K$2:$K$5</c:f>
              <c:numCache>
                <c:formatCode>0.0%</c:formatCode>
                <c:ptCount val="4"/>
                <c:pt idx="0">
                  <c:v>0.40500000000000008</c:v>
                </c:pt>
                <c:pt idx="1">
                  <c:v>0.42100000000000026</c:v>
                </c:pt>
                <c:pt idx="2">
                  <c:v>0.32900000000000035</c:v>
                </c:pt>
                <c:pt idx="3" formatCode="0%">
                  <c:v>0.4</c:v>
                </c:pt>
              </c:numCache>
            </c:numRef>
          </c:val>
        </c:ser>
        <c:ser>
          <c:idx val="3"/>
          <c:order val="3"/>
          <c:tx>
            <c:strRef>
              <c:f>Лист1!$L$1</c:f>
              <c:strCache>
                <c:ptCount val="1"/>
                <c:pt idx="0">
                  <c:v>Уровень выше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Лист1!$H$2:$H$5</c:f>
              <c:strCache>
                <c:ptCount val="4"/>
                <c:pt idx="0">
                  <c:v>Республика Беларусь </c:v>
                </c:pt>
                <c:pt idx="1">
                  <c:v>Красноярск </c:v>
                </c:pt>
                <c:pt idx="2">
                  <c:v>Москва </c:v>
                </c:pt>
                <c:pt idx="3">
                  <c:v>Барнаул</c:v>
                </c:pt>
              </c:strCache>
            </c:strRef>
          </c:cat>
          <c:val>
            <c:numRef>
              <c:f>Лист1!$L$2:$L$5</c:f>
              <c:numCache>
                <c:formatCode>0%</c:formatCode>
                <c:ptCount val="4"/>
                <c:pt idx="0" formatCode="0.0%">
                  <c:v>7.5999999999999998E-2</c:v>
                </c:pt>
                <c:pt idx="1">
                  <c:v>0.05</c:v>
                </c:pt>
                <c:pt idx="2" formatCode="0.0%">
                  <c:v>0.114</c:v>
                </c:pt>
                <c:pt idx="3" formatCode="0.0%">
                  <c:v>4.9000000000000037E-2</c:v>
                </c:pt>
              </c:numCache>
            </c:numRef>
          </c:val>
        </c:ser>
        <c:ser>
          <c:idx val="4"/>
          <c:order val="4"/>
          <c:tx>
            <c:strRef>
              <c:f>Лист1!$M$1</c:f>
              <c:strCache>
                <c:ptCount val="1"/>
                <c:pt idx="0">
                  <c:v>Продвинутый уровень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Лист1!$H$2:$H$5</c:f>
              <c:strCache>
                <c:ptCount val="4"/>
                <c:pt idx="0">
                  <c:v>Республика Беларусь </c:v>
                </c:pt>
                <c:pt idx="1">
                  <c:v>Красноярск </c:v>
                </c:pt>
                <c:pt idx="2">
                  <c:v>Москва </c:v>
                </c:pt>
                <c:pt idx="3">
                  <c:v>Барнаул</c:v>
                </c:pt>
              </c:strCache>
            </c:strRef>
          </c:cat>
          <c:val>
            <c:numRef>
              <c:f>Лист1!$M$2:$M$5</c:f>
              <c:numCache>
                <c:formatCode>0.0%</c:formatCode>
                <c:ptCount val="4"/>
                <c:pt idx="0" formatCode="0%">
                  <c:v>0.13</c:v>
                </c:pt>
                <c:pt idx="1">
                  <c:v>5.3000000000000012E-2</c:v>
                </c:pt>
                <c:pt idx="2">
                  <c:v>0.23700000000000004</c:v>
                </c:pt>
                <c:pt idx="3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4895744"/>
        <c:axId val="223476480"/>
      </c:barChart>
      <c:catAx>
        <c:axId val="28489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23476480"/>
        <c:crosses val="autoZero"/>
        <c:auto val="1"/>
        <c:lblAlgn val="ctr"/>
        <c:lblOffset val="100"/>
        <c:noMultiLvlLbl val="0"/>
      </c:catAx>
      <c:valAx>
        <c:axId val="223476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848957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Развивающийся уровень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Татарстан 2010</c:v>
                </c:pt>
                <c:pt idx="1">
                  <c:v>Татарстан 2013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0.16</c:v>
                </c:pt>
                <c:pt idx="1">
                  <c:v>6.0000000000000005E-2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ниже среднего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Татарстан 2010</c:v>
                </c:pt>
                <c:pt idx="1">
                  <c:v>Татарстан 2013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0.12000000000000001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Базовый уровень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Татарстан 2010</c:v>
                </c:pt>
                <c:pt idx="1">
                  <c:v>Татарстан 2013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0.53</c:v>
                </c:pt>
                <c:pt idx="1">
                  <c:v>0.69000000000000006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Уровень выше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Татарстан 2010</c:v>
                </c:pt>
                <c:pt idx="1">
                  <c:v>Татарстан 2013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4.0000000000000008E-2</c:v>
                </c:pt>
                <c:pt idx="1">
                  <c:v>2.0000000000000004E-2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Продвинутый уровень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Татарстан 2010</c:v>
                </c:pt>
                <c:pt idx="1">
                  <c:v>Татарстан 2013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0.13</c:v>
                </c:pt>
                <c:pt idx="1">
                  <c:v>0.12000000000000001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1730048"/>
        <c:axId val="129219904"/>
      </c:barChart>
      <c:catAx>
        <c:axId val="32173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9219904"/>
        <c:crosses val="autoZero"/>
        <c:auto val="1"/>
        <c:lblAlgn val="ctr"/>
        <c:lblOffset val="100"/>
        <c:noMultiLvlLbl val="0"/>
      </c:catAx>
      <c:valAx>
        <c:axId val="1292199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1730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65143301015228"/>
          <c:y val="0.15623662161335697"/>
          <c:w val="0.34234856698984772"/>
          <c:h val="0.67975964772796771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4781277340332"/>
          <c:y val="5.0925925925925923E-2"/>
          <c:w val="0.59969497323081489"/>
          <c:h val="0.565282612631518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results!$C$3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results!$B$8:$B$11</c:f>
              <c:strCache>
                <c:ptCount val="4"/>
                <c:pt idx="0">
                  <c:v>Гимназия</c:v>
                </c:pt>
                <c:pt idx="1">
                  <c:v>ОШ с углубленным</c:v>
                </c:pt>
                <c:pt idx="2">
                  <c:v>ОШ</c:v>
                </c:pt>
                <c:pt idx="3">
                  <c:v>Школа-интернат</c:v>
                </c:pt>
              </c:strCache>
            </c:strRef>
          </c:cat>
          <c:val>
            <c:numRef>
              <c:f>results!$C$8:$C$11</c:f>
              <c:numCache>
                <c:formatCode>0%</c:formatCode>
                <c:ptCount val="4"/>
                <c:pt idx="0">
                  <c:v>3.5999999999999997E-2</c:v>
                </c:pt>
                <c:pt idx="1">
                  <c:v>0.06</c:v>
                </c:pt>
                <c:pt idx="2">
                  <c:v>0.154</c:v>
                </c:pt>
                <c:pt idx="3">
                  <c:v>0.32300000000000001</c:v>
                </c:pt>
              </c:numCache>
            </c:numRef>
          </c:val>
        </c:ser>
        <c:ser>
          <c:idx val="1"/>
          <c:order val="1"/>
          <c:tx>
            <c:strRef>
              <c:f>results!$D$3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results!$B$8:$B$11</c:f>
              <c:strCache>
                <c:ptCount val="4"/>
                <c:pt idx="0">
                  <c:v>Гимназия</c:v>
                </c:pt>
                <c:pt idx="1">
                  <c:v>ОШ с углубленным</c:v>
                </c:pt>
                <c:pt idx="2">
                  <c:v>ОШ</c:v>
                </c:pt>
                <c:pt idx="3">
                  <c:v>Школа-интернат</c:v>
                </c:pt>
              </c:strCache>
            </c:strRef>
          </c:cat>
          <c:val>
            <c:numRef>
              <c:f>results!$D$8:$D$11</c:f>
              <c:numCache>
                <c:formatCode>0%</c:formatCode>
                <c:ptCount val="4"/>
                <c:pt idx="0">
                  <c:v>8.1000000000000003E-2</c:v>
                </c:pt>
                <c:pt idx="1">
                  <c:v>0.154</c:v>
                </c:pt>
                <c:pt idx="2">
                  <c:v>0.20200000000000001</c:v>
                </c:pt>
                <c:pt idx="3">
                  <c:v>0.29699999999999999</c:v>
                </c:pt>
              </c:numCache>
            </c:numRef>
          </c:val>
        </c:ser>
        <c:ser>
          <c:idx val="2"/>
          <c:order val="2"/>
          <c:tx>
            <c:strRef>
              <c:f>results!$E$3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results!$B$8:$B$11</c:f>
              <c:strCache>
                <c:ptCount val="4"/>
                <c:pt idx="0">
                  <c:v>Гимназия</c:v>
                </c:pt>
                <c:pt idx="1">
                  <c:v>ОШ с углубленным</c:v>
                </c:pt>
                <c:pt idx="2">
                  <c:v>ОШ</c:v>
                </c:pt>
                <c:pt idx="3">
                  <c:v>Школа-интернат</c:v>
                </c:pt>
              </c:strCache>
            </c:strRef>
          </c:cat>
          <c:val>
            <c:numRef>
              <c:f>results!$E$8:$E$11</c:f>
              <c:numCache>
                <c:formatCode>0%</c:formatCode>
                <c:ptCount val="4"/>
                <c:pt idx="0">
                  <c:v>0.17699999999999999</c:v>
                </c:pt>
                <c:pt idx="1">
                  <c:v>0.29299999999999998</c:v>
                </c:pt>
                <c:pt idx="2">
                  <c:v>0.32500000000000001</c:v>
                </c:pt>
                <c:pt idx="3">
                  <c:v>0.25600000000000001</c:v>
                </c:pt>
              </c:numCache>
            </c:numRef>
          </c:val>
        </c:ser>
        <c:ser>
          <c:idx val="3"/>
          <c:order val="3"/>
          <c:tx>
            <c:strRef>
              <c:f>results!$F$3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results!$B$8:$B$11</c:f>
              <c:strCache>
                <c:ptCount val="4"/>
                <c:pt idx="0">
                  <c:v>Гимназия</c:v>
                </c:pt>
                <c:pt idx="1">
                  <c:v>ОШ с углубленным</c:v>
                </c:pt>
                <c:pt idx="2">
                  <c:v>ОШ</c:v>
                </c:pt>
                <c:pt idx="3">
                  <c:v>Школа-интернат</c:v>
                </c:pt>
              </c:strCache>
            </c:strRef>
          </c:cat>
          <c:val>
            <c:numRef>
              <c:f>results!$F$8:$F$11</c:f>
              <c:numCache>
                <c:formatCode>0%</c:formatCode>
                <c:ptCount val="4"/>
                <c:pt idx="0">
                  <c:v>0.185</c:v>
                </c:pt>
                <c:pt idx="1">
                  <c:v>0.183</c:v>
                </c:pt>
                <c:pt idx="2">
                  <c:v>0.14000000000000001</c:v>
                </c:pt>
                <c:pt idx="3">
                  <c:v>6.7000000000000004E-2</c:v>
                </c:pt>
              </c:numCache>
            </c:numRef>
          </c:val>
        </c:ser>
        <c:ser>
          <c:idx val="4"/>
          <c:order val="4"/>
          <c:tx>
            <c:strRef>
              <c:f>results!$G$3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results!$B$8:$B$11</c:f>
              <c:strCache>
                <c:ptCount val="4"/>
                <c:pt idx="0">
                  <c:v>Гимназия</c:v>
                </c:pt>
                <c:pt idx="1">
                  <c:v>ОШ с углубленным</c:v>
                </c:pt>
                <c:pt idx="2">
                  <c:v>ОШ</c:v>
                </c:pt>
                <c:pt idx="3">
                  <c:v>Школа-интернат</c:v>
                </c:pt>
              </c:strCache>
            </c:strRef>
          </c:cat>
          <c:val>
            <c:numRef>
              <c:f>results!$G$8:$G$11</c:f>
              <c:numCache>
                <c:formatCode>0%</c:formatCode>
                <c:ptCount val="4"/>
                <c:pt idx="0">
                  <c:v>0.52</c:v>
                </c:pt>
                <c:pt idx="1">
                  <c:v>0.31</c:v>
                </c:pt>
                <c:pt idx="2">
                  <c:v>0.17899999999999999</c:v>
                </c:pt>
                <c:pt idx="3">
                  <c:v>5.8000000000000003E-2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320261632"/>
        <c:axId val="129224640"/>
      </c:barChart>
      <c:catAx>
        <c:axId val="32026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224640"/>
        <c:crosses val="autoZero"/>
        <c:auto val="1"/>
        <c:lblAlgn val="ctr"/>
        <c:lblOffset val="100"/>
        <c:noMultiLvlLbl val="0"/>
      </c:catAx>
      <c:valAx>
        <c:axId val="12922464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2026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866095597378656"/>
          <c:y val="0.14409667541557306"/>
          <c:w val="0.2580065153677914"/>
          <c:h val="0.35627244268884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4781277340332"/>
          <c:y val="5.0925925925925923E-2"/>
          <c:w val="0.65047440944881885"/>
          <c:h val="0.654062044327792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results!$C$3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results!$B$57:$B$62</c:f>
              <c:strCache>
                <c:ptCount val="6"/>
                <c:pt idx="0">
                  <c:v>0 – 10 книг</c:v>
                </c:pt>
                <c:pt idx="1">
                  <c:v>11 – 25 книг</c:v>
                </c:pt>
                <c:pt idx="2">
                  <c:v>26 – 100 книг </c:v>
                </c:pt>
                <c:pt idx="3">
                  <c:v>101 – 200 книг</c:v>
                </c:pt>
                <c:pt idx="4">
                  <c:v>201 – 500 книг</c:v>
                </c:pt>
                <c:pt idx="5">
                  <c:v>Более 500 книг</c:v>
                </c:pt>
              </c:strCache>
            </c:strRef>
          </c:cat>
          <c:val>
            <c:numRef>
              <c:f>results!$C$57:$C$62</c:f>
              <c:numCache>
                <c:formatCode>0%</c:formatCode>
                <c:ptCount val="6"/>
                <c:pt idx="0">
                  <c:v>0.28899999999999998</c:v>
                </c:pt>
                <c:pt idx="1">
                  <c:v>0.192</c:v>
                </c:pt>
                <c:pt idx="2">
                  <c:v>0.1</c:v>
                </c:pt>
                <c:pt idx="3">
                  <c:v>9.1999999999999998E-2</c:v>
                </c:pt>
                <c:pt idx="4">
                  <c:v>7.1999999999999995E-2</c:v>
                </c:pt>
                <c:pt idx="5">
                  <c:v>0.17899999999999999</c:v>
                </c:pt>
              </c:numCache>
            </c:numRef>
          </c:val>
        </c:ser>
        <c:ser>
          <c:idx val="1"/>
          <c:order val="1"/>
          <c:tx>
            <c:strRef>
              <c:f>results!$D$3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results!$B$57:$B$62</c:f>
              <c:strCache>
                <c:ptCount val="6"/>
                <c:pt idx="0">
                  <c:v>0 – 10 книг</c:v>
                </c:pt>
                <c:pt idx="1">
                  <c:v>11 – 25 книг</c:v>
                </c:pt>
                <c:pt idx="2">
                  <c:v>26 – 100 книг </c:v>
                </c:pt>
                <c:pt idx="3">
                  <c:v>101 – 200 книг</c:v>
                </c:pt>
                <c:pt idx="4">
                  <c:v>201 – 500 книг</c:v>
                </c:pt>
                <c:pt idx="5">
                  <c:v>Более 500 книг</c:v>
                </c:pt>
              </c:strCache>
            </c:strRef>
          </c:cat>
          <c:val>
            <c:numRef>
              <c:f>results!$D$57:$D$62</c:f>
              <c:numCache>
                <c:formatCode>0%</c:formatCode>
                <c:ptCount val="6"/>
                <c:pt idx="0">
                  <c:v>0.25800000000000001</c:v>
                </c:pt>
                <c:pt idx="1">
                  <c:v>0.224</c:v>
                </c:pt>
                <c:pt idx="2">
                  <c:v>0.17499999999999999</c:v>
                </c:pt>
                <c:pt idx="3">
                  <c:v>0.17100000000000001</c:v>
                </c:pt>
                <c:pt idx="4">
                  <c:v>0.159</c:v>
                </c:pt>
                <c:pt idx="5">
                  <c:v>0.20100000000000001</c:v>
                </c:pt>
              </c:numCache>
            </c:numRef>
          </c:val>
        </c:ser>
        <c:ser>
          <c:idx val="2"/>
          <c:order val="2"/>
          <c:tx>
            <c:strRef>
              <c:f>results!$E$3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results!$B$57:$B$62</c:f>
              <c:strCache>
                <c:ptCount val="6"/>
                <c:pt idx="0">
                  <c:v>0 – 10 книг</c:v>
                </c:pt>
                <c:pt idx="1">
                  <c:v>11 – 25 книг</c:v>
                </c:pt>
                <c:pt idx="2">
                  <c:v>26 – 100 книг </c:v>
                </c:pt>
                <c:pt idx="3">
                  <c:v>101 – 200 книг</c:v>
                </c:pt>
                <c:pt idx="4">
                  <c:v>201 – 500 книг</c:v>
                </c:pt>
                <c:pt idx="5">
                  <c:v>Более 500 книг</c:v>
                </c:pt>
              </c:strCache>
            </c:strRef>
          </c:cat>
          <c:val>
            <c:numRef>
              <c:f>results!$E$57:$E$62</c:f>
              <c:numCache>
                <c:formatCode>0%</c:formatCode>
                <c:ptCount val="6"/>
                <c:pt idx="0">
                  <c:v>0.27600000000000002</c:v>
                </c:pt>
                <c:pt idx="1">
                  <c:v>0.33600000000000002</c:v>
                </c:pt>
                <c:pt idx="2">
                  <c:v>0.32100000000000001</c:v>
                </c:pt>
                <c:pt idx="3">
                  <c:v>0.29799999999999999</c:v>
                </c:pt>
                <c:pt idx="4">
                  <c:v>0.249</c:v>
                </c:pt>
                <c:pt idx="5">
                  <c:v>0.22500000000000001</c:v>
                </c:pt>
              </c:numCache>
            </c:numRef>
          </c:val>
        </c:ser>
        <c:ser>
          <c:idx val="3"/>
          <c:order val="3"/>
          <c:tx>
            <c:strRef>
              <c:f>results!$F$3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results!$B$57:$B$62</c:f>
              <c:strCache>
                <c:ptCount val="6"/>
                <c:pt idx="0">
                  <c:v>0 – 10 книг</c:v>
                </c:pt>
                <c:pt idx="1">
                  <c:v>11 – 25 книг</c:v>
                </c:pt>
                <c:pt idx="2">
                  <c:v>26 – 100 книг </c:v>
                </c:pt>
                <c:pt idx="3">
                  <c:v>101 – 200 книг</c:v>
                </c:pt>
                <c:pt idx="4">
                  <c:v>201 – 500 книг</c:v>
                </c:pt>
                <c:pt idx="5">
                  <c:v>Более 500 книг</c:v>
                </c:pt>
              </c:strCache>
            </c:strRef>
          </c:cat>
          <c:val>
            <c:numRef>
              <c:f>results!$F$57:$F$62</c:f>
              <c:numCache>
                <c:formatCode>0%</c:formatCode>
                <c:ptCount val="6"/>
                <c:pt idx="0">
                  <c:v>8.7999999999999995E-2</c:v>
                </c:pt>
                <c:pt idx="1">
                  <c:v>0.12</c:v>
                </c:pt>
                <c:pt idx="2">
                  <c:v>0.16700000000000001</c:v>
                </c:pt>
                <c:pt idx="3">
                  <c:v>0.157</c:v>
                </c:pt>
                <c:pt idx="4">
                  <c:v>0.192</c:v>
                </c:pt>
                <c:pt idx="5">
                  <c:v>0.13100000000000001</c:v>
                </c:pt>
              </c:numCache>
            </c:numRef>
          </c:val>
        </c:ser>
        <c:ser>
          <c:idx val="4"/>
          <c:order val="4"/>
          <c:tx>
            <c:strRef>
              <c:f>results!$G$3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results!$B$57:$B$62</c:f>
              <c:strCache>
                <c:ptCount val="6"/>
                <c:pt idx="0">
                  <c:v>0 – 10 книг</c:v>
                </c:pt>
                <c:pt idx="1">
                  <c:v>11 – 25 книг</c:v>
                </c:pt>
                <c:pt idx="2">
                  <c:v>26 – 100 книг </c:v>
                </c:pt>
                <c:pt idx="3">
                  <c:v>101 – 200 книг</c:v>
                </c:pt>
                <c:pt idx="4">
                  <c:v>201 – 500 книг</c:v>
                </c:pt>
                <c:pt idx="5">
                  <c:v>Более 500 книг</c:v>
                </c:pt>
              </c:strCache>
            </c:strRef>
          </c:cat>
          <c:val>
            <c:numRef>
              <c:f>results!$G$57:$G$62</c:f>
              <c:numCache>
                <c:formatCode>0%</c:formatCode>
                <c:ptCount val="6"/>
                <c:pt idx="0">
                  <c:v>8.7999999999999995E-2</c:v>
                </c:pt>
                <c:pt idx="1">
                  <c:v>0.128</c:v>
                </c:pt>
                <c:pt idx="2">
                  <c:v>0.23699999999999999</c:v>
                </c:pt>
                <c:pt idx="3">
                  <c:v>0.28299999999999997</c:v>
                </c:pt>
                <c:pt idx="4">
                  <c:v>0.32800000000000001</c:v>
                </c:pt>
                <c:pt idx="5">
                  <c:v>0.26400000000000001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321944576"/>
        <c:axId val="129227520"/>
      </c:barChart>
      <c:catAx>
        <c:axId val="32194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227520"/>
        <c:crosses val="autoZero"/>
        <c:auto val="1"/>
        <c:lblAlgn val="ctr"/>
        <c:lblOffset val="100"/>
        <c:noMultiLvlLbl val="0"/>
      </c:catAx>
      <c:valAx>
        <c:axId val="12922752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2194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833245844269461"/>
          <c:y val="0.14409667541557306"/>
          <c:w val="0.21833508311461064"/>
          <c:h val="0.35627244268884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32299384609155E-2"/>
          <c:y val="5.0925925925925923E-2"/>
          <c:w val="0.72042319902759289"/>
          <c:h val="0.538954255968386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'[самые первые картинки.xlsx]results'!$C$3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'[самые первые картинки.xlsx]results'!$A$248:$B$253</c:f>
              <c:multiLvlStrCache>
                <c:ptCount val="6"/>
                <c:lvl>
                  <c:pt idx="0">
                    <c:v>день</c:v>
                  </c:pt>
                  <c:pt idx="1">
                    <c:v>неделя</c:v>
                  </c:pt>
                  <c:pt idx="2">
                    <c:v>месяц</c:v>
                  </c:pt>
                  <c:pt idx="3">
                    <c:v>четверть</c:v>
                  </c:pt>
                  <c:pt idx="4">
                    <c:v>год</c:v>
                  </c:pt>
                  <c:pt idx="5">
                    <c:v>никогда</c:v>
                  </c:pt>
                </c:lvl>
                <c:lvl>
                  <c:pt idx="0">
                    <c:v>Самостоятельное решение задач</c:v>
                  </c:pt>
                </c:lvl>
              </c:multiLvlStrCache>
            </c:multiLvlStrRef>
          </c:cat>
          <c:val>
            <c:numRef>
              <c:f>'[самые первые картинки.xlsx]results'!$C$248:$C$253</c:f>
              <c:numCache>
                <c:formatCode>0%</c:formatCode>
                <c:ptCount val="6"/>
                <c:pt idx="0">
                  <c:v>0.12</c:v>
                </c:pt>
                <c:pt idx="1">
                  <c:v>0.155</c:v>
                </c:pt>
                <c:pt idx="2">
                  <c:v>0.22800000000000001</c:v>
                </c:pt>
                <c:pt idx="3">
                  <c:v>0.313</c:v>
                </c:pt>
                <c:pt idx="4">
                  <c:v>0.53300000000000003</c:v>
                </c:pt>
                <c:pt idx="5">
                  <c:v>0.38900000000000001</c:v>
                </c:pt>
              </c:numCache>
            </c:numRef>
          </c:val>
        </c:ser>
        <c:ser>
          <c:idx val="1"/>
          <c:order val="1"/>
          <c:tx>
            <c:strRef>
              <c:f>'[самые первые картинки.xlsx]results'!$D$3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'[самые первые картинки.xlsx]results'!$A$248:$B$253</c:f>
              <c:multiLvlStrCache>
                <c:ptCount val="6"/>
                <c:lvl>
                  <c:pt idx="0">
                    <c:v>день</c:v>
                  </c:pt>
                  <c:pt idx="1">
                    <c:v>неделя</c:v>
                  </c:pt>
                  <c:pt idx="2">
                    <c:v>месяц</c:v>
                  </c:pt>
                  <c:pt idx="3">
                    <c:v>четверть</c:v>
                  </c:pt>
                  <c:pt idx="4">
                    <c:v>год</c:v>
                  </c:pt>
                  <c:pt idx="5">
                    <c:v>никогда</c:v>
                  </c:pt>
                </c:lvl>
                <c:lvl>
                  <c:pt idx="0">
                    <c:v>Самостоятельное решение задач</c:v>
                  </c:pt>
                </c:lvl>
              </c:multiLvlStrCache>
            </c:multiLvlStrRef>
          </c:cat>
          <c:val>
            <c:numRef>
              <c:f>'[самые первые картинки.xlsx]results'!$D$248:$D$253</c:f>
              <c:numCache>
                <c:formatCode>0%</c:formatCode>
                <c:ptCount val="6"/>
                <c:pt idx="0">
                  <c:v>0.17699999999999999</c:v>
                </c:pt>
                <c:pt idx="1">
                  <c:v>0.21299999999999999</c:v>
                </c:pt>
                <c:pt idx="2">
                  <c:v>0.29299999999999998</c:v>
                </c:pt>
                <c:pt idx="3">
                  <c:v>0.313</c:v>
                </c:pt>
                <c:pt idx="4">
                  <c:v>0.2</c:v>
                </c:pt>
                <c:pt idx="5">
                  <c:v>0.27400000000000002</c:v>
                </c:pt>
              </c:numCache>
            </c:numRef>
          </c:val>
        </c:ser>
        <c:ser>
          <c:idx val="2"/>
          <c:order val="2"/>
          <c:tx>
            <c:strRef>
              <c:f>'[самые первые картинки.xlsx]results'!$E$3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'[самые первые картинки.xlsx]results'!$A$248:$B$253</c:f>
              <c:multiLvlStrCache>
                <c:ptCount val="6"/>
                <c:lvl>
                  <c:pt idx="0">
                    <c:v>день</c:v>
                  </c:pt>
                  <c:pt idx="1">
                    <c:v>неделя</c:v>
                  </c:pt>
                  <c:pt idx="2">
                    <c:v>месяц</c:v>
                  </c:pt>
                  <c:pt idx="3">
                    <c:v>четверть</c:v>
                  </c:pt>
                  <c:pt idx="4">
                    <c:v>год</c:v>
                  </c:pt>
                  <c:pt idx="5">
                    <c:v>никогда</c:v>
                  </c:pt>
                </c:lvl>
                <c:lvl>
                  <c:pt idx="0">
                    <c:v>Самостоятельное решение задач</c:v>
                  </c:pt>
                </c:lvl>
              </c:multiLvlStrCache>
            </c:multiLvlStrRef>
          </c:cat>
          <c:val>
            <c:numRef>
              <c:f>'[самые первые картинки.xlsx]results'!$E$248:$E$253</c:f>
              <c:numCache>
                <c:formatCode>0%</c:formatCode>
                <c:ptCount val="6"/>
                <c:pt idx="0">
                  <c:v>0.29099999999999998</c:v>
                </c:pt>
                <c:pt idx="1">
                  <c:v>0.34599999999999997</c:v>
                </c:pt>
                <c:pt idx="2">
                  <c:v>0.29899999999999999</c:v>
                </c:pt>
                <c:pt idx="3">
                  <c:v>0.313</c:v>
                </c:pt>
                <c:pt idx="4">
                  <c:v>0.2</c:v>
                </c:pt>
                <c:pt idx="5">
                  <c:v>0.21099999999999999</c:v>
                </c:pt>
              </c:numCache>
            </c:numRef>
          </c:val>
        </c:ser>
        <c:ser>
          <c:idx val="3"/>
          <c:order val="3"/>
          <c:tx>
            <c:strRef>
              <c:f>'[самые первые картинки.xlsx]results'!$F$3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'[самые первые картинки.xlsx]results'!$A$248:$B$253</c:f>
              <c:multiLvlStrCache>
                <c:ptCount val="6"/>
                <c:lvl>
                  <c:pt idx="0">
                    <c:v>день</c:v>
                  </c:pt>
                  <c:pt idx="1">
                    <c:v>неделя</c:v>
                  </c:pt>
                  <c:pt idx="2">
                    <c:v>месяц</c:v>
                  </c:pt>
                  <c:pt idx="3">
                    <c:v>четверть</c:v>
                  </c:pt>
                  <c:pt idx="4">
                    <c:v>год</c:v>
                  </c:pt>
                  <c:pt idx="5">
                    <c:v>никогда</c:v>
                  </c:pt>
                </c:lvl>
                <c:lvl>
                  <c:pt idx="0">
                    <c:v>Самостоятельное решение задач</c:v>
                  </c:pt>
                </c:lvl>
              </c:multiLvlStrCache>
            </c:multiLvlStrRef>
          </c:cat>
          <c:val>
            <c:numRef>
              <c:f>'[самые первые картинки.xlsx]results'!$F$248:$F$253</c:f>
              <c:numCache>
                <c:formatCode>0%</c:formatCode>
                <c:ptCount val="6"/>
                <c:pt idx="0">
                  <c:v>0.159</c:v>
                </c:pt>
                <c:pt idx="1">
                  <c:v>0.13500000000000001</c:v>
                </c:pt>
                <c:pt idx="2">
                  <c:v>8.4000000000000005E-2</c:v>
                </c:pt>
                <c:pt idx="3">
                  <c:v>2.1000000000000001E-2</c:v>
                </c:pt>
                <c:pt idx="4">
                  <c:v>0</c:v>
                </c:pt>
                <c:pt idx="5">
                  <c:v>6.3E-2</c:v>
                </c:pt>
              </c:numCache>
            </c:numRef>
          </c:val>
        </c:ser>
        <c:ser>
          <c:idx val="4"/>
          <c:order val="4"/>
          <c:tx>
            <c:strRef>
              <c:f>'[самые первые картинки.xlsx]results'!$G$3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'[самые первые картинки.xlsx]results'!$A$248:$B$253</c:f>
              <c:multiLvlStrCache>
                <c:ptCount val="6"/>
                <c:lvl>
                  <c:pt idx="0">
                    <c:v>день</c:v>
                  </c:pt>
                  <c:pt idx="1">
                    <c:v>неделя</c:v>
                  </c:pt>
                  <c:pt idx="2">
                    <c:v>месяц</c:v>
                  </c:pt>
                  <c:pt idx="3">
                    <c:v>четверть</c:v>
                  </c:pt>
                  <c:pt idx="4">
                    <c:v>год</c:v>
                  </c:pt>
                  <c:pt idx="5">
                    <c:v>никогда</c:v>
                  </c:pt>
                </c:lvl>
                <c:lvl>
                  <c:pt idx="0">
                    <c:v>Самостоятельное решение задач</c:v>
                  </c:pt>
                </c:lvl>
              </c:multiLvlStrCache>
            </c:multiLvlStrRef>
          </c:cat>
          <c:val>
            <c:numRef>
              <c:f>'[самые первые картинки.xlsx]results'!$G$248:$G$253</c:f>
              <c:numCache>
                <c:formatCode>0%</c:formatCode>
                <c:ptCount val="6"/>
                <c:pt idx="0">
                  <c:v>0.253</c:v>
                </c:pt>
                <c:pt idx="1">
                  <c:v>0.151</c:v>
                </c:pt>
                <c:pt idx="2">
                  <c:v>9.6000000000000002E-2</c:v>
                </c:pt>
                <c:pt idx="3">
                  <c:v>4.2000000000000003E-2</c:v>
                </c:pt>
                <c:pt idx="4">
                  <c:v>6.7000000000000004E-2</c:v>
                </c:pt>
                <c:pt idx="5">
                  <c:v>6.3E-2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322376192"/>
        <c:axId val="140826816"/>
      </c:barChart>
      <c:catAx>
        <c:axId val="32237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826816"/>
        <c:crosses val="autoZero"/>
        <c:auto val="1"/>
        <c:lblAlgn val="ctr"/>
        <c:lblOffset val="100"/>
        <c:noMultiLvlLbl val="0"/>
      </c:catAx>
      <c:valAx>
        <c:axId val="14082681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2237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03325056677087"/>
          <c:y val="0.16068307234881674"/>
          <c:w val="0.21120617270622671"/>
          <c:h val="0.44158481392912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475440068977902E-2"/>
          <c:y val="5.0925925925925923E-2"/>
          <c:w val="0.72629675285501116"/>
          <c:h val="0.643732928211779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'[самые первые картинки.xlsx]results'!$C$3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'[самые первые картинки.xlsx]results'!$A$215:$B$220</c:f>
              <c:multiLvlStrCache>
                <c:ptCount val="6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</c:lvl>
                <c:lvl>
                  <c:pt idx="0">
                    <c:v>Самостоятельного поиска информации </c:v>
                  </c:pt>
                  <c:pt idx="2">
                    <c:v>Создания презентаций</c:v>
                  </c:pt>
                  <c:pt idx="4">
                    <c:v>Написания рефератов</c:v>
                  </c:pt>
                </c:lvl>
              </c:multiLvlStrCache>
            </c:multiLvlStrRef>
          </c:cat>
          <c:val>
            <c:numRef>
              <c:f>'[самые первые картинки.xlsx]results'!$C$215:$C$220</c:f>
              <c:numCache>
                <c:formatCode>0%</c:formatCode>
                <c:ptCount val="6"/>
                <c:pt idx="0">
                  <c:v>0.123</c:v>
                </c:pt>
                <c:pt idx="1">
                  <c:v>0.27800000000000002</c:v>
                </c:pt>
                <c:pt idx="2">
                  <c:v>0.126</c:v>
                </c:pt>
                <c:pt idx="3">
                  <c:v>0.33400000000000002</c:v>
                </c:pt>
                <c:pt idx="4">
                  <c:v>0.11899999999999999</c:v>
                </c:pt>
                <c:pt idx="5">
                  <c:v>0.20499999999999999</c:v>
                </c:pt>
              </c:numCache>
            </c:numRef>
          </c:val>
        </c:ser>
        <c:ser>
          <c:idx val="1"/>
          <c:order val="1"/>
          <c:tx>
            <c:strRef>
              <c:f>'[самые первые картинки.xlsx]results'!$D$3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'[самые первые картинки.xlsx]results'!$A$215:$B$220</c:f>
              <c:multiLvlStrCache>
                <c:ptCount val="6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</c:lvl>
                <c:lvl>
                  <c:pt idx="0">
                    <c:v>Самостоятельного поиска информации </c:v>
                  </c:pt>
                  <c:pt idx="2">
                    <c:v>Создания презентаций</c:v>
                  </c:pt>
                  <c:pt idx="4">
                    <c:v>Написания рефератов</c:v>
                  </c:pt>
                </c:lvl>
              </c:multiLvlStrCache>
            </c:multiLvlStrRef>
          </c:cat>
          <c:val>
            <c:numRef>
              <c:f>'[самые первые картинки.xlsx]results'!$D$215:$D$220</c:f>
              <c:numCache>
                <c:formatCode>0%</c:formatCode>
                <c:ptCount val="6"/>
                <c:pt idx="0">
                  <c:v>0.185</c:v>
                </c:pt>
                <c:pt idx="1">
                  <c:v>0.25800000000000001</c:v>
                </c:pt>
                <c:pt idx="2">
                  <c:v>0.187</c:v>
                </c:pt>
                <c:pt idx="3">
                  <c:v>0.28499999999999998</c:v>
                </c:pt>
                <c:pt idx="4">
                  <c:v>0.187</c:v>
                </c:pt>
                <c:pt idx="5">
                  <c:v>0.216</c:v>
                </c:pt>
              </c:numCache>
            </c:numRef>
          </c:val>
        </c:ser>
        <c:ser>
          <c:idx val="2"/>
          <c:order val="2"/>
          <c:tx>
            <c:strRef>
              <c:f>'[самые первые картинки.xlsx]results'!$E$3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'[самые первые картинки.xlsx]results'!$A$215:$B$220</c:f>
              <c:multiLvlStrCache>
                <c:ptCount val="6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</c:lvl>
                <c:lvl>
                  <c:pt idx="0">
                    <c:v>Самостоятельного поиска информации </c:v>
                  </c:pt>
                  <c:pt idx="2">
                    <c:v>Создания презентаций</c:v>
                  </c:pt>
                  <c:pt idx="4">
                    <c:v>Написания рефератов</c:v>
                  </c:pt>
                </c:lvl>
              </c:multiLvlStrCache>
            </c:multiLvlStrRef>
          </c:cat>
          <c:val>
            <c:numRef>
              <c:f>'[самые первые картинки.xlsx]results'!$E$215:$E$220</c:f>
              <c:numCache>
                <c:formatCode>0%</c:formatCode>
                <c:ptCount val="6"/>
                <c:pt idx="0">
                  <c:v>0.30599999999999999</c:v>
                </c:pt>
                <c:pt idx="1">
                  <c:v>0.29099999999999998</c:v>
                </c:pt>
                <c:pt idx="2">
                  <c:v>0.309</c:v>
                </c:pt>
                <c:pt idx="3">
                  <c:v>0.24199999999999999</c:v>
                </c:pt>
                <c:pt idx="4">
                  <c:v>0.30199999999999999</c:v>
                </c:pt>
                <c:pt idx="5">
                  <c:v>0.31</c:v>
                </c:pt>
              </c:numCache>
            </c:numRef>
          </c:val>
        </c:ser>
        <c:ser>
          <c:idx val="3"/>
          <c:order val="3"/>
          <c:tx>
            <c:strRef>
              <c:f>'[самые первые картинки.xlsx]results'!$F$3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'[самые первые картинки.xlsx]results'!$A$215:$B$220</c:f>
              <c:multiLvlStrCache>
                <c:ptCount val="6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</c:lvl>
                <c:lvl>
                  <c:pt idx="0">
                    <c:v>Самостоятельного поиска информации </c:v>
                  </c:pt>
                  <c:pt idx="2">
                    <c:v>Создания презентаций</c:v>
                  </c:pt>
                  <c:pt idx="4">
                    <c:v>Написания рефератов</c:v>
                  </c:pt>
                </c:lvl>
              </c:multiLvlStrCache>
            </c:multiLvlStrRef>
          </c:cat>
          <c:val>
            <c:numRef>
              <c:f>'[самые первые картинки.xlsx]results'!$F$215:$F$220</c:f>
              <c:numCache>
                <c:formatCode>0%</c:formatCode>
                <c:ptCount val="6"/>
                <c:pt idx="0">
                  <c:v>0.155</c:v>
                </c:pt>
                <c:pt idx="1">
                  <c:v>8.4000000000000005E-2</c:v>
                </c:pt>
                <c:pt idx="2">
                  <c:v>0.152</c:v>
                </c:pt>
                <c:pt idx="3">
                  <c:v>7.1999999999999995E-2</c:v>
                </c:pt>
                <c:pt idx="4">
                  <c:v>0.153</c:v>
                </c:pt>
                <c:pt idx="5">
                  <c:v>0.128</c:v>
                </c:pt>
              </c:numCache>
            </c:numRef>
          </c:val>
        </c:ser>
        <c:ser>
          <c:idx val="4"/>
          <c:order val="4"/>
          <c:tx>
            <c:strRef>
              <c:f>'[самые первые картинки.xlsx]results'!$G$3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'[самые первые картинки.xlsx]results'!$A$215:$B$220</c:f>
              <c:multiLvlStrCache>
                <c:ptCount val="6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</c:lvl>
                <c:lvl>
                  <c:pt idx="0">
                    <c:v>Самостоятельного поиска информации </c:v>
                  </c:pt>
                  <c:pt idx="2">
                    <c:v>Создания презентаций</c:v>
                  </c:pt>
                  <c:pt idx="4">
                    <c:v>Написания рефератов</c:v>
                  </c:pt>
                </c:lvl>
              </c:multiLvlStrCache>
            </c:multiLvlStrRef>
          </c:cat>
          <c:val>
            <c:numRef>
              <c:f>'[самые первые картинки.xlsx]results'!$G$215:$G$220</c:f>
              <c:numCache>
                <c:formatCode>0%</c:formatCode>
                <c:ptCount val="6"/>
                <c:pt idx="0">
                  <c:v>0.23100000000000001</c:v>
                </c:pt>
                <c:pt idx="1">
                  <c:v>8.8999999999999996E-2</c:v>
                </c:pt>
                <c:pt idx="2">
                  <c:v>0.22600000000000001</c:v>
                </c:pt>
                <c:pt idx="3">
                  <c:v>6.6000000000000003E-2</c:v>
                </c:pt>
                <c:pt idx="4">
                  <c:v>0.23899999999999999</c:v>
                </c:pt>
                <c:pt idx="5">
                  <c:v>0.14199999999999999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322646528"/>
        <c:axId val="146210112"/>
      </c:barChart>
      <c:catAx>
        <c:axId val="322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210112"/>
        <c:crosses val="autoZero"/>
        <c:auto val="1"/>
        <c:lblAlgn val="ctr"/>
        <c:lblOffset val="100"/>
        <c:noMultiLvlLbl val="0"/>
      </c:catAx>
      <c:valAx>
        <c:axId val="14621011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2264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063942491196623"/>
          <c:y val="0.14409667541557306"/>
          <c:w val="0.23602820365410562"/>
          <c:h val="0.47243399648691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13T19:26:14.439" idx="1">
    <p:pos x="10" y="10"/>
    <p:text>это не актуальный слайд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13T19:30:21.983" idx="2">
    <p:pos x="2557" y="845"/>
    <p:text>вставил, но старый не убрал, не уверен что новый график лучше</p:text>
    <p:extLst>
      <p:ext uri="{C676402C-5697-4E1C-873F-D02D1690AC5C}">
        <p15:threadingInfo xmlns:p15="http://schemas.microsoft.com/office/powerpoint/2012/main" timeZoneBias="-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392E5-A2E3-445D-A8B8-5F9FD34C08A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86F8BF9-4EA2-4624-BAB3-9CA8D4259909}">
      <dgm:prSet phldrT="[Text]"/>
      <dgm:spPr/>
      <dgm:t>
        <a:bodyPr/>
        <a:lstStyle/>
        <a:p>
          <a:r>
            <a:rPr lang="ru-RU" dirty="0" smtClean="0"/>
            <a:t>1. Анализ области компетенций</a:t>
          </a:r>
          <a:endParaRPr lang="en-US" dirty="0"/>
        </a:p>
      </dgm:t>
    </dgm:pt>
    <dgm:pt modelId="{445F8215-191A-492C-9857-43833F87EAED}" type="parTrans" cxnId="{88A5EB25-CD4D-4A5A-91DA-28D59A7DB926}">
      <dgm:prSet/>
      <dgm:spPr/>
      <dgm:t>
        <a:bodyPr/>
        <a:lstStyle/>
        <a:p>
          <a:endParaRPr lang="en-US"/>
        </a:p>
      </dgm:t>
    </dgm:pt>
    <dgm:pt modelId="{837C4117-BEC2-4C3F-B4D2-8C449594EBFC}" type="sibTrans" cxnId="{88A5EB25-CD4D-4A5A-91DA-28D59A7DB926}">
      <dgm:prSet/>
      <dgm:spPr/>
      <dgm:t>
        <a:bodyPr/>
        <a:lstStyle/>
        <a:p>
          <a:endParaRPr lang="en-US"/>
        </a:p>
      </dgm:t>
    </dgm:pt>
    <dgm:pt modelId="{A1CEB1B2-03BD-4A15-86C4-00590A9AE7CA}">
      <dgm:prSet phldrT="[Text]"/>
      <dgm:spPr/>
      <dgm:t>
        <a:bodyPr/>
        <a:lstStyle/>
        <a:p>
          <a:r>
            <a:rPr lang="ru-RU" dirty="0" smtClean="0"/>
            <a:t>2. Моделирование области компетенций</a:t>
          </a:r>
          <a:endParaRPr lang="en-US" dirty="0"/>
        </a:p>
      </dgm:t>
    </dgm:pt>
    <dgm:pt modelId="{F1367271-1732-419B-B7E4-5B053BC7E28C}" type="parTrans" cxnId="{C59A327A-9D9E-4CE1-A817-901234ABB72F}">
      <dgm:prSet/>
      <dgm:spPr/>
      <dgm:t>
        <a:bodyPr/>
        <a:lstStyle/>
        <a:p>
          <a:endParaRPr lang="en-US"/>
        </a:p>
      </dgm:t>
    </dgm:pt>
    <dgm:pt modelId="{7319D42C-040D-47EA-969A-ACDB8DF90E39}" type="sibTrans" cxnId="{C59A327A-9D9E-4CE1-A817-901234ABB72F}">
      <dgm:prSet/>
      <dgm:spPr/>
      <dgm:t>
        <a:bodyPr/>
        <a:lstStyle/>
        <a:p>
          <a:endParaRPr lang="en-US"/>
        </a:p>
      </dgm:t>
    </dgm:pt>
    <dgm:pt modelId="{87321085-B275-448D-A36C-12EB8075C23E}">
      <dgm:prSet phldrT="[Text]"/>
      <dgm:spPr/>
      <dgm:t>
        <a:bodyPr/>
        <a:lstStyle/>
        <a:p>
          <a:r>
            <a:rPr lang="ru-RU" dirty="0" smtClean="0"/>
            <a:t>3. Теоретическая рамка теста</a:t>
          </a:r>
          <a:endParaRPr lang="en-US" dirty="0"/>
        </a:p>
      </dgm:t>
    </dgm:pt>
    <dgm:pt modelId="{18A2C1CE-954D-4CCA-892D-46CCFA9E61E4}" type="parTrans" cxnId="{63FCD967-D6EF-441A-89E4-A425195707E5}">
      <dgm:prSet/>
      <dgm:spPr/>
      <dgm:t>
        <a:bodyPr/>
        <a:lstStyle/>
        <a:p>
          <a:endParaRPr lang="en-US"/>
        </a:p>
      </dgm:t>
    </dgm:pt>
    <dgm:pt modelId="{EA323D75-5593-41BA-9D4D-D9BDE1C5D10E}" type="sibTrans" cxnId="{63FCD967-D6EF-441A-89E4-A425195707E5}">
      <dgm:prSet/>
      <dgm:spPr/>
      <dgm:t>
        <a:bodyPr/>
        <a:lstStyle/>
        <a:p>
          <a:endParaRPr lang="en-US"/>
        </a:p>
      </dgm:t>
    </dgm:pt>
    <dgm:pt modelId="{735B406B-2324-4FAA-8A48-345DB594FC23}">
      <dgm:prSet/>
      <dgm:spPr/>
      <dgm:t>
        <a:bodyPr/>
        <a:lstStyle/>
        <a:p>
          <a:r>
            <a:rPr lang="ru-RU" dirty="0" smtClean="0"/>
            <a:t>4. Воплощение теста</a:t>
          </a:r>
          <a:endParaRPr lang="en-US" dirty="0"/>
        </a:p>
      </dgm:t>
    </dgm:pt>
    <dgm:pt modelId="{8DD15BFB-5CF7-49F1-8565-F5D6CD69BA3C}" type="parTrans" cxnId="{DAF350CF-EEEE-48EF-B411-DDA6CDD14F34}">
      <dgm:prSet/>
      <dgm:spPr/>
      <dgm:t>
        <a:bodyPr/>
        <a:lstStyle/>
        <a:p>
          <a:endParaRPr lang="en-US"/>
        </a:p>
      </dgm:t>
    </dgm:pt>
    <dgm:pt modelId="{15511E08-DC36-4701-97D2-7AD8860871F6}" type="sibTrans" cxnId="{DAF350CF-EEEE-48EF-B411-DDA6CDD14F34}">
      <dgm:prSet/>
      <dgm:spPr/>
      <dgm:t>
        <a:bodyPr/>
        <a:lstStyle/>
        <a:p>
          <a:endParaRPr lang="en-US"/>
        </a:p>
      </dgm:t>
    </dgm:pt>
    <dgm:pt modelId="{86CFAA87-FF6E-4CFC-AD34-2DC1A92CDCE8}">
      <dgm:prSet/>
      <dgm:spPr/>
      <dgm:t>
        <a:bodyPr/>
        <a:lstStyle/>
        <a:p>
          <a:r>
            <a:rPr lang="ru-RU" dirty="0" smtClean="0"/>
            <a:t>5. Применение теста</a:t>
          </a:r>
          <a:endParaRPr lang="en-US" dirty="0"/>
        </a:p>
      </dgm:t>
    </dgm:pt>
    <dgm:pt modelId="{9CF08D3D-BA3B-4DD4-BE71-AC78F72E75C2}" type="parTrans" cxnId="{24171A9B-FED2-4A79-A93C-200312B0AE51}">
      <dgm:prSet/>
      <dgm:spPr/>
      <dgm:t>
        <a:bodyPr/>
        <a:lstStyle/>
        <a:p>
          <a:endParaRPr lang="en-US"/>
        </a:p>
      </dgm:t>
    </dgm:pt>
    <dgm:pt modelId="{2DB5D282-7F05-41C1-9FA7-E9023BAA6E91}" type="sibTrans" cxnId="{24171A9B-FED2-4A79-A93C-200312B0AE51}">
      <dgm:prSet/>
      <dgm:spPr/>
      <dgm:t>
        <a:bodyPr/>
        <a:lstStyle/>
        <a:p>
          <a:endParaRPr lang="en-US"/>
        </a:p>
      </dgm:t>
    </dgm:pt>
    <dgm:pt modelId="{2F76A535-2EA1-4BAA-9A53-84B17D3C5145}" type="pres">
      <dgm:prSet presAssocID="{1E8392E5-A2E3-445D-A8B8-5F9FD34C08A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9F1ED8-39B1-4590-AC3D-7E323CB17A6C}" type="pres">
      <dgm:prSet presAssocID="{686F8BF9-4EA2-4624-BAB3-9CA8D42599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73D52-F741-4ADB-AA9A-8104E323D3F7}" type="pres">
      <dgm:prSet presAssocID="{837C4117-BEC2-4C3F-B4D2-8C449594EBF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A2D1275-F7FD-4B63-A1CB-7B60D229C9BB}" type="pres">
      <dgm:prSet presAssocID="{837C4117-BEC2-4C3F-B4D2-8C449594EBF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3F7BF4A-0F5D-46FC-8941-58EDCE200B65}" type="pres">
      <dgm:prSet presAssocID="{A1CEB1B2-03BD-4A15-86C4-00590A9AE7C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2E96F-90F5-443A-8289-293825D7D0E5}" type="pres">
      <dgm:prSet presAssocID="{7319D42C-040D-47EA-969A-ACDB8DF90E3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92F803F-BD54-4C19-A0A2-BC049B2C223D}" type="pres">
      <dgm:prSet presAssocID="{7319D42C-040D-47EA-969A-ACDB8DF90E3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9AFB576-0340-41BA-B04E-4F243E59F51D}" type="pres">
      <dgm:prSet presAssocID="{87321085-B275-448D-A36C-12EB8075C2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18EF4-2C3B-4543-BBC5-94DD2C74D966}" type="pres">
      <dgm:prSet presAssocID="{EA323D75-5593-41BA-9D4D-D9BDE1C5D10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ECB4C07-4CFA-4F5A-A406-D11D9A8AE4D8}" type="pres">
      <dgm:prSet presAssocID="{EA323D75-5593-41BA-9D4D-D9BDE1C5D10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83920BD-B2E2-41D6-9839-D6955978830A}" type="pres">
      <dgm:prSet presAssocID="{735B406B-2324-4FAA-8A48-345DB594FC2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86FF8-EEB3-44C3-A0B2-846A97112051}" type="pres">
      <dgm:prSet presAssocID="{15511E08-DC36-4701-97D2-7AD8860871F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AD460B8-7DE1-4A02-9202-E6240151EE3E}" type="pres">
      <dgm:prSet presAssocID="{15511E08-DC36-4701-97D2-7AD8860871F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1B1C1AC-0ACB-47FF-852F-445A3A85ECDB}" type="pres">
      <dgm:prSet presAssocID="{86CFAA87-FF6E-4CFC-AD34-2DC1A92CDC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01DFC7-CE33-4A01-BA92-62D78B824A39}" type="presOf" srcId="{735B406B-2324-4FAA-8A48-345DB594FC23}" destId="{C83920BD-B2E2-41D6-9839-D6955978830A}" srcOrd="0" destOrd="0" presId="urn:microsoft.com/office/officeart/2005/8/layout/process2"/>
    <dgm:cxn modelId="{DAF350CF-EEEE-48EF-B411-DDA6CDD14F34}" srcId="{1E8392E5-A2E3-445D-A8B8-5F9FD34C08A4}" destId="{735B406B-2324-4FAA-8A48-345DB594FC23}" srcOrd="3" destOrd="0" parTransId="{8DD15BFB-5CF7-49F1-8565-F5D6CD69BA3C}" sibTransId="{15511E08-DC36-4701-97D2-7AD8860871F6}"/>
    <dgm:cxn modelId="{F9602C1A-8851-475B-A799-14A0674DC267}" type="presOf" srcId="{A1CEB1B2-03BD-4A15-86C4-00590A9AE7CA}" destId="{73F7BF4A-0F5D-46FC-8941-58EDCE200B65}" srcOrd="0" destOrd="0" presId="urn:microsoft.com/office/officeart/2005/8/layout/process2"/>
    <dgm:cxn modelId="{8179E4EE-14E5-4014-897C-ACDD9D3131C8}" type="presOf" srcId="{87321085-B275-448D-A36C-12EB8075C23E}" destId="{19AFB576-0340-41BA-B04E-4F243E59F51D}" srcOrd="0" destOrd="0" presId="urn:microsoft.com/office/officeart/2005/8/layout/process2"/>
    <dgm:cxn modelId="{6FB2C238-49A7-4F66-87B8-B5B192559452}" type="presOf" srcId="{15511E08-DC36-4701-97D2-7AD8860871F6}" destId="{47086FF8-EEB3-44C3-A0B2-846A97112051}" srcOrd="0" destOrd="0" presId="urn:microsoft.com/office/officeart/2005/8/layout/process2"/>
    <dgm:cxn modelId="{D5E6A5DB-A1B9-4727-BAEA-B898CDFD3DC2}" type="presOf" srcId="{EA323D75-5593-41BA-9D4D-D9BDE1C5D10E}" destId="{6E218EF4-2C3B-4543-BBC5-94DD2C74D966}" srcOrd="0" destOrd="0" presId="urn:microsoft.com/office/officeart/2005/8/layout/process2"/>
    <dgm:cxn modelId="{C59A327A-9D9E-4CE1-A817-901234ABB72F}" srcId="{1E8392E5-A2E3-445D-A8B8-5F9FD34C08A4}" destId="{A1CEB1B2-03BD-4A15-86C4-00590A9AE7CA}" srcOrd="1" destOrd="0" parTransId="{F1367271-1732-419B-B7E4-5B053BC7E28C}" sibTransId="{7319D42C-040D-47EA-969A-ACDB8DF90E39}"/>
    <dgm:cxn modelId="{46FE15F0-2DD6-48E9-9476-8E886F1A7740}" type="presOf" srcId="{686F8BF9-4EA2-4624-BAB3-9CA8D4259909}" destId="{379F1ED8-39B1-4590-AC3D-7E323CB17A6C}" srcOrd="0" destOrd="0" presId="urn:microsoft.com/office/officeart/2005/8/layout/process2"/>
    <dgm:cxn modelId="{63FCD967-D6EF-441A-89E4-A425195707E5}" srcId="{1E8392E5-A2E3-445D-A8B8-5F9FD34C08A4}" destId="{87321085-B275-448D-A36C-12EB8075C23E}" srcOrd="2" destOrd="0" parTransId="{18A2C1CE-954D-4CCA-892D-46CCFA9E61E4}" sibTransId="{EA323D75-5593-41BA-9D4D-D9BDE1C5D10E}"/>
    <dgm:cxn modelId="{A16BD02B-8200-4BF9-ACF7-7C287447E09C}" type="presOf" srcId="{86CFAA87-FF6E-4CFC-AD34-2DC1A92CDCE8}" destId="{51B1C1AC-0ACB-47FF-852F-445A3A85ECDB}" srcOrd="0" destOrd="0" presId="urn:microsoft.com/office/officeart/2005/8/layout/process2"/>
    <dgm:cxn modelId="{06410318-DDE6-481D-B11D-C4D45380BE26}" type="presOf" srcId="{1E8392E5-A2E3-445D-A8B8-5F9FD34C08A4}" destId="{2F76A535-2EA1-4BAA-9A53-84B17D3C5145}" srcOrd="0" destOrd="0" presId="urn:microsoft.com/office/officeart/2005/8/layout/process2"/>
    <dgm:cxn modelId="{01917DFF-07D8-4935-B58A-AC82F57D6D68}" type="presOf" srcId="{837C4117-BEC2-4C3F-B4D2-8C449594EBFC}" destId="{9A2D1275-F7FD-4B63-A1CB-7B60D229C9BB}" srcOrd="1" destOrd="0" presId="urn:microsoft.com/office/officeart/2005/8/layout/process2"/>
    <dgm:cxn modelId="{D4E3A5BF-1C58-4B9E-B2A3-6A441609D7A0}" type="presOf" srcId="{837C4117-BEC2-4C3F-B4D2-8C449594EBFC}" destId="{C1C73D52-F741-4ADB-AA9A-8104E323D3F7}" srcOrd="0" destOrd="0" presId="urn:microsoft.com/office/officeart/2005/8/layout/process2"/>
    <dgm:cxn modelId="{882FED3C-C642-4F44-9BB9-A6D03230AF04}" type="presOf" srcId="{7319D42C-040D-47EA-969A-ACDB8DF90E39}" destId="{B92F803F-BD54-4C19-A0A2-BC049B2C223D}" srcOrd="1" destOrd="0" presId="urn:microsoft.com/office/officeart/2005/8/layout/process2"/>
    <dgm:cxn modelId="{ABF61E82-6270-435C-B5E2-2338406772B6}" type="presOf" srcId="{15511E08-DC36-4701-97D2-7AD8860871F6}" destId="{8AD460B8-7DE1-4A02-9202-E6240151EE3E}" srcOrd="1" destOrd="0" presId="urn:microsoft.com/office/officeart/2005/8/layout/process2"/>
    <dgm:cxn modelId="{D41512AF-D496-4126-AEBE-140314B36DE1}" type="presOf" srcId="{7319D42C-040D-47EA-969A-ACDB8DF90E39}" destId="{7342E96F-90F5-443A-8289-293825D7D0E5}" srcOrd="0" destOrd="0" presId="urn:microsoft.com/office/officeart/2005/8/layout/process2"/>
    <dgm:cxn modelId="{CF1DF4AA-26E9-4E83-8BD8-3F5E20144DFF}" type="presOf" srcId="{EA323D75-5593-41BA-9D4D-D9BDE1C5D10E}" destId="{CECB4C07-4CFA-4F5A-A406-D11D9A8AE4D8}" srcOrd="1" destOrd="0" presId="urn:microsoft.com/office/officeart/2005/8/layout/process2"/>
    <dgm:cxn modelId="{24171A9B-FED2-4A79-A93C-200312B0AE51}" srcId="{1E8392E5-A2E3-445D-A8B8-5F9FD34C08A4}" destId="{86CFAA87-FF6E-4CFC-AD34-2DC1A92CDCE8}" srcOrd="4" destOrd="0" parTransId="{9CF08D3D-BA3B-4DD4-BE71-AC78F72E75C2}" sibTransId="{2DB5D282-7F05-41C1-9FA7-E9023BAA6E91}"/>
    <dgm:cxn modelId="{88A5EB25-CD4D-4A5A-91DA-28D59A7DB926}" srcId="{1E8392E5-A2E3-445D-A8B8-5F9FD34C08A4}" destId="{686F8BF9-4EA2-4624-BAB3-9CA8D4259909}" srcOrd="0" destOrd="0" parTransId="{445F8215-191A-492C-9857-43833F87EAED}" sibTransId="{837C4117-BEC2-4C3F-B4D2-8C449594EBFC}"/>
    <dgm:cxn modelId="{7A98F58D-B727-4340-99E3-5AA5BDEDC604}" type="presParOf" srcId="{2F76A535-2EA1-4BAA-9A53-84B17D3C5145}" destId="{379F1ED8-39B1-4590-AC3D-7E323CB17A6C}" srcOrd="0" destOrd="0" presId="urn:microsoft.com/office/officeart/2005/8/layout/process2"/>
    <dgm:cxn modelId="{B496E550-F407-4A73-BAA3-AAB5C3C014ED}" type="presParOf" srcId="{2F76A535-2EA1-4BAA-9A53-84B17D3C5145}" destId="{C1C73D52-F741-4ADB-AA9A-8104E323D3F7}" srcOrd="1" destOrd="0" presId="urn:microsoft.com/office/officeart/2005/8/layout/process2"/>
    <dgm:cxn modelId="{38A7EE3D-AA22-424D-9F8D-AFDFFFC8C7BA}" type="presParOf" srcId="{C1C73D52-F741-4ADB-AA9A-8104E323D3F7}" destId="{9A2D1275-F7FD-4B63-A1CB-7B60D229C9BB}" srcOrd="0" destOrd="0" presId="urn:microsoft.com/office/officeart/2005/8/layout/process2"/>
    <dgm:cxn modelId="{15DCCD79-DFD9-4DD8-8EF1-0AF783142D1A}" type="presParOf" srcId="{2F76A535-2EA1-4BAA-9A53-84B17D3C5145}" destId="{73F7BF4A-0F5D-46FC-8941-58EDCE200B65}" srcOrd="2" destOrd="0" presId="urn:microsoft.com/office/officeart/2005/8/layout/process2"/>
    <dgm:cxn modelId="{0FD4A686-2CA8-4B54-8438-12650CF17DC4}" type="presParOf" srcId="{2F76A535-2EA1-4BAA-9A53-84B17D3C5145}" destId="{7342E96F-90F5-443A-8289-293825D7D0E5}" srcOrd="3" destOrd="0" presId="urn:microsoft.com/office/officeart/2005/8/layout/process2"/>
    <dgm:cxn modelId="{3A99A004-ABDF-4642-B0E9-54F5D6618F27}" type="presParOf" srcId="{7342E96F-90F5-443A-8289-293825D7D0E5}" destId="{B92F803F-BD54-4C19-A0A2-BC049B2C223D}" srcOrd="0" destOrd="0" presId="urn:microsoft.com/office/officeart/2005/8/layout/process2"/>
    <dgm:cxn modelId="{A5ED6FE7-F643-4AEF-BCC1-604FA91587A2}" type="presParOf" srcId="{2F76A535-2EA1-4BAA-9A53-84B17D3C5145}" destId="{19AFB576-0340-41BA-B04E-4F243E59F51D}" srcOrd="4" destOrd="0" presId="urn:microsoft.com/office/officeart/2005/8/layout/process2"/>
    <dgm:cxn modelId="{D1EFA770-B532-4D16-8856-1830FA6CBB47}" type="presParOf" srcId="{2F76A535-2EA1-4BAA-9A53-84B17D3C5145}" destId="{6E218EF4-2C3B-4543-BBC5-94DD2C74D966}" srcOrd="5" destOrd="0" presId="urn:microsoft.com/office/officeart/2005/8/layout/process2"/>
    <dgm:cxn modelId="{E1F1FDC0-65CC-41DA-8F46-B4600AE34073}" type="presParOf" srcId="{6E218EF4-2C3B-4543-BBC5-94DD2C74D966}" destId="{CECB4C07-4CFA-4F5A-A406-D11D9A8AE4D8}" srcOrd="0" destOrd="0" presId="urn:microsoft.com/office/officeart/2005/8/layout/process2"/>
    <dgm:cxn modelId="{A309B615-C039-49EC-9713-061B59CCC75B}" type="presParOf" srcId="{2F76A535-2EA1-4BAA-9A53-84B17D3C5145}" destId="{C83920BD-B2E2-41D6-9839-D6955978830A}" srcOrd="6" destOrd="0" presId="urn:microsoft.com/office/officeart/2005/8/layout/process2"/>
    <dgm:cxn modelId="{3C82E92B-AE94-4C0A-882C-4B58BEB8A225}" type="presParOf" srcId="{2F76A535-2EA1-4BAA-9A53-84B17D3C5145}" destId="{47086FF8-EEB3-44C3-A0B2-846A97112051}" srcOrd="7" destOrd="0" presId="urn:microsoft.com/office/officeart/2005/8/layout/process2"/>
    <dgm:cxn modelId="{E8AC34CA-1994-4FA5-8E43-077DDFFE57F5}" type="presParOf" srcId="{47086FF8-EEB3-44C3-A0B2-846A97112051}" destId="{8AD460B8-7DE1-4A02-9202-E6240151EE3E}" srcOrd="0" destOrd="0" presId="urn:microsoft.com/office/officeart/2005/8/layout/process2"/>
    <dgm:cxn modelId="{754A04E4-31AA-4581-9A96-15F2B460DAB5}" type="presParOf" srcId="{2F76A535-2EA1-4BAA-9A53-84B17D3C5145}" destId="{51B1C1AC-0ACB-47FF-852F-445A3A85ECDB}" srcOrd="8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F1ED8-39B1-4590-AC3D-7E323CB17A6C}">
      <dsp:nvSpPr>
        <dsp:cNvPr id="0" name=""/>
        <dsp:cNvSpPr/>
      </dsp:nvSpPr>
      <dsp:spPr>
        <a:xfrm>
          <a:off x="129837" y="418"/>
          <a:ext cx="1540524" cy="4901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1. Анализ области компетенций</a:t>
          </a:r>
          <a:endParaRPr lang="en-US" sz="1200" kern="1200" dirty="0"/>
        </a:p>
      </dsp:txBody>
      <dsp:txXfrm>
        <a:off x="144194" y="14775"/>
        <a:ext cx="1511810" cy="461466"/>
      </dsp:txXfrm>
    </dsp:sp>
    <dsp:sp modelId="{C1C73D52-F741-4ADB-AA9A-8104E323D3F7}">
      <dsp:nvSpPr>
        <dsp:cNvPr id="0" name=""/>
        <dsp:cNvSpPr/>
      </dsp:nvSpPr>
      <dsp:spPr>
        <a:xfrm rot="5400000">
          <a:off x="808190" y="502853"/>
          <a:ext cx="183817" cy="22058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833925" y="521235"/>
        <a:ext cx="132349" cy="128672"/>
      </dsp:txXfrm>
    </dsp:sp>
    <dsp:sp modelId="{73F7BF4A-0F5D-46FC-8941-58EDCE200B65}">
      <dsp:nvSpPr>
        <dsp:cNvPr id="0" name=""/>
        <dsp:cNvSpPr/>
      </dsp:nvSpPr>
      <dsp:spPr>
        <a:xfrm>
          <a:off x="129837" y="735688"/>
          <a:ext cx="1540524" cy="4901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2. Моделирование области компетенций</a:t>
          </a:r>
          <a:endParaRPr lang="en-US" sz="1200" kern="1200" dirty="0"/>
        </a:p>
      </dsp:txBody>
      <dsp:txXfrm>
        <a:off x="144194" y="750045"/>
        <a:ext cx="1511810" cy="461466"/>
      </dsp:txXfrm>
    </dsp:sp>
    <dsp:sp modelId="{7342E96F-90F5-443A-8289-293825D7D0E5}">
      <dsp:nvSpPr>
        <dsp:cNvPr id="0" name=""/>
        <dsp:cNvSpPr/>
      </dsp:nvSpPr>
      <dsp:spPr>
        <a:xfrm rot="5400000">
          <a:off x="808190" y="1238123"/>
          <a:ext cx="183817" cy="22058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833925" y="1256505"/>
        <a:ext cx="132349" cy="128672"/>
      </dsp:txXfrm>
    </dsp:sp>
    <dsp:sp modelId="{19AFB576-0340-41BA-B04E-4F243E59F51D}">
      <dsp:nvSpPr>
        <dsp:cNvPr id="0" name=""/>
        <dsp:cNvSpPr/>
      </dsp:nvSpPr>
      <dsp:spPr>
        <a:xfrm>
          <a:off x="129837" y="1470958"/>
          <a:ext cx="1540524" cy="4901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3. Теоретическая рамка теста</a:t>
          </a:r>
          <a:endParaRPr lang="en-US" sz="1200" kern="1200" dirty="0"/>
        </a:p>
      </dsp:txBody>
      <dsp:txXfrm>
        <a:off x="144194" y="1485315"/>
        <a:ext cx="1511810" cy="461466"/>
      </dsp:txXfrm>
    </dsp:sp>
    <dsp:sp modelId="{6E218EF4-2C3B-4543-BBC5-94DD2C74D966}">
      <dsp:nvSpPr>
        <dsp:cNvPr id="0" name=""/>
        <dsp:cNvSpPr/>
      </dsp:nvSpPr>
      <dsp:spPr>
        <a:xfrm rot="5400000">
          <a:off x="808190" y="1973393"/>
          <a:ext cx="183817" cy="22058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833925" y="1991775"/>
        <a:ext cx="132349" cy="128672"/>
      </dsp:txXfrm>
    </dsp:sp>
    <dsp:sp modelId="{C83920BD-B2E2-41D6-9839-D6955978830A}">
      <dsp:nvSpPr>
        <dsp:cNvPr id="0" name=""/>
        <dsp:cNvSpPr/>
      </dsp:nvSpPr>
      <dsp:spPr>
        <a:xfrm>
          <a:off x="129837" y="2206229"/>
          <a:ext cx="1540524" cy="4901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4. Воплощение теста</a:t>
          </a:r>
          <a:endParaRPr lang="en-US" sz="1200" kern="1200" dirty="0"/>
        </a:p>
      </dsp:txBody>
      <dsp:txXfrm>
        <a:off x="144194" y="2220586"/>
        <a:ext cx="1511810" cy="461466"/>
      </dsp:txXfrm>
    </dsp:sp>
    <dsp:sp modelId="{47086FF8-EEB3-44C3-A0B2-846A97112051}">
      <dsp:nvSpPr>
        <dsp:cNvPr id="0" name=""/>
        <dsp:cNvSpPr/>
      </dsp:nvSpPr>
      <dsp:spPr>
        <a:xfrm rot="5400000">
          <a:off x="808190" y="2708663"/>
          <a:ext cx="183817" cy="22058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833925" y="2727045"/>
        <a:ext cx="132349" cy="128672"/>
      </dsp:txXfrm>
    </dsp:sp>
    <dsp:sp modelId="{51B1C1AC-0ACB-47FF-852F-445A3A85ECDB}">
      <dsp:nvSpPr>
        <dsp:cNvPr id="0" name=""/>
        <dsp:cNvSpPr/>
      </dsp:nvSpPr>
      <dsp:spPr>
        <a:xfrm>
          <a:off x="129837" y="2941499"/>
          <a:ext cx="1540524" cy="4901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5. Применение теста</a:t>
          </a:r>
          <a:endParaRPr lang="en-US" sz="1200" kern="1200" dirty="0"/>
        </a:p>
      </dsp:txBody>
      <dsp:txXfrm>
        <a:off x="144194" y="2955856"/>
        <a:ext cx="1511810" cy="46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91B-3409-4250-ACCF-8D46EC30B582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D0A25-D938-42A9-A3E8-EA247274B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29D77B-0100-4A97-87E1-541ED23B006E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27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80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87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18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9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94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41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29D77B-0100-4A97-87E1-541ED23B006E}" type="slidenum">
              <a:rPr lang="ru-RU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33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82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32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29D77B-0100-4A97-87E1-541ED23B006E}" type="slidenum">
              <a:rPr lang="ru-RU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0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29D77B-0100-4A97-87E1-541ED23B006E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52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29D77B-0100-4A97-87E1-541ED23B006E}" type="slidenum">
              <a:rPr lang="ru-RU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66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Взятые за основу стандарты РФ:</a:t>
            </a:r>
            <a:endParaRPr kumimoji="0" lang="en-US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ФЕДЕРАЛЬНЫЙ ГОСУДАРСТВЕННЫЙ ОБРАЗОВАТЕЛЬНЫЙ СТАНДАРТ ОСНОВНОГО ОБЩЕГО ОБРАЗОВАНИЯ (от 17.12.2010 г.)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Примерная основная образовательная программа образовательного учреждения  Основная школа (Программа подготовлена Институтом стратегических исследований в образовании РАО. Научные руководители — член-корреспондент РАО А. М. Кондаков, академик РАО Л. П. 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Кезина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11EA1-CB36-4DD8-A530-6E6A46C01152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45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29D77B-0100-4A97-87E1-541ED23B006E}" type="slidenum">
              <a:rPr lang="ru-RU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1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59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5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5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89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5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70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1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29D77B-0100-4A97-87E1-541ED23B006E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9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charset="0"/>
              </a:rPr>
              <a:t>Международные стандарты ИК-компетентности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charset="0"/>
              </a:rPr>
              <a:t>Стандарты информационной компетентности, разработанные Ассоциацией Американских Библиотекарей для высшего образования, 2000г.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charset="0"/>
              </a:rPr>
              <a:t>Расширены до международных стандартов  в 2001 г.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charset="0"/>
              </a:rPr>
              <a:t>Обобщенная рамка для исследования ИКТ-компетентности, разработанная международной панелью экспертов на базе компании </a:t>
            </a: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charset="0"/>
              </a:rPr>
              <a:t>ETS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charset="0"/>
              </a:rPr>
              <a:t> в 2002 г.</a:t>
            </a:r>
            <a:endParaRPr kumimoji="0" lang="en-US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charset="0"/>
            </a:endParaRP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3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6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3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84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46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0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6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5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84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30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29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0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9794" y="4392885"/>
            <a:ext cx="522734" cy="5227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8110535" y="4899383"/>
            <a:ext cx="1094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IC Literacy Test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1435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52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60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16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27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14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99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28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26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69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5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53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13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62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60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9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18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898"/>
              <a:t>Body Level One</a:t>
            </a:r>
          </a:p>
          <a:p>
            <a:pPr lvl="1">
              <a:defRPr sz="1800"/>
            </a:pPr>
            <a:r>
              <a:rPr sz="1898"/>
              <a:t>Body Level Two</a:t>
            </a:r>
          </a:p>
          <a:p>
            <a:pPr lvl="2">
              <a:defRPr sz="1800"/>
            </a:pPr>
            <a:r>
              <a:rPr sz="1898"/>
              <a:t>Body Level Three</a:t>
            </a:r>
          </a:p>
          <a:p>
            <a:pPr lvl="3">
              <a:defRPr sz="1800"/>
            </a:pPr>
            <a:r>
              <a:rPr sz="1898"/>
              <a:t>Body Level Four</a:t>
            </a:r>
          </a:p>
          <a:p>
            <a:pPr lvl="4">
              <a:defRPr sz="1800"/>
            </a:pPr>
            <a:r>
              <a:rPr sz="1898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8354532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18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05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89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8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9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00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97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11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3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5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63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00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51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027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66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7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890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2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937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933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62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71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13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8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3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0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1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6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5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6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46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2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3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68982" y="1707654"/>
            <a:ext cx="887501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800" b="1" dirty="0" smtClean="0">
              <a:solidFill>
                <a:prstClr val="white"/>
              </a:solidFill>
            </a:endParaRPr>
          </a:p>
          <a:p>
            <a:pPr algn="ctr"/>
            <a:endParaRPr lang="ru-RU" sz="2800" b="1" dirty="0">
              <a:solidFill>
                <a:prstClr val="white"/>
              </a:solidFill>
            </a:endParaRPr>
          </a:p>
          <a:p>
            <a:pPr algn="ctr"/>
            <a:endParaRPr lang="ru-RU" sz="2800" b="1" dirty="0" smtClean="0">
              <a:solidFill>
                <a:prstClr val="white"/>
              </a:solidFill>
            </a:endParaRPr>
          </a:p>
          <a:p>
            <a:pPr algn="ctr"/>
            <a:endParaRPr lang="ru-RU" sz="28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Оценка информационно-коммуникационной компетентности выпускников основной школы: </a:t>
            </a:r>
            <a:r>
              <a:rPr lang="ru-RU" sz="2800" b="1" dirty="0">
                <a:solidFill>
                  <a:prstClr val="white"/>
                </a:solidFill>
              </a:rPr>
              <a:t>инструмент, результаты исследований, факторы, влияющие на ее </a:t>
            </a:r>
            <a:r>
              <a:rPr lang="ru-RU" sz="2800" b="1" dirty="0" smtClean="0">
                <a:solidFill>
                  <a:prstClr val="white"/>
                </a:solidFill>
              </a:rPr>
              <a:t>формирование</a:t>
            </a:r>
          </a:p>
          <a:p>
            <a:pPr algn="r"/>
            <a:r>
              <a:rPr lang="ru-RU" b="1" dirty="0" smtClean="0">
                <a:solidFill>
                  <a:prstClr val="white"/>
                </a:solidFill>
              </a:rPr>
              <a:t>Авдеева С.М.</a:t>
            </a:r>
          </a:p>
          <a:p>
            <a:pPr algn="r"/>
            <a:r>
              <a:rPr lang="ru-RU" b="1" dirty="0" smtClean="0">
                <a:solidFill>
                  <a:prstClr val="white"/>
                </a:solidFill>
              </a:rPr>
              <a:t>Руднев </a:t>
            </a:r>
            <a:r>
              <a:rPr lang="ru-RU" b="1" dirty="0">
                <a:solidFill>
                  <a:prstClr val="white"/>
                </a:solidFill>
              </a:rPr>
              <a:t>М.Г</a:t>
            </a:r>
            <a:r>
              <a:rPr lang="ru-RU" b="1" dirty="0" smtClean="0">
                <a:solidFill>
                  <a:prstClr val="white"/>
                </a:solidFill>
              </a:rPr>
              <a:t>.</a:t>
            </a:r>
          </a:p>
          <a:p>
            <a:pPr algn="r"/>
            <a:r>
              <a:rPr lang="ru-RU" b="1" dirty="0" smtClean="0">
                <a:solidFill>
                  <a:prstClr val="white"/>
                </a:solidFill>
              </a:rPr>
              <a:t>Васин Г.М.</a:t>
            </a:r>
          </a:p>
          <a:p>
            <a:pPr algn="r"/>
            <a:r>
              <a:rPr lang="ru-RU" b="1" dirty="0" smtClean="0">
                <a:solidFill>
                  <a:prstClr val="white"/>
                </a:solidFill>
              </a:rPr>
              <a:t>Тарасова К.В.</a:t>
            </a:r>
          </a:p>
          <a:p>
            <a:pPr algn="r"/>
            <a:r>
              <a:rPr lang="en-US" b="1" dirty="0" smtClean="0">
                <a:solidFill>
                  <a:prstClr val="white"/>
                </a:solidFill>
              </a:rPr>
              <a:t>www.ictlit.com</a:t>
            </a:r>
            <a:endParaRPr lang="ru-RU" b="1" dirty="0" smtClean="0">
              <a:solidFill>
                <a:prstClr val="white"/>
              </a:solidFill>
            </a:endParaRPr>
          </a:p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 </a:t>
            </a:r>
            <a:endParaRPr lang="ru-RU" sz="2000" b="1" dirty="0">
              <a:solidFill>
                <a:prstClr val="white"/>
              </a:solidFill>
            </a:endParaRPr>
          </a:p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 </a:t>
            </a:r>
            <a:endParaRPr lang="ru-RU" sz="1600" b="1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84" y="45726"/>
            <a:ext cx="1261205" cy="106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691"/>
            <a:ext cx="936104" cy="1020354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512" y="4515966"/>
            <a:ext cx="885698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F533A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F533A"/>
              </a:buClr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F533A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533A"/>
              </a:buClr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F533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Разработка инструмента осуществляется  при поддержке Минфина  России и при участии Всемирного Банка</a:t>
            </a:r>
          </a:p>
        </p:txBody>
      </p:sp>
    </p:spTree>
    <p:extLst>
      <p:ext uri="{BB962C8B-B14F-4D97-AF65-F5344CB8AC3E}">
        <p14:creationId xmlns:p14="http://schemas.microsoft.com/office/powerpoint/2010/main" val="31145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Что такое  ИК-компетентность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395536" y="1275606"/>
            <a:ext cx="7327998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/>
            <a:r>
              <a:rPr lang="ru-RU" sz="2200" b="1" dirty="0" smtClean="0">
                <a:solidFill>
                  <a:srgbClr val="0070C0"/>
                </a:solidFill>
              </a:rPr>
              <a:t>ИК-</a:t>
            </a:r>
            <a:r>
              <a:rPr lang="ru-RU" sz="22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</a:rPr>
              <a:t>компетентность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prstClr val="black"/>
                </a:solidFill>
              </a:rPr>
              <a:t>– это способность использовать</a:t>
            </a:r>
          </a:p>
          <a:p>
            <a:pPr marL="342900" indent="-342900" algn="l"/>
            <a:r>
              <a:rPr lang="ru-RU" sz="2200" dirty="0" smtClean="0">
                <a:solidFill>
                  <a:prstClr val="black"/>
                </a:solidFill>
              </a:rPr>
              <a:t>цифровые технологии, инструменты коммуникации и</a:t>
            </a:r>
          </a:p>
          <a:p>
            <a:pPr marL="342900" indent="-342900" algn="l"/>
            <a:r>
              <a:rPr lang="ru-RU" sz="2200" dirty="0" smtClean="0">
                <a:solidFill>
                  <a:prstClr val="black"/>
                </a:solidFill>
              </a:rPr>
              <a:t>сети для получения доступа, управления, интеграции,</a:t>
            </a:r>
          </a:p>
          <a:p>
            <a:pPr marL="342900" indent="-342900" algn="l"/>
            <a:r>
              <a:rPr lang="ru-RU" sz="2200" dirty="0" smtClean="0">
                <a:solidFill>
                  <a:prstClr val="black"/>
                </a:solidFill>
              </a:rPr>
              <a:t>оценивания, создания и передачи  информации с </a:t>
            </a:r>
          </a:p>
          <a:p>
            <a:pPr marL="342900" indent="-342900" algn="l"/>
            <a:r>
              <a:rPr lang="ru-RU" sz="2200" dirty="0" smtClean="0">
                <a:solidFill>
                  <a:prstClr val="black"/>
                </a:solidFill>
              </a:rPr>
              <a:t>соблюдением  этических и правовых норм</a:t>
            </a:r>
            <a:r>
              <a:rPr lang="ru-RU" sz="2200" dirty="0" smtClean="0">
                <a:solidFill>
                  <a:prstClr val="black"/>
                </a:solidFill>
                <a:cs typeface="Arial" pitchFamily="34" charset="0"/>
              </a:rPr>
              <a:t> для того, чтобы</a:t>
            </a:r>
          </a:p>
          <a:p>
            <a:pPr marL="342900" indent="-342900" algn="l"/>
            <a:r>
              <a:rPr lang="ru-RU" sz="2200" dirty="0" smtClean="0">
                <a:solidFill>
                  <a:prstClr val="black"/>
                </a:solidFill>
                <a:cs typeface="Arial" pitchFamily="34" charset="0"/>
              </a:rPr>
              <a:t>успешно жить и трудиться в условиях современного</a:t>
            </a:r>
          </a:p>
          <a:p>
            <a:pPr marL="342900" indent="-342900" algn="l"/>
            <a:r>
              <a:rPr lang="ru-RU" sz="2200" dirty="0" smtClean="0">
                <a:solidFill>
                  <a:prstClr val="black"/>
                </a:solidFill>
                <a:cs typeface="Arial" pitchFamily="34" charset="0"/>
              </a:rPr>
              <a:t>общества</a:t>
            </a:r>
            <a:r>
              <a:rPr lang="ru-RU" sz="22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 algn="r"/>
            <a:r>
              <a:rPr lang="en-US" sz="1600" i="1" dirty="0"/>
              <a:t>Digital Transformation. A Framework for ICT Literacy. A Report of the International ICT Literacy Panel (2002). Princeton, NJ: </a:t>
            </a:r>
            <a:r>
              <a:rPr lang="en-US" sz="1600" i="1" dirty="0" smtClean="0"/>
              <a:t>Educational</a:t>
            </a:r>
            <a:r>
              <a:rPr lang="ru-RU" sz="1600" i="1" dirty="0" smtClean="0"/>
              <a:t> </a:t>
            </a:r>
            <a:r>
              <a:rPr lang="en-US" sz="1600" i="1" dirty="0" smtClean="0"/>
              <a:t>Testing </a:t>
            </a:r>
            <a:r>
              <a:rPr lang="en-US" sz="1600" i="1" dirty="0"/>
              <a:t>Service </a:t>
            </a:r>
            <a:endParaRPr lang="ru-RU" sz="1600" i="1" dirty="0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3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500" b="1" dirty="0" smtClean="0">
                <a:solidFill>
                  <a:prstClr val="white"/>
                </a:solidFill>
              </a:rPr>
              <a:t>Традиционное </a:t>
            </a:r>
            <a:r>
              <a:rPr lang="ru-RU" altLang="ru-RU" sz="2500" b="1" dirty="0">
                <a:solidFill>
                  <a:prstClr val="white"/>
                </a:solidFill>
              </a:rPr>
              <a:t>понимание грамотности и </a:t>
            </a:r>
            <a:r>
              <a:rPr lang="ru-RU" altLang="ru-RU" sz="2500" b="1" dirty="0" smtClean="0">
                <a:solidFill>
                  <a:prstClr val="white"/>
                </a:solidFill>
              </a:rPr>
              <a:t/>
            </a:r>
            <a:br>
              <a:rPr lang="ru-RU" altLang="ru-RU" sz="2500" b="1" dirty="0" smtClean="0">
                <a:solidFill>
                  <a:prstClr val="white"/>
                </a:solidFill>
              </a:rPr>
            </a:br>
            <a:r>
              <a:rPr lang="ru-RU" altLang="ru-RU" sz="2500" b="1" dirty="0" smtClean="0">
                <a:solidFill>
                  <a:prstClr val="white"/>
                </a:solidFill>
              </a:rPr>
              <a:t>ИК-компетентности</a:t>
            </a:r>
            <a:endParaRPr lang="ru-RU" sz="2400" b="1" dirty="0" smtClean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395536" y="1275606"/>
            <a:ext cx="8208912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70C0"/>
                </a:solidFill>
              </a:rPr>
              <a:t> Традиционное понимание грамотности</a:t>
            </a:r>
          </a:p>
          <a:p>
            <a:pPr marL="742950" lvl="1" indent="-28575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prstClr val="black"/>
                </a:solidFill>
              </a:rPr>
              <a:t>читать и писать (с помощью книг и карандаша)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70C0"/>
                </a:solidFill>
              </a:rPr>
              <a:t> ИК- компетентность</a:t>
            </a:r>
          </a:p>
          <a:p>
            <a:pPr marL="742950" lvl="1" indent="-28575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prstClr val="black"/>
                </a:solidFill>
              </a:rPr>
              <a:t>читать и писать   (с помощью средств ИКТ)</a:t>
            </a:r>
          </a:p>
          <a:p>
            <a:pPr marL="742950" lvl="1" indent="-28575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prstClr val="black"/>
                </a:solidFill>
              </a:rPr>
              <a:t>использовать ИКТ для </a:t>
            </a:r>
          </a:p>
          <a:p>
            <a:pPr marL="1143000" lvl="2" indent="-228600" algn="l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ru-RU" altLang="ru-RU" sz="1600" dirty="0">
                <a:solidFill>
                  <a:prstClr val="black"/>
                </a:solidFill>
              </a:rPr>
              <a:t>доступа к информации, </a:t>
            </a:r>
          </a:p>
          <a:p>
            <a:pPr marL="1143000" lvl="2" indent="-228600" algn="l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ru-RU" altLang="ru-RU" sz="1600" dirty="0">
                <a:solidFill>
                  <a:prstClr val="black"/>
                </a:solidFill>
              </a:rPr>
              <a:t>ее поиска, </a:t>
            </a:r>
          </a:p>
          <a:p>
            <a:pPr marL="1143000" lvl="2" indent="-228600" algn="l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ru-RU" altLang="ru-RU" sz="1600" dirty="0">
                <a:solidFill>
                  <a:prstClr val="black"/>
                </a:solidFill>
              </a:rPr>
              <a:t>интегрирования (анализа и синтеза) данных,</a:t>
            </a:r>
          </a:p>
          <a:p>
            <a:pPr marL="1143000" lvl="2" indent="-228600" algn="l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ru-RU" altLang="ru-RU" sz="1600" dirty="0">
                <a:solidFill>
                  <a:prstClr val="black"/>
                </a:solidFill>
              </a:rPr>
              <a:t>оценивания информации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70C0"/>
                </a:solidFill>
              </a:rPr>
              <a:t>ИК компетентность - то, что мы добавляем к традиционной грамотности, обучив школьника действовать в ИКТ насыщенной среде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70C0"/>
                </a:solidFill>
              </a:rPr>
              <a:t>Отличается ли грамотность при использовании гусиного пера и использовании карандаша/авторучки </a:t>
            </a:r>
            <a:r>
              <a:rPr lang="ru-RU" altLang="ru-RU" sz="1600" dirty="0">
                <a:solidFill>
                  <a:srgbClr val="FF0000"/>
                </a:solidFill>
              </a:rPr>
              <a:t>(НЕТ?)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70C0"/>
                </a:solidFill>
              </a:rPr>
              <a:t>Отличается ли грамотность до книгоиздания и после </a:t>
            </a:r>
            <a:r>
              <a:rPr lang="ru-RU" altLang="ru-RU" sz="1600" dirty="0">
                <a:solidFill>
                  <a:srgbClr val="FF0000"/>
                </a:solidFill>
              </a:rPr>
              <a:t>(ДА?) 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5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Составляющие </a:t>
            </a:r>
            <a:r>
              <a:rPr lang="ru-RU" sz="2400" b="1" dirty="0" err="1" smtClean="0">
                <a:solidFill>
                  <a:schemeClr val="bg1"/>
                </a:solidFill>
              </a:rPr>
              <a:t>ИК-компетентности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7614"/>
            <a:ext cx="8003232" cy="32466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971600" y="1210968"/>
            <a:ext cx="6840760" cy="3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210968"/>
            <a:ext cx="4104456" cy="388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70000"/>
              </a:lnSpc>
              <a:spcAft>
                <a:spcPts val="1200"/>
              </a:spcAft>
            </a:pPr>
            <a:r>
              <a:rPr lang="ru-RU" sz="1400" b="1" dirty="0">
                <a:solidFill>
                  <a:srgbClr val="0070C0"/>
                </a:solidFill>
                <a:cs typeface="Arial" charset="0"/>
              </a:rPr>
              <a:t>Определение 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ru-RU" sz="14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умение корректно сформулировать проблему, чтобы целенаправленно искать и обрабатывать информацию.</a:t>
            </a:r>
          </a:p>
          <a:p>
            <a:pPr fontAlgn="base">
              <a:lnSpc>
                <a:spcPct val="70000"/>
              </a:lnSpc>
              <a:spcAft>
                <a:spcPts val="1200"/>
              </a:spcAft>
            </a:pPr>
            <a:r>
              <a:rPr lang="ru-RU" sz="1400" b="1" dirty="0">
                <a:solidFill>
                  <a:srgbClr val="0070C0"/>
                </a:solidFill>
                <a:cs typeface="Arial" charset="0"/>
              </a:rPr>
              <a:t>Доступ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: умение искать и находить информацию в различных источниках.</a:t>
            </a:r>
          </a:p>
          <a:p>
            <a:pPr fontAlgn="base">
              <a:lnSpc>
                <a:spcPct val="70000"/>
              </a:lnSpc>
              <a:spcAft>
                <a:spcPts val="1200"/>
              </a:spcAft>
            </a:pPr>
            <a:r>
              <a:rPr lang="ru-RU" sz="1400" b="1" dirty="0">
                <a:solidFill>
                  <a:srgbClr val="0070C0"/>
                </a:solidFill>
                <a:cs typeface="Arial" charset="0"/>
              </a:rPr>
              <a:t>Управление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: умение классифицировать или организовывать информацию.</a:t>
            </a:r>
          </a:p>
          <a:p>
            <a:pPr fontAlgn="base">
              <a:lnSpc>
                <a:spcPct val="70000"/>
              </a:lnSpc>
              <a:spcAft>
                <a:spcPts val="1200"/>
              </a:spcAft>
            </a:pPr>
            <a:r>
              <a:rPr lang="ru-RU" sz="1400" b="1" dirty="0">
                <a:solidFill>
                  <a:srgbClr val="0070C0"/>
                </a:solidFill>
                <a:cs typeface="Arial" charset="0"/>
              </a:rPr>
              <a:t>Интеграция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: умение интерпретировать и реструктурировать информацию, вычленять главное, сравнивать информацию из разных источников.</a:t>
            </a:r>
          </a:p>
          <a:p>
            <a:pPr fontAlgn="base">
              <a:lnSpc>
                <a:spcPct val="70000"/>
              </a:lnSpc>
              <a:spcAft>
                <a:spcPts val="1200"/>
              </a:spcAft>
            </a:pPr>
            <a:r>
              <a:rPr lang="ru-RU" sz="1400" b="1" dirty="0">
                <a:solidFill>
                  <a:srgbClr val="0070C0"/>
                </a:solidFill>
                <a:cs typeface="Arial" charset="0"/>
              </a:rPr>
              <a:t>Оценка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: умение составить мнение о качестве, релевантности, полезности информации и источников ее получения.</a:t>
            </a:r>
          </a:p>
          <a:p>
            <a:pPr fontAlgn="base">
              <a:lnSpc>
                <a:spcPct val="70000"/>
              </a:lnSpc>
              <a:spcAft>
                <a:spcPts val="1200"/>
              </a:spcAft>
            </a:pPr>
            <a:r>
              <a:rPr lang="ru-RU" sz="1400" b="1" dirty="0">
                <a:solidFill>
                  <a:srgbClr val="0070C0"/>
                </a:solidFill>
                <a:cs typeface="Arial" charset="0"/>
              </a:rPr>
              <a:t>Создание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: умение создавать или адаптировать имеющуюся  информацию с учетом конкретной задачи.</a:t>
            </a:r>
          </a:p>
          <a:p>
            <a:pPr fontAlgn="base">
              <a:lnSpc>
                <a:spcPct val="70000"/>
              </a:lnSpc>
              <a:spcAft>
                <a:spcPts val="1200"/>
              </a:spcAft>
            </a:pPr>
            <a:r>
              <a:rPr lang="ru-RU" sz="1400" b="1" dirty="0">
                <a:solidFill>
                  <a:srgbClr val="0070C0"/>
                </a:solidFill>
                <a:cs typeface="Arial" charset="0"/>
              </a:rPr>
              <a:t>Передача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 : умение адаптировать информацию к конкретной  аудитории.</a:t>
            </a: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3923928" y="2420576"/>
            <a:ext cx="1512168" cy="10237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50750" tIns="25375" rIns="50750" bIns="25375"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50" b="1" dirty="0" smtClean="0">
                <a:solidFill>
                  <a:srgbClr val="FFFFFF"/>
                </a:solidFill>
              </a:rPr>
              <a:t>ИК-</a:t>
            </a:r>
            <a:endParaRPr lang="ru-RU" altLang="ru-RU" sz="135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50" b="1" dirty="0" err="1">
                <a:solidFill>
                  <a:srgbClr val="FFFFFF"/>
                </a:solidFill>
              </a:rPr>
              <a:t>к</a:t>
            </a:r>
            <a:r>
              <a:rPr lang="ru-RU" altLang="ru-RU" sz="1350" b="1" dirty="0" err="1" smtClean="0">
                <a:solidFill>
                  <a:srgbClr val="FFFFFF"/>
                </a:solidFill>
              </a:rPr>
              <a:t>омпетент-ность</a:t>
            </a:r>
            <a:endParaRPr lang="ru-RU" altLang="ru-RU" sz="1350" b="1" dirty="0">
              <a:solidFill>
                <a:srgbClr val="FFFFFF"/>
              </a:solidFill>
            </a:endParaRPr>
          </a:p>
        </p:txBody>
      </p:sp>
      <p:sp>
        <p:nvSpPr>
          <p:cNvPr id="13" name="Oval 27"/>
          <p:cNvSpPr>
            <a:spLocks noChangeArrowheads="1"/>
          </p:cNvSpPr>
          <p:nvPr/>
        </p:nvSpPr>
        <p:spPr bwMode="auto">
          <a:xfrm>
            <a:off x="5885983" y="1210968"/>
            <a:ext cx="1782365" cy="315507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0750" tIns="25375" rIns="50750" bIns="25375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25" dirty="0">
                <a:solidFill>
                  <a:srgbClr val="000000"/>
                </a:solidFill>
              </a:rPr>
              <a:t>Определение</a:t>
            </a:r>
            <a:endParaRPr lang="ru-RU" altLang="ru-RU" sz="1350" dirty="0">
              <a:solidFill>
                <a:srgbClr val="000000"/>
              </a:solidFill>
            </a:endParaRPr>
          </a:p>
        </p:txBody>
      </p:sp>
      <p:sp>
        <p:nvSpPr>
          <p:cNvPr id="14" name="Oval 28"/>
          <p:cNvSpPr>
            <a:spLocks noChangeArrowheads="1"/>
          </p:cNvSpPr>
          <p:nvPr/>
        </p:nvSpPr>
        <p:spPr bwMode="auto">
          <a:xfrm>
            <a:off x="5868148" y="1710340"/>
            <a:ext cx="1782365" cy="3155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0750" tIns="25375" rIns="50750" bIns="25375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25" dirty="0">
                <a:solidFill>
                  <a:prstClr val="black"/>
                </a:solidFill>
              </a:rPr>
              <a:t>Доступ</a:t>
            </a:r>
            <a:endParaRPr lang="ru-RU" altLang="ru-RU" sz="1125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885983" y="2278863"/>
            <a:ext cx="1782365" cy="3155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0750" tIns="25375" rIns="50750" bIns="25375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25" dirty="0">
                <a:solidFill>
                  <a:srgbClr val="000000"/>
                </a:solidFill>
              </a:rPr>
              <a:t>Управление</a:t>
            </a:r>
            <a:endParaRPr lang="ru-RU" altLang="ru-RU" sz="1350" dirty="0">
              <a:solidFill>
                <a:srgbClr val="000000"/>
              </a:solidFill>
            </a:endParaRPr>
          </a:p>
        </p:txBody>
      </p:sp>
      <p:cxnSp>
        <p:nvCxnSpPr>
          <p:cNvPr id="16" name="AutoShape 40"/>
          <p:cNvCxnSpPr>
            <a:cxnSpLocks noChangeShapeType="1"/>
            <a:stCxn id="12" idx="6"/>
          </p:cNvCxnSpPr>
          <p:nvPr/>
        </p:nvCxnSpPr>
        <p:spPr bwMode="auto">
          <a:xfrm flipV="1">
            <a:off x="5436100" y="1300759"/>
            <a:ext cx="449883" cy="16317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34"/>
          <p:cNvCxnSpPr>
            <a:cxnSpLocks noChangeShapeType="1"/>
            <a:stCxn id="12" idx="6"/>
          </p:cNvCxnSpPr>
          <p:nvPr/>
        </p:nvCxnSpPr>
        <p:spPr bwMode="auto">
          <a:xfrm flipV="1">
            <a:off x="5436100" y="1868094"/>
            <a:ext cx="440965" cy="10643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5885983" y="2846195"/>
            <a:ext cx="1782365" cy="31550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0750" tIns="25375" rIns="50750" bIns="25375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25" dirty="0">
                <a:solidFill>
                  <a:srgbClr val="000000"/>
                </a:solidFill>
              </a:rPr>
              <a:t>Интеграция</a:t>
            </a:r>
            <a:endParaRPr lang="ru-RU" altLang="ru-RU" sz="1350" dirty="0">
              <a:solidFill>
                <a:srgbClr val="000000"/>
              </a:solidFill>
            </a:endParaRPr>
          </a:p>
        </p:txBody>
      </p:sp>
      <p:sp>
        <p:nvSpPr>
          <p:cNvPr id="23" name="Oval 31"/>
          <p:cNvSpPr>
            <a:spLocks noChangeArrowheads="1"/>
          </p:cNvSpPr>
          <p:nvPr/>
        </p:nvSpPr>
        <p:spPr bwMode="auto">
          <a:xfrm>
            <a:off x="5940156" y="3414124"/>
            <a:ext cx="1782365" cy="31550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0750" tIns="25375" rIns="50750" bIns="25375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25" dirty="0">
                <a:solidFill>
                  <a:srgbClr val="000000"/>
                </a:solidFill>
              </a:rPr>
              <a:t>Оценка</a:t>
            </a:r>
            <a:endParaRPr lang="ru-RU" altLang="ru-RU" sz="1350" dirty="0">
              <a:solidFill>
                <a:srgbClr val="000000"/>
              </a:solidFill>
            </a:endParaRPr>
          </a:p>
        </p:txBody>
      </p:sp>
      <p:sp>
        <p:nvSpPr>
          <p:cNvPr id="24" name="Oval 32"/>
          <p:cNvSpPr>
            <a:spLocks noChangeArrowheads="1"/>
          </p:cNvSpPr>
          <p:nvPr/>
        </p:nvSpPr>
        <p:spPr bwMode="auto">
          <a:xfrm>
            <a:off x="5957991" y="3981457"/>
            <a:ext cx="1782365" cy="31550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0750" tIns="25375" rIns="50750" bIns="25375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25" dirty="0">
                <a:solidFill>
                  <a:srgbClr val="000000"/>
                </a:solidFill>
              </a:rPr>
              <a:t>Создание</a:t>
            </a:r>
            <a:endParaRPr lang="ru-RU" altLang="ru-RU" sz="1350" dirty="0">
              <a:solidFill>
                <a:srgbClr val="000000"/>
              </a:solidFill>
            </a:endParaRPr>
          </a:p>
        </p:txBody>
      </p:sp>
      <p:sp>
        <p:nvSpPr>
          <p:cNvPr id="25" name="Oval 33"/>
          <p:cNvSpPr>
            <a:spLocks noChangeArrowheads="1"/>
          </p:cNvSpPr>
          <p:nvPr/>
        </p:nvSpPr>
        <p:spPr bwMode="auto">
          <a:xfrm>
            <a:off x="5940156" y="4488493"/>
            <a:ext cx="1782365" cy="3155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0750" tIns="25375" rIns="50750" bIns="25375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25" dirty="0">
                <a:solidFill>
                  <a:srgbClr val="000000"/>
                </a:solidFill>
              </a:rPr>
              <a:t>Передача</a:t>
            </a:r>
            <a:endParaRPr lang="ru-RU" altLang="ru-RU" sz="1350" dirty="0">
              <a:solidFill>
                <a:srgbClr val="000000"/>
              </a:solidFill>
            </a:endParaRPr>
          </a:p>
        </p:txBody>
      </p:sp>
      <p:cxnSp>
        <p:nvCxnSpPr>
          <p:cNvPr id="26" name="AutoShape 39"/>
          <p:cNvCxnSpPr>
            <a:cxnSpLocks noChangeShapeType="1"/>
            <a:stCxn id="12" idx="6"/>
            <a:endCxn id="25" idx="2"/>
          </p:cNvCxnSpPr>
          <p:nvPr/>
        </p:nvCxnSpPr>
        <p:spPr bwMode="auto">
          <a:xfrm>
            <a:off x="5436096" y="2932463"/>
            <a:ext cx="504060" cy="17137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35"/>
          <p:cNvCxnSpPr>
            <a:cxnSpLocks noChangeShapeType="1"/>
            <a:endCxn id="15" idx="2"/>
          </p:cNvCxnSpPr>
          <p:nvPr/>
        </p:nvCxnSpPr>
        <p:spPr bwMode="auto">
          <a:xfrm flipV="1">
            <a:off x="5436100" y="2436617"/>
            <a:ext cx="449883" cy="49584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37"/>
          <p:cNvCxnSpPr>
            <a:cxnSpLocks noChangeShapeType="1"/>
          </p:cNvCxnSpPr>
          <p:nvPr/>
        </p:nvCxnSpPr>
        <p:spPr bwMode="auto">
          <a:xfrm>
            <a:off x="5436096" y="2932462"/>
            <a:ext cx="504056" cy="6394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36"/>
          <p:cNvCxnSpPr>
            <a:cxnSpLocks noChangeShapeType="1"/>
            <a:stCxn id="12" idx="6"/>
          </p:cNvCxnSpPr>
          <p:nvPr/>
        </p:nvCxnSpPr>
        <p:spPr bwMode="auto">
          <a:xfrm>
            <a:off x="5436096" y="2932462"/>
            <a:ext cx="432048" cy="7148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39"/>
          <p:cNvCxnSpPr>
            <a:cxnSpLocks noChangeShapeType="1"/>
            <a:endCxn id="24" idx="2"/>
          </p:cNvCxnSpPr>
          <p:nvPr/>
        </p:nvCxnSpPr>
        <p:spPr bwMode="auto">
          <a:xfrm>
            <a:off x="5436100" y="2932460"/>
            <a:ext cx="521891" cy="12067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125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altLang="ru-RU" sz="2800" b="1" dirty="0">
                <a:solidFill>
                  <a:prstClr val="white"/>
                </a:solidFill>
                <a:ea typeface="+mn-ea"/>
                <a:cs typeface="Arial" charset="0"/>
              </a:rPr>
              <a:t>Спецификация теста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79512" y="1419622"/>
            <a:ext cx="87849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0070C0"/>
                </a:solidFill>
              </a:rPr>
              <a:t>Тест состоит из 16 заданий, основанных  на решении РЕАЛЬНЫХ ЖИЗНЕННЫХ СИТУАЦИЙ (учебных и практических), с которыми человек сталкивается  в течение всей жизни.</a:t>
            </a:r>
          </a:p>
          <a:p>
            <a:pPr algn="l">
              <a:spcBef>
                <a:spcPct val="0"/>
              </a:spcBef>
            </a:pPr>
            <a:endParaRPr lang="ru-RU" altLang="ru-RU" sz="1800" dirty="0" smtClean="0">
              <a:solidFill>
                <a:prstClr val="black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altLang="ru-RU" sz="1800" dirty="0" smtClean="0">
                <a:solidFill>
                  <a:prstClr val="black"/>
                </a:solidFill>
              </a:rPr>
              <a:t>При выполнении заданий от  участника тестирования требуется:</a:t>
            </a:r>
            <a:endParaRPr lang="en-US" altLang="ru-RU" sz="18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ru-RU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  </a:t>
            </a:r>
            <a:r>
              <a:rPr lang="ru-RU" altLang="ru-RU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осуществлять поиск</a:t>
            </a:r>
            <a:endParaRPr lang="en-US" altLang="ru-RU" sz="18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  проводить различные  действия с данными и передавать</a:t>
            </a:r>
            <a:r>
              <a:rPr lang="en-US" altLang="ru-RU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их </a:t>
            </a:r>
            <a:endParaRPr lang="en-US" altLang="ru-RU" sz="18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  отбирать и анализировать информацию</a:t>
            </a:r>
            <a:endParaRPr lang="en-US" altLang="ru-RU" sz="18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ru-RU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  </a:t>
            </a:r>
            <a:r>
              <a:rPr lang="ru-RU" altLang="ru-RU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создавать или выбирать презентационные материалы для конкретной целевой аудитории</a:t>
            </a:r>
            <a:r>
              <a:rPr lang="en-US" altLang="ru-RU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ru-RU" altLang="ru-RU" sz="18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ru-RU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 принимать решения о правомерности и  этичности использовании                     полученной информации.</a:t>
            </a:r>
          </a:p>
          <a:p>
            <a:pPr algn="l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500" b="1" dirty="0">
                <a:solidFill>
                  <a:prstClr val="white"/>
                </a:solidFill>
              </a:rPr>
              <a:t>Тест включает задания разные по </a:t>
            </a:r>
            <a:r>
              <a:rPr lang="ru-RU" altLang="ru-RU" sz="2500" b="1" dirty="0" smtClean="0">
                <a:solidFill>
                  <a:prstClr val="white"/>
                </a:solidFill>
              </a:rPr>
              <a:t>длительности и  </a:t>
            </a:r>
            <a:r>
              <a:rPr lang="ru-RU" altLang="ru-RU" sz="2500" b="1" dirty="0" err="1" smtClean="0">
                <a:solidFill>
                  <a:prstClr val="white"/>
                </a:solidFill>
              </a:rPr>
              <a:t>многосоставности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79512" y="1203598"/>
            <a:ext cx="87849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8" name="Group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231352"/>
              </p:ext>
            </p:extLst>
          </p:nvPr>
        </p:nvGraphicFramePr>
        <p:xfrm>
          <a:off x="179512" y="1275606"/>
          <a:ext cx="4968552" cy="3600400"/>
        </p:xfrm>
        <a:graphic>
          <a:graphicData uri="http://schemas.openxmlformats.org/drawingml/2006/table">
            <a:tbl>
              <a:tblPr/>
              <a:tblGrid>
                <a:gridCol w="1882027"/>
                <a:gridCol w="1279779"/>
                <a:gridCol w="1806746"/>
              </a:tblGrid>
              <a:tr h="961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Уровень сложности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задания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Количество заданий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Ожидаемое время выполнения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задания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79703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Короткое</a:t>
                      </a:r>
                    </a:p>
                    <a:p>
                      <a:pPr marL="6350" marR="0" lvl="0" indent="22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(оценка 1-й составляющей  </a:t>
                      </a:r>
                    </a:p>
                    <a:p>
                      <a:pPr marL="6350" marR="0" lvl="0" indent="22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ИК-компетентности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3 -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016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Средней длины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(оценка  2-3 составляющих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ИК-компетентности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10 -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2451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Длинное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(оценка  4-5 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составляющих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ИК-компетентности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20 -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Объект 3"/>
          <p:cNvSpPr txBox="1">
            <a:spLocks/>
          </p:cNvSpPr>
          <p:nvPr/>
        </p:nvSpPr>
        <p:spPr>
          <a:xfrm>
            <a:off x="5436096" y="1275605"/>
            <a:ext cx="3528392" cy="43204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16 заданий разной степени трудности и продолжительности выполнения </a:t>
            </a:r>
          </a:p>
        </p:txBody>
      </p:sp>
      <p:sp>
        <p:nvSpPr>
          <p:cNvPr id="10" name="Объект 3"/>
          <p:cNvSpPr txBox="1">
            <a:spLocks/>
          </p:cNvSpPr>
          <p:nvPr/>
        </p:nvSpPr>
        <p:spPr bwMode="auto">
          <a:xfrm>
            <a:off x="5436096" y="1923678"/>
            <a:ext cx="352839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Общая продолжительность тестирования - не более 2-х часов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 bwMode="auto">
          <a:xfrm>
            <a:off x="5436096" y="2571750"/>
            <a:ext cx="3528392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Широкий спектр цифровых технологий: текстовые редакторы, инструменты для создания презентаций, электронные таблицы, графики, базы данных,  средства мультимедиа, электронная почта, социальные сети и др. </a:t>
            </a:r>
            <a:r>
              <a:rPr lang="ru-RU" sz="1400" dirty="0" err="1" smtClean="0">
                <a:solidFill>
                  <a:prstClr val="black"/>
                </a:solidFill>
              </a:rPr>
              <a:t>Интернет-сервисы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500" b="1" dirty="0">
                <a:solidFill>
                  <a:prstClr val="white"/>
                </a:solidFill>
              </a:rPr>
              <a:t>При выполнении теста используются различные ИНСТРУМЕНТЫ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79512" y="1203598"/>
            <a:ext cx="87849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4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508215"/>
              </p:ext>
            </p:extLst>
          </p:nvPr>
        </p:nvGraphicFramePr>
        <p:xfrm>
          <a:off x="683570" y="1203596"/>
          <a:ext cx="7182891" cy="3600402"/>
        </p:xfrm>
        <a:graphic>
          <a:graphicData uri="http://schemas.openxmlformats.org/drawingml/2006/table">
            <a:tbl>
              <a:tblPr/>
              <a:tblGrid>
                <a:gridCol w="1069124"/>
                <a:gridCol w="947098"/>
                <a:gridCol w="648072"/>
                <a:gridCol w="936104"/>
                <a:gridCol w="889399"/>
                <a:gridCol w="897698"/>
                <a:gridCol w="897698"/>
                <a:gridCol w="897698"/>
              </a:tblGrid>
              <a:tr h="5155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Определение</a:t>
                      </a:r>
                      <a:endParaRPr kumimoji="0" lang="en-US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Доступ</a:t>
                      </a:r>
                      <a:endParaRPr kumimoji="0" lang="en-US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Управление</a:t>
                      </a:r>
                      <a:endParaRPr kumimoji="0" lang="en-US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Интеграция</a:t>
                      </a:r>
                      <a:endParaRPr kumimoji="0" lang="en-US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Оценка</a:t>
                      </a:r>
                      <a:endParaRPr kumimoji="0" lang="en-US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Создание</a:t>
                      </a:r>
                      <a:endParaRPr kumimoji="0" lang="en-US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Передача</a:t>
                      </a:r>
                      <a:endParaRPr kumimoji="0" lang="en-US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80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Текстовый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редактор</a:t>
                      </a:r>
                      <a:endParaRPr kumimoji="0" lang="en-US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96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Электронная  почта</a:t>
                      </a:r>
                      <a:endParaRPr kumimoji="0" lang="en-US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41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Электронные таблицы</a:t>
                      </a:r>
                      <a:endParaRPr kumimoji="0" lang="en-US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96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Базы данных</a:t>
                      </a:r>
                      <a:endParaRPr kumimoji="0" lang="en-US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96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Интернет</a:t>
                      </a:r>
                      <a:endParaRPr kumimoji="0" lang="en-US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1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Другие</a:t>
                      </a:r>
                      <a:endParaRPr kumimoji="0" lang="en-US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2813472" y="3696025"/>
            <a:ext cx="1308482" cy="1063817"/>
          </a:xfrm>
          <a:prstGeom prst="ellipse">
            <a:avLst/>
          </a:prstGeom>
          <a:solidFill>
            <a:srgbClr val="2F533A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 sz="1800" dirty="0">
                <a:solidFill>
                  <a:prstClr val="white"/>
                </a:solidFill>
                <a:latin typeface="Calibri" pitchFamily="34" charset="0"/>
              </a:rPr>
              <a:t>Задание </a:t>
            </a:r>
          </a:p>
          <a:p>
            <a:pPr algn="ctr">
              <a:defRPr/>
            </a:pPr>
            <a:r>
              <a:rPr lang="en-US" altLang="ru-RU" sz="1800" dirty="0">
                <a:solidFill>
                  <a:prstClr val="white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3923929" y="2677915"/>
            <a:ext cx="2039159" cy="1297991"/>
          </a:xfrm>
          <a:prstGeom prst="ellipse">
            <a:avLst/>
          </a:prstGeom>
          <a:solidFill>
            <a:srgbClr val="2F533A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 sz="1800">
                <a:solidFill>
                  <a:srgbClr val="FFFFFF"/>
                </a:solidFill>
                <a:latin typeface="Calibri" pitchFamily="34" charset="0"/>
              </a:rPr>
              <a:t>Задание</a:t>
            </a:r>
          </a:p>
          <a:p>
            <a:pPr algn="ctr">
              <a:defRPr/>
            </a:pPr>
            <a:r>
              <a:rPr lang="ru-RU" altLang="ru-RU" sz="18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ru-RU" sz="180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5976156" y="1960881"/>
            <a:ext cx="1350150" cy="1110854"/>
          </a:xfrm>
          <a:prstGeom prst="ellipse">
            <a:avLst/>
          </a:prstGeom>
          <a:solidFill>
            <a:srgbClr val="2F533A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 sz="1800" dirty="0">
                <a:solidFill>
                  <a:srgbClr val="FFFFFF"/>
                </a:solidFill>
                <a:latin typeface="Calibri" pitchFamily="34" charset="0"/>
              </a:rPr>
              <a:t>Задание</a:t>
            </a:r>
          </a:p>
          <a:p>
            <a:pPr algn="ctr">
              <a:defRPr/>
            </a:pPr>
            <a:r>
              <a:rPr lang="ru-RU" altLang="ru-RU" sz="18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ru-RU" sz="1800" dirty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686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Процедура установки тестовых стандартов</a:t>
            </a:r>
            <a:br>
              <a:rPr lang="ru-RU" altLang="ru-RU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ru-RU" altLang="ru-RU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Уровни </a:t>
            </a:r>
            <a:r>
              <a:rPr lang="ru-RU" altLang="ru-RU" sz="2400" b="1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ИК-компетентности</a:t>
            </a:r>
            <a:r>
              <a:rPr lang="ru-RU" altLang="ru-RU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72368" y="1157288"/>
            <a:ext cx="87849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prstClr val="black"/>
                </a:solidFill>
              </a:rPr>
              <a:t>Уровни составляющих </a:t>
            </a:r>
          </a:p>
          <a:p>
            <a:pPr algn="l"/>
            <a:r>
              <a:rPr lang="ru-RU" sz="1600" dirty="0" smtClean="0">
                <a:solidFill>
                  <a:prstClr val="black"/>
                </a:solidFill>
              </a:rPr>
              <a:t>ИК-компетентности:</a:t>
            </a:r>
          </a:p>
          <a:p>
            <a:pPr algn="l"/>
            <a:r>
              <a:rPr lang="ru-RU" sz="1600" dirty="0" smtClean="0">
                <a:solidFill>
                  <a:prstClr val="black"/>
                </a:solidFill>
              </a:rPr>
              <a:t>К – компетентен</a:t>
            </a:r>
          </a:p>
          <a:p>
            <a:pPr algn="l"/>
            <a:r>
              <a:rPr lang="ru-RU" sz="1600" dirty="0" smtClean="0">
                <a:solidFill>
                  <a:prstClr val="black"/>
                </a:solidFill>
              </a:rPr>
              <a:t>П – приемлемо</a:t>
            </a:r>
          </a:p>
          <a:p>
            <a:pPr algn="l"/>
            <a:r>
              <a:rPr lang="ru-RU" sz="1600" dirty="0" smtClean="0">
                <a:solidFill>
                  <a:prstClr val="black"/>
                </a:solidFill>
              </a:rPr>
              <a:t>Н - неприемлемо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82134"/>
              </p:ext>
            </p:extLst>
          </p:nvPr>
        </p:nvGraphicFramePr>
        <p:xfrm>
          <a:off x="2483768" y="1157288"/>
          <a:ext cx="5472608" cy="3740181"/>
        </p:xfrm>
        <a:graphic>
          <a:graphicData uri="http://schemas.openxmlformats.org/drawingml/2006/table">
            <a:tbl>
              <a:tblPr/>
              <a:tblGrid>
                <a:gridCol w="2016224"/>
                <a:gridCol w="504056"/>
                <a:gridCol w="504056"/>
                <a:gridCol w="504056"/>
                <a:gridCol w="432048"/>
                <a:gridCol w="504056"/>
                <a:gridCol w="504056"/>
                <a:gridCol w="504056"/>
              </a:tblGrid>
              <a:tr h="1486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УРОВНИ 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ИК-КОМПЕТЕНТНОСТИ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  ДОСТУП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  УПРАВЛЕНИЕ 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  ПЕРЕДАЧА 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  СОЗДАНИЕ 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  ОПРЕДЕЛЕНИЕ 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  ИНТЕГРАЦИЯ 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ОЦЕНКА 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0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+mj-lt"/>
                          <a:ea typeface="Calibri"/>
                          <a:cs typeface="Times New Roman"/>
                        </a:rPr>
                        <a:t>ПРОДВИНУТЫЙ</a:t>
                      </a:r>
                      <a:r>
                        <a:rPr lang="ru-RU" sz="160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Calibri"/>
                          <a:cs typeface="Times New Roman"/>
                        </a:rPr>
                        <a:t>К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К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К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К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К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К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Calibri"/>
                          <a:cs typeface="Times New Roman"/>
                        </a:rPr>
                        <a:t>К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81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+mj-lt"/>
                          <a:ea typeface="Calibri"/>
                          <a:cs typeface="Times New Roman"/>
                        </a:rPr>
                        <a:t>ВЫШЕ БАЗОВОГО</a:t>
                      </a:r>
                      <a:r>
                        <a:rPr lang="ru-RU" sz="160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Calibri"/>
                          <a:cs typeface="Times New Roman"/>
                        </a:rPr>
                        <a:t>К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К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К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К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Calibri"/>
                          <a:cs typeface="Times New Roman"/>
                        </a:rPr>
                        <a:t>К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9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+mj-lt"/>
                          <a:ea typeface="Calibri"/>
                          <a:cs typeface="Times New Roman"/>
                        </a:rPr>
                        <a:t>БАЗОВЫЙ</a:t>
                      </a:r>
                      <a:r>
                        <a:rPr lang="ru-RU" sz="160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72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+mj-lt"/>
                          <a:ea typeface="Calibri"/>
                          <a:cs typeface="Times New Roman"/>
                        </a:rPr>
                        <a:t>НИЖЕ БАЗОВОГО</a:t>
                      </a:r>
                      <a:r>
                        <a:rPr lang="ru-RU" sz="160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Calibri"/>
                          <a:cs typeface="Times New Roman"/>
                        </a:rPr>
                        <a:t>Н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Calibri"/>
                          <a:cs typeface="Times New Roman"/>
                        </a:rPr>
                        <a:t>Н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96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+mj-lt"/>
                          <a:ea typeface="Calibri"/>
                          <a:cs typeface="Times New Roman"/>
                        </a:rPr>
                        <a:t>РАЗВИВАЮЩИЙСЯ</a:t>
                      </a:r>
                      <a:r>
                        <a:rPr lang="ru-RU" sz="160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Н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Н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Н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Н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Н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+mj-lt"/>
                          <a:ea typeface="Calibri"/>
                          <a:cs typeface="Times New Roman"/>
                        </a:rPr>
                        <a:t>Н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Calibri"/>
                          <a:cs typeface="Times New Roman"/>
                        </a:rPr>
                        <a:t>Н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71" marR="8771" marT="87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89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119118"/>
            <a:ext cx="7344816" cy="4024382"/>
          </a:xfrm>
          <a:prstGeom prst="rect">
            <a:avLst/>
          </a:prstGeom>
        </p:spPr>
      </p:pic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6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32091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 smtClean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  <a:cs typeface="+mj-cs"/>
              </a:rPr>
              <a:t>Интерфейс тестового задания</a:t>
            </a:r>
            <a:r>
              <a:rPr lang="ru-RU" altLang="ru-RU" sz="2400" b="1" dirty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  <a:cs typeface="+mj-cs"/>
              </a:rPr>
              <a:t/>
            </a:r>
            <a:br>
              <a:rPr lang="ru-RU" altLang="ru-RU" sz="2400" b="1" dirty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0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990650" y="2028453"/>
            <a:ext cx="8063880" cy="11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white"/>
                </a:solidFill>
              </a:rPr>
              <a:t>Представление и анализ результатов тестирования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0105"/>
            <a:ext cx="936104" cy="1020354"/>
          </a:xfrm>
          <a:prstGeom prst="rect">
            <a:avLst/>
          </a:prstGeom>
        </p:spPr>
      </p:pic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4118837"/>
            <a:ext cx="666750" cy="666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771037" y="4814383"/>
            <a:ext cx="131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IC Literacy Test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Р</a:t>
            </a:r>
            <a:r>
              <a:rPr lang="ru-RU" sz="2400" b="1" dirty="0" smtClean="0">
                <a:solidFill>
                  <a:schemeClr val="bg1"/>
                </a:solidFill>
              </a:rPr>
              <a:t>езультаты тестирования учащихся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79512" y="1203598"/>
            <a:ext cx="87849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5601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939902"/>
            <a:ext cx="666750" cy="66675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563888" y="4587974"/>
            <a:ext cx="61916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781425">
              <a:tabLst>
                <a:tab pos="2970213" algn="ctr"/>
                <a:tab pos="5940425" algn="r"/>
              </a:tabLs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 Literacy Test</a:t>
            </a:r>
            <a:endParaRPr lang="ru-RU" sz="600" dirty="0" smtClean="0">
              <a:solidFill>
                <a:prstClr val="black"/>
              </a:solidFill>
              <a:latin typeface="Arial" pitchFamily="34" charset="0"/>
            </a:endParaRPr>
          </a:p>
          <a:p>
            <a:pPr indent="3330575" eaLnBrk="0" hangingPunct="0">
              <a:tabLst>
                <a:tab pos="2970213" algn="ctr"/>
                <a:tab pos="5940425" algn="r"/>
              </a:tabLst>
            </a:pP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Тестирование </a:t>
            </a:r>
            <a:r>
              <a:rPr lang="ru-RU" sz="10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ИК-компетентности</a:t>
            </a:r>
            <a:endParaRPr lang="ru-RU" sz="600" dirty="0" smtClean="0">
              <a:solidFill>
                <a:prstClr val="black"/>
              </a:solidFill>
              <a:latin typeface="Arial" pitchFamily="34" charset="0"/>
            </a:endParaRPr>
          </a:p>
          <a:p>
            <a:pPr indent="3330575" eaLnBrk="0" hangingPunct="0">
              <a:tabLst>
                <a:tab pos="2970213" algn="ctr"/>
                <a:tab pos="5940425" algn="r"/>
              </a:tabLst>
            </a:pP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107504" y="1203598"/>
            <a:ext cx="273630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Calibri"/>
              </a:rPr>
              <a:t>5 уровней </a:t>
            </a:r>
            <a:r>
              <a:rPr lang="ru-RU" sz="1400" b="1" dirty="0" err="1" smtClean="0">
                <a:solidFill>
                  <a:srgbClr val="0070C0"/>
                </a:solidFill>
                <a:latin typeface="Calibri"/>
              </a:rPr>
              <a:t>ИК-компетентности</a:t>
            </a:r>
            <a:r>
              <a:rPr lang="ru-RU" sz="1400" b="1" dirty="0" smtClean="0">
                <a:solidFill>
                  <a:srgbClr val="0070C0"/>
                </a:solidFill>
                <a:latin typeface="Calibri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</a:rPr>
              <a:t>продвинутый;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</a:rPr>
              <a:t>выше базового;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</a:rPr>
              <a:t>базовый;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</a:rPr>
              <a:t>ниже базового;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</a:rPr>
              <a:t>развивающийся.</a:t>
            </a:r>
          </a:p>
          <a:p>
            <a:pPr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1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107504" y="2859782"/>
            <a:ext cx="2736304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just">
              <a:lnSpc>
                <a:spcPct val="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Calibri"/>
              </a:rPr>
              <a:t>Индивидуальные </a:t>
            </a:r>
          </a:p>
          <a:p>
            <a:pPr algn="just">
              <a:lnSpc>
                <a:spcPct val="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Calibri"/>
              </a:rPr>
              <a:t>результаты учащихся содержат: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</a:rPr>
              <a:t>общую оценку уровня ИК – компетентности учащегося</a:t>
            </a:r>
          </a:p>
          <a:p>
            <a:pPr>
              <a:buFont typeface="Wingdings" pitchFamily="2" charset="2"/>
              <a:buChar char="§"/>
            </a:pPr>
            <a:endParaRPr lang="ru-RU" sz="14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</a:rPr>
              <a:t>персональные рекомендации, на какие навыки следует обратить внимание.</a:t>
            </a:r>
          </a:p>
          <a:p>
            <a:pPr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14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1059582"/>
            <a:ext cx="4032448" cy="194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95686"/>
            <a:ext cx="381642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64" y="2983260"/>
            <a:ext cx="3998536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1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Актуальность, особенности и преимущества инструмента оценки ИК-компетентности</a:t>
            </a:r>
          </a:p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  и спецификация теста</a:t>
            </a:r>
          </a:p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и анализ результатов тестирования</a:t>
            </a:r>
          </a:p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теста и получение результатов</a:t>
            </a:r>
          </a:p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исследования валидности теста</a:t>
            </a:r>
          </a:p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факторы различий в уровне ИК-компетентности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21897" y="309885"/>
            <a:ext cx="4574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alibri"/>
              </a:rPr>
              <a:t>Основные разделы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18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0919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ИНДИВИДУАЛЬНЫЕ РЕЗУЛЬТАТЫ УЧАЩИХСЯ</a:t>
            </a:r>
            <a:b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(интерпретация)</a:t>
            </a:r>
            <a:endParaRPr lang="en-US" sz="24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747" y="1059582"/>
            <a:ext cx="9167747" cy="40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58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8262" y="2139702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D0D0D"/>
                </a:solidFill>
                <a:latin typeface="Arial" pitchFamily="34" charset="0"/>
                <a:ea typeface="ＭＳ Ｐゴシック" pitchFamily="34" charset="-128"/>
                <a:cs typeface="+mj-cs"/>
              </a:rPr>
              <a:t>Возможность сравнительных и </a:t>
            </a:r>
            <a:r>
              <a:rPr lang="ru-RU" sz="2800" b="1" dirty="0" err="1">
                <a:solidFill>
                  <a:srgbClr val="0D0D0D"/>
                </a:solidFill>
                <a:latin typeface="Arial" pitchFamily="34" charset="0"/>
                <a:ea typeface="ＭＳ Ｐゴシック" pitchFamily="34" charset="-128"/>
                <a:cs typeface="+mj-cs"/>
              </a:rPr>
              <a:t>лонгитюдных</a:t>
            </a:r>
            <a:r>
              <a:rPr lang="ru-RU" sz="2800" b="1" dirty="0">
                <a:solidFill>
                  <a:srgbClr val="0D0D0D"/>
                </a:solidFill>
                <a:latin typeface="Arial" pitchFamily="34" charset="0"/>
                <a:ea typeface="ＭＳ Ｐゴシック" pitchFamily="34" charset="-128"/>
                <a:cs typeface="+mj-cs"/>
              </a:rPr>
              <a:t> исследований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9" y="118428"/>
            <a:ext cx="825498" cy="89979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ВОЗМОЖНОСТЬ СРАВНИТЕЛЬНОГО ИССЛЕДОВАНИЯ</a:t>
            </a:r>
            <a:endParaRPr lang="en-US" sz="24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400" dirty="0" smtClean="0"/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55576" y="1131590"/>
          <a:ext cx="7513836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4659982"/>
            <a:ext cx="7740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prstClr val="black"/>
                </a:solidFill>
                <a:latin typeface="Arial" charset="0"/>
              </a:rPr>
              <a:t>Данные пилотирования в ГАОУ 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Центр образования №548 «Царицыно»,г.Москва 2013 г. </a:t>
            </a:r>
            <a:endParaRPr lang="ru-RU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ВОЗМОЖНОСТЬ СРАВНИТЕЛЬНОГО ИССЛЕДОВАНИЯ</a:t>
            </a:r>
            <a:endParaRPr lang="en-US" sz="24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200151"/>
            <a:ext cx="8147248" cy="3387824"/>
          </a:xfrm>
        </p:spPr>
        <p:txBody>
          <a:bodyPr/>
          <a:lstStyle/>
          <a:p>
            <a:pPr>
              <a:buNone/>
            </a:pPr>
            <a:endParaRPr lang="en-US" sz="1400" dirty="0" smtClean="0"/>
          </a:p>
          <a:p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/>
          </p:nvPr>
        </p:nvGraphicFramePr>
        <p:xfrm>
          <a:off x="1115616" y="1059582"/>
          <a:ext cx="67687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54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err="1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Лонгитюдные</a:t>
            </a:r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исследования</a:t>
            </a:r>
            <a:endParaRPr lang="en-US" sz="240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ru-RU" sz="2000" dirty="0" smtClean="0"/>
          </a:p>
          <a:p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05023279"/>
              </p:ext>
            </p:extLst>
          </p:nvPr>
        </p:nvGraphicFramePr>
        <p:xfrm>
          <a:off x="1835696" y="1347614"/>
          <a:ext cx="6480720" cy="32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32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Апробации и аудит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ICL</a:t>
            </a:r>
            <a:r>
              <a:rPr lang="ru-RU" sz="2000" dirty="0" smtClean="0"/>
              <a:t>-тест был </a:t>
            </a:r>
            <a:r>
              <a:rPr lang="ru-RU" sz="2000" dirty="0"/>
              <a:t>апробирован в школах </a:t>
            </a:r>
            <a:endParaRPr lang="ru-RU" sz="2000" dirty="0" smtClean="0"/>
          </a:p>
          <a:p>
            <a:r>
              <a:rPr lang="ru-RU" sz="2000" dirty="0" smtClean="0"/>
              <a:t>пяти регионов России,</a:t>
            </a:r>
          </a:p>
          <a:p>
            <a:r>
              <a:rPr lang="ru-RU" sz="2000" dirty="0" smtClean="0"/>
              <a:t>двух регионов Республики Белоруссия, </a:t>
            </a:r>
          </a:p>
          <a:p>
            <a:r>
              <a:rPr lang="ru-RU" sz="2000" dirty="0" smtClean="0"/>
              <a:t>Республики Армения,</a:t>
            </a:r>
          </a:p>
          <a:p>
            <a:r>
              <a:rPr lang="ru-RU" sz="2000" dirty="0"/>
              <a:t>Великобритании, </a:t>
            </a:r>
          </a:p>
          <a:p>
            <a:r>
              <a:rPr lang="ru-RU" sz="2000" dirty="0" smtClean="0"/>
              <a:t>Таиланде.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7200" y="3515538"/>
            <a:ext cx="8010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Успешно прошел аудит в Манчестерском университете и Центре передовых исследований в области образования Нью-Йоркского университета.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78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990650" y="2028453"/>
            <a:ext cx="8063880" cy="11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solidFill>
                  <a:prstClr val="white"/>
                </a:solidFill>
              </a:rPr>
              <a:t>Разработка теста и получение результатов</a:t>
            </a:r>
            <a:endParaRPr lang="ru-RU" sz="3200" b="1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9"/>
            <a:ext cx="936104" cy="1020354"/>
          </a:xfrm>
          <a:prstGeom prst="rect">
            <a:avLst/>
          </a:prstGeom>
        </p:spPr>
      </p:pic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4118837"/>
            <a:ext cx="666750" cy="666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771037" y="4814383"/>
            <a:ext cx="131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IC Literacy Test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2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64456" y="1779662"/>
            <a:ext cx="72008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ru-RU" sz="2400" b="1" dirty="0">
                <a:solidFill>
                  <a:srgbClr val="000000"/>
                </a:solidFill>
              </a:rPr>
              <a:t>– это набор взаимосвязанных процедур, призванных прояснить два вопроса: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2100" b="1" dirty="0">
              <a:solidFill>
                <a:srgbClr val="000000"/>
              </a:solidFill>
            </a:endParaRPr>
          </a:p>
          <a:p>
            <a:pPr marL="385763" indent="-385763"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ru-RU" sz="2100" i="1" dirty="0">
                <a:solidFill>
                  <a:srgbClr val="000000"/>
                </a:solidFill>
              </a:rPr>
              <a:t>Какие свидетельства компетентности (или знаний) учащегося мы можем непосредственно наблюдать?</a:t>
            </a:r>
          </a:p>
          <a:p>
            <a:pPr marL="385763" indent="-385763"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ru-RU" sz="2100" i="1" dirty="0">
                <a:solidFill>
                  <a:srgbClr val="000000"/>
                </a:solidFill>
              </a:rPr>
              <a:t>Как структурировать ситуацию, чтобы увидеть эти свидетельства?</a:t>
            </a:r>
          </a:p>
        </p:txBody>
      </p:sp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39700"/>
            <a:ext cx="8229600" cy="857250"/>
          </a:xfrm>
        </p:spPr>
        <p:txBody>
          <a:bodyPr/>
          <a:lstStyle/>
          <a:p>
            <a:r>
              <a:rPr lang="ru-RU" sz="2800" dirty="0"/>
              <a:t>Систематический подход к разработке теста (</a:t>
            </a:r>
            <a:r>
              <a:rPr lang="en-US" sz="2800" dirty="0"/>
              <a:t>Evidence-Centered Design</a:t>
            </a:r>
            <a:r>
              <a:rPr lang="en-US" sz="2800" dirty="0" smtClean="0"/>
              <a:t>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6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ТРИ КЛЮЧЕВЫЕ «МОДЕЛИ» СИСТЕМАТИЧЕСКОГО ПОДХОДА К РАЗРАБОТКЕ ТЕСТОВ</a:t>
            </a:r>
            <a:endParaRPr lang="en-US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r>
              <a:rPr lang="ru-RU" sz="2250" b="1" dirty="0"/>
              <a:t>1. Определения</a:t>
            </a:r>
            <a:r>
              <a:rPr lang="en-US" sz="2250" b="1" dirty="0"/>
              <a:t> </a:t>
            </a:r>
            <a:r>
              <a:rPr lang="ru-RU" sz="2250" b="1" dirty="0"/>
              <a:t>компетенций</a:t>
            </a:r>
            <a:r>
              <a:rPr lang="en-US" sz="2250" b="1" dirty="0"/>
              <a:t> (student model)</a:t>
            </a:r>
            <a:endParaRPr lang="ru-RU" sz="2250" b="1" dirty="0"/>
          </a:p>
          <a:p>
            <a:pPr>
              <a:buFontTx/>
              <a:buNone/>
              <a:defRPr/>
            </a:pPr>
            <a:r>
              <a:rPr lang="ru-RU" sz="1950" i="1" dirty="0"/>
              <a:t>Что мы измеряем</a:t>
            </a:r>
            <a:r>
              <a:rPr lang="en-US" sz="1950" i="1" dirty="0"/>
              <a:t>?</a:t>
            </a:r>
            <a:endParaRPr lang="en-US" sz="1950" b="1" dirty="0"/>
          </a:p>
          <a:p>
            <a:pPr>
              <a:buFontTx/>
              <a:buNone/>
              <a:defRPr/>
            </a:pPr>
            <a:r>
              <a:rPr lang="ru-RU" sz="1950" dirty="0"/>
              <a:t>Определение объема измеряемой компетентности и ее составляющих, каждого из уровней либо смысла баллов и способов описания каждого из уровней</a:t>
            </a:r>
            <a:endParaRPr lang="en-US" sz="1950" i="1" dirty="0"/>
          </a:p>
          <a:p>
            <a:pPr>
              <a:buFontTx/>
              <a:buNone/>
              <a:defRPr/>
            </a:pPr>
            <a:endParaRPr lang="en-US" sz="1950" i="1" dirty="0"/>
          </a:p>
          <a:p>
            <a:pPr>
              <a:buFontTx/>
              <a:buNone/>
              <a:defRPr/>
            </a:pPr>
            <a:r>
              <a:rPr lang="ru-RU" sz="2250" b="1" dirty="0"/>
              <a:t>2. Модель сбора свидетельств</a:t>
            </a:r>
            <a:r>
              <a:rPr lang="en-US" sz="2250" b="1" dirty="0"/>
              <a:t> (evidence model)</a:t>
            </a:r>
          </a:p>
          <a:p>
            <a:pPr>
              <a:buFontTx/>
              <a:buNone/>
              <a:defRPr/>
            </a:pPr>
            <a:r>
              <a:rPr lang="ru-RU" sz="1950" i="1" dirty="0"/>
              <a:t>Как мы можем это измерить?</a:t>
            </a:r>
          </a:p>
          <a:p>
            <a:pPr>
              <a:buFontTx/>
              <a:buNone/>
              <a:defRPr/>
            </a:pPr>
            <a:r>
              <a:rPr lang="ru-RU" sz="1950" dirty="0"/>
              <a:t>Поиск наблюдаемых свидетельств наличия компетентности</a:t>
            </a:r>
            <a:endParaRPr lang="en-US" sz="1950" i="1" dirty="0"/>
          </a:p>
          <a:p>
            <a:pPr>
              <a:buFontTx/>
              <a:buNone/>
              <a:defRPr/>
            </a:pPr>
            <a:endParaRPr lang="en-US" sz="1950" i="1" dirty="0"/>
          </a:p>
          <a:p>
            <a:pPr>
              <a:buFontTx/>
              <a:buNone/>
              <a:defRPr/>
            </a:pPr>
            <a:r>
              <a:rPr lang="ru-RU" sz="2250" b="1" dirty="0"/>
              <a:t>3. Модель тестового задания (</a:t>
            </a:r>
            <a:r>
              <a:rPr lang="en-US" sz="2250" b="1" dirty="0"/>
              <a:t>task model)</a:t>
            </a:r>
            <a:endParaRPr lang="ru-RU" sz="2250" b="1" dirty="0"/>
          </a:p>
          <a:p>
            <a:pPr>
              <a:buFontTx/>
              <a:buNone/>
              <a:defRPr/>
            </a:pPr>
            <a:r>
              <a:rPr lang="ru-RU" sz="1950" i="1" dirty="0"/>
              <a:t>Где измерять</a:t>
            </a:r>
            <a:r>
              <a:rPr lang="en-US" sz="1950" i="1" dirty="0"/>
              <a:t>?</a:t>
            </a:r>
            <a:endParaRPr lang="en-US" sz="1950" b="1" dirty="0"/>
          </a:p>
          <a:p>
            <a:pPr>
              <a:buFontTx/>
              <a:buNone/>
              <a:defRPr/>
            </a:pPr>
            <a:r>
              <a:rPr lang="ru-RU" sz="1950" dirty="0"/>
              <a:t>Поиск конкретных индикаторов – результатов выполнения какой-либо задачи</a:t>
            </a:r>
            <a:r>
              <a:rPr lang="en-US" sz="1950" dirty="0"/>
              <a:t>. </a:t>
            </a:r>
            <a:endParaRPr lang="ru-RU" sz="1950" dirty="0"/>
          </a:p>
          <a:p>
            <a:pPr>
              <a:buFontTx/>
              <a:buNone/>
              <a:defRPr/>
            </a:pPr>
            <a:endParaRPr lang="ru-RU" sz="1950" dirty="0"/>
          </a:p>
        </p:txBody>
      </p:sp>
      <p:sp>
        <p:nvSpPr>
          <p:cNvPr id="5" name="Rectangle 4"/>
          <p:cNvSpPr/>
          <p:nvPr/>
        </p:nvSpPr>
        <p:spPr>
          <a:xfrm>
            <a:off x="5508104" y="4810467"/>
            <a:ext cx="2075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1200" b="1" dirty="0"/>
              <a:t>(</a:t>
            </a:r>
            <a:r>
              <a:rPr lang="en-US" altLang="en-US" sz="1200" b="1" dirty="0"/>
              <a:t>Behrens, </a:t>
            </a:r>
            <a:r>
              <a:rPr lang="en-US" altLang="en-US" sz="1200" b="1" dirty="0" err="1"/>
              <a:t>Mislevy</a:t>
            </a:r>
            <a:r>
              <a:rPr lang="en-US" altLang="en-US" sz="1200" b="1" dirty="0"/>
              <a:t> et al. 2010)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38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26644" y="1999060"/>
            <a:ext cx="1754981" cy="594122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000000"/>
                </a:solidFill>
              </a:rPr>
              <a:t>ИК-компетентность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600" dirty="0" smtClean="0"/>
              <a:t>Пример</a:t>
            </a:r>
            <a:endParaRPr lang="en-US" altLang="en-US" sz="3600" dirty="0" smtClean="0"/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sz="2000" dirty="0"/>
              <a:t>1. Модель компетенций: что измеряем и зачем?</a:t>
            </a:r>
            <a:endParaRPr lang="en-US" alt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1776412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Доступ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27710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Интеграция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29112" y="2837260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Оценка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0410" y="2824163"/>
            <a:ext cx="851297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Определение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81812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Создание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79007" y="2824163"/>
            <a:ext cx="851297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Передача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>
            <a:stCxn id="6" idx="0"/>
          </p:cNvCxnSpPr>
          <p:nvPr/>
        </p:nvCxnSpPr>
        <p:spPr>
          <a:xfrm flipV="1">
            <a:off x="2202656" y="2296716"/>
            <a:ext cx="1415654" cy="527447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3053954" y="2462214"/>
            <a:ext cx="691753" cy="361949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77866" y="2589610"/>
            <a:ext cx="323850" cy="221456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611292" y="2606279"/>
            <a:ext cx="120848" cy="186927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064919" y="2536031"/>
            <a:ext cx="441722" cy="257175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276850" y="2462213"/>
            <a:ext cx="942975" cy="402431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" idx="6"/>
          </p:cNvCxnSpPr>
          <p:nvPr/>
        </p:nvCxnSpPr>
        <p:spPr>
          <a:xfrm flipH="1" flipV="1">
            <a:off x="5381625" y="2296120"/>
            <a:ext cx="1656160" cy="524471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7"/>
            <a:endCxn id="29" idx="1"/>
          </p:cNvCxnSpPr>
          <p:nvPr/>
        </p:nvCxnSpPr>
        <p:spPr>
          <a:xfrm flipV="1">
            <a:off x="5124614" y="2038986"/>
            <a:ext cx="1238681" cy="4708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363295" y="1714541"/>
            <a:ext cx="1889522" cy="6488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Свидетельство:</a:t>
            </a:r>
            <a:br>
              <a:rPr lang="ru-RU" sz="1050" dirty="0">
                <a:solidFill>
                  <a:srgbClr val="000000"/>
                </a:solidFill>
              </a:rPr>
            </a:br>
            <a:r>
              <a:rPr lang="ru-RU" sz="1050" dirty="0" smtClean="0">
                <a:solidFill>
                  <a:srgbClr val="000000"/>
                </a:solidFill>
              </a:rPr>
              <a:t>Успешная жизнь в информационном обществе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30516" y="2869407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Управление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4928" y="1589367"/>
            <a:ext cx="4485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ИКК = многомерный дискретный конструкт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61340" y="1491631"/>
            <a:ext cx="8063880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ru-RU" altLang="ru-RU" sz="3200" b="1" dirty="0" smtClean="0">
                <a:solidFill>
                  <a:prstClr val="white"/>
                </a:solidFill>
              </a:rPr>
              <a:t>Актуальность</a:t>
            </a:r>
            <a:r>
              <a:rPr lang="ru-RU" altLang="ru-RU" sz="3200" b="1" dirty="0">
                <a:solidFill>
                  <a:prstClr val="white"/>
                </a:solidFill>
              </a:rPr>
              <a:t>, особенности и преимущества инструмента оценки ИК-компетентности</a:t>
            </a:r>
            <a:endParaRPr lang="en-US" altLang="ru-RU" sz="3200" b="1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7943"/>
            <a:ext cx="968490" cy="1055655"/>
          </a:xfrm>
          <a:prstGeom prst="rect">
            <a:avLst/>
          </a:prstGeom>
        </p:spPr>
      </p:pic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4118837"/>
            <a:ext cx="666750" cy="666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771037" y="4814383"/>
            <a:ext cx="131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IC Literacy Test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3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26644" y="1999060"/>
            <a:ext cx="1754981" cy="5941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000000"/>
                </a:solidFill>
              </a:rPr>
              <a:t>ИК-компетентность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600" dirty="0" smtClean="0"/>
              <a:t>Пример</a:t>
            </a:r>
            <a:endParaRPr lang="en-US" altLang="en-US" sz="3600" dirty="0" smtClean="0"/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sz="2400" dirty="0"/>
              <a:t>1. Модель компетенций: что измеряем и зачем?</a:t>
            </a:r>
            <a:endParaRPr lang="en-US" alt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1776412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Доступ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27710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Интеграция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29112" y="2837260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Оценка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0410" y="2824163"/>
            <a:ext cx="851297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Определение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81812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Создание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79007" y="2824163"/>
            <a:ext cx="851297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Передача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>
            <a:stCxn id="6" idx="0"/>
          </p:cNvCxnSpPr>
          <p:nvPr/>
        </p:nvCxnSpPr>
        <p:spPr>
          <a:xfrm flipV="1">
            <a:off x="2202656" y="2296716"/>
            <a:ext cx="1415654" cy="527447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3053954" y="2462214"/>
            <a:ext cx="691753" cy="361949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77866" y="2589610"/>
            <a:ext cx="323850" cy="221456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611292" y="2606279"/>
            <a:ext cx="120848" cy="186927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064919" y="2536031"/>
            <a:ext cx="441722" cy="257175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276850" y="2462213"/>
            <a:ext cx="942975" cy="402431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" idx="6"/>
          </p:cNvCxnSpPr>
          <p:nvPr/>
        </p:nvCxnSpPr>
        <p:spPr>
          <a:xfrm flipH="1" flipV="1">
            <a:off x="5381625" y="2296120"/>
            <a:ext cx="1656160" cy="524471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7"/>
            <a:endCxn id="29" idx="1"/>
          </p:cNvCxnSpPr>
          <p:nvPr/>
        </p:nvCxnSpPr>
        <p:spPr>
          <a:xfrm flipV="1">
            <a:off x="5124614" y="1972271"/>
            <a:ext cx="905902" cy="11379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030516" y="1647826"/>
            <a:ext cx="1889522" cy="6488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050" dirty="0">
                <a:solidFill>
                  <a:srgbClr val="000000"/>
                </a:solidFill>
              </a:rPr>
              <a:t>Свидетельство:</a:t>
            </a:r>
            <a:br>
              <a:rPr lang="ru-RU" sz="1050" dirty="0">
                <a:solidFill>
                  <a:srgbClr val="000000"/>
                </a:solidFill>
              </a:rPr>
            </a:br>
            <a:r>
              <a:rPr lang="ru-RU" sz="1050" dirty="0">
                <a:solidFill>
                  <a:srgbClr val="000000"/>
                </a:solidFill>
              </a:rPr>
              <a:t>Успешная жизнь в информационном обществе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30516" y="2869407"/>
            <a:ext cx="852488" cy="5941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Управление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71715" y="3600382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Управление </a:t>
            </a:r>
            <a:r>
              <a:rPr lang="ru-RU" dirty="0">
                <a:solidFill>
                  <a:srgbClr val="FF0000"/>
                </a:solidFill>
              </a:rPr>
              <a:t>на высоком уровне – (в числе прочего) </a:t>
            </a:r>
            <a:r>
              <a:rPr lang="ru-RU" dirty="0" smtClean="0">
                <a:solidFill>
                  <a:srgbClr val="FF0000"/>
                </a:solidFill>
              </a:rPr>
              <a:t>учащийся «успешно </a:t>
            </a:r>
            <a:r>
              <a:rPr lang="ru-RU" dirty="0">
                <a:solidFill>
                  <a:srgbClr val="FF0000"/>
                </a:solidFill>
              </a:rPr>
              <a:t>создает или выбирает схему </a:t>
            </a:r>
            <a:r>
              <a:rPr lang="ru-RU" dirty="0" smtClean="0">
                <a:solidFill>
                  <a:srgbClr val="FF0000"/>
                </a:solidFill>
              </a:rPr>
              <a:t>классификации».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26644" y="1999060"/>
            <a:ext cx="1754981" cy="5941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000000"/>
                </a:solidFill>
              </a:rPr>
              <a:t>ИК-компетентность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600" dirty="0" smtClean="0"/>
              <a:t>Пример</a:t>
            </a:r>
            <a:endParaRPr lang="en-US" altLang="en-US" sz="3600" dirty="0" smtClean="0"/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sz="1800" dirty="0" smtClean="0"/>
              <a:t>2. Модель </a:t>
            </a:r>
            <a:r>
              <a:rPr lang="ru-RU" altLang="en-US" sz="1800" dirty="0"/>
              <a:t>сбора свидетельств: что мы можем узнать о компетенции управления, наблюдая за деятельностью учащегося?</a:t>
            </a:r>
            <a:endParaRPr lang="en-US" altLang="en-US" sz="1800" dirty="0"/>
          </a:p>
        </p:txBody>
      </p:sp>
      <p:sp>
        <p:nvSpPr>
          <p:cNvPr id="6" name="Oval 5"/>
          <p:cNvSpPr/>
          <p:nvPr/>
        </p:nvSpPr>
        <p:spPr>
          <a:xfrm>
            <a:off x="1776412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Доступ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27710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Интеграция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29112" y="2837260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Оценка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0410" y="2824163"/>
            <a:ext cx="851297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Определение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81812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Создание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79007" y="2824163"/>
            <a:ext cx="851297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Передача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>
            <a:stCxn id="6" idx="0"/>
          </p:cNvCxnSpPr>
          <p:nvPr/>
        </p:nvCxnSpPr>
        <p:spPr>
          <a:xfrm flipV="1">
            <a:off x="2202656" y="2296716"/>
            <a:ext cx="1415654" cy="527447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3053954" y="2462214"/>
            <a:ext cx="691753" cy="361949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77866" y="2589610"/>
            <a:ext cx="323850" cy="221456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611292" y="2606279"/>
            <a:ext cx="120848" cy="186927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064919" y="2536031"/>
            <a:ext cx="441722" cy="257175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276850" y="2462213"/>
            <a:ext cx="942975" cy="402431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" idx="6"/>
          </p:cNvCxnSpPr>
          <p:nvPr/>
        </p:nvCxnSpPr>
        <p:spPr>
          <a:xfrm flipH="1" flipV="1">
            <a:off x="5381625" y="2296120"/>
            <a:ext cx="1656160" cy="524471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7"/>
            <a:endCxn id="29" idx="1"/>
          </p:cNvCxnSpPr>
          <p:nvPr/>
        </p:nvCxnSpPr>
        <p:spPr>
          <a:xfrm flipV="1">
            <a:off x="5124614" y="1999752"/>
            <a:ext cx="1097722" cy="863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22336" y="1675307"/>
            <a:ext cx="1889522" cy="6488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050" dirty="0">
                <a:solidFill>
                  <a:srgbClr val="000000"/>
                </a:solidFill>
              </a:rPr>
              <a:t>Свидетельство:</a:t>
            </a:r>
            <a:br>
              <a:rPr lang="ru-RU" sz="1050" dirty="0">
                <a:solidFill>
                  <a:srgbClr val="000000"/>
                </a:solidFill>
              </a:rPr>
            </a:br>
            <a:r>
              <a:rPr lang="ru-RU" sz="1050" dirty="0">
                <a:solidFill>
                  <a:srgbClr val="000000"/>
                </a:solidFill>
              </a:rPr>
              <a:t>Успешная жизнь в информационном обществе</a:t>
            </a:r>
            <a:endParaRPr lang="en-US" sz="1050" dirty="0">
              <a:solidFill>
                <a:srgbClr val="00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414712" y="3561756"/>
          <a:ext cx="2986088" cy="130373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986088"/>
              </a:tblGrid>
              <a:tr h="251599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Точность в управлении информацией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68576" marR="68576" marT="34310" marB="34310" anchor="ctr" horzOverflow="overflow">
                    <a:solidFill>
                      <a:srgbClr val="0070C0"/>
                    </a:solidFill>
                  </a:tcPr>
                </a:tc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Сохранение информации для того, чтобы ее не потерять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68576" marR="68576" marT="34310" marB="34310" anchor="ctr" horzOverflow="overflow">
                    <a:solidFill>
                      <a:srgbClr val="0070C0"/>
                    </a:solidFill>
                  </a:tcPr>
                </a:tc>
              </a:tr>
              <a:tr h="617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Сохранение информации для того,  чтобы  в дальнейшем ее можно было легко и быстро найти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68576" marR="68576" marT="34310" marB="34310" anchor="ctr" horzOverflow="overflow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6030516" y="2869407"/>
            <a:ext cx="852488" cy="5941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Управление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20" name="Curved Connector 19"/>
          <p:cNvCxnSpPr/>
          <p:nvPr/>
        </p:nvCxnSpPr>
        <p:spPr>
          <a:xfrm rot="5400000">
            <a:off x="6342867" y="3521462"/>
            <a:ext cx="263253" cy="147387"/>
          </a:xfrm>
          <a:prstGeom prst="curvedConnector3">
            <a:avLst>
              <a:gd name="adj1" fmla="val 9113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5400000">
            <a:off x="6217320" y="3598194"/>
            <a:ext cx="605557" cy="238595"/>
          </a:xfrm>
          <a:prstGeom prst="curvedConnector3">
            <a:avLst>
              <a:gd name="adj1" fmla="val 9768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33" idx="5"/>
          </p:cNvCxnSpPr>
          <p:nvPr/>
        </p:nvCxnSpPr>
        <p:spPr>
          <a:xfrm rot="5400000">
            <a:off x="5988869" y="3778239"/>
            <a:ext cx="1171008" cy="367574"/>
          </a:xfrm>
          <a:prstGeom prst="curvedConnector3">
            <a:avLst>
              <a:gd name="adj1" fmla="val 9854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0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26644" y="1999060"/>
            <a:ext cx="1754981" cy="5941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000000"/>
                </a:solidFill>
              </a:rPr>
              <a:t>ИК-компетентность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600" dirty="0" smtClean="0"/>
              <a:t>Пример</a:t>
            </a:r>
            <a:endParaRPr lang="en-US" altLang="en-US" sz="3600" dirty="0" smtClean="0"/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sz="1800" dirty="0"/>
              <a:t>2. Модель сбора свидетельств: что мы можем узнать о компетенции управления, наблюдая за деятельностью учащегося?</a:t>
            </a:r>
            <a:endParaRPr lang="en-US" altLang="en-US" sz="1800" dirty="0"/>
          </a:p>
        </p:txBody>
      </p:sp>
      <p:sp>
        <p:nvSpPr>
          <p:cNvPr id="6" name="Oval 5"/>
          <p:cNvSpPr/>
          <p:nvPr/>
        </p:nvSpPr>
        <p:spPr>
          <a:xfrm>
            <a:off x="1776412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Доступ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27710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Интеграция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29112" y="2837260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Оценка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0410" y="2824163"/>
            <a:ext cx="851297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Определение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81812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Создание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79007" y="2824163"/>
            <a:ext cx="851297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Передача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>
            <a:stCxn id="6" idx="0"/>
          </p:cNvCxnSpPr>
          <p:nvPr/>
        </p:nvCxnSpPr>
        <p:spPr>
          <a:xfrm flipV="1">
            <a:off x="2202656" y="2296716"/>
            <a:ext cx="1415654" cy="527447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3053954" y="2462214"/>
            <a:ext cx="691753" cy="361949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77866" y="2589610"/>
            <a:ext cx="323850" cy="221456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611292" y="2606279"/>
            <a:ext cx="120848" cy="186927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064919" y="2536031"/>
            <a:ext cx="441722" cy="257175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276850" y="2462213"/>
            <a:ext cx="942975" cy="402431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" idx="6"/>
          </p:cNvCxnSpPr>
          <p:nvPr/>
        </p:nvCxnSpPr>
        <p:spPr>
          <a:xfrm flipH="1" flipV="1">
            <a:off x="5381625" y="2296120"/>
            <a:ext cx="1656160" cy="524471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7"/>
            <a:endCxn id="29" idx="1"/>
          </p:cNvCxnSpPr>
          <p:nvPr/>
        </p:nvCxnSpPr>
        <p:spPr>
          <a:xfrm flipV="1">
            <a:off x="5124614" y="1971675"/>
            <a:ext cx="1095211" cy="11439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19825" y="1647230"/>
            <a:ext cx="1889522" cy="6488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050" dirty="0">
                <a:solidFill>
                  <a:srgbClr val="000000"/>
                </a:solidFill>
              </a:rPr>
              <a:t>Свидетельство:</a:t>
            </a:r>
            <a:br>
              <a:rPr lang="ru-RU" sz="1050" dirty="0">
                <a:solidFill>
                  <a:srgbClr val="000000"/>
                </a:solidFill>
              </a:rPr>
            </a:br>
            <a:r>
              <a:rPr lang="ru-RU" sz="1050" dirty="0">
                <a:solidFill>
                  <a:srgbClr val="000000"/>
                </a:solidFill>
              </a:rPr>
              <a:t>Успешная жизнь в информационном обществе</a:t>
            </a:r>
            <a:endParaRPr lang="en-US" sz="1050" dirty="0">
              <a:solidFill>
                <a:srgbClr val="00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414712" y="3561756"/>
          <a:ext cx="2986088" cy="130373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986088"/>
              </a:tblGrid>
              <a:tr h="251599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Точность в управлении информацией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68576" marR="68576" marT="34310" marB="34310" anchor="ctr" horzOverflow="overflow">
                    <a:solidFill>
                      <a:srgbClr val="0070C0"/>
                    </a:solidFill>
                  </a:tcPr>
                </a:tc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Сохранение информации для того, чтобы ее не потерять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68576" marR="68576" marT="34310" marB="34310" anchor="ctr" horzOverflow="overflow">
                    <a:solidFill>
                      <a:srgbClr val="0070C0"/>
                    </a:solidFill>
                  </a:tcPr>
                </a:tc>
              </a:tr>
              <a:tr h="617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Сохранение информации для того,  чтобы  в дальнейшем ее можно было легко и быстро найти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68576" marR="68576" marT="34310" marB="34310" anchor="ctr" horzOverflow="overflow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6030516" y="2869407"/>
            <a:ext cx="852488" cy="5941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Управление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20" name="Curved Connector 19"/>
          <p:cNvCxnSpPr/>
          <p:nvPr/>
        </p:nvCxnSpPr>
        <p:spPr>
          <a:xfrm rot="5400000">
            <a:off x="6342867" y="3521462"/>
            <a:ext cx="263253" cy="147387"/>
          </a:xfrm>
          <a:prstGeom prst="curvedConnector3">
            <a:avLst>
              <a:gd name="adj1" fmla="val 9113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5400000">
            <a:off x="6217320" y="3598194"/>
            <a:ext cx="605557" cy="238595"/>
          </a:xfrm>
          <a:prstGeom prst="curvedConnector3">
            <a:avLst>
              <a:gd name="adj1" fmla="val 9768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33" idx="5"/>
          </p:cNvCxnSpPr>
          <p:nvPr/>
        </p:nvCxnSpPr>
        <p:spPr>
          <a:xfrm rot="5400000">
            <a:off x="5988869" y="3778239"/>
            <a:ext cx="1171008" cy="367574"/>
          </a:xfrm>
          <a:prstGeom prst="curvedConnector3">
            <a:avLst>
              <a:gd name="adj1" fmla="val 9854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ular Callout 43"/>
          <p:cNvSpPr/>
          <p:nvPr/>
        </p:nvSpPr>
        <p:spPr>
          <a:xfrm>
            <a:off x="1225529" y="3574942"/>
            <a:ext cx="1899047" cy="972588"/>
          </a:xfrm>
          <a:prstGeom prst="wedgeRectCallout">
            <a:avLst>
              <a:gd name="adj1" fmla="val 66760"/>
              <a:gd name="adj2" fmla="val -4006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 smtClean="0">
                <a:solidFill>
                  <a:schemeClr val="tx1"/>
                </a:solidFill>
              </a:rPr>
              <a:t>Высокий: </a:t>
            </a:r>
            <a:r>
              <a:rPr lang="ru-RU" sz="1050" dirty="0" smtClean="0">
                <a:solidFill>
                  <a:schemeClr val="tx1"/>
                </a:solidFill>
              </a:rPr>
              <a:t>Весь </a:t>
            </a:r>
            <a:r>
              <a:rPr lang="ru-RU" sz="1050" dirty="0">
                <a:solidFill>
                  <a:schemeClr val="tx1"/>
                </a:solidFill>
              </a:rPr>
              <a:t>спам помечен как «Спам</a:t>
            </a:r>
            <a:r>
              <a:rPr lang="ru-RU" sz="1050" dirty="0" smtClean="0">
                <a:solidFill>
                  <a:schemeClr val="tx1"/>
                </a:solidFill>
              </a:rPr>
              <a:t>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 smtClean="0">
                <a:solidFill>
                  <a:schemeClr val="tx1"/>
                </a:solidFill>
              </a:rPr>
              <a:t>Средний: </a:t>
            </a:r>
            <a:r>
              <a:rPr lang="ru-RU" sz="1050" dirty="0" smtClean="0">
                <a:solidFill>
                  <a:schemeClr val="tx1"/>
                </a:solidFill>
              </a:rPr>
              <a:t>80-100% спама  отмечено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 smtClean="0">
                <a:solidFill>
                  <a:schemeClr val="tx1"/>
                </a:solidFill>
              </a:rPr>
              <a:t>Низкий: </a:t>
            </a:r>
            <a:r>
              <a:rPr lang="ru-RU" sz="1050" dirty="0" smtClean="0">
                <a:solidFill>
                  <a:schemeClr val="tx1"/>
                </a:solidFill>
              </a:rPr>
              <a:t>менее 80% спама отмечено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26644" y="1999060"/>
            <a:ext cx="1754981" cy="5941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000000"/>
                </a:solidFill>
              </a:rPr>
              <a:t>ИК-компетентность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600" dirty="0" smtClean="0"/>
              <a:t>Пример</a:t>
            </a:r>
            <a:endParaRPr lang="en-US" altLang="en-US" sz="3600" dirty="0" smtClean="0"/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sz="1800" dirty="0" smtClean="0"/>
              <a:t>3. Модель тестового задания: как мы можем структурировать ситуацию, чтобы увидеть свидетельства компетентности?</a:t>
            </a:r>
            <a:endParaRPr lang="en-US" altLang="en-US" sz="1800" dirty="0" smtClean="0"/>
          </a:p>
        </p:txBody>
      </p:sp>
      <p:sp>
        <p:nvSpPr>
          <p:cNvPr id="6" name="Oval 5"/>
          <p:cNvSpPr/>
          <p:nvPr/>
        </p:nvSpPr>
        <p:spPr>
          <a:xfrm>
            <a:off x="1776412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Доступ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27710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Интеграция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29112" y="2837260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Оценка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0410" y="2824163"/>
            <a:ext cx="851297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Определение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81812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Создание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79007" y="2824163"/>
            <a:ext cx="851297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Передача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>
            <a:stCxn id="6" idx="0"/>
          </p:cNvCxnSpPr>
          <p:nvPr/>
        </p:nvCxnSpPr>
        <p:spPr>
          <a:xfrm flipV="1">
            <a:off x="2202656" y="2296716"/>
            <a:ext cx="1415654" cy="527447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3053954" y="2462214"/>
            <a:ext cx="691753" cy="361949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77866" y="2589610"/>
            <a:ext cx="323850" cy="221456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611292" y="2606279"/>
            <a:ext cx="120848" cy="186927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064919" y="2536031"/>
            <a:ext cx="441722" cy="257175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276850" y="2462213"/>
            <a:ext cx="942975" cy="402431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" idx="6"/>
          </p:cNvCxnSpPr>
          <p:nvPr/>
        </p:nvCxnSpPr>
        <p:spPr>
          <a:xfrm flipH="1" flipV="1">
            <a:off x="5381625" y="2296120"/>
            <a:ext cx="1656160" cy="524471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7"/>
            <a:endCxn id="29" idx="1"/>
          </p:cNvCxnSpPr>
          <p:nvPr/>
        </p:nvCxnSpPr>
        <p:spPr>
          <a:xfrm flipV="1">
            <a:off x="5124614" y="1979455"/>
            <a:ext cx="968410" cy="10661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093024" y="1655010"/>
            <a:ext cx="1889522" cy="6488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050" dirty="0">
                <a:solidFill>
                  <a:srgbClr val="000000"/>
                </a:solidFill>
              </a:rPr>
              <a:t>Свидетельство:</a:t>
            </a:r>
            <a:br>
              <a:rPr lang="ru-RU" sz="1050" dirty="0">
                <a:solidFill>
                  <a:srgbClr val="000000"/>
                </a:solidFill>
              </a:rPr>
            </a:br>
            <a:r>
              <a:rPr lang="ru-RU" sz="1050" dirty="0">
                <a:solidFill>
                  <a:srgbClr val="000000"/>
                </a:solidFill>
              </a:rPr>
              <a:t>Успешная жизнь в информационном обществе</a:t>
            </a:r>
            <a:endParaRPr lang="en-US" sz="1050" dirty="0">
              <a:solidFill>
                <a:srgbClr val="00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414712" y="3561756"/>
          <a:ext cx="2986088" cy="130373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986088"/>
              </a:tblGrid>
              <a:tr h="251599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Точность в управлении информацией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68576" marR="68576" marT="34310" marB="34310" anchor="ctr" horzOverflow="overflow">
                    <a:solidFill>
                      <a:srgbClr val="0070C0"/>
                    </a:solidFill>
                  </a:tcPr>
                </a:tc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Сохранение информации для того, чтобы ее не потерять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68576" marR="68576" marT="34310" marB="34310" anchor="ctr" horzOverflow="overflow">
                    <a:solidFill>
                      <a:srgbClr val="0070C0"/>
                    </a:solidFill>
                  </a:tcPr>
                </a:tc>
              </a:tr>
              <a:tr h="617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Сохранение информации для того,  чтобы  в дальнейшем ее можно было легко и быстро найти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68576" marR="68576" marT="34310" marB="34310" anchor="ctr" horzOverflow="overflow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6030516" y="2869407"/>
            <a:ext cx="852488" cy="5941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Управление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20" name="Curved Connector 19"/>
          <p:cNvCxnSpPr/>
          <p:nvPr/>
        </p:nvCxnSpPr>
        <p:spPr>
          <a:xfrm rot="5400000">
            <a:off x="6342867" y="3521462"/>
            <a:ext cx="263253" cy="147387"/>
          </a:xfrm>
          <a:prstGeom prst="curvedConnector3">
            <a:avLst>
              <a:gd name="adj1" fmla="val 9113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5400000">
            <a:off x="6217320" y="3598194"/>
            <a:ext cx="605557" cy="238595"/>
          </a:xfrm>
          <a:prstGeom prst="curvedConnector3">
            <a:avLst>
              <a:gd name="adj1" fmla="val 9768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33" idx="5"/>
          </p:cNvCxnSpPr>
          <p:nvPr/>
        </p:nvCxnSpPr>
        <p:spPr>
          <a:xfrm rot="5400000">
            <a:off x="5988869" y="3778239"/>
            <a:ext cx="1171008" cy="367574"/>
          </a:xfrm>
          <a:prstGeom prst="curvedConnector3">
            <a:avLst>
              <a:gd name="adj1" fmla="val 9854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ular Callout 43"/>
          <p:cNvSpPr/>
          <p:nvPr/>
        </p:nvSpPr>
        <p:spPr>
          <a:xfrm>
            <a:off x="1225529" y="3574942"/>
            <a:ext cx="1899047" cy="972588"/>
          </a:xfrm>
          <a:prstGeom prst="wedgeRectCallout">
            <a:avLst>
              <a:gd name="adj1" fmla="val 66760"/>
              <a:gd name="adj2" fmla="val -4006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 smtClean="0">
                <a:solidFill>
                  <a:schemeClr val="tx1"/>
                </a:solidFill>
              </a:rPr>
              <a:t>Высокий: </a:t>
            </a:r>
            <a:r>
              <a:rPr lang="ru-RU" sz="1050" dirty="0" smtClean="0">
                <a:solidFill>
                  <a:schemeClr val="tx1"/>
                </a:solidFill>
              </a:rPr>
              <a:t>Весь </a:t>
            </a:r>
            <a:r>
              <a:rPr lang="ru-RU" sz="1050" dirty="0">
                <a:solidFill>
                  <a:schemeClr val="tx1"/>
                </a:solidFill>
              </a:rPr>
              <a:t>спам помечен как «Спам</a:t>
            </a:r>
            <a:r>
              <a:rPr lang="ru-RU" sz="1050" dirty="0" smtClean="0">
                <a:solidFill>
                  <a:schemeClr val="tx1"/>
                </a:solidFill>
              </a:rPr>
              <a:t>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 smtClean="0">
                <a:solidFill>
                  <a:schemeClr val="tx1"/>
                </a:solidFill>
              </a:rPr>
              <a:t>Средний: </a:t>
            </a:r>
            <a:r>
              <a:rPr lang="ru-RU" sz="1050" dirty="0" smtClean="0">
                <a:solidFill>
                  <a:schemeClr val="tx1"/>
                </a:solidFill>
              </a:rPr>
              <a:t>80-100% спама  отмечено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 smtClean="0">
                <a:solidFill>
                  <a:schemeClr val="tx1"/>
                </a:solidFill>
              </a:rPr>
              <a:t>Низкий: </a:t>
            </a:r>
            <a:r>
              <a:rPr lang="ru-RU" sz="1050" dirty="0" smtClean="0">
                <a:solidFill>
                  <a:schemeClr val="tx1"/>
                </a:solidFill>
              </a:rPr>
              <a:t>менее 80% спама отмечено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135002" y="3807320"/>
            <a:ext cx="109526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350" b="1" dirty="0">
                <a:solidFill>
                  <a:srgbClr val="FF0000"/>
                </a:solidFill>
              </a:rPr>
              <a:t>+контекст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350" b="1" dirty="0">
                <a:solidFill>
                  <a:srgbClr val="FF0000"/>
                </a:solidFill>
              </a:rPr>
              <a:t>+контент</a:t>
            </a:r>
            <a:endParaRPr lang="en-US" altLang="en-US" sz="1350" b="1" dirty="0">
              <a:solidFill>
                <a:srgbClr val="FF0000"/>
              </a:solidFill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2414588" y="4645068"/>
            <a:ext cx="426244" cy="277417"/>
          </a:xfrm>
          <a:prstGeom prst="wedgeRectCallout">
            <a:avLst>
              <a:gd name="adj1" fmla="val 110121"/>
              <a:gd name="adj2" fmla="val -5409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5" name="Rectangular Callout 34"/>
          <p:cNvSpPr/>
          <p:nvPr/>
        </p:nvSpPr>
        <p:spPr>
          <a:xfrm>
            <a:off x="1687400" y="4641219"/>
            <a:ext cx="426244" cy="277417"/>
          </a:xfrm>
          <a:prstGeom prst="wedgeRectCallout">
            <a:avLst>
              <a:gd name="adj1" fmla="val 242487"/>
              <a:gd name="adj2" fmla="val -7513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107505" y="3492699"/>
            <a:ext cx="3131080" cy="15273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26644" y="1999060"/>
            <a:ext cx="1754981" cy="5941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000000"/>
                </a:solidFill>
              </a:rPr>
              <a:t>ИК-компетентность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600" dirty="0" smtClean="0"/>
              <a:t>Пример</a:t>
            </a:r>
            <a:endParaRPr lang="en-US" altLang="en-US" sz="3600" dirty="0" smtClean="0"/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sz="2400" dirty="0" smtClean="0"/>
              <a:t>3. </a:t>
            </a:r>
            <a:r>
              <a:rPr lang="ru-RU" altLang="en-US" sz="1800" dirty="0" smtClean="0"/>
              <a:t>Модель тестового задания: как мы можем структурировать ситуацию, чтобы увидеть свидетельства компетентности?</a:t>
            </a:r>
            <a:endParaRPr lang="en-US" altLang="en-US" sz="1800" dirty="0" smtClean="0"/>
          </a:p>
        </p:txBody>
      </p:sp>
      <p:sp>
        <p:nvSpPr>
          <p:cNvPr id="6" name="Oval 5"/>
          <p:cNvSpPr/>
          <p:nvPr/>
        </p:nvSpPr>
        <p:spPr>
          <a:xfrm>
            <a:off x="1776412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Доступ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27710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Интеграция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29112" y="2837260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Оценка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0410" y="2824163"/>
            <a:ext cx="851297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Определение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81812" y="2824163"/>
            <a:ext cx="852488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Создание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79007" y="2824163"/>
            <a:ext cx="851297" cy="5941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Передача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>
            <a:stCxn id="6" idx="0"/>
          </p:cNvCxnSpPr>
          <p:nvPr/>
        </p:nvCxnSpPr>
        <p:spPr>
          <a:xfrm flipV="1">
            <a:off x="2202656" y="2296716"/>
            <a:ext cx="1415654" cy="527447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3053954" y="2462214"/>
            <a:ext cx="691753" cy="361949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77866" y="2589610"/>
            <a:ext cx="323850" cy="221456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611292" y="2606279"/>
            <a:ext cx="120848" cy="186927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064919" y="2536031"/>
            <a:ext cx="441722" cy="257175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276850" y="2462213"/>
            <a:ext cx="942975" cy="402431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" idx="6"/>
          </p:cNvCxnSpPr>
          <p:nvPr/>
        </p:nvCxnSpPr>
        <p:spPr>
          <a:xfrm flipH="1" flipV="1">
            <a:off x="5381625" y="2296120"/>
            <a:ext cx="1656160" cy="524471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7"/>
            <a:endCxn id="29" idx="1"/>
          </p:cNvCxnSpPr>
          <p:nvPr/>
        </p:nvCxnSpPr>
        <p:spPr>
          <a:xfrm flipV="1">
            <a:off x="5124614" y="2031802"/>
            <a:ext cx="1057136" cy="542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81750" y="1707357"/>
            <a:ext cx="1889522" cy="6488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050" dirty="0">
                <a:solidFill>
                  <a:srgbClr val="000000"/>
                </a:solidFill>
              </a:rPr>
              <a:t>Свидетельство:</a:t>
            </a:r>
            <a:br>
              <a:rPr lang="ru-RU" sz="1050" dirty="0">
                <a:solidFill>
                  <a:srgbClr val="000000"/>
                </a:solidFill>
              </a:rPr>
            </a:br>
            <a:r>
              <a:rPr lang="ru-RU" sz="1050" dirty="0">
                <a:solidFill>
                  <a:srgbClr val="000000"/>
                </a:solidFill>
              </a:rPr>
              <a:t>Успешная жизнь в информационном обществе</a:t>
            </a:r>
            <a:endParaRPr lang="en-US" sz="1050" dirty="0">
              <a:solidFill>
                <a:srgbClr val="00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414712" y="3561756"/>
          <a:ext cx="2986088" cy="130373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986088"/>
              </a:tblGrid>
              <a:tr h="251599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Точность в управлении информацией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68576" marR="68576" marT="34310" marB="34310" anchor="ctr" horzOverflow="overflow">
                    <a:solidFill>
                      <a:srgbClr val="0070C0"/>
                    </a:solidFill>
                  </a:tcPr>
                </a:tc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Сохранение информации для того, чтобы ее не потерять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68576" marR="68576" marT="34310" marB="34310" anchor="ctr" horzOverflow="overflow">
                    <a:solidFill>
                      <a:srgbClr val="0070C0"/>
                    </a:solidFill>
                  </a:tcPr>
                </a:tc>
              </a:tr>
              <a:tr h="617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Сохранение информации для того,  чтобы  в дальнейшем ее можно было легко и быстро найти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68576" marR="68576" marT="34310" marB="34310" anchor="ctr" horzOverflow="overflow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6030516" y="2869407"/>
            <a:ext cx="852488" cy="5941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000000"/>
                </a:solidFill>
              </a:rPr>
              <a:t>Управление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20" name="Curved Connector 19"/>
          <p:cNvCxnSpPr/>
          <p:nvPr/>
        </p:nvCxnSpPr>
        <p:spPr>
          <a:xfrm rot="5400000">
            <a:off x="6342867" y="3521462"/>
            <a:ext cx="263253" cy="147387"/>
          </a:xfrm>
          <a:prstGeom prst="curvedConnector3">
            <a:avLst>
              <a:gd name="adj1" fmla="val 9113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5400000">
            <a:off x="6217320" y="3598194"/>
            <a:ext cx="605557" cy="238595"/>
          </a:xfrm>
          <a:prstGeom prst="curvedConnector3">
            <a:avLst>
              <a:gd name="adj1" fmla="val 9768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33" idx="5"/>
          </p:cNvCxnSpPr>
          <p:nvPr/>
        </p:nvCxnSpPr>
        <p:spPr>
          <a:xfrm rot="5400000">
            <a:off x="5988869" y="3778239"/>
            <a:ext cx="1171008" cy="367574"/>
          </a:xfrm>
          <a:prstGeom prst="curvedConnector3">
            <a:avLst>
              <a:gd name="adj1" fmla="val 9854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ular Callout 43"/>
          <p:cNvSpPr/>
          <p:nvPr/>
        </p:nvSpPr>
        <p:spPr>
          <a:xfrm>
            <a:off x="1225529" y="3574942"/>
            <a:ext cx="1899047" cy="972588"/>
          </a:xfrm>
          <a:prstGeom prst="wedgeRectCallout">
            <a:avLst>
              <a:gd name="adj1" fmla="val 66760"/>
              <a:gd name="adj2" fmla="val -4006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 smtClean="0">
                <a:solidFill>
                  <a:schemeClr val="tx1"/>
                </a:solidFill>
              </a:rPr>
              <a:t>Высокий: </a:t>
            </a:r>
            <a:r>
              <a:rPr lang="ru-RU" sz="1050" dirty="0" smtClean="0">
                <a:solidFill>
                  <a:schemeClr val="tx1"/>
                </a:solidFill>
              </a:rPr>
              <a:t>Весь </a:t>
            </a:r>
            <a:r>
              <a:rPr lang="ru-RU" sz="1050" dirty="0">
                <a:solidFill>
                  <a:schemeClr val="tx1"/>
                </a:solidFill>
              </a:rPr>
              <a:t>спам помечен как «Спам</a:t>
            </a:r>
            <a:r>
              <a:rPr lang="ru-RU" sz="1050" dirty="0" smtClean="0">
                <a:solidFill>
                  <a:schemeClr val="tx1"/>
                </a:solidFill>
              </a:rPr>
              <a:t>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 smtClean="0">
                <a:solidFill>
                  <a:schemeClr val="tx1"/>
                </a:solidFill>
              </a:rPr>
              <a:t>Средний: </a:t>
            </a:r>
            <a:r>
              <a:rPr lang="ru-RU" sz="1050" dirty="0" smtClean="0">
                <a:solidFill>
                  <a:schemeClr val="tx1"/>
                </a:solidFill>
              </a:rPr>
              <a:t>80-100% спама  отмечено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 smtClean="0">
                <a:solidFill>
                  <a:schemeClr val="tx1"/>
                </a:solidFill>
              </a:rPr>
              <a:t>Низкий: </a:t>
            </a:r>
            <a:r>
              <a:rPr lang="ru-RU" sz="1050" dirty="0" smtClean="0">
                <a:solidFill>
                  <a:schemeClr val="tx1"/>
                </a:solidFill>
              </a:rPr>
              <a:t>менее 80% спама отмечено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135002" y="3807320"/>
            <a:ext cx="109526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350" b="1" dirty="0">
                <a:solidFill>
                  <a:srgbClr val="000000"/>
                </a:solidFill>
              </a:rPr>
              <a:t>+контекст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350" b="1" dirty="0">
                <a:solidFill>
                  <a:srgbClr val="000000"/>
                </a:solidFill>
              </a:rPr>
              <a:t>+контент</a:t>
            </a:r>
            <a:endParaRPr lang="en-US" altLang="en-US" sz="1350" b="1" dirty="0">
              <a:solidFill>
                <a:srgbClr val="000000"/>
              </a:solidFill>
            </a:endParaRP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24614" y="3226481"/>
            <a:ext cx="170732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350" b="1" dirty="0">
                <a:solidFill>
                  <a:srgbClr val="FF0000"/>
                </a:solidFill>
              </a:rPr>
              <a:t>Тестовое задание</a:t>
            </a:r>
            <a:endParaRPr lang="en-US" altLang="en-US" sz="1350" b="1" dirty="0">
              <a:solidFill>
                <a:srgbClr val="FF0000"/>
              </a:solidFill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2414588" y="4645068"/>
            <a:ext cx="426244" cy="277417"/>
          </a:xfrm>
          <a:prstGeom prst="wedgeRectCallout">
            <a:avLst>
              <a:gd name="adj1" fmla="val 110121"/>
              <a:gd name="adj2" fmla="val -5409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5" name="Rectangular Callout 34"/>
          <p:cNvSpPr/>
          <p:nvPr/>
        </p:nvSpPr>
        <p:spPr>
          <a:xfrm>
            <a:off x="1687400" y="4641219"/>
            <a:ext cx="426244" cy="277417"/>
          </a:xfrm>
          <a:prstGeom prst="wedgeRectCallout">
            <a:avLst>
              <a:gd name="adj1" fmla="val 242487"/>
              <a:gd name="adj2" fmla="val -7513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/>
              <a:t>Одно из важнейших преимуществ теста, построенного на системе свидетельств – обратимость логики. Эти процедуры «автоматически» повышают </a:t>
            </a:r>
            <a:r>
              <a:rPr lang="ru-RU" sz="1800" dirty="0" err="1"/>
              <a:t>конструктную</a:t>
            </a:r>
            <a:r>
              <a:rPr lang="ru-RU" sz="1800" dirty="0"/>
              <a:t> </a:t>
            </a:r>
            <a:r>
              <a:rPr lang="ru-RU" sz="1800" dirty="0" err="1"/>
              <a:t>валидность</a:t>
            </a:r>
            <a:r>
              <a:rPr lang="ru-RU" sz="1800" dirty="0"/>
              <a:t> теста.</a:t>
            </a:r>
          </a:p>
          <a:p>
            <a:pPr>
              <a:defRPr/>
            </a:pPr>
            <a:endParaRPr lang="ru-RU" sz="1800" dirty="0"/>
          </a:p>
          <a:p>
            <a:pPr>
              <a:defRPr/>
            </a:pPr>
            <a:r>
              <a:rPr lang="ru-RU" sz="1800" i="1" dirty="0"/>
              <a:t>Пример: в ситуации необходимости сортировки спама, в которой учащийся может проявить свою компетентность таким образом, чтобы мы ее смогли зафиксировать, учащийся отсортировал спам, что является одним из свидетельств его компетентности в части управления информацией, и, следовательно, одним из проявлений общей ИК-компетенции.</a:t>
            </a:r>
          </a:p>
          <a:p>
            <a:pPr marL="0" indent="0"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63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СКОРИНГ: почему </a:t>
            </a:r>
            <a:r>
              <a:rPr lang="ru-RU" sz="3600" dirty="0">
                <a:solidFill>
                  <a:schemeClr val="bg1"/>
                </a:solidFill>
              </a:rPr>
              <a:t>не </a:t>
            </a:r>
            <a:r>
              <a:rPr lang="en-US" sz="3600" dirty="0">
                <a:solidFill>
                  <a:schemeClr val="bg1"/>
                </a:solidFill>
              </a:rPr>
              <a:t>IRT?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латентный </a:t>
            </a:r>
            <a:r>
              <a:rPr lang="ru-RU" dirty="0"/>
              <a:t>конструкт является </a:t>
            </a:r>
            <a:r>
              <a:rPr lang="ru-RU" dirty="0" smtClean="0"/>
              <a:t>многомерным</a:t>
            </a:r>
          </a:p>
          <a:p>
            <a:r>
              <a:rPr lang="ru-RU" dirty="0"/>
              <a:t>проблема локальной </a:t>
            </a:r>
            <a:r>
              <a:rPr lang="ru-RU" dirty="0" smtClean="0"/>
              <a:t>зависимости (т.к. измеряемые переменные сгруппированы в задания)</a:t>
            </a:r>
          </a:p>
          <a:p>
            <a:r>
              <a:rPr lang="ru-RU" dirty="0"/>
              <a:t>латентные переменные являются дискретными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Байесовские сети – описывают отношения между переменными в терминах условной вероятности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9935"/>
            <a:ext cx="2880320" cy="332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53" y="1237641"/>
            <a:ext cx="2726148" cy="31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4643" y="277505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u</a:t>
            </a:r>
            <a:r>
              <a:rPr lang="en-US" baseline="-25000" dirty="0" err="1"/>
              <a:t>Yes</a:t>
            </a:r>
            <a:r>
              <a:rPr lang="en-US" dirty="0" err="1" smtClean="0"/>
              <a:t>|w</a:t>
            </a:r>
            <a:r>
              <a:rPr lang="en-US" dirty="0" smtClean="0"/>
              <a:t>)~42.5%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29323" y="278648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u</a:t>
            </a:r>
            <a:r>
              <a:rPr lang="en-US" baseline="-25000" dirty="0" err="1"/>
              <a:t>Yes</a:t>
            </a:r>
            <a:r>
              <a:rPr lang="en-US" dirty="0" err="1" smtClean="0"/>
              <a:t>|w</a:t>
            </a:r>
            <a:r>
              <a:rPr lang="ru-RU" dirty="0" smtClean="0"/>
              <a:t>=</a:t>
            </a:r>
            <a:r>
              <a:rPr lang="en-US" dirty="0" smtClean="0"/>
              <a:t>Rainy)=90.0%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47" dirty="0"/>
              <a:t>Сеть теста ИК-компетентности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66" y="1204723"/>
            <a:ext cx="6870734" cy="345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6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/>
          <a:lstStyle/>
          <a:p>
            <a:r>
              <a:rPr lang="ru-RU" sz="2400" dirty="0" smtClean="0"/>
              <a:t>Связь между латентными и наблюдаемыми переменными описывается </a:t>
            </a:r>
            <a:r>
              <a:rPr lang="ru-RU" sz="2400" dirty="0"/>
              <a:t>функцией </a:t>
            </a:r>
            <a:r>
              <a:rPr lang="ru-RU" sz="2400" dirty="0" err="1" smtClean="0"/>
              <a:t>Самеджима-Дибелло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(</a:t>
            </a:r>
            <a:r>
              <a:rPr lang="en-US" sz="2000" dirty="0" err="1"/>
              <a:t>Mislevy</a:t>
            </a:r>
            <a:r>
              <a:rPr lang="ru-RU" sz="2000" dirty="0"/>
              <a:t>, </a:t>
            </a:r>
            <a:r>
              <a:rPr lang="en-US" sz="2000" dirty="0"/>
              <a:t>et al</a:t>
            </a:r>
            <a:r>
              <a:rPr lang="ru-RU" sz="2000" dirty="0"/>
              <a:t>., 2002)</a:t>
            </a:r>
            <a:endParaRPr lang="en-US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00150"/>
            <a:ext cx="6648450" cy="2038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9421" y="3375025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+mn-lt"/>
                <a:ea typeface="Calibri" panose="020F0502020204030204" pitchFamily="34" charset="0"/>
              </a:rPr>
              <a:t>где </a:t>
            </a:r>
            <a:r>
              <a:rPr lang="en-US" sz="1400" i="1" dirty="0">
                <a:latin typeface="+mn-lt"/>
                <a:ea typeface="Calibri" panose="020F0502020204030204" pitchFamily="34" charset="0"/>
              </a:rPr>
              <a:t>L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 – уровень латентной переменной (одна из семи составляющих ИКК</a:t>
            </a:r>
            <a:r>
              <a:rPr lang="ru-RU" sz="1400" dirty="0" smtClean="0">
                <a:latin typeface="+mn-lt"/>
                <a:ea typeface="Calibri" panose="020F0502020204030204" pitchFamily="34" charset="0"/>
              </a:rPr>
              <a:t>),</a:t>
            </a:r>
          </a:p>
          <a:p>
            <a:pPr>
              <a:spcAft>
                <a:spcPts val="0"/>
              </a:spcAft>
            </a:pPr>
            <a:r>
              <a:rPr lang="en-US" sz="1400" i="1" dirty="0" smtClean="0">
                <a:latin typeface="+mn-lt"/>
                <a:ea typeface="Calibri" panose="020F0502020204030204" pitchFamily="34" charset="0"/>
              </a:rPr>
              <a:t>a</a:t>
            </a:r>
            <a:r>
              <a:rPr lang="en-US" sz="1400" i="1" baseline="-25000" dirty="0" smtClean="0">
                <a:latin typeface="+mn-lt"/>
                <a:ea typeface="Calibri" panose="020F0502020204030204" pitchFamily="34" charset="0"/>
              </a:rPr>
              <a:t>m</a:t>
            </a:r>
            <a:r>
              <a:rPr lang="ru-RU" sz="1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и</a:t>
            </a:r>
            <a:r>
              <a:rPr lang="ru-RU" sz="14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400" i="1" dirty="0">
                <a:latin typeface="+mn-lt"/>
                <a:ea typeface="Calibri" panose="020F0502020204030204" pitchFamily="34" charset="0"/>
              </a:rPr>
              <a:t>a</a:t>
            </a:r>
            <a:r>
              <a:rPr lang="en-US" sz="1400" i="1" baseline="-25000" dirty="0">
                <a:latin typeface="+mn-lt"/>
                <a:ea typeface="Calibri" panose="020F0502020204030204" pitchFamily="34" charset="0"/>
              </a:rPr>
              <a:t>h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 – коэффициенты </a:t>
            </a:r>
            <a:r>
              <a:rPr lang="ru-RU" sz="1400" dirty="0" err="1">
                <a:latin typeface="+mn-lt"/>
                <a:ea typeface="Calibri" panose="020F0502020204030204" pitchFamily="34" charset="0"/>
              </a:rPr>
              <a:t>дискриминативности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 (отражают то, как тесно связаны наблюдения по данной переменной с уровнем соответствующей латентной переменной</a:t>
            </a:r>
            <a:r>
              <a:rPr lang="ru-RU" sz="1400" dirty="0" smtClean="0">
                <a:latin typeface="+mn-lt"/>
                <a:ea typeface="Calibri" panose="020F0502020204030204" pitchFamily="34" charset="0"/>
              </a:rPr>
              <a:t>);</a:t>
            </a:r>
          </a:p>
          <a:p>
            <a:pPr>
              <a:spcAft>
                <a:spcPts val="0"/>
              </a:spcAft>
            </a:pPr>
            <a:r>
              <a:rPr lang="en-US" sz="1400" i="1" dirty="0" err="1" smtClean="0">
                <a:latin typeface="+mn-lt"/>
                <a:ea typeface="Calibri" panose="020F0502020204030204" pitchFamily="34" charset="0"/>
              </a:rPr>
              <a:t>b</a:t>
            </a:r>
            <a:r>
              <a:rPr lang="en-US" sz="1400" i="1" baseline="-25000" dirty="0" err="1" smtClean="0">
                <a:latin typeface="+mn-lt"/>
                <a:ea typeface="Calibri" panose="020F0502020204030204" pitchFamily="34" charset="0"/>
              </a:rPr>
              <a:t>m</a:t>
            </a:r>
            <a:r>
              <a:rPr lang="en-US" sz="1400" i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и</a:t>
            </a:r>
            <a:r>
              <a:rPr lang="ru-RU" sz="14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400" i="1" dirty="0" err="1">
                <a:latin typeface="+mn-lt"/>
                <a:ea typeface="Calibri" panose="020F0502020204030204" pitchFamily="34" charset="0"/>
              </a:rPr>
              <a:t>b</a:t>
            </a:r>
            <a:r>
              <a:rPr lang="en-US" sz="1400" i="1" baseline="-25000" dirty="0" err="1">
                <a:latin typeface="+mn-lt"/>
                <a:ea typeface="Calibri" panose="020F0502020204030204" pitchFamily="34" charset="0"/>
              </a:rPr>
              <a:t>h</a:t>
            </a:r>
            <a:r>
              <a:rPr lang="en-US" sz="14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– </a:t>
            </a:r>
            <a:r>
              <a:rPr lang="ru-RU" sz="1400" dirty="0" err="1">
                <a:latin typeface="+mn-lt"/>
                <a:ea typeface="Calibri" panose="020F0502020204030204" pitchFamily="34" charset="0"/>
              </a:rPr>
              <a:t>интерцепты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 – интерпретируются как трудность достижения определенного балла по наблюдаемой </a:t>
            </a:r>
            <a:r>
              <a:rPr lang="ru-RU" sz="1400" dirty="0" smtClean="0">
                <a:latin typeface="+mn-lt"/>
                <a:ea typeface="Calibri" panose="020F0502020204030204" pitchFamily="34" charset="0"/>
              </a:rPr>
              <a:t>переменной</a:t>
            </a:r>
          </a:p>
          <a:p>
            <a:pPr>
              <a:spcAft>
                <a:spcPts val="0"/>
              </a:spcAft>
            </a:pPr>
            <a:r>
              <a:rPr lang="ru-RU" sz="1400" dirty="0" smtClean="0"/>
              <a:t>Константа 1.7 нужна </a:t>
            </a:r>
            <a:r>
              <a:rPr lang="ru-RU" sz="1400" dirty="0"/>
              <a:t>для </a:t>
            </a:r>
            <a:r>
              <a:rPr lang="ru-RU" sz="1400" dirty="0" smtClean="0"/>
              <a:t>нормализации распределения</a:t>
            </a:r>
            <a:r>
              <a:rPr lang="ru-RU" sz="1400" dirty="0"/>
              <a:t>.</a:t>
            </a:r>
            <a:endParaRPr lang="en-US" sz="14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altLang="ru-RU" sz="2500" b="1" dirty="0" smtClean="0">
                <a:solidFill>
                  <a:prstClr val="white"/>
                </a:solidFill>
              </a:rPr>
              <a:t/>
            </a:r>
            <a:br>
              <a:rPr lang="ru-RU" altLang="ru-RU" sz="2500" b="1" dirty="0" smtClean="0">
                <a:solidFill>
                  <a:prstClr val="white"/>
                </a:solidFill>
              </a:rPr>
            </a:br>
            <a:r>
              <a:rPr lang="ru-RU" sz="2800" b="1" dirty="0">
                <a:solidFill>
                  <a:prstClr val="white"/>
                </a:solidFill>
              </a:rPr>
              <a:t>Какие навыки и характеристики приобретут большую значимость в ближайшие пять лет?</a:t>
            </a:r>
            <a:br>
              <a:rPr lang="ru-RU" sz="2800" b="1" dirty="0">
                <a:solidFill>
                  <a:prstClr val="white"/>
                </a:solidFill>
              </a:rPr>
            </a:br>
            <a:r>
              <a:rPr lang="ru-RU" altLang="ru-RU" sz="2500" b="1" dirty="0">
                <a:solidFill>
                  <a:prstClr val="white"/>
                </a:solidFill>
              </a:rPr>
              <a:t/>
            </a:r>
            <a:br>
              <a:rPr lang="ru-RU" altLang="ru-RU" sz="2500" b="1" dirty="0">
                <a:solidFill>
                  <a:prstClr val="white"/>
                </a:solidFill>
              </a:rPr>
            </a:br>
            <a:endParaRPr lang="ru-RU" altLang="ru-RU" sz="2500" b="1" dirty="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6909"/>
              </p:ext>
            </p:extLst>
          </p:nvPr>
        </p:nvGraphicFramePr>
        <p:xfrm>
          <a:off x="1479724" y="1419623"/>
          <a:ext cx="5829300" cy="3118320"/>
        </p:xfrm>
        <a:graphic>
          <a:graphicData uri="http://schemas.openxmlformats.org/drawingml/2006/table">
            <a:tbl>
              <a:tblPr/>
              <a:tblGrid>
                <a:gridCol w="4423172"/>
                <a:gridCol w="1406128"/>
              </a:tblGrid>
              <a:tr h="519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Критическое мышление</a:t>
                      </a: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34266" marB="34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C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78%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CE9"/>
                    </a:solidFill>
                  </a:tcPr>
                </a:tc>
              </a:tr>
              <a:tr h="519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Информационная компетентность</a:t>
                      </a: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34266" marB="34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C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77%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CE9"/>
                    </a:solidFill>
                  </a:tcPr>
                </a:tc>
              </a:tr>
              <a:tr h="519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Здоровье и благополучие</a:t>
                      </a: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34266" marB="34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C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76%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CE9"/>
                    </a:solidFill>
                  </a:tcPr>
                </a:tc>
              </a:tr>
              <a:tr h="519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Умение работать в команде</a:t>
                      </a: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34266" marB="34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C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74%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CE9"/>
                    </a:solidFill>
                  </a:tcPr>
                </a:tc>
              </a:tr>
              <a:tr h="519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Умение решать проблемы</a:t>
                      </a: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34266" marB="34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C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74%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CE9"/>
                    </a:solidFill>
                  </a:tcPr>
                </a:tc>
              </a:tr>
              <a:tr h="519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Самостоятельность в принятии решений</a:t>
                      </a: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34266" marB="34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C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58</a:t>
                      </a:r>
                      <a:r>
                        <a:rPr kumimoji="0" lang="en-US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C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0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990650" y="2028453"/>
            <a:ext cx="8063880" cy="11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solidFill>
                  <a:prstClr val="white"/>
                </a:solidFill>
              </a:rPr>
              <a:t>Исследование валидности теста</a:t>
            </a:r>
            <a:endParaRPr lang="ru-RU" sz="3200" b="1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7"/>
            <a:ext cx="936104" cy="1020354"/>
          </a:xfrm>
          <a:prstGeom prst="rect">
            <a:avLst/>
          </a:prstGeom>
        </p:spPr>
      </p:pic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4118837"/>
            <a:ext cx="666750" cy="666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771037" y="4814383"/>
            <a:ext cx="131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IC Literacy Test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ea typeface="ＭＳ Ｐゴシック" pitchFamily="34" charset="-128"/>
              </a:rPr>
              <a:t>Согласованность теста с образовательными стандартами </a:t>
            </a:r>
            <a:r>
              <a:rPr lang="en-US" sz="2400" dirty="0" smtClean="0">
                <a:solidFill>
                  <a:schemeClr val="bg1"/>
                </a:solidFill>
                <a:ea typeface="ＭＳ Ｐゴシック" pitchFamily="34" charset="-128"/>
              </a:rPr>
              <a:t>(alignment)</a:t>
            </a:r>
            <a:endParaRPr lang="en-US" sz="2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0"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2000" b="1" dirty="0" smtClean="0"/>
              <a:t>Специальная процедура связывания измеряемых компетентностей и образовательных ожиданий (</a:t>
            </a:r>
            <a:r>
              <a:rPr lang="en-US" sz="2000" b="1" dirty="0" smtClean="0"/>
              <a:t>Webb, 1999)</a:t>
            </a:r>
            <a:r>
              <a:rPr lang="ru-RU" sz="2000" b="1" dirty="0" smtClean="0"/>
              <a:t>, которая необходима для встраивания тестирования в национальные системы образования.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Оценка согласованности подкрепляется обращением к особым критериям анализа соответствия прогнозируемых результатов реальным итогам тестирования. </a:t>
            </a:r>
          </a:p>
          <a:p>
            <a:pPr marL="800100" lvl="1" indent="0">
              <a:spcBef>
                <a:spcPts val="0"/>
              </a:spcBef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7725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Документация по тесту сравнивалась со следующими документами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ru-RU" sz="1800" dirty="0" smtClean="0">
                <a:solidFill>
                  <a:prstClr val="black"/>
                </a:solidFill>
              </a:rPr>
              <a:t>Федеральный государственный образовательный стандарт основного общего образования (</a:t>
            </a:r>
            <a:r>
              <a:rPr lang="ru-RU" altLang="ru-RU" sz="1800" dirty="0">
                <a:solidFill>
                  <a:prstClr val="black"/>
                </a:solidFill>
              </a:rPr>
              <a:t>от 17.12.2010 г.)</a:t>
            </a:r>
          </a:p>
          <a:p>
            <a:pPr lvl="0">
              <a:defRPr/>
            </a:pPr>
            <a:r>
              <a:rPr lang="ru-RU" altLang="ru-RU" sz="1800" dirty="0">
                <a:solidFill>
                  <a:prstClr val="black"/>
                </a:solidFill>
              </a:rPr>
              <a:t>Примерная основная образовательная программа образовательного учреждения  Основная школа (Программа подготовлена Институтом стратегических исследований в образовании РАО. Научные руководители — член-корреспондент РАО А. М. Кондаков, академик РАО Л. П. </a:t>
            </a:r>
            <a:r>
              <a:rPr lang="ru-RU" altLang="ru-RU" sz="1800" dirty="0" err="1">
                <a:solidFill>
                  <a:prstClr val="black"/>
                </a:solidFill>
              </a:rPr>
              <a:t>Кезина</a:t>
            </a:r>
            <a:r>
              <a:rPr lang="ru-RU" altLang="ru-RU" sz="1800" dirty="0">
                <a:solidFill>
                  <a:prstClr val="black"/>
                </a:solidFill>
              </a:rPr>
              <a:t>)</a:t>
            </a:r>
          </a:p>
          <a:p>
            <a:r>
              <a:rPr lang="ru-RU" sz="1800" dirty="0"/>
              <a:t>Стандарты ИКК для высшего образования Американской библиотечной ассоциации (АБА</a:t>
            </a:r>
            <a:r>
              <a:rPr lang="ru-RU" sz="1800" dirty="0" smtClean="0"/>
              <a:t>)</a:t>
            </a:r>
            <a:endParaRPr lang="en-US" sz="18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Дополнительно:</a:t>
            </a:r>
          </a:p>
          <a:p>
            <a:r>
              <a:rPr lang="ru-RU" sz="1600" dirty="0" smtClean="0"/>
              <a:t>Стандарты </a:t>
            </a:r>
            <a:r>
              <a:rPr lang="ru-RU" sz="1600" dirty="0"/>
              <a:t>тестирования «Качество и справедливость» </a:t>
            </a:r>
            <a:r>
              <a:rPr lang="en-US" sz="1600" dirty="0" smtClean="0"/>
              <a:t>ETS</a:t>
            </a:r>
            <a:endParaRPr lang="ru-RU" sz="1600" dirty="0" smtClean="0"/>
          </a:p>
          <a:p>
            <a:r>
              <a:rPr lang="ru-RU" sz="1600" dirty="0" smtClean="0"/>
              <a:t>Закон РФ «Об образовании»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1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Согласованность </a:t>
            </a:r>
            <a:r>
              <a:rPr lang="en-US" sz="2800" dirty="0"/>
              <a:t>ICL-</a:t>
            </a:r>
            <a:r>
              <a:rPr lang="ru-RU" sz="2800" dirty="0"/>
              <a:t>теста с образовательными стандартами (</a:t>
            </a:r>
            <a:r>
              <a:rPr lang="en-US" sz="2800" dirty="0" smtClean="0"/>
              <a:t>1)</a:t>
            </a:r>
            <a:endParaRPr lang="ru-R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705192"/>
              </p:ext>
            </p:extLst>
          </p:nvPr>
        </p:nvGraphicFramePr>
        <p:xfrm>
          <a:off x="683569" y="1200150"/>
          <a:ext cx="7560841" cy="360384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94266"/>
                <a:gridCol w="2394267"/>
                <a:gridCol w="1701189"/>
                <a:gridCol w="1071119"/>
              </a:tblGrid>
              <a:tr h="899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Критерий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Единица согласования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25" marR="2525" marT="2652" marB="26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Американские/ международные стандарты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Российские стандарты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</a:tr>
              <a:tr h="760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1. Соответствие </a:t>
                      </a:r>
                      <a:r>
                        <a:rPr lang="ru-RU" sz="1100" dirty="0">
                          <a:effectLst/>
                        </a:rPr>
                        <a:t>общего измеряемого понятия</a:t>
                      </a:r>
                      <a:r>
                        <a:rPr lang="en-US" sz="1100" dirty="0">
                          <a:effectLst/>
                        </a:rPr>
                        <a:t> (structure of knowledge comparability)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Определение конструкта (ИКК, ИКТ-компетентность)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25" marR="2525" marT="2652" marB="26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Приемлемая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Приемлемая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</a:tr>
              <a:tr h="575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2. Соответствие </a:t>
                      </a:r>
                      <a:r>
                        <a:rPr lang="ru-RU" sz="1100" dirty="0">
                          <a:effectLst/>
                        </a:rPr>
                        <a:t>измеряемых категорий (</a:t>
                      </a:r>
                      <a:r>
                        <a:rPr lang="en-US" sz="1100" dirty="0">
                          <a:effectLst/>
                        </a:rPr>
                        <a:t>categorical concurrence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</a:t>
                      </a:r>
                      <a:r>
                        <a:rPr lang="en-US" sz="1100" dirty="0" err="1">
                          <a:effectLst/>
                        </a:rPr>
                        <a:t>азвания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разделов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dirty="0" err="1">
                          <a:effectLst/>
                        </a:rPr>
                        <a:t>рубрик</a:t>
                      </a:r>
                      <a:r>
                        <a:rPr lang="ru-RU" sz="1100" dirty="0">
                          <a:effectLst/>
                        </a:rPr>
                        <a:t>, компетенций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25" marR="2525" marT="2652" marB="26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Полная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75-</a:t>
                      </a:r>
                      <a:r>
                        <a:rPr lang="en-US" sz="1100">
                          <a:effectLst/>
                        </a:rPr>
                        <a:t>90%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Приемлемая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</a:tr>
              <a:tr h="793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3. </a:t>
                      </a:r>
                      <a:r>
                        <a:rPr lang="en-US" sz="1100" dirty="0" err="1" smtClean="0">
                          <a:effectLst/>
                        </a:rPr>
                        <a:t>Совпадение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знаниевого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диапазона</a:t>
                      </a:r>
                      <a:r>
                        <a:rPr lang="en-US" sz="1100" dirty="0">
                          <a:effectLst/>
                        </a:rPr>
                        <a:t> (range of knowledge correspondence)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Индикаторы, конкретные образовательные  результаты и наблюдаемые переменные в конкретных вариантах теста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25" marR="2525" marT="2652" marB="26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39-45%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Слабая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47-51% Приемлемая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</a:tr>
              <a:tr h="575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4. Баланс </a:t>
                      </a:r>
                      <a:r>
                        <a:rPr lang="ru-RU" sz="1100" dirty="0">
                          <a:effectLst/>
                        </a:rPr>
                        <a:t>в подаче информации</a:t>
                      </a:r>
                      <a:r>
                        <a:rPr lang="en-US" sz="1100" dirty="0">
                          <a:effectLst/>
                        </a:rPr>
                        <a:t> (Balance of representation)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Части, </a:t>
                      </a:r>
                      <a:r>
                        <a:rPr lang="ru-RU" sz="1100" dirty="0" err="1">
                          <a:effectLst/>
                        </a:rPr>
                        <a:t>иерархизирующие</a:t>
                      </a:r>
                      <a:r>
                        <a:rPr lang="ru-RU" sz="1100" dirty="0">
                          <a:effectLst/>
                        </a:rPr>
                        <a:t> образовательные результаты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25" marR="2525" marT="2652" marB="26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100%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Полный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Приемлемый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5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Согласованность </a:t>
            </a:r>
            <a:r>
              <a:rPr lang="en-US" sz="2800" dirty="0"/>
              <a:t>ICL-</a:t>
            </a:r>
            <a:r>
              <a:rPr lang="ru-RU" sz="2800" dirty="0"/>
              <a:t>теста с образовательными стандартами (2</a:t>
            </a:r>
            <a:r>
              <a:rPr lang="ru-RU" sz="2800" dirty="0" smtClean="0"/>
              <a:t>)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124954"/>
              </p:ext>
            </p:extLst>
          </p:nvPr>
        </p:nvGraphicFramePr>
        <p:xfrm>
          <a:off x="457201" y="1200151"/>
          <a:ext cx="8363271" cy="312203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787758"/>
                <a:gridCol w="2508981"/>
                <a:gridCol w="1881736"/>
                <a:gridCol w="1184796"/>
              </a:tblGrid>
              <a:tr h="797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Критерий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Единица согласования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25" marR="2525" marT="2652" marB="26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Американские/ международные стандарты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Российские стандарты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</a:tr>
              <a:tr h="760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5. Согласованность </a:t>
                      </a:r>
                      <a:r>
                        <a:rPr lang="ru-RU" sz="1200" dirty="0">
                          <a:effectLst/>
                        </a:rPr>
                        <a:t>по части отношения к предмету (</a:t>
                      </a:r>
                      <a:r>
                        <a:rPr lang="en-US" sz="1200" dirty="0">
                          <a:effectLst/>
                        </a:rPr>
                        <a:t>dispositional consonance</a:t>
                      </a:r>
                      <a:r>
                        <a:rPr lang="ru-RU" sz="1200" dirty="0">
                          <a:effectLst/>
                        </a:rPr>
                        <a:t>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Индикаторы</a:t>
                      </a:r>
                      <a:r>
                        <a:rPr lang="ru-RU" sz="1200" dirty="0" smtClean="0">
                          <a:effectLst/>
                        </a:rPr>
                        <a:t>/ образовательные </a:t>
                      </a:r>
                      <a:r>
                        <a:rPr lang="ru-RU" sz="1200" dirty="0">
                          <a:effectLst/>
                        </a:rPr>
                        <a:t>результаты, связанные с этическими аспектами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25" marR="2525" marT="2652" marB="26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85% </a:t>
                      </a:r>
                      <a:r>
                        <a:rPr lang="ru-RU" sz="1200">
                          <a:effectLst/>
                        </a:rPr>
                        <a:t>Полный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100% </a:t>
                      </a:r>
                      <a:r>
                        <a:rPr lang="ru-RU" sz="1200">
                          <a:effectLst/>
                        </a:rPr>
                        <a:t>Полный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</a:tr>
              <a:tr h="949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6. Равенство </a:t>
                      </a:r>
                      <a:r>
                        <a:rPr lang="ru-RU" sz="1200" dirty="0">
                          <a:effectLst/>
                        </a:rPr>
                        <a:t>и справедливость</a:t>
                      </a:r>
                      <a:r>
                        <a:rPr lang="en-US" sz="1200" dirty="0">
                          <a:effectLst/>
                        </a:rPr>
                        <a:t> (Equity and Fairness) (aligned with)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Доступность знаний и теста для уязвимых категорий учащихся (с ограниченными возможностями и т.д.)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25" marR="2525" marT="2652" marB="26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Приемлемая*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Полная**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</a:tr>
              <a:tr h="591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7. Использование </a:t>
                      </a:r>
                      <a:r>
                        <a:rPr lang="ru-RU" sz="1200" dirty="0">
                          <a:effectLst/>
                        </a:rPr>
                        <a:t>технических средств, материалов и инструментов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Перечисление технических средств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25" marR="2525" marT="2652" marB="26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100% </a:t>
                      </a:r>
                      <a:r>
                        <a:rPr lang="ru-RU" sz="1200" dirty="0">
                          <a:effectLst/>
                        </a:rPr>
                        <a:t>Полная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Приемлемая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679" marR="17679" marT="18566" marB="18566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46509" y="4371950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* Согласованность с </a:t>
            </a:r>
            <a:r>
              <a:rPr lang="ru-RU" sz="1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общими стандартами тестирования «Качество и справедливость» 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ETS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ETS</a:t>
            </a:r>
            <a:r>
              <a:rPr lang="ru-RU" sz="1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2002).</a:t>
            </a:r>
            <a:endParaRPr lang="en-US" sz="12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1200" dirty="0">
                <a:latin typeface="+mn-lt"/>
                <a:ea typeface="Times New Roman" panose="02020603050405020304" pitchFamily="18" charset="0"/>
              </a:rPr>
              <a:t>** Согласованность с Федеральным законом РФ «Об образовании</a:t>
            </a:r>
            <a:r>
              <a:rPr lang="ru-RU" sz="1200" dirty="0" smtClean="0">
                <a:latin typeface="+mn-lt"/>
                <a:ea typeface="Times New Roman" panose="02020603050405020304" pitchFamily="18" charset="0"/>
              </a:rPr>
              <a:t>»</a:t>
            </a:r>
            <a:endParaRPr lang="en-US" sz="12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614668"/>
              </p:ext>
            </p:extLst>
          </p:nvPr>
        </p:nvGraphicFramePr>
        <p:xfrm>
          <a:off x="457200" y="1200150"/>
          <a:ext cx="8231055" cy="27363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43685"/>
                <a:gridCol w="2743685"/>
                <a:gridCol w="2743685"/>
              </a:tblGrid>
              <a:tr h="8780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Уровень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3" marR="1471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Задания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на русском языке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3" marR="1471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Задания на английском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языке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3" marR="14713" marT="9525" marB="0" anchor="ctr"/>
                </a:tc>
              </a:tr>
              <a:tr h="962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5-8 класс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3" marR="1471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3" marR="1471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66%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3" marR="14713" marT="9525" marB="0" anchor="ctr"/>
                </a:tc>
              </a:tr>
              <a:tr h="4477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9 класс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3" marR="1471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3" marR="1471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31%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3" marR="14713" marT="9525" marB="0" anchor="ctr"/>
                </a:tc>
              </a:tr>
              <a:tr h="4477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10 класс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3" marR="1471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3" marR="1471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3" marR="14713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08391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N=29</a:t>
            </a:r>
            <a:r>
              <a:rPr lang="ru-RU" dirty="0"/>
              <a:t> </a:t>
            </a:r>
            <a:r>
              <a:rPr lang="ru-RU" dirty="0" smtClean="0"/>
              <a:t>тестовых заданий, составляющих 2 варианта теста (с общим блоком).</a:t>
            </a:r>
          </a:p>
          <a:p>
            <a:r>
              <a:rPr lang="en-US" dirty="0" smtClean="0"/>
              <a:t>Flesh-Kincaid, </a:t>
            </a:r>
            <a:r>
              <a:rPr lang="ru-RU" dirty="0" smtClean="0"/>
              <a:t> с поправкой на русский язык, коэффициент 1,7.</a:t>
            </a:r>
            <a:endParaRPr lang="en-US" dirty="0"/>
          </a:p>
        </p:txBody>
      </p:sp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68412" y="183196"/>
            <a:ext cx="79928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</a:rPr>
              <a:t/>
            </a:r>
            <a:br>
              <a:rPr lang="ru-RU" sz="2400" b="1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</a:rPr>
              <a:t>Уровень сложности текстов заданий</a:t>
            </a:r>
            <a:br>
              <a:rPr lang="ru-RU" sz="2400" b="1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</a:rPr>
              <a:t>(по формуле 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</a:rPr>
              <a:t>Флеша-Кинкейда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</a:rPr>
              <a:t>)</a:t>
            </a: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36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Корреляции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результатов теста с внешними переменными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128566"/>
              </p:ext>
            </p:extLst>
          </p:nvPr>
        </p:nvGraphicFramePr>
        <p:xfrm>
          <a:off x="457200" y="1200150"/>
          <a:ext cx="7859213" cy="3600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34093"/>
                <a:gridCol w="1134093"/>
                <a:gridCol w="1134093"/>
                <a:gridCol w="1134093"/>
                <a:gridCol w="1134093"/>
                <a:gridCol w="135903"/>
                <a:gridCol w="998191"/>
                <a:gridCol w="133205"/>
                <a:gridCol w="921449"/>
              </a:tblGrid>
              <a:tr h="58978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Армения 2013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Армения 2014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г.Барнаул</a:t>
                      </a:r>
                      <a:r>
                        <a:rPr lang="ru-RU" sz="1600" u="none" strike="noStrike" dirty="0">
                          <a:effectLst/>
                        </a:rPr>
                        <a:t> 2014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effectLst/>
                        </a:rPr>
                        <a:t>г.Красноярск</a:t>
                      </a:r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2014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8" marR="8108" marT="810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Белоруссия 2014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Москва </a:t>
                      </a:r>
                      <a:r>
                        <a:rPr lang="ru-RU" sz="1600" u="none" strike="noStrike" dirty="0">
                          <a:effectLst/>
                        </a:rPr>
                        <a:t>2014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</a:tr>
              <a:tr h="301399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Оценка учащимися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своей ИК-компетентности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(ожидаемая корреляции от 0.2 до 0.4)</a:t>
                      </a:r>
                    </a:p>
                  </a:txBody>
                  <a:tcPr marL="9793" marR="9793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39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93" marR="97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 *</a:t>
                      </a:r>
                    </a:p>
                  </a:txBody>
                  <a:tcPr marL="9793" marR="97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 *</a:t>
                      </a:r>
                    </a:p>
                  </a:txBody>
                  <a:tcPr marL="9793" marR="97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 *</a:t>
                      </a:r>
                    </a:p>
                  </a:txBody>
                  <a:tcPr marL="9793" marR="97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793" marR="9793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 *</a:t>
                      </a:r>
                    </a:p>
                  </a:txBody>
                  <a:tcPr marL="9793" marR="9793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 *</a:t>
                      </a:r>
                    </a:p>
                  </a:txBody>
                  <a:tcPr marL="9793" marR="9793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399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Частота обращения к навыкам ИК-компетентности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(ожидаемая корреляции -0.2 до 0.2)</a:t>
                      </a:r>
                    </a:p>
                  </a:txBody>
                  <a:tcPr marL="9793" marR="9793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39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93" marR="97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–0.16 *</a:t>
                      </a:r>
                    </a:p>
                  </a:txBody>
                  <a:tcPr marL="9793" marR="97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–0.16 *</a:t>
                      </a:r>
                    </a:p>
                  </a:txBody>
                  <a:tcPr marL="9793" marR="97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–0.05 </a:t>
                      </a:r>
                    </a:p>
                  </a:txBody>
                  <a:tcPr marL="9793" marR="97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–0.10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793" marR="9793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–0.13 *</a:t>
                      </a:r>
                    </a:p>
                  </a:txBody>
                  <a:tcPr marL="9793" marR="9793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–0.04 </a:t>
                      </a:r>
                    </a:p>
                  </a:txBody>
                  <a:tcPr marL="9793" marR="9793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399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Техническая грамотность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(ожидаемая корреляции -0.2 до 0.2)</a:t>
                      </a:r>
                    </a:p>
                  </a:txBody>
                  <a:tcPr marL="9793" marR="9793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39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93" marR="97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 *</a:t>
                      </a:r>
                    </a:p>
                  </a:txBody>
                  <a:tcPr marL="9793" marR="97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 *</a:t>
                      </a:r>
                    </a:p>
                  </a:txBody>
                  <a:tcPr marL="9793" marR="97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 *</a:t>
                      </a:r>
                    </a:p>
                  </a:txBody>
                  <a:tcPr marL="9793" marR="97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793" marR="9793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 *</a:t>
                      </a:r>
                    </a:p>
                  </a:txBody>
                  <a:tcPr marL="9793" marR="9793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793" marR="9793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399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балл в школе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(ожидаемая корреляции 0.2 и выше)</a:t>
                      </a:r>
                    </a:p>
                  </a:txBody>
                  <a:tcPr marL="9793" marR="9793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39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93" marR="97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 *</a:t>
                      </a:r>
                    </a:p>
                  </a:txBody>
                  <a:tcPr marL="9793" marR="97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 *</a:t>
                      </a:r>
                    </a:p>
                  </a:txBody>
                  <a:tcPr marL="9793" marR="97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 *</a:t>
                      </a:r>
                    </a:p>
                  </a:txBody>
                  <a:tcPr marL="9793" marR="97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793" marR="9793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 *</a:t>
                      </a:r>
                    </a:p>
                  </a:txBody>
                  <a:tcPr marL="9793" marR="9793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 *</a:t>
                      </a:r>
                    </a:p>
                  </a:txBody>
                  <a:tcPr marL="9793" marR="9793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smtClean="0">
                          <a:effectLst/>
                        </a:rPr>
                        <a:t>N</a:t>
                      </a:r>
                      <a:r>
                        <a:rPr lang="ru-RU" sz="1600" i="1" u="none" strike="noStrike" dirty="0" smtClean="0">
                          <a:effectLst/>
                        </a:rPr>
                        <a:t>, </a:t>
                      </a:r>
                      <a:r>
                        <a:rPr lang="ru-RU" sz="1600" i="1" u="none" strike="noStrike" dirty="0">
                          <a:effectLst/>
                        </a:rPr>
                        <a:t>учащихся 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>
                          <a:effectLst/>
                        </a:rPr>
                        <a:t>634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>
                          <a:effectLst/>
                        </a:rPr>
                        <a:t>641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>
                          <a:effectLst/>
                        </a:rPr>
                        <a:t>535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>
                          <a:effectLst/>
                        </a:rPr>
                        <a:t>511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>
                          <a:effectLst/>
                        </a:rPr>
                        <a:t>581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>
                          <a:effectLst/>
                        </a:rPr>
                        <a:t>218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smtClean="0">
                          <a:effectLst/>
                        </a:rPr>
                        <a:t>N</a:t>
                      </a:r>
                      <a:r>
                        <a:rPr lang="ru-RU" sz="1600" i="1" u="none" strike="noStrike" dirty="0" smtClean="0">
                          <a:effectLst/>
                        </a:rPr>
                        <a:t>, </a:t>
                      </a:r>
                      <a:r>
                        <a:rPr lang="ru-RU" sz="1600" i="1" u="none" strike="noStrike" dirty="0">
                          <a:effectLst/>
                        </a:rPr>
                        <a:t>школ 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>
                          <a:effectLst/>
                        </a:rPr>
                        <a:t>26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>
                          <a:effectLst/>
                        </a:rPr>
                        <a:t>31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>
                          <a:effectLst/>
                        </a:rPr>
                        <a:t>25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>
                          <a:effectLst/>
                        </a:rPr>
                        <a:t>24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>
                          <a:effectLst/>
                        </a:rPr>
                        <a:t>32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>
                          <a:effectLst/>
                        </a:rPr>
                        <a:t>4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1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9552" y="4876006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 smtClean="0">
                <a:ea typeface="Times New Roman" panose="02020603050405020304" pitchFamily="18" charset="0"/>
              </a:rPr>
              <a:t>* Коэффициент значим на уровне </a:t>
            </a:r>
            <a:r>
              <a:rPr lang="en-US" sz="1400" dirty="0" smtClean="0">
                <a:ea typeface="Times New Roman" panose="02020603050405020304" pitchFamily="18" charset="0"/>
              </a:rPr>
              <a:t>p&lt;.05</a:t>
            </a:r>
            <a:r>
              <a:rPr lang="ru-RU" sz="1400" dirty="0" smtClean="0">
                <a:ea typeface="Times New Roman" panose="02020603050405020304" pitchFamily="18" charset="0"/>
              </a:rPr>
              <a:t>. Коэффициенты порядковой корреляции </a:t>
            </a:r>
            <a:r>
              <a:rPr lang="ru-RU" sz="1400" dirty="0" err="1" smtClean="0">
                <a:ea typeface="Times New Roman" panose="02020603050405020304" pitchFamily="18" charset="0"/>
              </a:rPr>
              <a:t>Спирмена</a:t>
            </a:r>
            <a:r>
              <a:rPr lang="ru-RU" sz="1400" dirty="0" smtClean="0"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6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исследования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«Текущая» валидность: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Корреляция </a:t>
            </a:r>
            <a:r>
              <a:rPr lang="ru-RU" sz="2000" dirty="0"/>
              <a:t>с ГИА по математике </a:t>
            </a:r>
            <a:r>
              <a:rPr lang="ru-RU" sz="2000" dirty="0" smtClean="0"/>
              <a:t>0.34*</a:t>
            </a:r>
          </a:p>
          <a:p>
            <a:pPr marL="0" indent="0">
              <a:buNone/>
            </a:pPr>
            <a:r>
              <a:rPr lang="ru-RU" sz="2000" dirty="0" smtClean="0"/>
              <a:t>с </a:t>
            </a:r>
            <a:r>
              <a:rPr lang="ru-RU" sz="2000" dirty="0"/>
              <a:t>ГИА по русскому языку </a:t>
            </a:r>
            <a:r>
              <a:rPr lang="ru-RU" sz="2000" dirty="0" smtClean="0"/>
              <a:t>0.37*</a:t>
            </a:r>
          </a:p>
          <a:p>
            <a:pPr marL="0" indent="0">
              <a:buNone/>
            </a:pPr>
            <a:r>
              <a:rPr lang="ru-RU" sz="2000" dirty="0"/>
              <a:t>(</a:t>
            </a:r>
            <a:r>
              <a:rPr lang="en-US" sz="2000" dirty="0" smtClean="0"/>
              <a:t>N=211</a:t>
            </a:r>
            <a:r>
              <a:rPr lang="ru-RU" sz="2000" dirty="0" smtClean="0"/>
              <a:t>, одна школа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en-US" sz="2000" b="1" dirty="0" smtClean="0"/>
              <a:t>DIF </a:t>
            </a:r>
            <a:r>
              <a:rPr lang="ru-RU" sz="2000" b="1" dirty="0" smtClean="0"/>
              <a:t>по полу: </a:t>
            </a:r>
          </a:p>
          <a:p>
            <a:pPr marL="0" indent="0">
              <a:buNone/>
            </a:pPr>
            <a:r>
              <a:rPr lang="ru-RU" sz="2000" dirty="0" smtClean="0"/>
              <a:t>средний - 7-8%,</a:t>
            </a:r>
          </a:p>
          <a:p>
            <a:pPr marL="0" indent="0">
              <a:buNone/>
            </a:pPr>
            <a:r>
              <a:rPr lang="ru-RU" sz="2000" dirty="0" smtClean="0"/>
              <a:t>сильный - 4%.</a:t>
            </a:r>
          </a:p>
          <a:p>
            <a:pPr marL="0" indent="0">
              <a:buNone/>
            </a:pPr>
            <a:r>
              <a:rPr lang="ru-RU" sz="2000" dirty="0"/>
              <a:t>Примерно половина – в пользу юношей, половина – в пользу девушек.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(% от наблюдаемых переменных, </a:t>
            </a:r>
            <a:r>
              <a:rPr lang="en-US" sz="2000" dirty="0" smtClean="0"/>
              <a:t>N=</a:t>
            </a:r>
            <a:r>
              <a:rPr lang="ru-RU" sz="2000" dirty="0" smtClean="0"/>
              <a:t>64).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73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990650" y="2028453"/>
            <a:ext cx="8063880" cy="11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ru-RU" sz="3200" b="1" dirty="0">
                <a:solidFill>
                  <a:prstClr val="white"/>
                </a:solidFill>
              </a:rPr>
              <a:t>Некоторые факторы различий в уровне ИКК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019"/>
            <a:ext cx="837873" cy="913282"/>
          </a:xfrm>
          <a:prstGeom prst="rect">
            <a:avLst/>
          </a:prstGeom>
        </p:spPr>
      </p:pic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4118837"/>
            <a:ext cx="666750" cy="666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771037" y="4814383"/>
            <a:ext cx="131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IC Literacy Test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8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Какие факторы влияют на уровень ИКК?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562" y="1284655"/>
            <a:ext cx="5486876" cy="3225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65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prstClr val="white"/>
                </a:solidFill>
              </a:rPr>
              <a:t>ФГОС и инновации в педагогике</a:t>
            </a:r>
            <a:endParaRPr lang="ru-RU" altLang="ru-RU" sz="2500" b="1" dirty="0">
              <a:solidFill>
                <a:prstClr val="white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768" y="1125584"/>
            <a:ext cx="451008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Clr>
                <a:srgbClr val="1F497D"/>
              </a:buClr>
              <a:buSzPct val="80000"/>
              <a:buFont typeface="Arial" pitchFamily="34" charset="0"/>
              <a:buNone/>
              <a:defRPr/>
            </a:pPr>
            <a:r>
              <a:rPr lang="ru-RU" altLang="ru-RU" sz="1800" dirty="0">
                <a:solidFill>
                  <a:srgbClr val="0D0D0D"/>
                </a:solidFill>
              </a:rPr>
              <a:t>Мировые тенденции</a:t>
            </a:r>
            <a:endParaRPr lang="en-US" altLang="ru-RU" sz="18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768" y="1635646"/>
            <a:ext cx="25146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Clr>
                <a:srgbClr val="1F497D"/>
              </a:buClr>
              <a:buSzPct val="80000"/>
              <a:buFont typeface="Arial" pitchFamily="34" charset="0"/>
              <a:buNone/>
              <a:defRPr/>
            </a:pPr>
            <a:r>
              <a:rPr lang="ru-RU" altLang="ru-RU" sz="1800">
                <a:solidFill>
                  <a:srgbClr val="0D0D0D"/>
                </a:solidFill>
              </a:rPr>
              <a:t>Инновационная практика обучения</a:t>
            </a:r>
            <a:endParaRPr lang="en-US" altLang="ru-RU" sz="180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58244" y="1636922"/>
            <a:ext cx="19431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Clr>
                <a:srgbClr val="1F497D"/>
              </a:buClr>
              <a:buSzPct val="80000"/>
              <a:buFont typeface="Arial" pitchFamily="34" charset="0"/>
              <a:buNone/>
              <a:defRPr/>
            </a:pPr>
            <a:r>
              <a:rPr lang="ru-RU" altLang="ru-RU" sz="1800">
                <a:solidFill>
                  <a:srgbClr val="0D0D0D"/>
                </a:solidFill>
              </a:rPr>
              <a:t>Навыки </a:t>
            </a:r>
            <a:r>
              <a:rPr lang="en-US" altLang="ru-RU" sz="1800">
                <a:solidFill>
                  <a:srgbClr val="0D0D0D"/>
                </a:solidFill>
                <a:latin typeface="Calibri" pitchFamily="34" charset="0"/>
              </a:rPr>
              <a:t>21</a:t>
            </a:r>
            <a:r>
              <a:rPr lang="ru-RU" altLang="ru-RU" sz="1800" baseline="30000">
                <a:solidFill>
                  <a:srgbClr val="0D0D0D"/>
                </a:solidFill>
              </a:rPr>
              <a:t>го</a:t>
            </a:r>
            <a:r>
              <a:rPr lang="en-US" altLang="ru-RU" sz="180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ru-RU" altLang="ru-RU" sz="1800">
                <a:solidFill>
                  <a:srgbClr val="0D0D0D"/>
                </a:solidFill>
              </a:rPr>
              <a:t>века</a:t>
            </a:r>
            <a:endParaRPr lang="en-US" altLang="ru-RU" sz="1800">
              <a:solidFill>
                <a:srgbClr val="0D0D0D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2219325"/>
            <a:ext cx="27273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90000"/>
              </a:lnSpc>
              <a:spcBef>
                <a:spcPct val="5000"/>
              </a:spcBef>
              <a:buSzPct val="80000"/>
              <a:buFont typeface="Arial" charset="0"/>
              <a:buNone/>
            </a:pPr>
            <a:r>
              <a:rPr lang="en-US" alt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…</a:t>
            </a:r>
            <a:r>
              <a:rPr lang="ru-RU" altLang="ru-RU" sz="15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предполагает:</a:t>
            </a:r>
          </a:p>
          <a:p>
            <a:pPr marL="342900" lvl="1" indent="-342900">
              <a:lnSpc>
                <a:spcPct val="90000"/>
              </a:lnSpc>
              <a:spcBef>
                <a:spcPct val="5000"/>
              </a:spcBef>
              <a:buSzPct val="80000"/>
              <a:buFont typeface="Arial" charset="0"/>
              <a:buNone/>
            </a:pPr>
            <a:endParaRPr lang="ru-RU" altLang="ru-RU" sz="75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личностно-ориентированное обучение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реализацию активного </a:t>
            </a:r>
            <a:r>
              <a:rPr lang="ru-RU" altLang="ru-RU" sz="12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деятельностного</a:t>
            </a:r>
            <a:r>
              <a:rPr lang="ru-RU" alt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подхода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расширение границ учебного процесса</a:t>
            </a:r>
            <a:endParaRPr lang="en-US" alt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интеграцию ИКТ  и электронных образовательных ресурсов в преподавание и учение</a:t>
            </a:r>
            <a:endParaRPr lang="en-US" altLang="ru-RU" sz="12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586384" y="2350090"/>
            <a:ext cx="2633687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buClrTx/>
              <a:buFontTx/>
              <a:buNone/>
            </a:pPr>
            <a:r>
              <a:rPr lang="ru-RU" altLang="ru-RU" sz="15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5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…</a:t>
            </a:r>
            <a:r>
              <a:rPr lang="ru-RU" altLang="ru-RU" sz="15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включают</a:t>
            </a:r>
            <a:r>
              <a:rPr lang="en-US" altLang="ru-RU" sz="15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Приобретение знаний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Сотрудничество</a:t>
            </a:r>
            <a:endParaRPr lang="en-US" altLang="ru-RU" sz="1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Решение проблем и </a:t>
            </a:r>
            <a:r>
              <a:rPr lang="ru-RU" altLang="ru-RU" sz="1200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инновационность</a:t>
            </a:r>
            <a:endParaRPr lang="en-US" altLang="ru-RU" sz="1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Использование ИКТ для обучения</a:t>
            </a:r>
            <a:endParaRPr lang="en-US" altLang="ru-RU" sz="1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Развернутая коммуникация</a:t>
            </a:r>
            <a:r>
              <a:rPr lang="en-US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Самостоятельное планирование своей работы учащимися, мониторинг </a:t>
            </a:r>
            <a:r>
              <a:rPr lang="ru-RU" altLang="ru-RU" sz="12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индивидуального </a:t>
            </a: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прогресса в учении</a:t>
            </a:r>
            <a:endParaRPr lang="en-US" altLang="ru-RU" sz="1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5436096" y="1157288"/>
            <a:ext cx="1943100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Clr>
                <a:srgbClr val="1F497D"/>
              </a:buClr>
              <a:buSzPct val="80000"/>
              <a:buFont typeface="Arial" pitchFamily="34" charset="0"/>
              <a:buNone/>
              <a:defRPr/>
            </a:pPr>
            <a:r>
              <a:rPr lang="ru-RU" altLang="ru-RU" sz="1800">
                <a:solidFill>
                  <a:srgbClr val="0D0D0D"/>
                </a:solidFill>
              </a:rPr>
              <a:t>Россия</a:t>
            </a:r>
            <a:endParaRPr lang="en-US" altLang="ru-RU" sz="180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5436096" y="1636922"/>
            <a:ext cx="19431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Clr>
                <a:srgbClr val="1F497D"/>
              </a:buClr>
              <a:buSzPct val="80000"/>
              <a:buFont typeface="Arial" pitchFamily="34" charset="0"/>
              <a:buNone/>
              <a:defRPr/>
            </a:pPr>
            <a:r>
              <a:rPr lang="ru-RU" altLang="ru-RU" sz="1800" dirty="0">
                <a:solidFill>
                  <a:srgbClr val="0D0D0D"/>
                </a:solidFill>
              </a:rPr>
              <a:t>Требования ФГОС, 2010</a:t>
            </a:r>
            <a:endParaRPr lang="en-US" altLang="ru-RU" sz="18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436095" y="2363572"/>
            <a:ext cx="3181387" cy="231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buClrTx/>
              <a:buFontTx/>
              <a:buNone/>
            </a:pPr>
            <a:r>
              <a:rPr lang="en-US" altLang="ru-RU" sz="15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…</a:t>
            </a:r>
            <a:r>
              <a:rPr lang="ru-RU" altLang="ru-RU" sz="15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включают</a:t>
            </a:r>
            <a:r>
              <a:rPr lang="en-US" altLang="ru-RU" sz="15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Приобретение и интеграция знаний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Освоение </a:t>
            </a:r>
            <a:r>
              <a:rPr lang="ru-RU" altLang="ru-RU" sz="12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систематических </a:t>
            </a: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знаний</a:t>
            </a:r>
            <a:endParaRPr lang="en-US" altLang="ru-RU" sz="1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Сотрудничество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Решение творческих и поисковых проблем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Использование ИКТ для обучения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Коммуникация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Самоорганизация и </a:t>
            </a:r>
            <a:r>
              <a:rPr lang="ru-RU" altLang="ru-RU" sz="1200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саморегуляция</a:t>
            </a:r>
            <a:endParaRPr lang="ru-RU" altLang="ru-RU" sz="1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Личностный смысл учения и </a:t>
            </a:r>
            <a:r>
              <a:rPr lang="ru-RU" altLang="ru-RU" sz="12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рефлексия</a:t>
            </a:r>
            <a:endParaRPr lang="ru-RU" altLang="ru-RU" sz="1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Ценностные установки</a:t>
            </a:r>
          </a:p>
        </p:txBody>
      </p:sp>
    </p:spTree>
    <p:extLst>
      <p:ext uri="{BB962C8B-B14F-4D97-AF65-F5344CB8AC3E}">
        <p14:creationId xmlns:p14="http://schemas.microsoft.com/office/powerpoint/2010/main" val="421215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октябрь-ноябрь </a:t>
            </a:r>
            <a:r>
              <a:rPr lang="ru-RU" sz="2800" dirty="0"/>
              <a:t>2014 </a:t>
            </a:r>
            <a:r>
              <a:rPr lang="ru-RU" sz="2800" dirty="0" smtClean="0"/>
              <a:t>г.</a:t>
            </a:r>
          </a:p>
          <a:p>
            <a:r>
              <a:rPr lang="ru-RU" sz="2800" b="1" dirty="0" smtClean="0"/>
              <a:t>сплошное</a:t>
            </a:r>
            <a:r>
              <a:rPr lang="ru-RU" sz="2800" dirty="0" smtClean="0"/>
              <a:t> тестирование </a:t>
            </a:r>
            <a:r>
              <a:rPr lang="ru-RU" sz="2800" dirty="0"/>
              <a:t>учащихся 9-х </a:t>
            </a:r>
            <a:r>
              <a:rPr lang="ru-RU" sz="2800" dirty="0" smtClean="0"/>
              <a:t>классов</a:t>
            </a:r>
          </a:p>
          <a:p>
            <a:r>
              <a:rPr lang="ru-RU" sz="2800" dirty="0" smtClean="0"/>
              <a:t>112 школ Ямало-Ненецкого </a:t>
            </a:r>
            <a:r>
              <a:rPr lang="ru-RU" sz="2800" dirty="0"/>
              <a:t>автономного </a:t>
            </a:r>
            <a:r>
              <a:rPr lang="ru-RU" sz="2800" dirty="0" smtClean="0"/>
              <a:t>округа </a:t>
            </a:r>
          </a:p>
          <a:p>
            <a:r>
              <a:rPr lang="ru-RU" sz="2800" dirty="0" smtClean="0"/>
              <a:t>5167 девятиклассников прошли тестирование</a:t>
            </a:r>
          </a:p>
          <a:p>
            <a:r>
              <a:rPr lang="ru-RU" sz="2800" dirty="0" smtClean="0"/>
              <a:t>Дополнительно – 1192 их учителя были проанкетированы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77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школы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200150"/>
            <a:ext cx="7787208" cy="34434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36026287"/>
              </p:ext>
            </p:extLst>
          </p:nvPr>
        </p:nvGraphicFramePr>
        <p:xfrm>
          <a:off x="457201" y="1203597"/>
          <a:ext cx="7787208" cy="3624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057596" y="4643590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N=</a:t>
            </a:r>
            <a:r>
              <a:rPr lang="ru-RU" dirty="0" smtClean="0"/>
              <a:t>5167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491630"/>
            <a:ext cx="2016224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Образование родителей (образовательные ресурсы семьи)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230352"/>
              </p:ext>
            </p:extLst>
          </p:nvPr>
        </p:nvGraphicFramePr>
        <p:xfrm>
          <a:off x="457200" y="1200151"/>
          <a:ext cx="7859216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561652" y="4659982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N=</a:t>
            </a:r>
            <a:r>
              <a:rPr lang="ru-RU" dirty="0" smtClean="0"/>
              <a:t>5167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78" y="1491630"/>
            <a:ext cx="1800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Классные работы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632596"/>
              </p:ext>
            </p:extLst>
          </p:nvPr>
        </p:nvGraphicFramePr>
        <p:xfrm>
          <a:off x="457200" y="1203176"/>
          <a:ext cx="7787208" cy="367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5580112" y="4515966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N=</a:t>
            </a:r>
            <a:r>
              <a:rPr lang="ru-RU" dirty="0" smtClean="0"/>
              <a:t>5167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домашних работ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292777"/>
              </p:ext>
            </p:extLst>
          </p:nvPr>
        </p:nvGraphicFramePr>
        <p:xfrm>
          <a:off x="611560" y="1287235"/>
          <a:ext cx="7776864" cy="330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5" y="1635646"/>
            <a:ext cx="1800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Многоуровневая регрессия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1 уровень – различия между учащимися внутри класса</a:t>
            </a:r>
          </a:p>
          <a:p>
            <a:pPr lvl="1"/>
            <a:r>
              <a:rPr lang="ru-RU" sz="2000" dirty="0" smtClean="0"/>
              <a:t>Интеллектуальные и материальные ресурсы семьи, индивидуальный опыт работы с ИКТ.</a:t>
            </a:r>
          </a:p>
          <a:p>
            <a:pPr lvl="1"/>
            <a:endParaRPr lang="ru-RU" sz="2000" dirty="0" smtClean="0"/>
          </a:p>
          <a:p>
            <a:r>
              <a:rPr lang="ru-RU" sz="2400" dirty="0" smtClean="0"/>
              <a:t>2 уровень – различия между классами в школе </a:t>
            </a:r>
          </a:p>
          <a:p>
            <a:pPr lvl="1"/>
            <a:r>
              <a:rPr lang="ru-RU" sz="2000" dirty="0" smtClean="0"/>
              <a:t>Практики обучения: характер классных и домашних работ</a:t>
            </a:r>
          </a:p>
          <a:p>
            <a:pPr lvl="1"/>
            <a:endParaRPr lang="ru-RU" sz="2000" dirty="0" smtClean="0"/>
          </a:p>
          <a:p>
            <a:r>
              <a:rPr lang="ru-RU" sz="2400" dirty="0" smtClean="0"/>
              <a:t>3 уровень – различия между школами</a:t>
            </a:r>
          </a:p>
          <a:p>
            <a:pPr lvl="1"/>
            <a:r>
              <a:rPr lang="ru-RU" sz="2000" dirty="0" smtClean="0"/>
              <a:t>Размер школы, </a:t>
            </a:r>
            <a:r>
              <a:rPr lang="ru-RU" sz="2000" dirty="0"/>
              <a:t>о</a:t>
            </a:r>
            <a:r>
              <a:rPr lang="ru-RU" sz="2000" dirty="0" smtClean="0"/>
              <a:t>беспеченность техникой, характеристики учителей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06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1 уровень – различия между учащимися внутри класса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643626"/>
              </p:ext>
            </p:extLst>
          </p:nvPr>
        </p:nvGraphicFramePr>
        <p:xfrm>
          <a:off x="179512" y="1275606"/>
          <a:ext cx="7848872" cy="345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0833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Значимые характеристики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Незначимые характеристики</a:t>
                      </a:r>
                      <a:endParaRPr lang="en-US" dirty="0"/>
                    </a:p>
                  </a:txBody>
                  <a:tcPr/>
                </a:tc>
              </a:tr>
              <a:tr h="7708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</a:t>
                      </a:r>
                      <a:r>
                        <a:rPr lang="ru-RU" sz="1400" baseline="0" dirty="0" smtClean="0"/>
                        <a:t> образования родителей</a:t>
                      </a:r>
                    </a:p>
                    <a:p>
                      <a:r>
                        <a:rPr lang="ru-RU" sz="1400" baseline="0" dirty="0" smtClean="0"/>
                        <a:t>Время, уделяемое родителями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Материальное положение семьи (наличие</a:t>
                      </a:r>
                      <a:r>
                        <a:rPr lang="ru-RU" sz="1400" baseline="0" dirty="0" smtClean="0"/>
                        <a:t> автомобиля, собственной комнаты и частота </a:t>
                      </a:r>
                      <a:r>
                        <a:rPr lang="ru-RU" sz="1400" baseline="0" dirty="0" err="1" smtClean="0"/>
                        <a:t>турпоездок</a:t>
                      </a:r>
                      <a:r>
                        <a:rPr lang="ru-RU" sz="1400" baseline="0" dirty="0" smtClean="0"/>
                        <a:t>)</a:t>
                      </a:r>
                    </a:p>
                  </a:txBody>
                  <a:tcPr/>
                </a:tc>
              </a:tr>
              <a:tr h="770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Поиск информации для выполнения домашней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Частота использования ИКТ как для учебных, так и для развлекательных целей</a:t>
                      </a:r>
                    </a:p>
                  </a:txBody>
                  <a:tcPr/>
                </a:tc>
              </a:tr>
              <a:tr h="703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Ориентация на использование онлайн-сервисов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Предпочтение развлечения учебным</a:t>
                      </a:r>
                      <a:r>
                        <a:rPr lang="ru-RU" sz="1400" baseline="0" dirty="0" smtClean="0"/>
                        <a:t> целям при использовании ИКТ</a:t>
                      </a:r>
                    </a:p>
                  </a:txBody>
                  <a:tcPr/>
                </a:tc>
              </a:tr>
              <a:tr h="308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Наличие планшетного компьютера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Наличие смартфона</a:t>
                      </a:r>
                      <a:endParaRPr lang="en-US" sz="1400" dirty="0" smtClean="0"/>
                    </a:p>
                  </a:txBody>
                  <a:tcPr/>
                </a:tc>
              </a:tr>
              <a:tr h="5395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</a:t>
                      </a:r>
                    </a:p>
                    <a:p>
                      <a:r>
                        <a:rPr lang="ru-RU" sz="1400" dirty="0" smtClean="0"/>
                        <a:t>Язык общения дома (русский/нет)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3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2 уровень – различия между классами внутри школы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302795"/>
              </p:ext>
            </p:extLst>
          </p:nvPr>
        </p:nvGraphicFramePr>
        <p:xfrm>
          <a:off x="457200" y="1200150"/>
          <a:ext cx="82296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Значимые характеристики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Незначимые характеристики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Самостоятельная работа на уроках</a:t>
                      </a:r>
                    </a:p>
                    <a:p>
                      <a:r>
                        <a:rPr lang="ru-RU" dirty="0" smtClean="0"/>
                        <a:t>Дискуссии на уроках</a:t>
                      </a:r>
                    </a:p>
                    <a:p>
                      <a:r>
                        <a:rPr lang="ru-RU" dirty="0" smtClean="0"/>
                        <a:t>Подготовка презентаций</a:t>
                      </a:r>
                      <a:r>
                        <a:rPr lang="ru-RU" baseline="0" dirty="0" smtClean="0"/>
                        <a:t> для домашних заданий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Частота выполнения проектов</a:t>
                      </a:r>
                    </a:p>
                    <a:p>
                      <a:r>
                        <a:rPr lang="ru-RU" dirty="0" smtClean="0"/>
                        <a:t>Частота</a:t>
                      </a:r>
                      <a:r>
                        <a:rPr lang="ru-RU" baseline="0" dirty="0" smtClean="0"/>
                        <a:t> подготовки рефератов</a:t>
                      </a:r>
                    </a:p>
                    <a:p>
                      <a:r>
                        <a:rPr lang="ru-RU" baseline="0" dirty="0" smtClean="0"/>
                        <a:t>Частота практических работ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3 уровень – различия между школами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270498"/>
              </p:ext>
            </p:extLst>
          </p:nvPr>
        </p:nvGraphicFramePr>
        <p:xfrm>
          <a:off x="457200" y="1200150"/>
          <a:ext cx="8229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Значимые характеристики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Незначимые характеристики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r>
                        <a:rPr lang="ru-RU" baseline="0" dirty="0" smtClean="0"/>
                        <a:t> школы (лицей/ООШ/интернат)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Размер школы</a:t>
                      </a:r>
                    </a:p>
                    <a:p>
                      <a:r>
                        <a:rPr lang="ru-RU" dirty="0" smtClean="0"/>
                        <a:t>Обеспеченность техникой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Личная вовлеченность учителей в использование ИКТ (чаты, компьютер вне уроков, самообразование</a:t>
                      </a:r>
                      <a:r>
                        <a:rPr lang="ru-RU" baseline="0" dirty="0" smtClean="0"/>
                        <a:t> в интернете</a:t>
                      </a:r>
                      <a:r>
                        <a:rPr lang="ru-RU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Частота использования компьютера на уроках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качества поддержки</a:t>
                      </a:r>
                      <a:r>
                        <a:rPr lang="ru-RU" baseline="0" dirty="0" smtClean="0"/>
                        <a:t> учителей, использующих ИКТ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Переподготовка учителей по офисным</a:t>
                      </a:r>
                      <a:r>
                        <a:rPr lang="ru-RU" baseline="0" dirty="0" smtClean="0"/>
                        <a:t> программам, общей компьютерной грамотности, по методикам обучения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0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8750"/>
            <a:ext cx="8640960" cy="82867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WWW.RTC-EDU.RU</a:t>
            </a:r>
            <a:endParaRPr lang="ru-RU" sz="1400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491630"/>
            <a:ext cx="882774" cy="88277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283718"/>
            <a:ext cx="19442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96136" y="3075806"/>
            <a:ext cx="33478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www.ictlit.com</a:t>
            </a:r>
            <a:endParaRPr lang="ru-RU" sz="3200" dirty="0" smtClean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90536"/>
            <a:ext cx="5652120" cy="40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41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</a:rPr>
              <a:t>Инструмент оценки информационно-коммуникационной компетентности</a:t>
            </a:r>
            <a:r>
              <a:rPr lang="en-US" sz="2400" b="1" dirty="0" smtClean="0">
                <a:solidFill>
                  <a:schemeClr val="bg1"/>
                </a:solidFill>
                <a:ea typeface="ＭＳ Ｐゴシック" pitchFamily="34" charset="-128"/>
              </a:rPr>
              <a:t> (</a:t>
            </a:r>
            <a:r>
              <a:rPr lang="en-US" sz="2400" b="1" dirty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ICL Test </a:t>
            </a:r>
            <a:r>
              <a:rPr lang="en-US" sz="2400" b="1" dirty="0" smtClean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827584" y="1347614"/>
            <a:ext cx="73448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Это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специально разработанный измерительный инструментарий, позволяющий оценить степень владения выпускниками основной ступени общеобразовательной школы современными информационными и коммуникационными технологиями, которые используются человеком для получения новых знаний, коммуникации и исследовательской деятельности, в первую очередь, в цифровой среде. </a:t>
            </a:r>
            <a:endParaRPr lang="ru-RU" altLang="ru-RU" sz="2400" b="1" dirty="0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СЛАЙДЫ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5" y="293780"/>
            <a:ext cx="8229600" cy="857250"/>
          </a:xfrm>
        </p:spPr>
        <p:txBody>
          <a:bodyPr/>
          <a:lstStyle/>
          <a:p>
            <a:r>
              <a:rPr lang="ru-RU" sz="2800" b="1" dirty="0"/>
              <a:t>РАЗРАБОТКА ТЕСТА ЧЕРЕЗ СОЗДАНИЕ «СЛОЕВ</a:t>
            </a:r>
            <a:r>
              <a:rPr lang="ru-RU" sz="2800" b="1" dirty="0" smtClean="0"/>
              <a:t>»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3424446"/>
              </p:ext>
            </p:extLst>
          </p:nvPr>
        </p:nvGraphicFramePr>
        <p:xfrm>
          <a:off x="539553" y="1347614"/>
          <a:ext cx="1800199" cy="343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0040" y="1111502"/>
            <a:ext cx="619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Что мы знаем об этой области? В каких ситуациях она важна? Как они проявляются? Каковы ключевые компетенции? (иногда называли </a:t>
            </a:r>
            <a:r>
              <a:rPr lang="en-US" sz="1600" i="1" dirty="0" smtClean="0"/>
              <a:t>Job analysis</a:t>
            </a:r>
            <a:r>
              <a:rPr lang="ru-RU" sz="1600" i="1" dirty="0" smtClean="0"/>
              <a:t>)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25896" y="1995686"/>
            <a:ext cx="6078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i="1" dirty="0" smtClean="0"/>
              <a:t>Как мы </a:t>
            </a:r>
            <a:r>
              <a:rPr lang="ru-RU" sz="1600" i="1" dirty="0" err="1" smtClean="0"/>
              <a:t>концептуализируем</a:t>
            </a:r>
            <a:r>
              <a:rPr lang="ru-RU" sz="1600" i="1" dirty="0" smtClean="0"/>
              <a:t> ключевые аспекты области компетенций? Сколько </a:t>
            </a:r>
            <a:r>
              <a:rPr lang="ru-RU" sz="1600" i="1" dirty="0" err="1" smtClean="0"/>
              <a:t>суб</a:t>
            </a:r>
            <a:r>
              <a:rPr lang="ru-RU" sz="1600" i="1" dirty="0" smtClean="0"/>
              <a:t>-компетенций? Как они связаны между собой?</a:t>
            </a:r>
            <a:endParaRPr lang="en-US" sz="16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25896" y="2759561"/>
            <a:ext cx="560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Каковы основные элементы теста? Модель студента, свидетельства и задания.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550041" y="3435846"/>
            <a:ext cx="560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Наполнение основных элементов теста содержанием: создание конкретных заданий, статистические модели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4155926"/>
            <a:ext cx="560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Взаимодействие участников тестирования с тестом, оценка компетенций, обратная связь.</a:t>
            </a:r>
            <a:endParaRPr lang="en-US" sz="16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58027" t="93564" r="14476" b="715"/>
          <a:stretch/>
        </p:blipFill>
        <p:spPr>
          <a:xfrm>
            <a:off x="6300192" y="4877041"/>
            <a:ext cx="1684385" cy="2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1940094" y="191824"/>
            <a:ext cx="5260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</a:rPr>
              <a:t>ECD</a:t>
            </a:r>
            <a:r>
              <a:rPr lang="ru-RU" altLang="en-US" b="1" i="1" dirty="0">
                <a:solidFill>
                  <a:schemeClr val="bg1"/>
                </a:solidFill>
              </a:rPr>
              <a:t> </a:t>
            </a:r>
            <a:r>
              <a:rPr lang="ru-RU" altLang="en-US" b="1" i="1" dirty="0" smtClean="0">
                <a:solidFill>
                  <a:schemeClr val="bg1"/>
                </a:solidFill>
              </a:rPr>
              <a:t>–</a:t>
            </a:r>
            <a:r>
              <a:rPr lang="en-US" altLang="en-US" b="1" i="1" dirty="0" smtClean="0">
                <a:solidFill>
                  <a:schemeClr val="bg1"/>
                </a:solidFill>
              </a:rPr>
              <a:t> </a:t>
            </a:r>
            <a:r>
              <a:rPr lang="ru-RU" altLang="en-US" b="1" i="1" dirty="0" smtClean="0">
                <a:solidFill>
                  <a:schemeClr val="bg1"/>
                </a:solidFill>
              </a:rPr>
              <a:t>это </a:t>
            </a:r>
            <a:r>
              <a:rPr lang="ru-RU" altLang="en-US" b="1" i="1" dirty="0">
                <a:solidFill>
                  <a:schemeClr val="bg1"/>
                </a:solidFill>
              </a:rPr>
              <a:t>язык, на котором описывается процесс разработки теста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40093" y="1182103"/>
          <a:ext cx="5319462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3033462"/>
              </a:tblGrid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Классический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ECD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подготовленности/знаний/компетентности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Гипотетическое</a:t>
                      </a:r>
                      <a:r>
                        <a:rPr lang="ru-RU" sz="1400" baseline="0" dirty="0" smtClean="0"/>
                        <a:t> у</a:t>
                      </a:r>
                      <a:r>
                        <a:rPr lang="ru-RU" sz="1400" dirty="0" smtClean="0"/>
                        <a:t>тверждение (</a:t>
                      </a:r>
                      <a:r>
                        <a:rPr lang="en-US" sz="1400" dirty="0" smtClean="0"/>
                        <a:t>Claim)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--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Наблюдаемые переменные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Ответы тестируемого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Результаты деятельности в структурированной ситуации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Формат вопроса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Контент, контекст, ситуация, средства презентации, </a:t>
                      </a:r>
                      <a:r>
                        <a:rPr lang="ru-RU" sz="1400" smtClean="0"/>
                        <a:t>средства администрирования, допущения</a:t>
                      </a:r>
                      <a:r>
                        <a:rPr lang="ru-RU" sz="1400" baseline="0" smtClean="0"/>
                        <a:t> о знаниях/компетенциях из других областей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Результаты тестирования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Аргументы</a:t>
                      </a:r>
                      <a:r>
                        <a:rPr lang="ru-RU" sz="1400" baseline="0" dirty="0" smtClean="0"/>
                        <a:t> в пользу утверждения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8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Цели тестирования 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79512" y="1200150"/>
            <a:ext cx="8712968" cy="37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ru-RU" sz="1800" b="1" dirty="0" smtClean="0">
                <a:solidFill>
                  <a:srgbClr val="0070C0"/>
                </a:solidFill>
                <a:cs typeface="Arial" pitchFamily="34" charset="0"/>
              </a:rPr>
              <a:t>Цель:</a:t>
            </a:r>
            <a:r>
              <a:rPr lang="ru-RU" sz="18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cs typeface="Arial" pitchFamily="34" charset="0"/>
              </a:rPr>
              <a:t>обеспечить реалистичную и разностороннюю оценку ИК-компетентности </a:t>
            </a:r>
            <a:r>
              <a:rPr lang="ru-RU" sz="1800" b="1" dirty="0" smtClean="0">
                <a:solidFill>
                  <a:srgbClr val="0070C0"/>
                </a:solidFill>
                <a:cs typeface="Arial" pitchFamily="34" charset="0"/>
              </a:rPr>
              <a:t>Тестирование призвано</a:t>
            </a:r>
            <a:r>
              <a:rPr lang="en-US" sz="1800" b="1" dirty="0" smtClean="0">
                <a:solidFill>
                  <a:srgbClr val="0070C0"/>
                </a:solidFill>
                <a:cs typeface="Arial" pitchFamily="34" charset="0"/>
              </a:rPr>
              <a:t>:</a:t>
            </a: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>
                <a:solidFill>
                  <a:prstClr val="black"/>
                </a:solidFill>
                <a:cs typeface="Arial" pitchFamily="34" charset="0"/>
              </a:rPr>
              <a:t> стать важным инструментом для обсуждения и выработки  образовательной политики в области формирования </a:t>
            </a:r>
            <a:r>
              <a:rPr lang="ru-RU" sz="1800" dirty="0" err="1" smtClean="0">
                <a:solidFill>
                  <a:prstClr val="black"/>
                </a:solidFill>
                <a:cs typeface="Arial" pitchFamily="34" charset="0"/>
              </a:rPr>
              <a:t>ИК-компетентности</a:t>
            </a:r>
            <a:endParaRPr lang="ru-RU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>
                <a:solidFill>
                  <a:prstClr val="black"/>
                </a:solidFill>
                <a:cs typeface="Arial" pitchFamily="34" charset="0"/>
              </a:rPr>
              <a:t> обеспечить объективную оценку готовности выпускников основной школы </a:t>
            </a:r>
            <a:r>
              <a:rPr lang="ru-RU" sz="1800" dirty="0" err="1" smtClean="0">
                <a:solidFill>
                  <a:prstClr val="black"/>
                </a:solidFill>
                <a:cs typeface="Arial" pitchFamily="34" charset="0"/>
              </a:rPr>
              <a:t>школы</a:t>
            </a:r>
            <a:r>
              <a:rPr lang="ru-RU" sz="1800" dirty="0" smtClean="0">
                <a:solidFill>
                  <a:prstClr val="black"/>
                </a:solidFill>
                <a:cs typeface="Arial" pitchFamily="34" charset="0"/>
              </a:rPr>
              <a:t>  к дальнейшему обучения, к жизни и работе в информационном обществе</a:t>
            </a:r>
            <a:endParaRPr lang="en-US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>
                <a:solidFill>
                  <a:prstClr val="black"/>
                </a:solidFill>
                <a:cs typeface="Arial" pitchFamily="34" charset="0"/>
              </a:rPr>
              <a:t> оценить, в какой мере в школах используются современные образовательные технологии и как они </a:t>
            </a:r>
            <a:r>
              <a:rPr lang="ru-RU" sz="18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cs typeface="Arial" pitchFamily="34" charset="0"/>
              </a:rPr>
              <a:t>совместно с ИКТ  обеспечивают формирование ИК-компетентности</a:t>
            </a:r>
          </a:p>
          <a:p>
            <a:pPr algn="l">
              <a:lnSpc>
                <a:spcPct val="90000"/>
              </a:lnSpc>
            </a:pPr>
            <a:r>
              <a:rPr lang="ru-RU" sz="1800" b="1" dirty="0" smtClean="0">
                <a:solidFill>
                  <a:srgbClr val="0070C0"/>
                </a:solidFill>
                <a:cs typeface="Arial" pitchFamily="34" charset="0"/>
              </a:rPr>
              <a:t>Целевая аудитория:  </a:t>
            </a:r>
            <a:r>
              <a:rPr lang="ru-RU" sz="1800" dirty="0" smtClean="0">
                <a:solidFill>
                  <a:prstClr val="black"/>
                </a:solidFill>
                <a:cs typeface="Arial" pitchFamily="34" charset="0"/>
              </a:rPr>
              <a:t>учащиеся при переходе из основной школы в старшую </a:t>
            </a:r>
          </a:p>
          <a:p>
            <a:pPr algn="l">
              <a:lnSpc>
                <a:spcPct val="90000"/>
              </a:lnSpc>
            </a:pPr>
            <a:r>
              <a:rPr lang="ru-RU" sz="1800" dirty="0">
                <a:solidFill>
                  <a:prstClr val="black"/>
                </a:solidFill>
                <a:cs typeface="Arial" pitchFamily="34" charset="0"/>
              </a:rPr>
              <a:t>	</a:t>
            </a:r>
            <a:r>
              <a:rPr lang="ru-RU" sz="1800" dirty="0" smtClean="0">
                <a:solidFill>
                  <a:prstClr val="black"/>
                </a:solidFill>
                <a:cs typeface="Arial" pitchFamily="34" charset="0"/>
              </a:rPr>
              <a:t>	     (9-классники)</a:t>
            </a:r>
            <a:endParaRPr lang="en-US" sz="1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380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</a:rPr>
              <a:t>Особенности 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</a:rPr>
              <a:t>и п</a:t>
            </a:r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</a:rPr>
              <a:t>реимущества инструмента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251520" y="1200150"/>
            <a:ext cx="8712968" cy="381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Интерактивность, автоматизированный характер процесса тестирования и оценки его результатов</a:t>
            </a:r>
            <a:endParaRPr lang="en-US" sz="2000" dirty="0" smtClean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ea typeface="ＭＳ Ｐゴシック" pitchFamily="34" charset="-128"/>
              </a:rPr>
              <a:t>Использование для сценариев тестовых заданий ситуаций из реальной жизни</a:t>
            </a:r>
            <a:endParaRPr lang="en-US" sz="2000" dirty="0" smtClean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Акцент на оценке уровня </a:t>
            </a:r>
            <a:r>
              <a:rPr lang="ru-RU" sz="2000" dirty="0" err="1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сформированности</a:t>
            </a:r>
            <a:r>
              <a:rPr lang="ru-RU" sz="2000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  НЕ технологических навыков и навыков владения определенными программными продуктами или техническими возможностями  компьютера, но СПОСОБНОСТИ</a:t>
            </a:r>
            <a:r>
              <a:rPr lang="ru-RU" sz="20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оперировать информацией, решать практические задачи, используя ИКТ, мыслить и работать в «цифровом» мире</a:t>
            </a:r>
            <a:r>
              <a:rPr lang="ru-RU" sz="20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Обязательным условием прохождения ICL </a:t>
            </a:r>
            <a:r>
              <a:rPr lang="ru-RU" sz="2000" dirty="0" err="1" smtClean="0">
                <a:solidFill>
                  <a:prstClr val="black"/>
                </a:solidFill>
              </a:rPr>
              <a:t>Test</a:t>
            </a:r>
            <a:r>
              <a:rPr lang="ru-RU" sz="2000" dirty="0" smtClean="0">
                <a:solidFill>
                  <a:prstClr val="black"/>
                </a:solidFill>
              </a:rPr>
              <a:t> является соблюдение правовых и этических норм  при использовании цифровых технологий и инструментов, а также средств коммуникации</a:t>
            </a:r>
            <a:endParaRPr lang="en-US" sz="2000" dirty="0" smtClean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ea typeface="ＭＳ Ｐゴシック" pitchFamily="34" charset="-128"/>
              </a:rPr>
              <a:t>Автоматическая обработка  результатов тестирования, основанная на использовании сетей Байеса</a:t>
            </a: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Систематический подход к разработке теста, основанный на</a:t>
            </a:r>
            <a:endParaRPr lang="en-US" sz="2000" dirty="0" smtClean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   </a:t>
            </a:r>
            <a:r>
              <a:rPr lang="ru-RU" sz="2000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 использовании 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ECD</a:t>
            </a:r>
          </a:p>
          <a:p>
            <a:pPr algn="l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990650" y="2028453"/>
            <a:ext cx="8063880" cy="11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Рамка  и спецификация теста</a:t>
            </a:r>
          </a:p>
        </p:txBody>
      </p:sp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4137248"/>
            <a:ext cx="666750" cy="66675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1008112" cy="1098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1037" y="4832794"/>
            <a:ext cx="131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IC Literacy Test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9360</TotalTime>
  <Words>2986</Words>
  <Application>Microsoft Office PowerPoint</Application>
  <PresentationFormat>Экран (16:9)</PresentationFormat>
  <Paragraphs>648</Paragraphs>
  <Slides>62</Slides>
  <Notes>23</Notes>
  <HiddenSlides>1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62</vt:i4>
      </vt:variant>
    </vt:vector>
  </HeadingPairs>
  <TitlesOfParts>
    <vt:vector size="67" baseType="lpstr">
      <vt:lpstr>2_Тема Office</vt:lpstr>
      <vt:lpstr>4_Тема Office</vt:lpstr>
      <vt:lpstr>20_Тема Office</vt:lpstr>
      <vt:lpstr>3_Тема Office</vt:lpstr>
      <vt:lpstr>64_Тема Office</vt:lpstr>
      <vt:lpstr>Презентация PowerPoint</vt:lpstr>
      <vt:lpstr>Презентация PowerPoint</vt:lpstr>
      <vt:lpstr>Презентация PowerPoint</vt:lpstr>
      <vt:lpstr> Какие навыки и характеристики приобретут большую значимость в ближайшие пять лет?  </vt:lpstr>
      <vt:lpstr>ФГОС и инновации в педагогике</vt:lpstr>
      <vt:lpstr>Инструмент оценки информационно-коммуникационной компетентности (ICL Test )</vt:lpstr>
      <vt:lpstr>Цели тестирования </vt:lpstr>
      <vt:lpstr>Особенности и преимущества инструмента</vt:lpstr>
      <vt:lpstr>Презентация PowerPoint</vt:lpstr>
      <vt:lpstr>Что такое  ИК-компетентность </vt:lpstr>
      <vt:lpstr>Традиционное понимание грамотности и  ИК-компетентности</vt:lpstr>
      <vt:lpstr>Составляющие ИК-компетентности</vt:lpstr>
      <vt:lpstr>Спецификация теста</vt:lpstr>
      <vt:lpstr>Тест включает задания разные по длительности и  многосоставности</vt:lpstr>
      <vt:lpstr>При выполнении теста используются различные ИНСТРУМЕНТЫ</vt:lpstr>
      <vt:lpstr>Процедура установки тестовых стандартов Уровни ИК-компетентности </vt:lpstr>
      <vt:lpstr>Презентация PowerPoint</vt:lpstr>
      <vt:lpstr>Презентация PowerPoint</vt:lpstr>
      <vt:lpstr>Результаты тестирования учащихся</vt:lpstr>
      <vt:lpstr>ИНДИВИДУАЛЬНЫЕ РЕЗУЛЬТАТЫ УЧАЩИХСЯ (интерпретация)</vt:lpstr>
      <vt:lpstr>Презентация PowerPoint</vt:lpstr>
      <vt:lpstr>ВОЗМОЖНОСТЬ СРАВНИТЕЛЬНОГО ИССЛЕДОВАНИЯ</vt:lpstr>
      <vt:lpstr>ВОЗМОЖНОСТЬ СРАВНИТЕЛЬНОГО ИССЛЕДОВАНИЯ</vt:lpstr>
      <vt:lpstr>Лонгитюдные исследования</vt:lpstr>
      <vt:lpstr>Апробации и аудит</vt:lpstr>
      <vt:lpstr>Презентация PowerPoint</vt:lpstr>
      <vt:lpstr>Систематический подход к разработке теста (Evidence-Centered Design)</vt:lpstr>
      <vt:lpstr>ТРИ КЛЮЧЕВЫЕ «МОДЕЛИ» СИСТЕМАТИЧЕСКОГО ПОДХОДА К РАЗРАБОТКЕ ТЕСТОВ</vt:lpstr>
      <vt:lpstr>Пример</vt:lpstr>
      <vt:lpstr>Пример</vt:lpstr>
      <vt:lpstr>Пример</vt:lpstr>
      <vt:lpstr>Пример</vt:lpstr>
      <vt:lpstr>Пример</vt:lpstr>
      <vt:lpstr>Пример</vt:lpstr>
      <vt:lpstr>Презентация PowerPoint</vt:lpstr>
      <vt:lpstr>СКОРИНГ: почему не IRT?</vt:lpstr>
      <vt:lpstr>Байесовские сети – описывают отношения между переменными в терминах условной вероятности</vt:lpstr>
      <vt:lpstr>Сеть теста ИК-компетентности</vt:lpstr>
      <vt:lpstr>Связь между латентными и наблюдаемыми переменными описывается функцией Самеджима-Дибелло (Mislevy, et al., 2002)</vt:lpstr>
      <vt:lpstr>Презентация PowerPoint</vt:lpstr>
      <vt:lpstr>Согласованность теста с образовательными стандартами (alignment)</vt:lpstr>
      <vt:lpstr>Документация по тесту сравнивалась со следующими документами</vt:lpstr>
      <vt:lpstr>Согласованность ICL-теста с образовательными стандартами (1)</vt:lpstr>
      <vt:lpstr>Согласованность ICL-теста с образовательными стандартами (2)</vt:lpstr>
      <vt:lpstr>Презентация PowerPoint</vt:lpstr>
      <vt:lpstr>Корреляции результатов теста с внешними переменными</vt:lpstr>
      <vt:lpstr>Другие исследования</vt:lpstr>
      <vt:lpstr>Презентация PowerPoint</vt:lpstr>
      <vt:lpstr>Какие факторы влияют на уровень ИКК?</vt:lpstr>
      <vt:lpstr>Данные</vt:lpstr>
      <vt:lpstr>Тип школы</vt:lpstr>
      <vt:lpstr>Образование родителей (образовательные ресурсы семьи)</vt:lpstr>
      <vt:lpstr>Классные работы</vt:lpstr>
      <vt:lpstr>Тип домашних работ</vt:lpstr>
      <vt:lpstr>Многоуровневая регрессия</vt:lpstr>
      <vt:lpstr>1 уровень – различия между учащимися внутри класса</vt:lpstr>
      <vt:lpstr>2 уровень – различия между классами внутри школы</vt:lpstr>
      <vt:lpstr>3 уровень – различия между школами</vt:lpstr>
      <vt:lpstr>СПАСИБО ЗА ВНИМАНИЕ!</vt:lpstr>
      <vt:lpstr>ДОПОЛНИТЕЛЬНЫЕ СЛАЙДЫ</vt:lpstr>
      <vt:lpstr>РАЗРАБОТКА ТЕСТА ЧЕРЕЗ СОЗДАНИЕ «СЛОЕВ»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avdeeva</cp:lastModifiedBy>
  <cp:revision>515</cp:revision>
  <cp:lastPrinted>2012-11-08T07:08:57Z</cp:lastPrinted>
  <dcterms:created xsi:type="dcterms:W3CDTF">2011-08-25T06:09:31Z</dcterms:created>
  <dcterms:modified xsi:type="dcterms:W3CDTF">2015-04-14T11:48:42Z</dcterms:modified>
</cp:coreProperties>
</file>