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5">
  <p:sldMasterIdLst>
    <p:sldMasterId id="2147483666" r:id="rId1"/>
  </p:sldMasterIdLst>
  <p:notesMasterIdLst>
    <p:notesMasterId r:id="rId27"/>
  </p:notesMasterIdLst>
  <p:sldIdLst>
    <p:sldId id="332" r:id="rId2"/>
    <p:sldId id="508" r:id="rId3"/>
    <p:sldId id="516" r:id="rId4"/>
    <p:sldId id="515" r:id="rId5"/>
    <p:sldId id="470" r:id="rId6"/>
    <p:sldId id="517" r:id="rId7"/>
    <p:sldId id="518" r:id="rId8"/>
    <p:sldId id="519" r:id="rId9"/>
    <p:sldId id="520" r:id="rId10"/>
    <p:sldId id="536" r:id="rId11"/>
    <p:sldId id="521" r:id="rId12"/>
    <p:sldId id="522" r:id="rId13"/>
    <p:sldId id="523" r:id="rId14"/>
    <p:sldId id="533" r:id="rId15"/>
    <p:sldId id="524" r:id="rId16"/>
    <p:sldId id="525" r:id="rId17"/>
    <p:sldId id="537" r:id="rId18"/>
    <p:sldId id="531" r:id="rId19"/>
    <p:sldId id="526" r:id="rId20"/>
    <p:sldId id="529" r:id="rId21"/>
    <p:sldId id="539" r:id="rId22"/>
    <p:sldId id="541" r:id="rId23"/>
    <p:sldId id="546" r:id="rId24"/>
    <p:sldId id="502" r:id="rId25"/>
    <p:sldId id="532" r:id="rId26"/>
  </p:sldIdLst>
  <p:sldSz cx="12801600" cy="9601200" type="A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рёмкин Владимир Александрович" initials="ЕВА" lastIdx="0" clrIdx="0">
    <p:extLst/>
  </p:cmAuthor>
  <p:cmAuthor id="2" name="Сорокина Алла Валерьевна" initials="САВ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F"/>
    <a:srgbClr val="EBF5FF"/>
    <a:srgbClr val="5192F1"/>
    <a:srgbClr val="61FFFF"/>
    <a:srgbClr val="001D3A"/>
    <a:srgbClr val="002E5C"/>
    <a:srgbClr val="A6C7F8"/>
    <a:srgbClr val="ECF3FE"/>
    <a:srgbClr val="D8E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7" autoAdjust="0"/>
    <p:restoredTop sz="94049" autoAdjust="0"/>
  </p:normalViewPr>
  <p:slideViewPr>
    <p:cSldViewPr>
      <p:cViewPr varScale="1">
        <p:scale>
          <a:sx n="62" d="100"/>
          <a:sy n="62" d="100"/>
        </p:scale>
        <p:origin x="1284" y="8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4CCECB-EDB0-472D-84DA-BCDF8015CB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40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15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86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6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182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2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CCECB-EDB0-472D-84DA-BCDF8015CB9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1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453" y="2982931"/>
            <a:ext cx="10880724" cy="20573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876" y="5440363"/>
            <a:ext cx="8959850" cy="2454276"/>
          </a:xfrm>
        </p:spPr>
        <p:txBody>
          <a:bodyPr/>
          <a:lstStyle>
            <a:lvl1pPr marL="0" indent="0" algn="ctr">
              <a:buNone/>
              <a:defRPr/>
            </a:lvl1pPr>
            <a:lvl2pPr marL="456155" indent="0" algn="ctr">
              <a:buNone/>
              <a:defRPr/>
            </a:lvl2pPr>
            <a:lvl3pPr marL="912314" indent="0" algn="ctr">
              <a:buNone/>
              <a:defRPr/>
            </a:lvl3pPr>
            <a:lvl4pPr marL="1368472" indent="0" algn="ctr">
              <a:buNone/>
              <a:defRPr/>
            </a:lvl4pPr>
            <a:lvl5pPr marL="1824624" indent="0" algn="ctr">
              <a:buNone/>
              <a:defRPr/>
            </a:lvl5pPr>
            <a:lvl6pPr marL="2280782" indent="0" algn="ctr">
              <a:buNone/>
              <a:defRPr/>
            </a:lvl6pPr>
            <a:lvl7pPr marL="2736941" indent="0" algn="ctr">
              <a:buNone/>
              <a:defRPr/>
            </a:lvl7pPr>
            <a:lvl8pPr marL="3193100" indent="0" algn="ctr">
              <a:buNone/>
              <a:defRPr/>
            </a:lvl8pPr>
            <a:lvl9pPr marL="364925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A21D5-B783-4ACD-93A7-A302081701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77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B8C95-2AB6-436B-B3ED-94C11FBA18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5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2130" y="384176"/>
            <a:ext cx="2879724" cy="8193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764" y="384176"/>
            <a:ext cx="8489950" cy="8193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3BC81-B8CB-41E7-A250-A684E7A2A7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92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611313" y="300038"/>
            <a:ext cx="10925810" cy="8285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627188" y="8740775"/>
            <a:ext cx="2667000" cy="639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121275" y="8740775"/>
            <a:ext cx="4052888" cy="639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858375" y="8740775"/>
            <a:ext cx="2667000" cy="639763"/>
          </a:xfrm>
        </p:spPr>
        <p:txBody>
          <a:bodyPr/>
          <a:lstStyle>
            <a:lvl1pPr>
              <a:defRPr/>
            </a:lvl1pPr>
          </a:lstStyle>
          <a:p>
            <a:fld id="{9708A9A7-B53F-4952-A574-5D536EDACA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5268A-8D90-4B58-A410-50F5549CED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05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55" y="6169027"/>
            <a:ext cx="10880724" cy="19081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55" y="4068763"/>
            <a:ext cx="10880724" cy="21002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155" indent="0">
              <a:buNone/>
              <a:defRPr sz="1700"/>
            </a:lvl2pPr>
            <a:lvl3pPr marL="912314" indent="0">
              <a:buNone/>
              <a:defRPr sz="1500"/>
            </a:lvl3pPr>
            <a:lvl4pPr marL="1368472" indent="0">
              <a:buNone/>
              <a:defRPr sz="1300"/>
            </a:lvl4pPr>
            <a:lvl5pPr marL="1824624" indent="0">
              <a:buNone/>
              <a:defRPr sz="1300"/>
            </a:lvl5pPr>
            <a:lvl6pPr marL="2280782" indent="0">
              <a:buNone/>
              <a:defRPr sz="1300"/>
            </a:lvl6pPr>
            <a:lvl7pPr marL="2736941" indent="0">
              <a:buNone/>
              <a:defRPr sz="1300"/>
            </a:lvl7pPr>
            <a:lvl8pPr marL="3193100" indent="0">
              <a:buNone/>
              <a:defRPr sz="1300"/>
            </a:lvl8pPr>
            <a:lvl9pPr marL="364925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79075-6E56-4074-AC7A-F81E944ACC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9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779" y="2239964"/>
            <a:ext cx="5684837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77000" y="2239964"/>
            <a:ext cx="5684839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BAF4C-B8F9-4909-93AB-470FF67AE7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8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779" y="2149475"/>
            <a:ext cx="5656260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55" indent="0">
              <a:buNone/>
              <a:defRPr sz="2000" b="1"/>
            </a:lvl2pPr>
            <a:lvl3pPr marL="912314" indent="0">
              <a:buNone/>
              <a:defRPr sz="1700" b="1"/>
            </a:lvl3pPr>
            <a:lvl4pPr marL="1368472" indent="0">
              <a:buNone/>
              <a:defRPr sz="1500" b="1"/>
            </a:lvl4pPr>
            <a:lvl5pPr marL="1824624" indent="0">
              <a:buNone/>
              <a:defRPr sz="1500" b="1"/>
            </a:lvl5pPr>
            <a:lvl6pPr marL="2280782" indent="0">
              <a:buNone/>
              <a:defRPr sz="1500" b="1"/>
            </a:lvl6pPr>
            <a:lvl7pPr marL="2736941" indent="0">
              <a:buNone/>
              <a:defRPr sz="1500" b="1"/>
            </a:lvl7pPr>
            <a:lvl8pPr marL="3193100" indent="0">
              <a:buNone/>
              <a:defRPr sz="1500" b="1"/>
            </a:lvl8pPr>
            <a:lvl9pPr marL="364925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779" y="3044843"/>
            <a:ext cx="5656260" cy="553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2402" y="2149475"/>
            <a:ext cx="5659438" cy="895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55" indent="0">
              <a:buNone/>
              <a:defRPr sz="2000" b="1"/>
            </a:lvl2pPr>
            <a:lvl3pPr marL="912314" indent="0">
              <a:buNone/>
              <a:defRPr sz="1700" b="1"/>
            </a:lvl3pPr>
            <a:lvl4pPr marL="1368472" indent="0">
              <a:buNone/>
              <a:defRPr sz="1500" b="1"/>
            </a:lvl4pPr>
            <a:lvl5pPr marL="1824624" indent="0">
              <a:buNone/>
              <a:defRPr sz="1500" b="1"/>
            </a:lvl5pPr>
            <a:lvl6pPr marL="2280782" indent="0">
              <a:buNone/>
              <a:defRPr sz="1500" b="1"/>
            </a:lvl6pPr>
            <a:lvl7pPr marL="2736941" indent="0">
              <a:buNone/>
              <a:defRPr sz="1500" b="1"/>
            </a:lvl7pPr>
            <a:lvl8pPr marL="3193100" indent="0">
              <a:buNone/>
              <a:defRPr sz="1500" b="1"/>
            </a:lvl8pPr>
            <a:lvl9pPr marL="364925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2402" y="3044843"/>
            <a:ext cx="5659438" cy="553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99BD4-056C-4D32-A7C8-C6EE67CD16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9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1E3A2-7F62-4C1A-8304-00588BF65E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2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E93C5-0836-4549-9676-2F59C175B6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2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79" y="382589"/>
            <a:ext cx="4211637" cy="16271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391" y="382607"/>
            <a:ext cx="7156450" cy="8194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779" y="2009776"/>
            <a:ext cx="4211637" cy="6567488"/>
          </a:xfrm>
        </p:spPr>
        <p:txBody>
          <a:bodyPr/>
          <a:lstStyle>
            <a:lvl1pPr marL="0" indent="0">
              <a:buNone/>
              <a:defRPr sz="1300"/>
            </a:lvl1pPr>
            <a:lvl2pPr marL="456155" indent="0">
              <a:buNone/>
              <a:defRPr sz="1300"/>
            </a:lvl2pPr>
            <a:lvl3pPr marL="912314" indent="0">
              <a:buNone/>
              <a:defRPr sz="800"/>
            </a:lvl3pPr>
            <a:lvl4pPr marL="1368472" indent="0">
              <a:buNone/>
              <a:defRPr sz="800"/>
            </a:lvl4pPr>
            <a:lvl5pPr marL="1824624" indent="0">
              <a:buNone/>
              <a:defRPr sz="800"/>
            </a:lvl5pPr>
            <a:lvl6pPr marL="2280782" indent="0">
              <a:buNone/>
              <a:defRPr sz="800"/>
            </a:lvl6pPr>
            <a:lvl7pPr marL="2736941" indent="0">
              <a:buNone/>
              <a:defRPr sz="800"/>
            </a:lvl7pPr>
            <a:lvl8pPr marL="3193100" indent="0">
              <a:buNone/>
              <a:defRPr sz="800"/>
            </a:lvl8pPr>
            <a:lvl9pPr marL="364925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6D034-DF80-4ACB-8CC3-9008454839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0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854" y="6721493"/>
            <a:ext cx="7680324" cy="7921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854" y="857251"/>
            <a:ext cx="7680324" cy="5761038"/>
          </a:xfrm>
        </p:spPr>
        <p:txBody>
          <a:bodyPr/>
          <a:lstStyle>
            <a:lvl1pPr marL="0" indent="0">
              <a:buNone/>
              <a:defRPr sz="3200"/>
            </a:lvl1pPr>
            <a:lvl2pPr marL="456155" indent="0">
              <a:buNone/>
              <a:defRPr sz="2800"/>
            </a:lvl2pPr>
            <a:lvl3pPr marL="912314" indent="0">
              <a:buNone/>
              <a:defRPr sz="2400"/>
            </a:lvl3pPr>
            <a:lvl4pPr marL="1368472" indent="0">
              <a:buNone/>
              <a:defRPr sz="2000"/>
            </a:lvl4pPr>
            <a:lvl5pPr marL="1824624" indent="0">
              <a:buNone/>
              <a:defRPr sz="2000"/>
            </a:lvl5pPr>
            <a:lvl6pPr marL="2280782" indent="0">
              <a:buNone/>
              <a:defRPr sz="2000"/>
            </a:lvl6pPr>
            <a:lvl7pPr marL="2736941" indent="0">
              <a:buNone/>
              <a:defRPr sz="2000"/>
            </a:lvl7pPr>
            <a:lvl8pPr marL="3193100" indent="0">
              <a:buNone/>
              <a:defRPr sz="2000"/>
            </a:lvl8pPr>
            <a:lvl9pPr marL="3649255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854" y="7513656"/>
            <a:ext cx="7680324" cy="1127125"/>
          </a:xfrm>
        </p:spPr>
        <p:txBody>
          <a:bodyPr/>
          <a:lstStyle>
            <a:lvl1pPr marL="0" indent="0">
              <a:buNone/>
              <a:defRPr sz="1300"/>
            </a:lvl1pPr>
            <a:lvl2pPr marL="456155" indent="0">
              <a:buNone/>
              <a:defRPr sz="1300"/>
            </a:lvl2pPr>
            <a:lvl3pPr marL="912314" indent="0">
              <a:buNone/>
              <a:defRPr sz="800"/>
            </a:lvl3pPr>
            <a:lvl4pPr marL="1368472" indent="0">
              <a:buNone/>
              <a:defRPr sz="800"/>
            </a:lvl4pPr>
            <a:lvl5pPr marL="1824624" indent="0">
              <a:buNone/>
              <a:defRPr sz="800"/>
            </a:lvl5pPr>
            <a:lvl6pPr marL="2280782" indent="0">
              <a:buNone/>
              <a:defRPr sz="800"/>
            </a:lvl6pPr>
            <a:lvl7pPr marL="2736941" indent="0">
              <a:buNone/>
              <a:defRPr sz="800"/>
            </a:lvl7pPr>
            <a:lvl8pPr marL="3193100" indent="0">
              <a:buNone/>
              <a:defRPr sz="800"/>
            </a:lvl8pPr>
            <a:lvl9pPr marL="364925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38F24-4257-4A65-BCB6-4426CDDBF2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1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721" tIns="63860" rIns="127721" bIns="638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721" tIns="63860" rIns="127721" bIns="63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721" tIns="63860" rIns="127721" bIns="6386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721" tIns="63860" rIns="127721" bIns="63860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721" tIns="63860" rIns="127721" bIns="6386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00"/>
                </a:solidFill>
              </a:defRPr>
            </a:lvl1pPr>
          </a:lstStyle>
          <a:p>
            <a:fld id="{2972249E-D72A-43E9-B651-C4F2D1D9DBF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</p:sldLayoutIdLst>
  <p:hf hdr="0" ftr="0" dt="0"/>
  <p:txStyles>
    <p:titleStyle>
      <a:lvl1pPr algn="ctr" defTabSz="127317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317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2pPr>
      <a:lvl3pPr algn="ctr" defTabSz="127317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3pPr>
      <a:lvl4pPr algn="ctr" defTabSz="127317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4pPr>
      <a:lvl5pPr algn="ctr" defTabSz="127317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5pPr>
      <a:lvl6pPr marL="456155" algn="ctr" defTabSz="127660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6pPr>
      <a:lvl7pPr marL="912314" algn="ctr" defTabSz="127660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7pPr>
      <a:lvl8pPr marL="1368472" algn="ctr" defTabSz="127660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8pPr>
      <a:lvl9pPr marL="1824624" algn="ctr" defTabSz="1276608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74663" indent="-474663" algn="l" defTabSz="127317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3463" indent="-395288" algn="l" defTabSz="127317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  <a:cs typeface="+mn-cs"/>
        </a:defRPr>
      </a:lvl2pPr>
      <a:lvl3pPr marL="1593850" indent="-315913" algn="l" defTabSz="127317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cs typeface="+mn-cs"/>
        </a:defRPr>
      </a:lvl3pPr>
      <a:lvl4pPr marL="2232025" indent="-314325" algn="l" defTabSz="127317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871788" indent="-314325" algn="l" defTabSz="127317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3329312" indent="-318361" algn="l" defTabSz="127660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3785470" indent="-318361" algn="l" defTabSz="127660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4241625" indent="-318361" algn="l" defTabSz="127660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4697780" indent="-318361" algn="l" defTabSz="1276608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23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55" algn="l" defTabSz="9123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14" algn="l" defTabSz="9123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72" algn="l" defTabSz="9123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24" algn="l" defTabSz="9123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82" algn="l" defTabSz="9123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41" algn="l" defTabSz="9123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100" algn="l" defTabSz="9123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255" algn="l" defTabSz="9123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C:\Users\komarov\Desktop\head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2801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10820400" cy="3352800"/>
          </a:xfrm>
          <a:solidFill>
            <a:srgbClr val="003468"/>
          </a:solidFill>
        </p:spPr>
        <p:txBody>
          <a:bodyPr/>
          <a:lstStyle/>
          <a:p>
            <a:pPr eaLnBrk="1" hangingPunct="1"/>
            <a:r>
              <a:rPr lang="ru-RU" sz="43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sz="43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</a:rPr>
              <a:t>Средние </a:t>
            </a:r>
            <a:r>
              <a:rPr lang="ru-RU" sz="4000" dirty="0">
                <a:solidFill>
                  <a:schemeClr val="bg1"/>
                </a:solidFill>
              </a:rPr>
              <a:t>баллы ЕГЭ поступающих и оценка факторов востребованности ведущих вузов </a:t>
            </a:r>
            <a:r>
              <a:rPr lang="ru-RU" sz="4000" dirty="0" smtClean="0">
                <a:solidFill>
                  <a:schemeClr val="bg1"/>
                </a:solidFill>
              </a:rPr>
              <a:t>России</a:t>
            </a:r>
            <a:r>
              <a:rPr lang="ru-RU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</a:br>
            <a:endParaRPr lang="ru-RU" sz="2800" i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0" y="323671"/>
            <a:ext cx="12801599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Семинар "Актуальные исследования и разработки в области образования"</a:t>
            </a:r>
          </a:p>
        </p:txBody>
      </p:sp>
      <p:pic>
        <p:nvPicPr>
          <p:cNvPr id="6149" name="Picture 13" descr="gerb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152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2057400" y="5257800"/>
            <a:ext cx="10744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7" tIns="45619" rIns="91237" bIns="456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Российская 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академия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народного хозяйства </a:t>
            </a:r>
          </a:p>
          <a:p>
            <a:pPr eaLnBrk="1" hangingPunct="1"/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и государственной службы при Президенте Российской Федерации</a:t>
            </a:r>
          </a:p>
          <a:p>
            <a:pPr eaLnBrk="1" hangingPunct="1"/>
            <a:endParaRPr lang="ru-RU" sz="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799" y="7386638"/>
            <a:ext cx="1249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/>
              <a:t>Баринова Вера Александровна</a:t>
            </a:r>
            <a:r>
              <a:rPr lang="ru-RU" sz="2200" dirty="0" smtClean="0"/>
              <a:t>, </a:t>
            </a:r>
            <a:r>
              <a:rPr lang="ru-RU" sz="2200" dirty="0" err="1" smtClean="0"/>
              <a:t>к.э.н</a:t>
            </a:r>
            <a:r>
              <a:rPr lang="ru-RU" sz="2200" dirty="0" smtClean="0"/>
              <a:t>., с.н.с., заведующая лабораторией исследования корпоративных стратегий и поведения фирм ИПЭИ РАНХИГС</a:t>
            </a:r>
            <a:endParaRPr lang="en-US" sz="2200" dirty="0" smtClean="0"/>
          </a:p>
          <a:p>
            <a:pPr algn="r"/>
            <a:r>
              <a:rPr lang="ru-RU" sz="2200" b="1" dirty="0" smtClean="0"/>
              <a:t>Земцов Степан Петрович</a:t>
            </a:r>
            <a:r>
              <a:rPr lang="ru-RU" sz="2200" dirty="0" smtClean="0"/>
              <a:t>, к.г.н., старший научный сотрудник ИПЭИ </a:t>
            </a:r>
            <a:r>
              <a:rPr lang="ru-RU" sz="2200" dirty="0" err="1" smtClean="0"/>
              <a:t>РАНХиГС</a:t>
            </a:r>
            <a:endParaRPr lang="en-US" sz="2200" dirty="0" smtClean="0"/>
          </a:p>
          <a:p>
            <a:pPr algn="r"/>
            <a:r>
              <a:rPr lang="ru-RU" sz="2200" b="1" dirty="0" err="1" smtClean="0"/>
              <a:t>Ерёмкин</a:t>
            </a:r>
            <a:r>
              <a:rPr lang="ru-RU" sz="2200" b="1" dirty="0" smtClean="0"/>
              <a:t> Владимир Александрович</a:t>
            </a:r>
            <a:r>
              <a:rPr lang="ru-RU" sz="2200" dirty="0" smtClean="0"/>
              <a:t>, научный сотрудник ИПЭИ </a:t>
            </a:r>
            <a:r>
              <a:rPr lang="ru-RU" sz="2200" dirty="0" err="1" smtClean="0"/>
              <a:t>РАНХиГС</a:t>
            </a:r>
            <a:r>
              <a:rPr lang="ru-RU" sz="2200" dirty="0" smtClean="0"/>
              <a:t> (докладчик)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9062085"/>
            <a:ext cx="2162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Москва, 2015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1865"/>
            <a:ext cx="12496800" cy="1263535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Коэффициенты </a:t>
            </a:r>
            <a:r>
              <a:rPr lang="ru-RU" sz="4400" b="1" dirty="0">
                <a:solidFill>
                  <a:srgbClr val="FFFF00"/>
                </a:solidFill>
                <a:latin typeface="Calibri" panose="020F0502020204030204" pitchFamily="34" charset="0"/>
              </a:rPr>
              <a:t>корреляций между зависимыми </a:t>
            </a:r>
            <a:r>
              <a:rPr lang="ru-RU" sz="4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переменными</a:t>
            </a:r>
            <a:endParaRPr lang="ru-RU" sz="4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385290"/>
              </p:ext>
            </p:extLst>
          </p:nvPr>
        </p:nvGraphicFramePr>
        <p:xfrm>
          <a:off x="381000" y="5791200"/>
          <a:ext cx="12191999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2852928"/>
                <a:gridCol w="2567635"/>
                <a:gridCol w="2852928"/>
                <a:gridCol w="2172614"/>
                <a:gridCol w="1745894"/>
              </a:tblGrid>
              <a:tr h="152400">
                <a:tc>
                  <a:txBody>
                    <a:bodyPr/>
                    <a:lstStyle/>
                    <a:p>
                      <a:pPr indent="0"/>
                      <a:endParaRPr lang="ru-RU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Avr_USE_all_2013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Avr_USE_budg_2013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Min_USE_2013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Olimp_2013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Avr_USE_all_2012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0,93*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0,79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0,75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0,38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Avr_USE_budg_2012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0,83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0,94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0,64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0,28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Min_USE_2012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0,71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0,65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0,66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0,35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Olimp_2012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0,51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0,55</a:t>
                      </a:r>
                      <a:endParaRPr lang="ru-RU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0,22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227485"/>
              </p:ext>
            </p:extLst>
          </p:nvPr>
        </p:nvGraphicFramePr>
        <p:xfrm>
          <a:off x="304800" y="2590800"/>
          <a:ext cx="12268200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2863804"/>
                <a:gridCol w="2622531"/>
                <a:gridCol w="2863804"/>
                <a:gridCol w="2175389"/>
                <a:gridCol w="1742672"/>
              </a:tblGrid>
              <a:tr h="3619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Avr_USE_all_2013 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Avr_USE_budg_2013 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Min_USE_2013 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Olimp_2013 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19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Avr_USE_all_2013 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3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0,89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0,82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Avr_USE_budg_2013 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0,89</a:t>
                      </a:r>
                      <a:endParaRPr lang="ru-RU" sz="3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3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0,36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Min_USE_2013 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0,82</a:t>
                      </a:r>
                      <a:endParaRPr lang="ru-RU" sz="3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0,67</a:t>
                      </a:r>
                      <a:endParaRPr lang="ru-RU" sz="3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3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-RU" sz="2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Olimp_2013 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0,48</a:t>
                      </a:r>
                      <a:endParaRPr lang="ru-RU" sz="3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</a:t>
                      </a:r>
                      <a:endParaRPr lang="ru-RU" sz="3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0,36</a:t>
                      </a:r>
                      <a:endParaRPr lang="ru-RU" sz="3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sz="2200" b="1" dirty="0" smtClean="0">
                <a:solidFill>
                  <a:schemeClr val="bg1"/>
                </a:solidFill>
              </a:rPr>
              <a:t>10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11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152400"/>
            <a:ext cx="1280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6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Независимые переменные</a:t>
            </a:r>
            <a:endParaRPr lang="ru-RU" sz="6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33708"/>
              </p:ext>
            </p:extLst>
          </p:nvPr>
        </p:nvGraphicFramePr>
        <p:xfrm>
          <a:off x="76200" y="1313645"/>
          <a:ext cx="12611101" cy="8203617"/>
        </p:xfrm>
        <a:graphic>
          <a:graphicData uri="http://schemas.openxmlformats.org/drawingml/2006/table">
            <a:tbl>
              <a:tblPr firstRow="1" firstCol="1" bandRow="1"/>
              <a:tblGrid>
                <a:gridCol w="1450137"/>
                <a:gridCol w="10741188"/>
                <a:gridCol w="419776"/>
              </a:tblGrid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Символ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Расшифровка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/-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 gridSpan="3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 Сигнальная функция (</a:t>
                      </a: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1400" b="1" i="1" baseline="-25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Signal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 – узнаваемость бренда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Web_cited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Индекс цитируемости сайта вуза по данным поисковой системы "Яндекс" в марте 2013 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Web_search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поисковых запросов с кратким названием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вуза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поисковой системе "Яндекс" в расчете на 100 студентов вуза в марте 2013 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 gridSpan="3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II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. Функция воспроизводства человеческого капитала (</a:t>
                      </a:r>
                      <a:r>
                        <a:rPr lang="en-US" sz="1400" b="1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FHuman</a:t>
                      </a:r>
                      <a:r>
                        <a:rPr lang="ru-RU" sz="14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_</a:t>
                      </a:r>
                      <a:r>
                        <a:rPr lang="en-US" sz="14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capital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Salary_stud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Средняя ожидаемая заработная плата выпускника через 5 лет после окончания вуза, рассчитанная по методике портала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SuperJob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Unempl_true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Удельный вес выпускников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очной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формы обучения, обратившихся за содействием в поиске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работы*100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 gridSpan="3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III. Внутренние характеристики вуза (</a:t>
                      </a:r>
                      <a:r>
                        <a:rPr lang="ru-RU" sz="1400" b="1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Inner_charact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673">
                <a:tc gridSpan="3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Характеристики студентов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Foreighn_stud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иностранных студентов, завершивших освоение ООП ВПО, в общем выпуске студентов (приведенный контингент)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Stud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_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to_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abroad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студентов вуза, прошедших обучение за рубежом не менее триместра,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 gridSpan="3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Характеристики преподавателей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Teach_per_stud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Численность ППС в расчете на 1000 студентов приведенного контингента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PHD_per_teach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преподавателей, имеющих ученую степень кандидата и доктора наук, 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Foreign_teach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иностранных НПР в расчете на 1000 работников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 gridSpan="3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Доходы вуза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Income_p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er</a:t>
                      </a: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_stud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вуза из всех источников в расчете на одного студента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 gridSpan="3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Инфраструктура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Hostel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студентов, не обеспеченных собственным общежитием вуза, в числе студентов, нуждающихся в общежитии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Lab_area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Общая площадь учебно-лабораторных помещений в расчете на одного студента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57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Libr_fund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экземпляров учебной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литературы библиотечного фонда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расчете на одного студента (приведенного контингента)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RnD_area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Площадь, предназначенная для научно-исследовательских подразделений, в расчете на 1000 студентов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 gridSpan="3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IV. Научно-исследовательская и инновационная деятельность (</a:t>
                      </a:r>
                      <a:r>
                        <a:rPr lang="en-US" sz="1400" b="1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FRnD</a:t>
                      </a:r>
                      <a:r>
                        <a:rPr lang="ru-RU" sz="14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и </a:t>
                      </a:r>
                      <a:r>
                        <a:rPr lang="en-US" sz="1400" b="1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FInnov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Scopus_cit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цитирований в 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Web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of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Science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Scopus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в расчете на 100 НПР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RINZ_cited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цитирований в Российском индексе научного цитирования (далее – РИНЦ) в расчете на 100 НПР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RnD_p_teach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Объем НИОКР в расчете на одного НПР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Patents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патентов, зарегистрированных вузом в 2000-е гг., на 1000 НПР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Innov_business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хозообществ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созданных университетом в 2009-2012 гг.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 gridSpan="3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V. Региональные особенности (</a:t>
                      </a:r>
                      <a:r>
                        <a:rPr lang="en-US" sz="14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Region</a:t>
                      </a:r>
                      <a:r>
                        <a:rPr lang="ru-RU" sz="1400" b="1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_</a:t>
                      </a:r>
                      <a:r>
                        <a:rPr lang="en-US" sz="1400" b="1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charact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Moscow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 размещения: 1 – столичный статус (г. Москва), 0 – остальные регионы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Agglom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 размещения: 1 –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крупная агломерация (более 1 млн чел.), 0 – остальные города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 gridSpan="3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Контрольные переменные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</a:rPr>
                        <a:t>Teach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Общая численность ППС (без внешних совместителей и работающих по договорам ГПХ), 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Students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Численность приведенного контингента студентов вуза, чел.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Speciality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специализации–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индекс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Херфиндаля-Хиршмана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по доле обучающихся по разным укрупненным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группам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специальностей (УГС)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Tech_univ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 – технический вуз, 0 – другие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Econom_un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 – экономический вуз, 0 – другие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673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Med_un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1 –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едицинский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вуз, 0 – другие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9763" y="2284413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12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152400"/>
            <a:ext cx="1280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6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Выбор модели: лог или левел?</a:t>
            </a:r>
            <a:endParaRPr lang="ru-RU" sz="6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9763" y="2284413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95378"/>
            <a:ext cx="619048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6248400" cy="540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8793" y="7305556"/>
            <a:ext cx="117840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/>
                <a:ea typeface="Times New Roman"/>
              </a:rPr>
              <a:t>Зависимость между числом поисковых запросов краткого названия вуза в сети интернет на 100 студентов вуза и средним баллом ЕГЭ поступивших в вуз по всем формам обучения: </a:t>
            </a:r>
            <a:endParaRPr lang="ru-RU" sz="2800" dirty="0" smtClean="0">
              <a:latin typeface="Times New Roman"/>
              <a:ea typeface="Times New Roman"/>
            </a:endParaRPr>
          </a:p>
          <a:p>
            <a:r>
              <a:rPr lang="ru-RU" sz="2800" dirty="0" smtClean="0">
                <a:latin typeface="Times New Roman"/>
                <a:ea typeface="Times New Roman"/>
              </a:rPr>
              <a:t>слева – в натуральных величинах, справа – в логарифмированных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492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13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152400"/>
            <a:ext cx="1280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6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Какие вузы востребованы?</a:t>
            </a:r>
            <a:endParaRPr lang="ru-RU" sz="6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9763" y="2284413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14800" cy="3200400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600200"/>
            <a:ext cx="3886200" cy="3200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686800" y="1600200"/>
            <a:ext cx="396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оси </a:t>
            </a:r>
            <a:r>
              <a:rPr lang="ru-RU" dirty="0" smtClean="0"/>
              <a:t>ординат:</a:t>
            </a:r>
          </a:p>
          <a:p>
            <a:r>
              <a:rPr lang="ru-RU" dirty="0" smtClean="0"/>
              <a:t>средний </a:t>
            </a:r>
            <a:r>
              <a:rPr lang="ru-RU" dirty="0"/>
              <a:t>балл ЕГЭ по всем формам обучения,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 </a:t>
            </a:r>
            <a:r>
              <a:rPr lang="ru-RU" dirty="0"/>
              <a:t>оси абсцисс: </a:t>
            </a:r>
            <a:endParaRPr lang="ru-RU" dirty="0" smtClean="0"/>
          </a:p>
          <a:p>
            <a:r>
              <a:rPr lang="ru-RU" dirty="0" smtClean="0"/>
              <a:t>1 </a:t>
            </a:r>
            <a:r>
              <a:rPr lang="ru-RU" dirty="0"/>
              <a:t>– технические вузы (слева – </a:t>
            </a:r>
            <a:r>
              <a:rPr lang="ru-RU" b="1" dirty="0"/>
              <a:t>по </a:t>
            </a:r>
            <a:r>
              <a:rPr lang="ru-RU" b="1" dirty="0" smtClean="0"/>
              <a:t>профилю</a:t>
            </a:r>
            <a:r>
              <a:rPr lang="ru-RU" dirty="0" smtClean="0"/>
              <a:t>, справа </a:t>
            </a:r>
            <a:r>
              <a:rPr lang="ru-RU" dirty="0"/>
              <a:t>– </a:t>
            </a:r>
            <a:r>
              <a:rPr lang="ru-RU" b="1" dirty="0"/>
              <a:t>по специализации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0 </a:t>
            </a:r>
            <a:r>
              <a:rPr lang="ru-RU" dirty="0"/>
              <a:t>– остальные вузы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4114800" cy="3581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686800" y="5181600"/>
            <a:ext cx="411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по </a:t>
            </a:r>
            <a:r>
              <a:rPr lang="ru-RU" dirty="0"/>
              <a:t>оси абсцисс: </a:t>
            </a:r>
            <a:endParaRPr lang="ru-RU" dirty="0" smtClean="0"/>
          </a:p>
          <a:p>
            <a:r>
              <a:rPr lang="ru-RU" dirty="0" smtClean="0"/>
              <a:t>1 </a:t>
            </a:r>
            <a:r>
              <a:rPr lang="ru-RU" dirty="0"/>
              <a:t>– размещение вуза в </a:t>
            </a:r>
            <a:r>
              <a:rPr lang="ru-RU" b="1" dirty="0"/>
              <a:t>агломерации</a:t>
            </a:r>
            <a:r>
              <a:rPr lang="ru-RU" dirty="0"/>
              <a:t> (более миллиона жителей)  (на левом рисунке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1- </a:t>
            </a:r>
            <a:r>
              <a:rPr lang="ru-RU" b="1" dirty="0" smtClean="0"/>
              <a:t>уровень </a:t>
            </a:r>
            <a:r>
              <a:rPr lang="ru-RU" b="1" dirty="0"/>
              <a:t>специализации вуза </a:t>
            </a:r>
            <a:r>
              <a:rPr lang="ru-RU" dirty="0"/>
              <a:t>(на правом </a:t>
            </a:r>
            <a:r>
              <a:rPr lang="ru-RU" dirty="0" smtClean="0"/>
              <a:t>рисунке)</a:t>
            </a:r>
          </a:p>
          <a:p>
            <a:endParaRPr lang="ru-RU" dirty="0"/>
          </a:p>
          <a:p>
            <a:r>
              <a:rPr lang="ru-RU" dirty="0" smtClean="0"/>
              <a:t>0 </a:t>
            </a:r>
            <a:r>
              <a:rPr lang="ru-RU" dirty="0"/>
              <a:t>– остальные вузы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81600"/>
            <a:ext cx="3962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13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14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152400"/>
            <a:ext cx="1280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Модель 1. Средний балл ЕГЭ по всем формам обучения</a:t>
            </a:r>
            <a:endParaRPr lang="ru-RU" sz="4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9763" y="2284413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7524" name="Рисунок 97" descr="Описание: D:\СТАТЬИ\УНИВЕРСИТЕТЫ_СТАТЬИ\СТАТЬЯ ПО ВОСТРЕБОВАННОСТИ ВУЗОВ\Scatterplot1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71107"/>
            <a:ext cx="4934387" cy="370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3" name="Рисунок 98" descr="Описание: D:\СТАТЬИ\УНИВЕРСИТЕТЫ_СТАТЬИ\СТАТЬЯ ПО ВОСТРЕБОВАННОСТИ ВУЗОВ\Scatterplot2.jp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73438"/>
            <a:ext cx="4389437" cy="328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2" name="Рисунок 99" descr="Описание: D:\СТАТЬИ\УНИВЕРСИТЕТЫ_СТАТЬИ\СТАТЬЯ ПО ВОСТРЕБОВАННОСТИ ВУЗОВ\Scatterplot3.jp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3" y="5359284"/>
            <a:ext cx="4854284" cy="36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1" name="Рисунок 103" descr="Описание: D:\СТАТЬИ\УНИВЕРСИТЕТЫ_СТАТЬИ\СТАТЬЯ ПО ВОСТРЕБОВАННОСТИ ВУЗОВ\Scatterplot4.jpg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5471897"/>
            <a:ext cx="4886325" cy="36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9987" y="1354028"/>
            <a:ext cx="480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00" lvl="0"/>
            <a:r>
              <a:rPr lang="ru-RU" b="1" dirty="0">
                <a:ea typeface="Times New Roman" pitchFamily="18" charset="0"/>
              </a:rPr>
              <a:t>число поисковых запросов с кратким названием </a:t>
            </a:r>
            <a:r>
              <a:rPr lang="ru-RU" b="1" dirty="0" smtClean="0">
                <a:ea typeface="Times New Roman" pitchFamily="18" charset="0"/>
              </a:rPr>
              <a:t>вуза</a:t>
            </a:r>
            <a:endParaRPr lang="ru-RU" b="1" dirty="0">
              <a:ea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210800" y="4378522"/>
            <a:ext cx="23622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00" algn="ctr"/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Графики рассеяния зависимой </a:t>
            </a:r>
            <a:r>
              <a:rPr lang="ru-RU" sz="1700" b="1" dirty="0" smtClean="0">
                <a:ea typeface="Times New Roman" pitchFamily="18" charset="0"/>
              </a:rPr>
              <a:t>и </a:t>
            </a:r>
            <a:r>
              <a:rPr lang="ru-RU" sz="1700" b="1" dirty="0">
                <a:ea typeface="Times New Roman" pitchFamily="18" charset="0"/>
              </a:rPr>
              <a:t>независимых </a:t>
            </a:r>
            <a:r>
              <a:rPr lang="ru-RU" sz="1700" b="1" dirty="0" smtClean="0">
                <a:ea typeface="Times New Roman" pitchFamily="18" charset="0"/>
              </a:rPr>
              <a:t>переменных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 95% доверительным интервалом)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09392" y="1340738"/>
            <a:ext cx="4164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" lvl="0"/>
            <a:r>
              <a:rPr lang="ru-RU" b="1" dirty="0">
                <a:ea typeface="Times New Roman" pitchFamily="18" charset="0"/>
              </a:rPr>
              <a:t>безработица среди </a:t>
            </a:r>
            <a:r>
              <a:rPr lang="ru-RU" b="1" dirty="0" smtClean="0">
                <a:ea typeface="Times New Roman" pitchFamily="18" charset="0"/>
              </a:rPr>
              <a:t>выпускников</a:t>
            </a:r>
            <a:endParaRPr lang="ru-RU" b="1" dirty="0">
              <a:ea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9140646"/>
            <a:ext cx="3418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itchFamily="18" charset="0"/>
              </a:rPr>
              <a:t>доходы на одного студента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69609" y="9081303"/>
            <a:ext cx="360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Times New Roman" pitchFamily="18" charset="0"/>
              </a:rPr>
              <a:t>уровень специализации вуза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0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15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152400"/>
            <a:ext cx="1280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Модель 1. Средний балл ЕГЭ по всем формам обучения</a:t>
            </a:r>
            <a:endParaRPr lang="ru-RU" sz="16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9763" y="2284413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304362"/>
              </p:ext>
            </p:extLst>
          </p:nvPr>
        </p:nvGraphicFramePr>
        <p:xfrm>
          <a:off x="228600" y="1515310"/>
          <a:ext cx="12216604" cy="7284228"/>
        </p:xfrm>
        <a:graphic>
          <a:graphicData uri="http://schemas.openxmlformats.org/drawingml/2006/table">
            <a:tbl>
              <a:tblPr firstRow="1" firstCol="1" bandRow="1"/>
              <a:tblGrid>
                <a:gridCol w="5410200"/>
                <a:gridCol w="1178965"/>
                <a:gridCol w="1467692"/>
                <a:gridCol w="1467692"/>
                <a:gridCol w="1278437"/>
                <a:gridCol w="1413618"/>
              </a:tblGrid>
              <a:tr h="440637">
                <a:tc>
                  <a:txBody>
                    <a:bodyPr/>
                    <a:lstStyle/>
                    <a:p>
                      <a:pPr marL="72000" marR="0" indent="0" algn="ctr" defTabSz="912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Исключено наблюдений</a:t>
                      </a:r>
                      <a:endParaRPr lang="ru-RU" sz="1600" b="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6">
                <a:tc gridSpan="6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Коэффициенты при переменных (стандартная ошибка)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477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Константа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36,625*** (7,411)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77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Ln(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поисковых запросов с кратким названием вуза</a:t>
                      </a:r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3,059*** 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0,557)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31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Ln(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Удельный вес выпускников предыдущего года, признанных безработными</a:t>
                      </a:r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-1,378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**</a:t>
                      </a: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(0,545)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31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Ln(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Численность ППС в расчете на 1000 студентов приведенного контингента</a:t>
                      </a:r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0,476**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0,2)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51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вуза из всех источников в расчете на одного студента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3,076***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1,132)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77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 специализации</a:t>
                      </a:r>
                      <a:endParaRPr lang="ru-RU" sz="16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6,669*** 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2,246)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6">
                <a:tc gridSpan="6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Критерии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319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Ст. ошибка модели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4,853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19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R-квадрат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0,634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19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Исправленный R-квадрат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0,613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19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F(5,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92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6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Р-значение (F)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66">
                <a:tc gridSpan="6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Тесты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637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Тест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Вайта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гетероскедастичность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 Нулевая гипотеза: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гетероскедастичность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отсутствует. Статистика (p-значение)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28,4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0,1)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24,8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0,21)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21,3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(0,38)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22,6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0,31)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21,8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0,35)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37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Тест на нелинейность (логарифмы). Нулевая гипотеза: зависимость линейна. Статистика (p-значение)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7,7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(0,1)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10,7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(0,03)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10,8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(0,29)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9,5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0,05)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9,9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(0,08)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797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Тест на нормальное распределение ошибок. Нулевая гипотеза: ошибки распределены по нормальному закону. Статистика (p-значение)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6,3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0,04)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2,3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(0,31)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4,1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(0,13)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0,9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0,63)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(0,36)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797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Тест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Чоу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для структурных изменений в точке 50. Нулевая гипотеза: нет структурных изменений. Статистика (p-значение)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14,4</a:t>
                      </a: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(0,03)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21,3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15,9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(0,01)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21,5 (0)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21,7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16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Модель 2.</a:t>
            </a:r>
            <a:r>
              <a:rPr lang="en-US" sz="4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Средний балл ЕГЭ поступивших на бюджетное место очной формы обучения</a:t>
            </a:r>
            <a:endParaRPr lang="ru-RU" sz="4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9763" y="2284413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" y="4531182"/>
            <a:ext cx="6348413" cy="475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67" y="4500058"/>
            <a:ext cx="6086417" cy="45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7231" y="1942079"/>
            <a:ext cx="12684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Графики рассеяния и гистограммы распределения зависимой переменной </a:t>
            </a:r>
            <a:r>
              <a:rPr lang="ru-RU" sz="2800" dirty="0" smtClean="0"/>
              <a:t>«средний </a:t>
            </a:r>
            <a:r>
              <a:rPr lang="ru-RU" sz="2800" dirty="0"/>
              <a:t>балл ЕГЭ </a:t>
            </a:r>
            <a:r>
              <a:rPr lang="ru-RU" sz="2800" dirty="0" smtClean="0"/>
              <a:t>поступивших» </a:t>
            </a:r>
            <a:r>
              <a:rPr lang="ru-RU" sz="2800" dirty="0"/>
              <a:t>и независимыми переменными: </a:t>
            </a:r>
            <a:endParaRPr lang="ru-RU" sz="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219200" y="3318202"/>
            <a:ext cx="4664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число поисковых </a:t>
            </a:r>
            <a:r>
              <a:rPr lang="ru-RU" sz="2800" dirty="0" smtClean="0"/>
              <a:t>запросов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49988" y="3318202"/>
            <a:ext cx="5792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размещение вуза в агломерации </a:t>
            </a:r>
          </a:p>
        </p:txBody>
      </p:sp>
    </p:spTree>
    <p:extLst>
      <p:ext uri="{BB962C8B-B14F-4D97-AF65-F5344CB8AC3E}">
        <p14:creationId xmlns:p14="http://schemas.microsoft.com/office/powerpoint/2010/main" val="21313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17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Модель 2.</a:t>
            </a:r>
            <a:r>
              <a:rPr lang="en-US" sz="4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Средний балл ЕГЭ поступивших на бюджетное место очной формы обучения</a:t>
            </a:r>
            <a:endParaRPr lang="ru-RU" sz="4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9763" y="2284413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756993"/>
              </p:ext>
            </p:extLst>
          </p:nvPr>
        </p:nvGraphicFramePr>
        <p:xfrm>
          <a:off x="152400" y="1394137"/>
          <a:ext cx="12496800" cy="8046720"/>
        </p:xfrm>
        <a:graphic>
          <a:graphicData uri="http://schemas.openxmlformats.org/drawingml/2006/table">
            <a:tbl>
              <a:tblPr firstRow="1" firstCol="1" bandRow="1"/>
              <a:tblGrid>
                <a:gridCol w="7730520"/>
                <a:gridCol w="1664574"/>
                <a:gridCol w="1479622"/>
                <a:gridCol w="1622084"/>
              </a:tblGrid>
              <a:tr h="23715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Исключено пропущенных или неполных наблюдений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53">
                <a:tc gridSpan="4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Коэффициенты при переменных (стандартная ошибка)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30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Константа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50,815***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4,672)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46,078***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3,269)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48,31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(3,695)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0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i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Ln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(Число поисковых запросов с кратким названием вуза)</a:t>
                      </a:r>
                      <a:endParaRPr lang="ru-RU" sz="16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4,572***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3,412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(0,671)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3,042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(0,746)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07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b="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Удельный вес выпускников предыдущего года, признанных безработными</a:t>
                      </a:r>
                      <a:endParaRPr lang="ru-RU" sz="16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-0,011***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0,002)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07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b="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Численность ППС в расчете на 1000 студентов приведенного контингента</a:t>
                      </a:r>
                      <a:endParaRPr lang="ru-RU" sz="16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0,497**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0,218)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0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0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Агломерация</a:t>
                      </a:r>
                      <a:endParaRPr lang="ru-RU" sz="1600" b="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5,302***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1,197)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4,996***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1,368)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0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Общая численность ППС </a:t>
                      </a:r>
                      <a:endParaRPr lang="ru-RU" sz="1600" b="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0,003***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0,001)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0,002**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0,001)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07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600" b="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Уровень специализации</a:t>
                      </a:r>
                      <a:endParaRPr lang="ru-RU" sz="1600" b="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16,782***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2,198)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16,501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(2,208)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0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студентов вуза, прошедших обучение за рубежом</a:t>
                      </a:r>
                      <a:endParaRPr lang="ru-RU" sz="1600" b="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0,173** </a:t>
                      </a: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0,081)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53">
                <a:tc gridSpan="4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Критерии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15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 ошибка модели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7,038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5,625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5,521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5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R-квадрат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0,464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0,661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0,677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5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Испр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R-квадрат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0,447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0,647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0,66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5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 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5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Р-значение (F)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53">
                <a:tc gridSpan="4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Тесты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30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 Вайта (White) на гетероскедастичность. Нулевая гипотеза: гетероскедастичность отсутствует.  Статистика (p-значение)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9,4 (0,4)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12,1 (0,52)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18,9 (0,46)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0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 на нелинейность (логарифмы). Нулевая гипотеза: зависимость линейна. Статистика (p-значение)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6,2 (0,1)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4,1 (0,25)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2,7 (0,6)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0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 на нормальное распределение ошибок.  Нулевая гипотеза: ошибки распределены по нормальному закону. Статистика (p-значение)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 (0,87)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(0,23)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3,2 (0,2)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430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Тест Чоу для структурных изменений в точке 50. Нулевая гипотеза: нет структурных изменений. Статистика (p-значение)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10,2 (0,04)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7,9 (0,16)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 (0,34)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5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18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-76200"/>
            <a:ext cx="12801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Модель 3. Минимальный балл ЕГЭ по всем направлениям очной формы обучения</a:t>
            </a:r>
            <a:endParaRPr lang="ru-RU" sz="4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867275"/>
            <a:ext cx="1280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491" y="1937981"/>
            <a:ext cx="12684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Графики </a:t>
            </a:r>
            <a:r>
              <a:rPr lang="ru-RU" sz="2800" dirty="0"/>
              <a:t>рассеяния и гистограммы распределения зависимой переменной минимальный балл ЕГЭ поступивших и независимых переменных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pic>
        <p:nvPicPr>
          <p:cNvPr id="112642" name="Рисунок 5" descr="Описание: D:\СТАТЬИ\УНИВЕРСИТЕТЫ_СТАТЬИ\СТАТЬЯ ПО ВОСТРЕБОВАННОСТИ ВУЗОВ\Рисунки\Scatterplot3.1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8" y="4803038"/>
            <a:ext cx="6043246" cy="454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1" name="Рисунок 6" descr="Описание: D:\СТАТЬИ\УНИВЕРСИТЕТЫ_СТАТЬИ\СТАТЬЯ ПО ВОСТРЕБОВАННОСТИ ВУЗОВ\Рисунки\Scatterplot3.2.jp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76" y="4785984"/>
            <a:ext cx="5961186" cy="454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259080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957" y="3291662"/>
            <a:ext cx="57034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ожидаемая заработная плата выпускника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91400" y="3386137"/>
            <a:ext cx="4475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цитируемость сайта вуза </a:t>
            </a:r>
          </a:p>
        </p:txBody>
      </p:sp>
    </p:spTree>
    <p:extLst>
      <p:ext uri="{BB962C8B-B14F-4D97-AF65-F5344CB8AC3E}">
        <p14:creationId xmlns:p14="http://schemas.microsoft.com/office/powerpoint/2010/main" val="4769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19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Модель 3. Минимальный балл ЕГЭ, усредненный по направлениям очной формы обучения </a:t>
            </a:r>
            <a:endParaRPr lang="ru-RU" sz="4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9763" y="2284413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080954"/>
              </p:ext>
            </p:extLst>
          </p:nvPr>
        </p:nvGraphicFramePr>
        <p:xfrm>
          <a:off x="76200" y="1447801"/>
          <a:ext cx="12573000" cy="7896442"/>
        </p:xfrm>
        <a:graphic>
          <a:graphicData uri="http://schemas.openxmlformats.org/drawingml/2006/table">
            <a:tbl>
              <a:tblPr firstRow="1" firstCol="1" bandRow="1"/>
              <a:tblGrid>
                <a:gridCol w="9417485"/>
                <a:gridCol w="1511466"/>
                <a:gridCol w="1644049"/>
              </a:tblGrid>
              <a:tr h="24272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Исключено пропущенных или неполных наблюдений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23">
                <a:tc gridSpan="3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Коэффициенты при переменных (стандартная ошибка)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44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Константа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35,496***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4,349)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34,826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***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(3,355)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4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Индекс цитируемости сайта вуза</a:t>
                      </a:r>
                      <a:endParaRPr lang="ru-RU" sz="18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**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(0,001)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4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Средняя ожидаемая заработная плата выпускника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0,121*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0,063)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0,116**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0,047)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4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студентов вуза, прошедших обучение за рубежом не менее триместра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0,002***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0,001)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0,218***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0,078)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4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Площадь, предназначенная для научно-исследовательских подразделений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0,01***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0,002)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4,228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***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(1,29)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48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8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цитирований в </a:t>
                      </a:r>
                      <a:r>
                        <a:rPr lang="ru-RU" sz="1800" b="0" i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Web</a:t>
                      </a:r>
                      <a:r>
                        <a:rPr lang="ru-RU" sz="18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800" b="0" i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of</a:t>
                      </a:r>
                      <a:r>
                        <a:rPr lang="ru-RU" sz="18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800" b="0" i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Science</a:t>
                      </a:r>
                      <a:r>
                        <a:rPr lang="ru-RU" sz="18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800" b="0" i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Scopus</a:t>
                      </a:r>
                      <a:r>
                        <a:rPr lang="ru-RU" sz="18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в расчете на 100 НПР</a:t>
                      </a:r>
                      <a:endParaRPr lang="ru-RU" sz="18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4,047***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1,18)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/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4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Агломерация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0,284***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0,062)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5,544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***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(1,944)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4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Медицинский вуз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0,002***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0,001)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0,001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***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23">
                <a:tc gridSpan="3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Критерии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25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Ст. ошибка модели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5,626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5,531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5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R-квадрат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0,435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0,454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5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Испр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 R-квадрат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0,398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0,418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34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5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Р-значение (F)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23">
                <a:tc gridSpan="3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Тесты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44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Тест Вайта (White) на гетероскедастичность. Нулевая гипотеза: гетероскедастичность отсутствует.  Статистика (p-значение)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32,2 (0,15)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36,3 (0,07)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5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Тест на нелинейность (логарифмы). Нулевая гипотеза: зависимость линейна. Статистика (p-значение)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6,6 (0,16)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7,6 (0,11)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4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Тест на нормальное распределение ошибок.  Нулевая гипотеза: ошибки распределены по нормальному закону. Статистика (p-значение)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2,9 (0,23)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3,8 (0,16)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5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Тест Чоу для структурных изменений в точке 50. Нулевая гипотеза: нет структурных изменений. Статистика (p-значение)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18,3 (0,01)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2,7 (0,01)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917" marR="55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3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2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152400"/>
            <a:ext cx="128016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5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Цель</a:t>
            </a:r>
            <a:r>
              <a:rPr lang="en-US" sz="5800" b="1" dirty="0">
                <a:solidFill>
                  <a:srgbClr val="FFFF00"/>
                </a:solidFill>
                <a:latin typeface="Calibri" panose="020F0502020204030204" pitchFamily="34" charset="0"/>
              </a:rPr>
              <a:t>,</a:t>
            </a:r>
            <a:r>
              <a:rPr lang="ru-RU" sz="5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объект и предмет исследования</a:t>
            </a:r>
            <a:endParaRPr lang="ru-RU" sz="5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66700" y="1878955"/>
            <a:ext cx="122682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3600" b="1" dirty="0" smtClean="0"/>
              <a:t>Цель </a:t>
            </a:r>
            <a:r>
              <a:rPr lang="ru-RU" sz="3600" dirty="0" smtClean="0"/>
              <a:t>– </a:t>
            </a:r>
            <a:r>
              <a:rPr lang="ru-RU" sz="3600" dirty="0"/>
              <a:t>выявить основные факторы, влияющие на востребованность вузов России среди лучших абитуриентов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3600" b="1" dirty="0" smtClean="0"/>
              <a:t>Объект</a:t>
            </a:r>
            <a:r>
              <a:rPr lang="ru-RU" sz="3600" dirty="0" smtClean="0"/>
              <a:t> – ведущие </a:t>
            </a:r>
            <a:r>
              <a:rPr lang="ru-RU" sz="3600" dirty="0"/>
              <a:t>вузы </a:t>
            </a:r>
            <a:r>
              <a:rPr lang="ru-RU" sz="3600" dirty="0" smtClean="0"/>
              <a:t>России (ТОП-100 </a:t>
            </a:r>
            <a:r>
              <a:rPr lang="ru-RU" sz="3600" dirty="0"/>
              <a:t>российских вузов по рейтингу «Эксперт-РА» за </a:t>
            </a:r>
            <a:r>
              <a:rPr lang="ru-RU" sz="3600" dirty="0" smtClean="0"/>
              <a:t>2013 г.)</a:t>
            </a:r>
            <a:endParaRPr lang="ru-RU" sz="3600" dirty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3600" b="1" dirty="0" smtClean="0"/>
              <a:t>Предмет</a:t>
            </a:r>
            <a:r>
              <a:rPr lang="ru-RU" sz="3600" dirty="0" smtClean="0"/>
              <a:t> –</a:t>
            </a:r>
            <a:r>
              <a:rPr lang="ru-RU" sz="3600" dirty="0"/>
              <a:t> </a:t>
            </a:r>
            <a:r>
              <a:rPr lang="ru-RU" sz="3600" dirty="0" smtClean="0"/>
              <a:t>внутренние </a:t>
            </a:r>
            <a:r>
              <a:rPr lang="ru-RU" sz="3600" dirty="0"/>
              <a:t>и внешние факторы, влияющие на востребованность ведущих вузов среди лучших (с точки зрения баллов ЕГЭ) абитуриентов в 2013/2014 учебном </a:t>
            </a:r>
            <a:r>
              <a:rPr lang="ru-RU" sz="3600" dirty="0" smtClean="0"/>
              <a:t>году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4867" y="8171940"/>
            <a:ext cx="117318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Востребованность</a:t>
            </a:r>
            <a:r>
              <a:rPr lang="ru-RU" sz="2800" dirty="0"/>
              <a:t> университета </a:t>
            </a:r>
            <a:r>
              <a:rPr lang="ru-RU" sz="2800" dirty="0" smtClean="0"/>
              <a:t>должна отражать </a:t>
            </a:r>
            <a:r>
              <a:rPr lang="ru-RU" sz="2800" dirty="0"/>
              <a:t>его способность </a:t>
            </a:r>
            <a:endParaRPr lang="ru-RU" sz="2800" dirty="0" smtClean="0"/>
          </a:p>
          <a:p>
            <a:pPr algn="ctr"/>
            <a:r>
              <a:rPr lang="ru-RU" sz="2800" dirty="0" smtClean="0"/>
              <a:t>привлекать </a:t>
            </a:r>
            <a:r>
              <a:rPr lang="ru-RU" sz="2800" dirty="0"/>
              <a:t>лучших абитуриентов. </a:t>
            </a:r>
          </a:p>
        </p:txBody>
      </p:sp>
    </p:spTree>
    <p:extLst>
      <p:ext uri="{BB962C8B-B14F-4D97-AF65-F5344CB8AC3E}">
        <p14:creationId xmlns:p14="http://schemas.microsoft.com/office/powerpoint/2010/main" val="15964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20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152400"/>
            <a:ext cx="1280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6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Индекс востребованности вузов</a:t>
            </a:r>
            <a:endParaRPr lang="ru-RU" sz="6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9763" y="2284413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778" y="2974637"/>
            <a:ext cx="12484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</a:t>
            </a:r>
            <a:r>
              <a:rPr lang="ru-RU" sz="2400" b="1" i="1" baseline="-25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AvrUSE</a:t>
            </a:r>
            <a:r>
              <a:rPr lang="en-US" sz="2400" b="1" i="1" baseline="-25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all</a:t>
            </a:r>
            <a: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ea typeface="Calibri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средний балл ЕГЭ студентов, принятых на обучение по программам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бакалавриата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специалитета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, по всем формам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обучения</a:t>
            </a:r>
            <a:endParaRPr lang="en-US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</a:t>
            </a:r>
            <a:r>
              <a:rPr lang="ru-RU" sz="2400" b="1" i="1" baseline="-25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AvrUSE</a:t>
            </a:r>
            <a:r>
              <a:rPr lang="en-US" sz="2400" b="1" i="1" baseline="-25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budg</a:t>
            </a:r>
            <a:r>
              <a:rPr lang="en-US" sz="2400" b="1" i="1" baseline="-25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</a:t>
            </a:r>
            <a:r>
              <a:rPr lang="ru-RU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редний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балл ЕГЭ студентов, принятых по результатам ЕГЭ на обучение по очной форме по программам </a:t>
            </a:r>
            <a:r>
              <a:rPr lang="ru-RU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бакалавриата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специалитета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за счет бюджетных средств </a:t>
            </a:r>
            <a:endParaRPr lang="en-US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</a:t>
            </a:r>
            <a:r>
              <a:rPr lang="ru-RU" sz="2400" b="1" i="1" baseline="-250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MinUSE</a:t>
            </a:r>
            <a:r>
              <a:rPr lang="ru-RU" sz="2400" b="1" i="1" baseline="-25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у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средненный по реализуемым направлениям (специальностям) минимальный балл ЕГЭ студентов, принятых по результатам ЕГЭ на обучение по очной форме на программы </a:t>
            </a:r>
            <a:r>
              <a:rPr lang="ru-RU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бакалавриата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специалитета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Субиндексы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были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рассчитаны по формуле линейного масштабирования («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макс-мин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») </a:t>
            </a:r>
            <a:endParaRPr lang="en-US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определении экстремумов использовались данные по всем вузам за 2012/2013 и 2013/2014 учебные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926964"/>
              </p:ext>
            </p:extLst>
          </p:nvPr>
        </p:nvGraphicFramePr>
        <p:xfrm>
          <a:off x="3176676" y="1524000"/>
          <a:ext cx="6448248" cy="120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2" name="Формула" r:id="rId5" imgW="2514600" imgH="431800" progId="Equation.3">
                  <p:embed/>
                </p:oleObj>
              </mc:Choice>
              <mc:Fallback>
                <p:oleObj name="Формула" r:id="rId5" imgW="2514600" imgH="4318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676" y="1524000"/>
                        <a:ext cx="6448248" cy="1207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438099"/>
              </p:ext>
            </p:extLst>
          </p:nvPr>
        </p:nvGraphicFramePr>
        <p:xfrm>
          <a:off x="2209800" y="7620000"/>
          <a:ext cx="8534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2800" b="1" i="1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Avr_USE_all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2800" b="1" i="1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Avr_USE</a:t>
                      </a:r>
                      <a:r>
                        <a:rPr lang="ru-RU" sz="2800" b="1" i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r>
                        <a:rPr lang="en-US" sz="2800" b="1" i="1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budg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2800" b="1" i="1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Min_USE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значение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 (РЭШ)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(РЭШ)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81 (РЭШ)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2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Минимальное значение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(2012 г.)</a:t>
                      </a:r>
                    </a:p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42,2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(2012 г)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3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21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152400"/>
            <a:ext cx="1280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6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Индекс востребованности вузов</a:t>
            </a:r>
            <a:endParaRPr lang="ru-RU" sz="6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9763" y="2284413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358582"/>
              </p:ext>
            </p:extLst>
          </p:nvPr>
        </p:nvGraphicFramePr>
        <p:xfrm>
          <a:off x="76200" y="1371600"/>
          <a:ext cx="12573000" cy="8077200"/>
        </p:xfrm>
        <a:graphic>
          <a:graphicData uri="http://schemas.openxmlformats.org/drawingml/2006/table">
            <a:tbl>
              <a:tblPr firstRow="1" firstCol="1" bandRow="1"/>
              <a:tblGrid>
                <a:gridCol w="655930"/>
                <a:gridCol w="749632"/>
                <a:gridCol w="6501933"/>
                <a:gridCol w="900250"/>
                <a:gridCol w="900250"/>
                <a:gridCol w="900250"/>
                <a:gridCol w="900250"/>
                <a:gridCol w="1064505"/>
              </a:tblGrid>
              <a:tr h="5155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Ранг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Ранг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вуза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Iattract2013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Avr_USE_all_2014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Avr_USE_bud_2014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Min_USE_2014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Iattract2014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93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Московский физико-технический институт (государственный университет)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87,6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71,5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55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Московский государственный институт международных отношений (университет) Министерства иностранных дел Российской Федерации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88,6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96,7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71,1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89,0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55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Первый Санкт-Петербургский государственный медицинский университет имени И.П. Павлова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75,7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85,5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85,1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93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Московский государственный технический университет имени Н.Э. Баумана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65,5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88,9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63,0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93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Московский государственный университет имени М.В.Ломоносова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85,6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89,7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65,3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93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Национальный исследовательский университет "Высшая школа экономики"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59,1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80,8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76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Уральский государственный медицинский университет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64,1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82,9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68,8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80,8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93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Московский государственный юридический университет имени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О.Е.Кутафина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89,9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77,8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76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Санкт-Петербургский государственный университет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68,2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85,6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63,7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76,5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55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Всероссийская академия внешней торговли Министерства экономического развития Российской Федерации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68,2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91,7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76,4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93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Национальный исследовательский ядерный университет "МИФИ"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63,9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81,6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87,1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75,7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55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Первый Московский государственный медицинский университет имени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И.М.Сеченова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70,0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80,8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54,2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74,9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93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Финансовый университет при Правительстве Российской Федерации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67,5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89,8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55,8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73,7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93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Воронежская государственная медицинская академия имени Н.Н.Бурденко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70,3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85,3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60,7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73,5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93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Новосибирский национальный исследовательский государственный университет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58,4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73,0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55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Санкт-Петербургский национальный исследовательский университет информационных технологий, механики и оптики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57,0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76,4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85,4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54,6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69,5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76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Российский государственный гуманитарный университет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76,6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69,4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93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Российский государственный университет нефти и газа имени И.М. Губкина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74,5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74,5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85,5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55,1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68,9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55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Российская академия народного хозяйства и государственной службы при Президенте Российской Федерации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68,1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71,9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90,1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51,8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68,9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93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Российский экономический университет имени Г.В. Плеханова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69,5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75,6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87,9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50,6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68,7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708" marR="297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9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22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152400"/>
            <a:ext cx="1280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6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Индекс востребованности вузов</a:t>
            </a:r>
            <a:endParaRPr lang="ru-RU" sz="6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626119"/>
              </p:ext>
            </p:extLst>
          </p:nvPr>
        </p:nvGraphicFramePr>
        <p:xfrm>
          <a:off x="100808" y="1371600"/>
          <a:ext cx="12548392" cy="8092052"/>
        </p:xfrm>
        <a:graphic>
          <a:graphicData uri="http://schemas.openxmlformats.org/drawingml/2006/table">
            <a:tbl>
              <a:tblPr firstRow="1" firstCol="1" bandRow="1"/>
              <a:tblGrid>
                <a:gridCol w="8080424"/>
                <a:gridCol w="1507393"/>
                <a:gridCol w="1507393"/>
                <a:gridCol w="1453182"/>
              </a:tblGrid>
              <a:tr h="319652"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Коэффициенты при переменных (стандартная ошибка)</a:t>
                      </a:r>
                      <a:endParaRPr lang="ru-RU" sz="15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65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Индекс цитируемости сайта вуза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0,001*** 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(0)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0,001*** 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0,001***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(0)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65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Ln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(Средняя ожидаемая заработная плата выпускника через 5 лет после окончания вуза)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8,512*** 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(0,656)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8,018***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(0,691)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7,838***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(0,694)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65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иностранных НПР в расчете на 1000 работников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-0,035* 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(0,018)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ru-RU" sz="1500">
                        <a:effectLst/>
                        <a:latin typeface="Calibri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ru-RU" sz="1500">
                        <a:effectLst/>
                        <a:latin typeface="Calibri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65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 очно в общей численности студентов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0,15*** 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(0,049)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0,193***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(0,05)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0,207*** 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(0,051)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65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вуза из всех источников в расчете на одного студента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0,006** 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(0,003)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0,007**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(0,003)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65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Площадь, предназначенная для научно-исследовательских подразделений, в расчете на 1000 студентов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0,002***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(0,001)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65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цитирований в Российском индексе научного цитирования (далее – РИНЦ) в расчете на 100 НПР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-0,013*** 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(0,005)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-0,011** 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(0,005)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65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цитирований в 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Web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Science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5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Scopus</a:t>
                      </a: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расчете на 100 НПР</a:t>
                      </a:r>
                      <a:endParaRPr lang="ru-RU" sz="15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0,013***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(0,003)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0,011***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(0,004)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0,008**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(0,004)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65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специализации вуза поУГС^2</a:t>
                      </a:r>
                      <a:endParaRPr lang="ru-RU" sz="15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14,358***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(2,724)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13,341*** 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(2,685)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14,072*** 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(2,753)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65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Профиль: 1 – вуз социально-экономического профиля, 0 – остальные</a:t>
                      </a:r>
                      <a:endParaRPr lang="ru-RU" sz="15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11,213***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(2,228)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10,235*** 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(2,189)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9,52***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(2,287)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65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Город размещения: 1 – крупная агломерация (более 1 млн чел.), 0 – остальные города</a:t>
                      </a:r>
                      <a:endParaRPr lang="ru-RU" sz="15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4,175***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1,378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4,418*** 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(1,38)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5,26***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(1,351)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826"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Критерии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82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Ст. ошибка модели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5,97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6,14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6,28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82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R-квадрат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82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Испр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R-квадрат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82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Критерий Шварца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666,98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665,73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663,05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826"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Тесты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65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 Вайта (White) на гетероскедастичность. Нулевая гипотеза: гетероскедастичность отсутствует.  Статистика (p-значение)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83,4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(0,19)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72,6 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(00,2)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60,72 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(0,001)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65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 на нормальное распределение ошибок. Нулевая гипотеза: ошибки распределены нормально. Статистика (p-значение)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1,76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(0,41)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(0,37)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2,65 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(0,27)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65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Чоу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для структурных изменений в точке 50. Нулевая гипотеза: нет структурных изменений. Статистика (p-значение)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23,4 (0,02)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20,8 (0,02)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20,8 (0,02)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376" marR="283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2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23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152400"/>
            <a:ext cx="1280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6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Выводы</a:t>
            </a:r>
            <a:endParaRPr lang="ru-RU" sz="6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9763" y="2284413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447799"/>
            <a:ext cx="12134593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u="sng" dirty="0" smtClean="0">
                <a:latin typeface="Times New Roman"/>
                <a:ea typeface="Times New Roman"/>
              </a:rPr>
              <a:t>Ключевые факторы </a:t>
            </a:r>
            <a:r>
              <a:rPr lang="ru-RU" sz="2400" dirty="0">
                <a:latin typeface="Times New Roman"/>
                <a:ea typeface="Times New Roman"/>
              </a:rPr>
              <a:t>при выборе вуза </a:t>
            </a:r>
            <a:r>
              <a:rPr lang="ru-RU" sz="2400" dirty="0" smtClean="0">
                <a:latin typeface="Times New Roman"/>
                <a:ea typeface="Times New Roman"/>
              </a:rPr>
              <a:t>абитуриентами: </a:t>
            </a:r>
            <a:r>
              <a:rPr lang="ru-RU" sz="2400" b="1" dirty="0" smtClean="0">
                <a:latin typeface="Times New Roman"/>
                <a:ea typeface="Times New Roman"/>
              </a:rPr>
              <a:t>бренд </a:t>
            </a:r>
            <a:r>
              <a:rPr lang="ru-RU" sz="2400" b="1" dirty="0">
                <a:latin typeface="Times New Roman"/>
                <a:ea typeface="Times New Roman"/>
              </a:rPr>
              <a:t>вуза </a:t>
            </a:r>
            <a:r>
              <a:rPr lang="ru-RU" sz="2400" dirty="0" smtClean="0">
                <a:latin typeface="Times New Roman"/>
                <a:ea typeface="Times New Roman"/>
              </a:rPr>
              <a:t>(число </a:t>
            </a:r>
            <a:r>
              <a:rPr lang="ru-RU" sz="2400" dirty="0">
                <a:latin typeface="Times New Roman"/>
                <a:ea typeface="Times New Roman"/>
              </a:rPr>
              <a:t>поисковых </a:t>
            </a:r>
            <a:r>
              <a:rPr lang="ru-RU" sz="2400" dirty="0" smtClean="0">
                <a:latin typeface="Times New Roman"/>
                <a:ea typeface="Times New Roman"/>
              </a:rPr>
              <a:t>запросов, цитируемость </a:t>
            </a:r>
            <a:r>
              <a:rPr lang="ru-RU" sz="2400" dirty="0">
                <a:latin typeface="Times New Roman"/>
                <a:ea typeface="Times New Roman"/>
              </a:rPr>
              <a:t>сайта), </a:t>
            </a:r>
            <a:r>
              <a:rPr lang="ru-RU" sz="2400" b="1" dirty="0">
                <a:latin typeface="Times New Roman"/>
                <a:ea typeface="Times New Roman"/>
              </a:rPr>
              <a:t>успешность выпускников </a:t>
            </a:r>
            <a:r>
              <a:rPr lang="ru-RU" sz="2400" dirty="0">
                <a:latin typeface="Times New Roman"/>
                <a:ea typeface="Times New Roman"/>
              </a:rPr>
              <a:t>(занятость и  ожидаемая заработная плата), </a:t>
            </a:r>
            <a:r>
              <a:rPr lang="ru-RU" sz="2400" b="1" dirty="0">
                <a:latin typeface="Times New Roman"/>
                <a:ea typeface="Times New Roman"/>
              </a:rPr>
              <a:t>доходность и обеспеченность профессорско-преподавательским </a:t>
            </a:r>
            <a:r>
              <a:rPr lang="ru-RU" sz="2400" b="1" dirty="0" smtClean="0">
                <a:latin typeface="Times New Roman"/>
                <a:ea typeface="Times New Roman"/>
              </a:rPr>
              <a:t>составом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indent="2857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/>
                <a:ea typeface="Times New Roman"/>
              </a:rPr>
              <a:t>Абитуриенты </a:t>
            </a:r>
            <a:r>
              <a:rPr lang="ru-RU" sz="2400" dirty="0">
                <a:latin typeface="Times New Roman"/>
                <a:ea typeface="Times New Roman"/>
              </a:rPr>
              <a:t>не рассматривают </a:t>
            </a:r>
            <a:r>
              <a:rPr lang="ru-RU" sz="2400" dirty="0" smtClean="0">
                <a:latin typeface="Times New Roman"/>
                <a:ea typeface="Times New Roman"/>
              </a:rPr>
              <a:t>показатели </a:t>
            </a:r>
            <a:r>
              <a:rPr lang="ru-RU" sz="2400" b="1" dirty="0">
                <a:latin typeface="Times New Roman"/>
                <a:ea typeface="Times New Roman"/>
              </a:rPr>
              <a:t>развития </a:t>
            </a:r>
            <a:r>
              <a:rPr lang="ru-RU" sz="2400" b="1" dirty="0" smtClean="0">
                <a:latin typeface="Times New Roman"/>
                <a:ea typeface="Times New Roman"/>
              </a:rPr>
              <a:t>инфраструктуры</a:t>
            </a:r>
            <a:endParaRPr lang="ru-RU" sz="2400" b="1" dirty="0">
              <a:latin typeface="Times New Roman"/>
              <a:ea typeface="Times New Roman"/>
            </a:endParaRPr>
          </a:p>
          <a:p>
            <a:pPr indent="2857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/>
                <a:ea typeface="Times New Roman"/>
              </a:rPr>
              <a:t>Абитуриенты </a:t>
            </a:r>
            <a:r>
              <a:rPr lang="ru-RU" sz="2400" dirty="0" smtClean="0">
                <a:latin typeface="Times New Roman"/>
                <a:ea typeface="Times New Roman"/>
              </a:rPr>
              <a:t>учитывают наличие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</a:rPr>
              <a:t>зарубежных </a:t>
            </a:r>
            <a:r>
              <a:rPr lang="ru-RU" sz="2400" b="1" dirty="0" smtClean="0">
                <a:latin typeface="Times New Roman"/>
                <a:ea typeface="Times New Roman"/>
              </a:rPr>
              <a:t>стажировок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 indent="2857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 smtClean="0">
                <a:latin typeface="Times New Roman"/>
                <a:ea typeface="Times New Roman"/>
              </a:rPr>
              <a:t>Инновационная </a:t>
            </a:r>
            <a:r>
              <a:rPr lang="ru-RU" sz="2400" b="1" dirty="0" smtClean="0">
                <a:latin typeface="Times New Roman"/>
                <a:ea typeface="Times New Roman"/>
              </a:rPr>
              <a:t>деятельность </a:t>
            </a:r>
            <a:r>
              <a:rPr lang="ru-RU" sz="2400" dirty="0" smtClean="0">
                <a:latin typeface="Times New Roman"/>
                <a:ea typeface="Times New Roman"/>
              </a:rPr>
              <a:t>вузов практически не оказывает влияния на </a:t>
            </a:r>
            <a:r>
              <a:rPr lang="ru-RU" sz="2400" dirty="0" smtClean="0">
                <a:latin typeface="Times New Roman"/>
                <a:ea typeface="Times New Roman"/>
              </a:rPr>
              <a:t>востребованность</a:t>
            </a:r>
            <a:endParaRPr lang="ru-RU" sz="2400" b="1" dirty="0">
              <a:latin typeface="Times New Roman"/>
              <a:ea typeface="Times New Roman"/>
            </a:endParaRPr>
          </a:p>
          <a:p>
            <a:pPr indent="2857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/>
                <a:ea typeface="Times New Roman"/>
              </a:rPr>
              <a:t>Более востребованы вузы, расположенные в крупной </a:t>
            </a:r>
            <a:r>
              <a:rPr lang="ru-RU" sz="2400" b="1" dirty="0" smtClean="0">
                <a:latin typeface="Times New Roman"/>
                <a:ea typeface="Times New Roman"/>
              </a:rPr>
              <a:t>агломерации</a:t>
            </a:r>
            <a:r>
              <a:rPr lang="ru-RU" sz="2400" dirty="0" smtClean="0">
                <a:latin typeface="Times New Roman"/>
                <a:ea typeface="Times New Roman"/>
              </a:rPr>
              <a:t> благодаря более высокому качеству жизни в ней</a:t>
            </a:r>
          </a:p>
          <a:p>
            <a:pPr indent="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/>
                <a:ea typeface="Times New Roman"/>
              </a:rPr>
              <a:t>Большинство ориентированных на производство </a:t>
            </a:r>
            <a:r>
              <a:rPr lang="ru-RU" sz="2400" b="1" dirty="0" smtClean="0">
                <a:latin typeface="Times New Roman"/>
                <a:ea typeface="Times New Roman"/>
              </a:rPr>
              <a:t>технических вузов </a:t>
            </a:r>
            <a:r>
              <a:rPr lang="ru-RU" sz="2400" dirty="0" smtClean="0">
                <a:latin typeface="Times New Roman"/>
                <a:ea typeface="Times New Roman"/>
              </a:rPr>
              <a:t>оказываются </a:t>
            </a:r>
            <a:r>
              <a:rPr lang="ru-RU" sz="2400" b="1" dirty="0" smtClean="0">
                <a:latin typeface="Times New Roman"/>
                <a:ea typeface="Times New Roman"/>
              </a:rPr>
              <a:t>наименее востребованными</a:t>
            </a:r>
            <a:r>
              <a:rPr lang="ru-RU" sz="2400" dirty="0" smtClean="0">
                <a:latin typeface="Times New Roman"/>
                <a:ea typeface="Times New Roman"/>
              </a:rPr>
              <a:t> при прочих равных условиях, за исключением </a:t>
            </a:r>
            <a:r>
              <a:rPr lang="ru-RU" sz="2400" dirty="0" smtClean="0">
                <a:latin typeface="Times New Roman"/>
                <a:ea typeface="Times New Roman"/>
              </a:rPr>
              <a:t>МФТИ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 smtClean="0">
                <a:latin typeface="Times New Roman"/>
                <a:ea typeface="Times New Roman"/>
              </a:rPr>
              <a:t>МГТУ им</a:t>
            </a:r>
            <a:r>
              <a:rPr lang="ru-RU" sz="2400" dirty="0">
                <a:latin typeface="Times New Roman"/>
                <a:ea typeface="Times New Roman"/>
              </a:rPr>
              <a:t>. Н.Э. </a:t>
            </a:r>
            <a:r>
              <a:rPr lang="ru-RU" sz="2400" dirty="0" smtClean="0">
                <a:latin typeface="Times New Roman"/>
                <a:ea typeface="Times New Roman"/>
              </a:rPr>
              <a:t>Баумана, МИФИ</a:t>
            </a:r>
            <a:endParaRPr lang="ru-RU" sz="2400" dirty="0">
              <a:latin typeface="Times New Roman"/>
              <a:ea typeface="Times New Roman"/>
            </a:endParaRPr>
          </a:p>
          <a:p>
            <a:pPr indent="2857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/>
                <a:ea typeface="Times New Roman"/>
              </a:rPr>
              <a:t>Более </a:t>
            </a:r>
            <a:r>
              <a:rPr lang="ru-RU" sz="2400" dirty="0">
                <a:latin typeface="Times New Roman"/>
                <a:ea typeface="Times New Roman"/>
              </a:rPr>
              <a:t>востребованными являются вузы </a:t>
            </a:r>
            <a:r>
              <a:rPr lang="ru-RU" sz="2400" b="1" dirty="0">
                <a:latin typeface="Times New Roman"/>
                <a:ea typeface="Times New Roman"/>
              </a:rPr>
              <a:t>медицинского</a:t>
            </a:r>
            <a:r>
              <a:rPr lang="ru-RU" sz="2400" dirty="0">
                <a:latin typeface="Times New Roman"/>
                <a:ea typeface="Times New Roman"/>
              </a:rPr>
              <a:t> и </a:t>
            </a:r>
            <a:r>
              <a:rPr lang="ru-RU" sz="2400" b="1" dirty="0">
                <a:latin typeface="Times New Roman"/>
                <a:ea typeface="Times New Roman"/>
              </a:rPr>
              <a:t>социально-экономического </a:t>
            </a:r>
            <a:r>
              <a:rPr lang="ru-RU" sz="2400" b="1" dirty="0" smtClean="0">
                <a:latin typeface="Times New Roman"/>
                <a:ea typeface="Times New Roman"/>
              </a:rPr>
              <a:t>профилей</a:t>
            </a:r>
            <a:endParaRPr lang="ru-RU" sz="2400" dirty="0">
              <a:latin typeface="Times New Roman"/>
              <a:ea typeface="Times New Roman"/>
            </a:endParaRPr>
          </a:p>
          <a:p>
            <a:pPr indent="28575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>
                <a:latin typeface="Times New Roman"/>
                <a:ea typeface="Times New Roman"/>
              </a:rPr>
              <a:t>Уровень специализации </a:t>
            </a:r>
            <a:r>
              <a:rPr lang="ru-RU" sz="2400" dirty="0">
                <a:latin typeface="Times New Roman"/>
                <a:ea typeface="Times New Roman"/>
              </a:rPr>
              <a:t>вуза связан с востребованностью положительной и ∩-образной зависимостями. </a:t>
            </a:r>
            <a:r>
              <a:rPr lang="ru-RU" sz="2400" dirty="0" smtClean="0">
                <a:latin typeface="Times New Roman"/>
                <a:ea typeface="Times New Roman"/>
              </a:rPr>
              <a:t>Для </a:t>
            </a:r>
            <a:r>
              <a:rPr lang="ru-RU" sz="2400" dirty="0">
                <a:latin typeface="Times New Roman"/>
                <a:ea typeface="Times New Roman"/>
              </a:rPr>
              <a:t>юридических, медицинских и технических вузов успешна стратегия высокой </a:t>
            </a:r>
            <a:r>
              <a:rPr lang="ru-RU" sz="2400" dirty="0" smtClean="0">
                <a:latin typeface="Times New Roman"/>
                <a:ea typeface="Times New Roman"/>
              </a:rPr>
              <a:t>специализации, </a:t>
            </a:r>
            <a:r>
              <a:rPr lang="ru-RU" sz="2400" dirty="0">
                <a:latin typeface="Times New Roman"/>
                <a:ea typeface="Times New Roman"/>
              </a:rPr>
              <a:t>а для классических </a:t>
            </a:r>
            <a:r>
              <a:rPr lang="ru-RU" sz="2400" dirty="0" smtClean="0">
                <a:latin typeface="Times New Roman"/>
                <a:ea typeface="Times New Roman"/>
              </a:rPr>
              <a:t>– стратегия</a:t>
            </a:r>
            <a:r>
              <a:rPr lang="ru-RU" sz="2400" dirty="0">
                <a:latin typeface="Times New Roman"/>
                <a:ea typeface="Times New Roman"/>
              </a:rPr>
              <a:t>, связанная со средним уровнем </a:t>
            </a:r>
            <a:r>
              <a:rPr lang="ru-RU" sz="2400" dirty="0" smtClean="0">
                <a:latin typeface="Times New Roman"/>
                <a:ea typeface="Times New Roman"/>
              </a:rPr>
              <a:t>специализации. Стратегия </a:t>
            </a:r>
            <a:r>
              <a:rPr lang="ru-RU" sz="2400" dirty="0">
                <a:latin typeface="Times New Roman"/>
                <a:ea typeface="Times New Roman"/>
              </a:rPr>
              <a:t>смешения специальностей разных профилей </a:t>
            </a:r>
            <a:r>
              <a:rPr lang="ru-RU" sz="2400" dirty="0" smtClean="0">
                <a:latin typeface="Times New Roman"/>
                <a:ea typeface="Times New Roman"/>
              </a:rPr>
              <a:t>понижает </a:t>
            </a:r>
            <a:r>
              <a:rPr lang="ru-RU" sz="2400" dirty="0">
                <a:latin typeface="Times New Roman"/>
                <a:ea typeface="Times New Roman"/>
              </a:rPr>
              <a:t>востребованность </a:t>
            </a:r>
            <a:r>
              <a:rPr lang="ru-RU" sz="2400" dirty="0" smtClean="0">
                <a:latin typeface="Times New Roman"/>
                <a:ea typeface="Times New Roman"/>
              </a:rPr>
              <a:t>вуза</a:t>
            </a:r>
            <a:endParaRPr lang="ru-RU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12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12801600" cy="188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24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4495800"/>
            <a:ext cx="12801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Спасибо за внимание!</a:t>
            </a:r>
            <a:endParaRPr lang="ru-RU" sz="44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25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152400"/>
            <a:ext cx="1280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Модель 1. Средний балл ЕГЭ по всем формам обучения </a:t>
            </a:r>
            <a:r>
              <a:rPr lang="en-US" sz="1600" dirty="0" smtClean="0">
                <a:solidFill>
                  <a:srgbClr val="FFFF00"/>
                </a:solidFill>
              </a:rPr>
              <a:t>level</a:t>
            </a:r>
            <a:r>
              <a:rPr lang="ru-RU" sz="1600" dirty="0">
                <a:solidFill>
                  <a:srgbClr val="FFFF00"/>
                </a:solidFill>
              </a:rPr>
              <a:t>-</a:t>
            </a:r>
            <a:r>
              <a:rPr lang="en-US" sz="1600" dirty="0">
                <a:solidFill>
                  <a:srgbClr val="FFFF00"/>
                </a:solidFill>
              </a:rPr>
              <a:t>level</a:t>
            </a:r>
            <a:r>
              <a:rPr lang="ru-RU" sz="1600" dirty="0">
                <a:solidFill>
                  <a:srgbClr val="FFFF00"/>
                </a:solidFill>
              </a:rPr>
              <a:t> (модель 1.1), </a:t>
            </a:r>
            <a:r>
              <a:rPr lang="en-US" sz="1600" dirty="0">
                <a:solidFill>
                  <a:srgbClr val="FFFF00"/>
                </a:solidFill>
              </a:rPr>
              <a:t>level</a:t>
            </a:r>
            <a:r>
              <a:rPr lang="ru-RU" sz="1600" dirty="0">
                <a:solidFill>
                  <a:srgbClr val="FFFF00"/>
                </a:solidFill>
              </a:rPr>
              <a:t>-</a:t>
            </a:r>
            <a:r>
              <a:rPr lang="en-US" sz="1600" dirty="0">
                <a:solidFill>
                  <a:srgbClr val="FFFF00"/>
                </a:solidFill>
              </a:rPr>
              <a:t>log</a:t>
            </a:r>
            <a:r>
              <a:rPr lang="ru-RU" sz="1600" dirty="0">
                <a:solidFill>
                  <a:srgbClr val="FFFF00"/>
                </a:solidFill>
              </a:rPr>
              <a:t> (1.2), </a:t>
            </a:r>
            <a:r>
              <a:rPr lang="en-US" sz="1600" dirty="0">
                <a:solidFill>
                  <a:srgbClr val="FFFF00"/>
                </a:solidFill>
              </a:rPr>
              <a:t>log</a:t>
            </a:r>
            <a:r>
              <a:rPr lang="ru-RU" sz="1600" dirty="0">
                <a:solidFill>
                  <a:srgbClr val="FFFF00"/>
                </a:solidFill>
              </a:rPr>
              <a:t>-</a:t>
            </a:r>
            <a:r>
              <a:rPr lang="en-US" sz="1600" dirty="0">
                <a:solidFill>
                  <a:srgbClr val="FFFF00"/>
                </a:solidFill>
              </a:rPr>
              <a:t>level </a:t>
            </a:r>
            <a:r>
              <a:rPr lang="ru-RU" sz="1600" dirty="0">
                <a:solidFill>
                  <a:srgbClr val="FFFF00"/>
                </a:solidFill>
              </a:rPr>
              <a:t>(1.3), </a:t>
            </a:r>
            <a:r>
              <a:rPr lang="en-US" sz="1600" dirty="0">
                <a:solidFill>
                  <a:srgbClr val="FFFF00"/>
                </a:solidFill>
              </a:rPr>
              <a:t>log</a:t>
            </a:r>
            <a:r>
              <a:rPr lang="ru-RU" sz="1600" dirty="0">
                <a:solidFill>
                  <a:srgbClr val="FFFF00"/>
                </a:solidFill>
              </a:rPr>
              <a:t>-</a:t>
            </a:r>
            <a:r>
              <a:rPr lang="en-US" sz="1600" dirty="0">
                <a:solidFill>
                  <a:srgbClr val="FFFF00"/>
                </a:solidFill>
              </a:rPr>
              <a:t>log</a:t>
            </a:r>
            <a:r>
              <a:rPr lang="ru-RU" sz="1600" dirty="0">
                <a:solidFill>
                  <a:srgbClr val="FFFF00"/>
                </a:solidFill>
              </a:rPr>
              <a:t> (1.4), </a:t>
            </a:r>
            <a:r>
              <a:rPr lang="en-US" sz="1600" dirty="0">
                <a:solidFill>
                  <a:srgbClr val="FFFF00"/>
                </a:solidFill>
              </a:rPr>
              <a:t>level</a:t>
            </a:r>
            <a:r>
              <a:rPr lang="ru-RU" sz="1600" dirty="0">
                <a:solidFill>
                  <a:srgbClr val="FFFF00"/>
                </a:solidFill>
              </a:rPr>
              <a:t> – </a:t>
            </a:r>
            <a:r>
              <a:rPr lang="en-US" sz="1600" dirty="0">
                <a:solidFill>
                  <a:srgbClr val="FFFF00"/>
                </a:solidFill>
              </a:rPr>
              <a:t>log </a:t>
            </a:r>
            <a:r>
              <a:rPr lang="ru-RU" sz="1600" dirty="0">
                <a:solidFill>
                  <a:srgbClr val="FFFF00"/>
                </a:solidFill>
              </a:rPr>
              <a:t>(</a:t>
            </a:r>
            <a:r>
              <a:rPr lang="en-US" sz="1600" i="1" dirty="0">
                <a:solidFill>
                  <a:srgbClr val="FFFF00"/>
                </a:solidFill>
              </a:rPr>
              <a:t>Web</a:t>
            </a:r>
            <a:r>
              <a:rPr lang="ru-RU" sz="1600" i="1" dirty="0">
                <a:solidFill>
                  <a:srgbClr val="FFFF00"/>
                </a:solidFill>
              </a:rPr>
              <a:t>_</a:t>
            </a:r>
            <a:r>
              <a:rPr lang="en-US" sz="1600" i="1" dirty="0">
                <a:solidFill>
                  <a:srgbClr val="FFFF00"/>
                </a:solidFill>
              </a:rPr>
              <a:t>search</a:t>
            </a:r>
            <a:r>
              <a:rPr lang="ru-RU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Unempl</a:t>
            </a:r>
            <a:r>
              <a:rPr lang="ru-RU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>
                <a:solidFill>
                  <a:srgbClr val="FFFF00"/>
                </a:solidFill>
              </a:rPr>
              <a:t>Income</a:t>
            </a:r>
            <a:r>
              <a:rPr lang="ru-RU" sz="1600" i="1" dirty="0">
                <a:solidFill>
                  <a:srgbClr val="FFFF00"/>
                </a:solidFill>
              </a:rPr>
              <a:t>_</a:t>
            </a:r>
            <a:r>
              <a:rPr lang="en-US" sz="1600" i="1" dirty="0">
                <a:solidFill>
                  <a:srgbClr val="FFFF00"/>
                </a:solidFill>
              </a:rPr>
              <a:t>per</a:t>
            </a:r>
            <a:r>
              <a:rPr lang="ru-RU" sz="1600" i="1" dirty="0">
                <a:solidFill>
                  <a:srgbClr val="FFFF00"/>
                </a:solidFill>
              </a:rPr>
              <a:t>_</a:t>
            </a:r>
            <a:r>
              <a:rPr lang="en-US" sz="1600" i="1" dirty="0">
                <a:solidFill>
                  <a:srgbClr val="FFFF00"/>
                </a:solidFill>
              </a:rPr>
              <a:t>stud</a:t>
            </a:r>
            <a:r>
              <a:rPr lang="ru-RU" sz="1600" dirty="0">
                <a:solidFill>
                  <a:srgbClr val="FFFF00"/>
                </a:solidFill>
              </a:rPr>
              <a:t>) и </a:t>
            </a:r>
            <a:r>
              <a:rPr lang="en-US" sz="1600" dirty="0">
                <a:solidFill>
                  <a:srgbClr val="FFFF00"/>
                </a:solidFill>
              </a:rPr>
              <a:t>level</a:t>
            </a:r>
            <a:r>
              <a:rPr lang="ru-RU" sz="1600" dirty="0">
                <a:solidFill>
                  <a:srgbClr val="FFFF00"/>
                </a:solidFill>
              </a:rPr>
              <a:t> (</a:t>
            </a:r>
            <a:r>
              <a:rPr lang="en-US" sz="1600" i="1" dirty="0">
                <a:solidFill>
                  <a:srgbClr val="FFFF00"/>
                </a:solidFill>
              </a:rPr>
              <a:t>Teach</a:t>
            </a:r>
            <a:r>
              <a:rPr lang="ru-RU" sz="1600" i="1" dirty="0">
                <a:solidFill>
                  <a:srgbClr val="FFFF00"/>
                </a:solidFill>
              </a:rPr>
              <a:t>_</a:t>
            </a:r>
            <a:r>
              <a:rPr lang="en-US" sz="1600" i="1" dirty="0">
                <a:solidFill>
                  <a:srgbClr val="FFFF00"/>
                </a:solidFill>
              </a:rPr>
              <a:t>per</a:t>
            </a:r>
            <a:r>
              <a:rPr lang="ru-RU" sz="1600" i="1" dirty="0">
                <a:solidFill>
                  <a:srgbClr val="FFFF00"/>
                </a:solidFill>
              </a:rPr>
              <a:t>_</a:t>
            </a:r>
            <a:r>
              <a:rPr lang="en-US" sz="1600" i="1" dirty="0">
                <a:solidFill>
                  <a:srgbClr val="FFFF00"/>
                </a:solidFill>
              </a:rPr>
              <a:t>stud</a:t>
            </a:r>
            <a:r>
              <a:rPr lang="ru-RU" sz="1600" i="1" dirty="0">
                <a:solidFill>
                  <a:srgbClr val="FFFF00"/>
                </a:solidFill>
              </a:rPr>
              <a:t>, </a:t>
            </a:r>
            <a:r>
              <a:rPr lang="en-US" sz="1600" i="1" dirty="0" err="1">
                <a:solidFill>
                  <a:srgbClr val="FFFF00"/>
                </a:solidFill>
              </a:rPr>
              <a:t>Speciality</a:t>
            </a:r>
            <a:r>
              <a:rPr lang="ru-RU" sz="1600" dirty="0">
                <a:solidFill>
                  <a:srgbClr val="FFFF00"/>
                </a:solidFill>
              </a:rPr>
              <a:t>) (1.5)</a:t>
            </a:r>
            <a:endParaRPr lang="ru-RU" sz="16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9763" y="2284413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070471"/>
              </p:ext>
            </p:extLst>
          </p:nvPr>
        </p:nvGraphicFramePr>
        <p:xfrm>
          <a:off x="228601" y="1523998"/>
          <a:ext cx="12216604" cy="7959206"/>
        </p:xfrm>
        <a:graphic>
          <a:graphicData uri="http://schemas.openxmlformats.org/drawingml/2006/table">
            <a:tbl>
              <a:tblPr firstRow="1" firstCol="1" bandRow="1"/>
              <a:tblGrid>
                <a:gridCol w="5312016"/>
                <a:gridCol w="1277149"/>
                <a:gridCol w="1467692"/>
                <a:gridCol w="1467692"/>
                <a:gridCol w="1278437"/>
                <a:gridCol w="1413618"/>
              </a:tblGrid>
              <a:tr h="246134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Номер модели МНК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58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Исключено наблюдений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267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Зависимая переменная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Avr_USE_all_2013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Avr_USE_all_2013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n_Avr_USE_all_2013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n_Avr_USE_all_2013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Avr_USE_all_2013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58">
                <a:tc gridSpan="6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Коэффициенты при переменных (стандартная ошибка)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200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const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58,95*** (2,271)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38,71***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8,448)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4,06***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0,034)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3,801*** (0,116)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36,625*** (7,411)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00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Web_search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0,013*** (0,003)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2,983***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0,546)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0,0002***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0,042*** (0,008)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3,059***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0,557)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00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Unempl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-0,004** (0,002)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-1,428***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0,526)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-0,00006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**</a:t>
                      </a: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-0,018** (0,007)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-1,378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**</a:t>
                      </a: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(0,545)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00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Teach_per_stud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0,41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(0,227)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4,258**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2,099)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0,008***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0,003)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0,059** (0,029)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0,476**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0,2)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00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Income_per_stud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0,006*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0,004)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3,04***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1,097)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0,00007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0,043*** (0,015)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3,076***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1,132)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00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ru-RU" sz="14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peciality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7,158*** (2,273)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2,786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***</a:t>
                      </a: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(0,865)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0,115***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0,03)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0,042*** (0,012)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6,669***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2,246)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58">
                <a:tc gridSpan="6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Критерии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134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Ст. ошибка модели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5,122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4,892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0,068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4,853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34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R-квадрат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0,628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0,605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0,627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0,634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34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Исправленный R-квадрат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0,578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0,607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0,582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0,606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0,613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34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F(5,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96/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92)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58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Р-значение (F)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34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Крит. Шварца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619,607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586,272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-210,942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-216,327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584,794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34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Крит.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Акаике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EF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610,37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577,176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-220,038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-225,423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575,698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58">
                <a:tc gridSpan="6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Тесты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267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Тест Вайта на гетероскедастичность. Нулевая гипотеза: гетероскедастичность отсутствует. Статистика (p-значение)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28,4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0,1)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24,8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0,21)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21,3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(0,38)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22,6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0,31)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21,8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0,35)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267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Тест на нелинейность (логарифмы). Нулевая гипотеза: зависимость линейна. Статистика (p-значение)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7,7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(0,1)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10,7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(0,03)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10,8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(0,29)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9,5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0,05)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9,9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(0,08)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267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Тест на нормальное распределение ошибок. Нулевая гипотеза: ошибки распределены по нормальному закону. Статистика (p-значение)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6,3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0,04)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2,3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(0,31)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4,1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(0,13)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0,9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0,63)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(0,36)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267"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Тест Чоу для структурных изменений в точке 50. Нулевая гипотеза: нет структурных изменений. Статистика (p-значение)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14,4</a:t>
                      </a: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(0,03)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21,3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15,9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(0,01)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21,5 (0)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21,7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(0)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759" marR="497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7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152400"/>
            <a:ext cx="1280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Факторы выбора вуза: обзор исследований</a:t>
            </a:r>
            <a:endParaRPr lang="ru-RU" sz="48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939769"/>
              </p:ext>
            </p:extLst>
          </p:nvPr>
        </p:nvGraphicFramePr>
        <p:xfrm>
          <a:off x="152400" y="1447801"/>
          <a:ext cx="12514580" cy="8031480"/>
        </p:xfrm>
        <a:graphic>
          <a:graphicData uri="http://schemas.openxmlformats.org/drawingml/2006/table">
            <a:tbl>
              <a:tblPr firstRow="1" firstCol="1" bandRow="1"/>
              <a:tblGrid>
                <a:gridCol w="3492894"/>
                <a:gridCol w="850506"/>
                <a:gridCol w="8171180"/>
              </a:tblGrid>
              <a:tr h="215604">
                <a:tc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/>
                          <a:ea typeface="Times New Roman"/>
                        </a:rPr>
                        <a:t>Значимый фактор выбора вуза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  <a:latin typeface="Times New Roman"/>
                          <a:ea typeface="Times New Roman"/>
                        </a:rPr>
                        <a:t>Эмпирические исследования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604">
                <a:tc gridSpan="3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/>
                          <a:ea typeface="Times New Roman"/>
                        </a:rPr>
                        <a:t>Характеристики абитуриента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843">
                <a:tc gridSpan="2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Материальный статус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Sewell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Shah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, 1978;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Chapman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, 1981; 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Olson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Rosenfeld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, 1984; 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McDonough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, 1997;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Times New Roman"/>
                        </a:rPr>
                        <a:t>Hossler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и др., 1999;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Times New Roman"/>
                        </a:rPr>
                        <a:t>DesJardins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, 1999;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Андрущак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и др., 2008;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Могильчак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, 2009; Прахов,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Юдкевич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, 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796">
                <a:tc gridSpan="2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Образование родителей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Sewell, Shah, 1978; Chapman, 1981; McDonough, 1997;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Times New Roman"/>
                        </a:rPr>
                        <a:t>Hossler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др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., 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1999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843">
                <a:tc gridSpan="2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Вовлеченность родителей в обучение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Sewell, Shah, 1978; Olson, Rosenfeld, 1984; Henderson,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Times New Roman"/>
                        </a:rPr>
                        <a:t>Berla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, 1994;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Times New Roman"/>
                        </a:rPr>
                        <a:t>Hossler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др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., 1999;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Times New Roman"/>
                        </a:rPr>
                        <a:t>Perna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, Titus, 2005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921">
                <a:tc gridSpan="2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Успеваемость в школе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Chapman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, 1981;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Times New Roman"/>
                        </a:rPr>
                        <a:t>Manski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Wise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, 1983;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Times New Roman"/>
                        </a:rPr>
                        <a:t>Hossler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и др., 1989;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Times New Roman"/>
                        </a:rPr>
                        <a:t>Borus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, 1993;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Андрущак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и др., 2008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843">
                <a:tc gridSpan="2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Принадлежность к социальной, этнической или расовой группе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McDonough, 1997;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Perna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Titus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, 2005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604">
                <a:tc gridSpan="3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/>
                          <a:ea typeface="Times New Roman"/>
                        </a:rPr>
                        <a:t>Образовательная политика государства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843">
                <a:tc gridSpan="2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Наличие финансовой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поддержки государства, университета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Jackson, 1978; Olson, Rosenfeld, 1984; St John, 2001;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Times New Roman"/>
                        </a:rPr>
                        <a:t>Perna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, Titus, 2004;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Times New Roman"/>
                        </a:rPr>
                        <a:t>Drewes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, Michael, 2006;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Times New Roman"/>
                        </a:rPr>
                        <a:t>Yusof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др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., 2008; </a:t>
                      </a:r>
                      <a:r>
                        <a:rPr lang="en-US" sz="1600" dirty="0" err="1">
                          <a:effectLst/>
                          <a:latin typeface="Times New Roman"/>
                          <a:ea typeface="Times New Roman"/>
                        </a:rPr>
                        <a:t>Sia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, 2013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604">
                <a:tc gridSpan="3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/>
                          <a:ea typeface="Times New Roman"/>
                        </a:rPr>
                        <a:t>Характеристики вуза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921">
                <a:tc gridSpan="2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Качество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преподавателей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Chapman, 1981;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Hossler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др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., 1999;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Yusof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др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., 2008;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Sia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2013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921">
                <a:tc gridSpan="2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Стоимость обучения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Jackson, 1978;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Heller, 1997; McDonough, 1997;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Hossler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др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., 1999;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St John, 2001;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Foskett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2006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113">
                <a:tc gridSpan="2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Желаемая программа,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профиль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Chapman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, 1981;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Hooley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Lynch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, 1981;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Ford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и др., 1999;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Hossler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и др., 1999;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Yusof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и др., 2008; Ефимова, 2012;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Sia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, 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921">
                <a:tc gridSpan="2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Учебный план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Hagel, Shaw, 2010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921">
                <a:tc gridSpan="2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Студенческое сообщество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Tinto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, 1993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921">
                <a:tc gridSpan="2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Возможность обучаться за рубежом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DesJardins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1999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Kusumawati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, 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113">
                <a:tc gridSpan="2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Наличие и качество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инфраструктуры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Hossler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др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., 1999;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Absher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Crawford, 1996;  Price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др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., 2003;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Рогожин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2004;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Drewes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Michael, 2006;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Sia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2013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113">
                <a:tc gridSpan="2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Близость вуза к месту проживания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Kohn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др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., 1976;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Hossler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Gallagher, 1987;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Servier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1996;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DesJardins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1999;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Drewes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Michael, 2006;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Mangan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др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., 2010;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Ефимова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2012;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Sia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2013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921">
                <a:tc gridSpan="2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Востребованность выпускников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Paulsen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, 1990;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Servier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, 1996;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Kusumawati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, 2011; Ефимова, 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604">
                <a:tc gridSpan="3">
                  <a:txBody>
                    <a:bodyPr/>
                    <a:lstStyle/>
                    <a:p>
                      <a:pPr marL="72000" indent="0"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/>
                          <a:ea typeface="Times New Roman"/>
                        </a:rPr>
                        <a:t>Бренд вуза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921">
                <a:tc gridSpan="2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Репутация вуза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в профессиональной среде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Hossler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Foley, 1995;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Yusof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др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., 2008;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Keling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2006;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Резник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2014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113">
                <a:tc gridSpan="2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Положение в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рейтингах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Hossler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Foley, 1995;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DesJardins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1999;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Drewes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Michael, 2006; Briggs, 2006;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Hazelkorn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2007; Clarke, 2007; Griffith, Rask, 2007;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Hazelkorn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2009;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Ефимова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Маковейчук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2014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2669">
                <a:tc gridSpan="2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Рекомендация друзей, родителей, школьных учителей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Manski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Wise, 1983;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Hossler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1984; Coleman, Hoffer, 1987;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Hossler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Gallagher, 1987;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Woolnough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1994;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Hossler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др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., 1999; Hayden, 2000;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Drewes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Michael, 2006;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Maringe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2006;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Shanka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др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., 2006;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Ceja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2006; Chen, 2008;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Могильчак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2009;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Ефимова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2012;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Sia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2013;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Kusumawati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2011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921">
                <a:tc gridSpan="2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Узнаваемость в обществе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Servier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1994;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Servier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1996;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Kusumawati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2011;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Ефимова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2012;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Times New Roman"/>
                        </a:rPr>
                        <a:t>Нетёсова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, 2014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3</a:t>
            </a:fld>
            <a:endParaRPr lang="ru-RU" sz="2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4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152400"/>
            <a:ext cx="1280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6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Модели выбора вуза</a:t>
            </a:r>
            <a:endParaRPr lang="ru-RU" sz="6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66700" y="6079867"/>
            <a:ext cx="12268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800" b="1" dirty="0" smtClean="0"/>
              <a:t>Основные теоретические модели выбора вуза: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Модель </a:t>
            </a:r>
            <a:r>
              <a:rPr lang="ru-RU" sz="2800" dirty="0" err="1"/>
              <a:t>Чапмана</a:t>
            </a:r>
            <a:r>
              <a:rPr lang="ru-RU" sz="2800" dirty="0"/>
              <a:t> (</a:t>
            </a:r>
            <a:r>
              <a:rPr lang="en-GB" sz="2800" dirty="0"/>
              <a:t>Chapman, 1981</a:t>
            </a:r>
            <a:r>
              <a:rPr lang="en-GB" sz="2800" dirty="0" smtClean="0"/>
              <a:t>)</a:t>
            </a:r>
            <a:r>
              <a:rPr lang="ru-RU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Модель </a:t>
            </a:r>
            <a:r>
              <a:rPr lang="ru-RU" sz="2800" dirty="0"/>
              <a:t>Джексона (</a:t>
            </a:r>
            <a:r>
              <a:rPr lang="en-GB" sz="2800" dirty="0"/>
              <a:t>Jackson, </a:t>
            </a:r>
            <a:r>
              <a:rPr lang="en-GB" sz="2800" dirty="0" smtClean="0"/>
              <a:t>1982)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М</a:t>
            </a:r>
            <a:r>
              <a:rPr lang="ru-RU" sz="2800" dirty="0" smtClean="0"/>
              <a:t>одель </a:t>
            </a:r>
            <a:r>
              <a:rPr lang="ru-RU" sz="2800" dirty="0" err="1"/>
              <a:t>Хансона-Литтена</a:t>
            </a:r>
            <a:r>
              <a:rPr lang="ru-RU" sz="2800" dirty="0"/>
              <a:t> (</a:t>
            </a:r>
            <a:r>
              <a:rPr lang="en-GB" sz="2800" dirty="0" err="1"/>
              <a:t>Litten</a:t>
            </a:r>
            <a:r>
              <a:rPr lang="en-GB" sz="2800" dirty="0"/>
              <a:t>, 1982; Hanson, </a:t>
            </a:r>
            <a:r>
              <a:rPr lang="en-GB" sz="2800" dirty="0" err="1"/>
              <a:t>Litten</a:t>
            </a:r>
            <a:r>
              <a:rPr lang="en-GB" sz="2800" dirty="0"/>
              <a:t>, </a:t>
            </a:r>
            <a:r>
              <a:rPr lang="en-GB" sz="2800" dirty="0" smtClean="0"/>
              <a:t>1989</a:t>
            </a:r>
            <a:r>
              <a:rPr lang="ru-RU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Модель </a:t>
            </a:r>
            <a:r>
              <a:rPr lang="ru-RU" sz="2800" dirty="0" err="1"/>
              <a:t>Хослера</a:t>
            </a:r>
            <a:r>
              <a:rPr lang="ru-RU" sz="2800" dirty="0"/>
              <a:t> </a:t>
            </a:r>
            <a:r>
              <a:rPr lang="ru-RU" sz="2800" dirty="0" smtClean="0"/>
              <a:t> (</a:t>
            </a:r>
            <a:r>
              <a:rPr lang="en-GB" sz="2800" dirty="0" err="1" smtClean="0"/>
              <a:t>Hossler</a:t>
            </a:r>
            <a:r>
              <a:rPr lang="en-GB" sz="2800" dirty="0"/>
              <a:t>, Gallagher, 1987; </a:t>
            </a:r>
            <a:r>
              <a:rPr lang="en-GB" sz="2800" dirty="0" err="1"/>
              <a:t>Hossler</a:t>
            </a:r>
            <a:r>
              <a:rPr lang="en-GB" sz="2800" dirty="0"/>
              <a:t> </a:t>
            </a:r>
            <a:r>
              <a:rPr lang="ru-RU" sz="2800" dirty="0"/>
              <a:t>и др., 1989) </a:t>
            </a:r>
            <a:endParaRPr lang="ru-RU" sz="2800" dirty="0" smtClean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2" y="1989096"/>
            <a:ext cx="12603875" cy="332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5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5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457200"/>
            <a:ext cx="1280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6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Функции вузов</a:t>
            </a:r>
            <a:endParaRPr lang="ru-RU" sz="6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30935" y="2142118"/>
            <a:ext cx="1242060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85800" indent="-685800">
              <a:buFont typeface="Arial" pitchFamily="34" charset="0"/>
              <a:buChar char="•"/>
            </a:pPr>
            <a:r>
              <a:rPr lang="ru-RU" sz="3100" b="1" dirty="0" smtClean="0"/>
              <a:t>Сигнальная функция </a:t>
            </a:r>
            <a:r>
              <a:rPr lang="ru-RU" sz="3100" dirty="0" smtClean="0"/>
              <a:t>(</a:t>
            </a:r>
            <a:r>
              <a:rPr lang="en-GB" sz="3100" dirty="0"/>
              <a:t>Spence, 1972; </a:t>
            </a:r>
            <a:r>
              <a:rPr lang="en-GB" sz="3100" dirty="0" err="1"/>
              <a:t>Stiglitz</a:t>
            </a:r>
            <a:r>
              <a:rPr lang="en-GB" sz="3100" dirty="0"/>
              <a:t>, 1975; Weiss, 1995; Clark, 2000; </a:t>
            </a:r>
            <a:r>
              <a:rPr lang="ru-RU" sz="3100" dirty="0"/>
              <a:t>Аистов, 2009</a:t>
            </a:r>
            <a:r>
              <a:rPr lang="ru-RU" sz="3100" dirty="0" smtClean="0"/>
              <a:t>)</a:t>
            </a:r>
            <a:r>
              <a:rPr lang="ru-RU" sz="3100" dirty="0"/>
              <a:t> – сигнал </a:t>
            </a:r>
            <a:r>
              <a:rPr lang="ru-RU" sz="3100" dirty="0" smtClean="0"/>
              <a:t>о производительности труда потенциального работника в зависимости от репутации вуза, который он окончил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ru-RU" sz="3100" b="1" dirty="0" smtClean="0"/>
              <a:t>Развитие человеческого капитала </a:t>
            </a:r>
            <a:r>
              <a:rPr lang="ru-RU" sz="3100" dirty="0" smtClean="0"/>
              <a:t>(</a:t>
            </a:r>
            <a:r>
              <a:rPr lang="de-DE" sz="3100" dirty="0" smtClean="0"/>
              <a:t>Schultz</a:t>
            </a:r>
            <a:r>
              <a:rPr lang="de-DE" sz="3100" dirty="0"/>
              <a:t>, 1961; Becker, 2009; </a:t>
            </a:r>
            <a:r>
              <a:rPr lang="de-DE" sz="3100" dirty="0" err="1"/>
              <a:t>Мау</a:t>
            </a:r>
            <a:r>
              <a:rPr lang="de-DE" sz="3100" dirty="0"/>
              <a:t>, 2012</a:t>
            </a:r>
            <a:r>
              <a:rPr lang="ru-RU" sz="3100" dirty="0" smtClean="0"/>
              <a:t>) – получение навыков и знаний, влияющих на производительность труда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ru-RU" sz="3100" b="1" dirty="0" smtClean="0"/>
              <a:t>Барьерная функция</a:t>
            </a:r>
            <a:r>
              <a:rPr lang="ru-RU" sz="3100" dirty="0" smtClean="0"/>
              <a:t> (</a:t>
            </a:r>
            <a:r>
              <a:rPr lang="en-GB" sz="3100" dirty="0"/>
              <a:t>Arrow, 1973; </a:t>
            </a:r>
            <a:r>
              <a:rPr lang="ru-RU" sz="3100" dirty="0"/>
              <a:t>Аистов, 2009; </a:t>
            </a:r>
            <a:r>
              <a:rPr lang="en-GB" sz="3100" dirty="0" err="1"/>
              <a:t>Borgen</a:t>
            </a:r>
            <a:r>
              <a:rPr lang="en-GB" sz="3100" dirty="0"/>
              <a:t>, </a:t>
            </a:r>
            <a:r>
              <a:rPr lang="en-GB" sz="3100" dirty="0" smtClean="0"/>
              <a:t>2015</a:t>
            </a:r>
            <a:r>
              <a:rPr lang="ru-RU" sz="3100" dirty="0" smtClean="0"/>
              <a:t>)</a:t>
            </a:r>
            <a:r>
              <a:rPr lang="ru-RU" sz="3100" dirty="0"/>
              <a:t> – </a:t>
            </a:r>
            <a:r>
              <a:rPr lang="ru-RU" sz="3100" dirty="0" smtClean="0"/>
              <a:t>отсев наименее подготовленных </a:t>
            </a:r>
            <a:r>
              <a:rPr lang="ru-RU" sz="3100" dirty="0"/>
              <a:t>абитуриентов</a:t>
            </a:r>
            <a:endParaRPr lang="ru-RU" sz="3100" dirty="0" smtClean="0"/>
          </a:p>
          <a:p>
            <a:pPr marL="685800" indent="-685800">
              <a:buFont typeface="Arial" pitchFamily="34" charset="0"/>
              <a:buChar char="•"/>
            </a:pPr>
            <a:r>
              <a:rPr lang="ru-RU" sz="3100" b="1" dirty="0" smtClean="0"/>
              <a:t>Научно-исследовательская и инновационная функции</a:t>
            </a:r>
            <a:r>
              <a:rPr lang="ru-RU" sz="3100" dirty="0" smtClean="0"/>
              <a:t> (</a:t>
            </a:r>
            <a:r>
              <a:rPr lang="en-GB" sz="3100" dirty="0"/>
              <a:t>Ben-David, </a:t>
            </a:r>
            <a:r>
              <a:rPr lang="en-GB" sz="3100" dirty="0" err="1"/>
              <a:t>Zloczower</a:t>
            </a:r>
            <a:r>
              <a:rPr lang="en-GB" sz="3100" dirty="0"/>
              <a:t>, 1962; Clark, 1995; Lee, </a:t>
            </a:r>
            <a:r>
              <a:rPr lang="en-GB" sz="3100" dirty="0" smtClean="0"/>
              <a:t>1996</a:t>
            </a:r>
            <a:r>
              <a:rPr lang="ru-RU" sz="3100" dirty="0" smtClean="0"/>
              <a:t>; </a:t>
            </a:r>
            <a:r>
              <a:rPr lang="en-GB" sz="3100" dirty="0" err="1"/>
              <a:t>Leydesdorff</a:t>
            </a:r>
            <a:r>
              <a:rPr lang="en-GB" sz="3100" dirty="0"/>
              <a:t>, </a:t>
            </a:r>
            <a:r>
              <a:rPr lang="en-GB" sz="3100" dirty="0" err="1"/>
              <a:t>Etzkowitz</a:t>
            </a:r>
            <a:r>
              <a:rPr lang="en-GB" sz="3100" dirty="0"/>
              <a:t>, 1996</a:t>
            </a:r>
            <a:r>
              <a:rPr lang="ru-RU" sz="3100" dirty="0" smtClean="0"/>
              <a:t>) – создание новых знаний и технологий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ru-RU" sz="3100" b="1" dirty="0" smtClean="0"/>
              <a:t>Предпринимательская функция </a:t>
            </a:r>
            <a:r>
              <a:rPr lang="ru-RU" sz="3100" dirty="0" smtClean="0"/>
              <a:t>(</a:t>
            </a:r>
            <a:r>
              <a:rPr lang="ru-RU" sz="3100" dirty="0" err="1"/>
              <a:t>Slaughter</a:t>
            </a:r>
            <a:r>
              <a:rPr lang="ru-RU" sz="3100" dirty="0"/>
              <a:t>, 1997; </a:t>
            </a:r>
            <a:r>
              <a:rPr lang="ru-RU" sz="3100" dirty="0" err="1"/>
              <a:t>Etzkowitz</a:t>
            </a:r>
            <a:r>
              <a:rPr lang="ru-RU" sz="3100" dirty="0"/>
              <a:t>, 2004; Грудзинский, </a:t>
            </a:r>
            <a:r>
              <a:rPr lang="ru-RU" sz="3100" dirty="0" smtClean="0"/>
              <a:t>2003) – создание новых фирм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5964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6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152400"/>
            <a:ext cx="1280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6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Модель востребованности</a:t>
            </a:r>
            <a:endParaRPr lang="ru-RU" sz="6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371601"/>
            <a:ext cx="9601200" cy="514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623639"/>
              </p:ext>
            </p:extLst>
          </p:nvPr>
        </p:nvGraphicFramePr>
        <p:xfrm>
          <a:off x="772319" y="6613925"/>
          <a:ext cx="116728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6" name="Уравнение" r:id="rId6" imgW="5867280" imgH="279360" progId="Equation.3">
                  <p:embed/>
                </p:oleObj>
              </mc:Choice>
              <mc:Fallback>
                <p:oleObj name="Уравнение" r:id="rId6" imgW="5867280" imgH="2793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19" y="6613925"/>
                        <a:ext cx="11672887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6329" y="7191345"/>
            <a:ext cx="12612871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200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Attr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act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- переменная, оценивающая востребованность вузов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7200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– период наблюдения (год),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f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– функциональная форма зависимости,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– вузы описываемой совокупности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7200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F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Signal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– переменные, оценивающие результативность выполнения вузами сигнальной функции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7200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F</a:t>
            </a:r>
            <a:r>
              <a:rPr kumimoji="0" lang="ru-RU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Human</a:t>
            </a:r>
            <a:r>
              <a:rPr kumimoji="0" 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_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capital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– переменные, оценивающие результативность выполнения вузами </a:t>
            </a:r>
            <a:r>
              <a:rPr lang="ru-RU" dirty="0" smtClean="0">
                <a:ea typeface="Times New Roman" pitchFamily="18" charset="0"/>
              </a:rPr>
              <a:t>образовательной функции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7200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Inner_charact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переменные, оценивающие внутренние характеристики вузов</a:t>
            </a:r>
          </a:p>
          <a:p>
            <a:pPr marL="7200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Region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_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charact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– переменные, описывающие условия размещения вузов (в агломерации, в богатом регионе и т.д.)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7200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F</a:t>
            </a:r>
            <a:r>
              <a:rPr kumimoji="0" lang="en-US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F</a:t>
            </a:r>
            <a:r>
              <a:rPr kumimoji="0" lang="en-US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Innov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– переменные, оценивающие результативность выполнения вузами научно-исследовательской и инновационной функций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7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152400"/>
            <a:ext cx="1280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6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Гипотезы</a:t>
            </a:r>
            <a:endParaRPr lang="ru-RU" sz="6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" y="1828112"/>
            <a:ext cx="12531969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/>
              <a:t>Наибольшее влияние на привлекательность вуза среди лучших абитуриентов оказывает </a:t>
            </a:r>
            <a:r>
              <a:rPr lang="ru-RU" sz="2400" b="1" dirty="0"/>
              <a:t>«сила» </a:t>
            </a:r>
            <a:r>
              <a:rPr lang="ru-RU" sz="2400" b="1" dirty="0" smtClean="0"/>
              <a:t>бренда</a:t>
            </a: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/>
              <a:t>Успешность </a:t>
            </a:r>
            <a:r>
              <a:rPr lang="ru-RU" sz="2400" b="1" dirty="0"/>
              <a:t>выпускников</a:t>
            </a:r>
            <a:r>
              <a:rPr lang="ru-RU" sz="2400" dirty="0"/>
              <a:t>, в качестве критерия которой могут использоваться </a:t>
            </a:r>
            <a:r>
              <a:rPr lang="ru-RU" sz="2400" i="1" dirty="0"/>
              <a:t>высокая средняя заработная плата и низкий уровень безработицы после окончания вуза</a:t>
            </a:r>
            <a:r>
              <a:rPr lang="ru-RU" sz="2400" dirty="0"/>
              <a:t>, является существенным фактором выбора вуза лучшими </a:t>
            </a:r>
            <a:r>
              <a:rPr lang="ru-RU" sz="2400" dirty="0" smtClean="0"/>
              <a:t>абитуриентами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Востребованность </a:t>
            </a:r>
            <a:r>
              <a:rPr lang="ru-RU" sz="2400" dirty="0"/>
              <a:t>вуза зависит от </a:t>
            </a:r>
            <a:r>
              <a:rPr lang="ru-RU" sz="2400" b="1" dirty="0"/>
              <a:t>качества преподавательского </a:t>
            </a:r>
            <a:r>
              <a:rPr lang="ru-RU" sz="2400" b="1" dirty="0" smtClean="0"/>
              <a:t>состава и инфраструктуры вуза</a:t>
            </a:r>
            <a:r>
              <a:rPr lang="ru-RU" sz="2400" dirty="0" smtClean="0"/>
              <a:t> 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 smtClean="0"/>
              <a:t>Научно-исследовательская и инновационная деятельности </a:t>
            </a:r>
            <a:r>
              <a:rPr lang="ru-RU" sz="2400" dirty="0"/>
              <a:t>вузов способны оказывать положительное влияние на их </a:t>
            </a:r>
            <a:r>
              <a:rPr lang="ru-RU" sz="2400" dirty="0" smtClean="0"/>
              <a:t>востребованность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endParaRPr lang="ru-RU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/>
              <a:t>Востребованность </a:t>
            </a:r>
            <a:r>
              <a:rPr lang="ru-RU" sz="2400" dirty="0"/>
              <a:t>вуза зависит от </a:t>
            </a:r>
            <a:r>
              <a:rPr lang="ru-RU" sz="2400" b="1" dirty="0"/>
              <a:t>характеристик региона </a:t>
            </a:r>
            <a:r>
              <a:rPr lang="ru-RU" sz="2400" dirty="0"/>
              <a:t>размещения </a:t>
            </a:r>
            <a:r>
              <a:rPr lang="ru-RU" sz="2400" dirty="0" smtClean="0"/>
              <a:t>вуза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61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8</a:t>
            </a:fld>
            <a:endParaRPr lang="ru-RU" sz="2200" b="1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152400"/>
            <a:ext cx="1280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6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Характеристики выборки</a:t>
            </a:r>
            <a:endParaRPr lang="ru-RU" sz="6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r="13553"/>
          <a:stretch/>
        </p:blipFill>
        <p:spPr bwMode="auto">
          <a:xfrm>
            <a:off x="-1" y="1295400"/>
            <a:ext cx="691555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53" y="1295400"/>
            <a:ext cx="619244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384516"/>
              </p:ext>
            </p:extLst>
          </p:nvPr>
        </p:nvGraphicFramePr>
        <p:xfrm>
          <a:off x="76200" y="6324598"/>
          <a:ext cx="12649200" cy="3048001"/>
        </p:xfrm>
        <a:graphic>
          <a:graphicData uri="http://schemas.openxmlformats.org/drawingml/2006/table">
            <a:tbl>
              <a:tblPr/>
              <a:tblGrid>
                <a:gridCol w="1371600"/>
                <a:gridCol w="4215776"/>
                <a:gridCol w="3724918"/>
                <a:gridCol w="3336906"/>
              </a:tblGrid>
              <a:tr h="640447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Общая численность ППС (без внешних совместителей и работающих по договорам ГПХ), чел.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Приведенный контингент студентов, чел. 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Средний балл ЕГЭ студентов, принятых на обучение по программам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бакалавриата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специалитета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по всем формам обучения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447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Среднее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992,8 (Санкт-Петербургский государственный национальный исследовательский университет информационных технологий, механики и оптики)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9037 (Уфимский государственный нефтяной технический университет)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69,51 (Московский государственный университет экономики, статистики и информатики (МЭСИ))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422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Медиана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814 (Пермский государственный национальный исследовательский университет)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7868 (Пермский государственный национальный исследовательский университет)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67,73 (Сибирский федеральный университет)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422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Максимум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5168 (Московский государственный университет им. М.В. Ломоносова)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27839 (Московский государственный университет им. М.В. Ломоносова)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91,99 (Московский физико-технический институт (Национальный исследовательский университет))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447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Минимум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269 (Всероссийская академия внешней торговли Министерства экономического развития РФ)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1947 (Всероссийская академия внешней торговли Министерства экономического развития РФ)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57,3 (Национальный исследовательский Иркутский государственный технический университет)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16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Станд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отклонение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750,5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5191,8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7,88</a:t>
                      </a:r>
                    </a:p>
                  </a:txBody>
                  <a:tcPr marL="3770" marR="3770" marT="3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1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Номер слайда 13"/>
          <p:cNvSpPr txBox="1">
            <a:spLocks noGrp="1"/>
          </p:cNvSpPr>
          <p:nvPr/>
        </p:nvSpPr>
        <p:spPr bwMode="auto">
          <a:xfrm>
            <a:off x="12088813" y="9090025"/>
            <a:ext cx="712787" cy="511175"/>
          </a:xfrm>
          <a:prstGeom prst="rect">
            <a:avLst/>
          </a:prstGeom>
          <a:solidFill>
            <a:srgbClr val="002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9E8F01-7D67-451A-8706-EFEC2AF77067}" type="slidenum">
              <a:rPr lang="ru-RU" sz="2200" b="1">
                <a:solidFill>
                  <a:schemeClr val="bg1"/>
                </a:solidFill>
              </a:rPr>
              <a:pPr algn="r" eaLnBrk="1" hangingPunct="1"/>
              <a:t>9</a:t>
            </a:fld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0" y="152400"/>
            <a:ext cx="1280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6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Зависимые переменные</a:t>
            </a:r>
            <a:endParaRPr lang="ru-RU" sz="6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 descr="распределение зависим переменных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6229350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7302" y="1668818"/>
            <a:ext cx="6394938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/>
              <a:t>Av</a:t>
            </a:r>
            <a:r>
              <a:rPr lang="en-US" sz="2000" b="1" i="1" dirty="0"/>
              <a:t>r</a:t>
            </a:r>
            <a:r>
              <a:rPr lang="ru-RU" sz="2000" b="1" i="1" dirty="0" smtClean="0"/>
              <a:t>_USE_all_2013 </a:t>
            </a:r>
            <a:r>
              <a:rPr lang="ru-RU" sz="2000" i="1" dirty="0" smtClean="0"/>
              <a:t>– </a:t>
            </a:r>
            <a:r>
              <a:rPr lang="ru-RU" sz="2000" dirty="0" smtClean="0"/>
              <a:t>«Средний </a:t>
            </a:r>
            <a:r>
              <a:rPr lang="ru-RU" sz="2000" dirty="0"/>
              <a:t>балл ЕГЭ студентов, принятых на обучение по программам </a:t>
            </a:r>
            <a:r>
              <a:rPr lang="ru-RU" sz="2000" dirty="0" err="1"/>
              <a:t>бакалавриата</a:t>
            </a:r>
            <a:r>
              <a:rPr lang="ru-RU" sz="2000" dirty="0"/>
              <a:t> и </a:t>
            </a:r>
            <a:r>
              <a:rPr lang="ru-RU" sz="2000" dirty="0" err="1"/>
              <a:t>специалитета</a:t>
            </a:r>
            <a:r>
              <a:rPr lang="ru-RU" sz="2000" dirty="0" smtClean="0"/>
              <a:t>, по </a:t>
            </a:r>
            <a:r>
              <a:rPr lang="ru-RU" sz="2000" dirty="0"/>
              <a:t>всем формам обучения» </a:t>
            </a:r>
            <a:r>
              <a:rPr lang="ru-RU" sz="2000" dirty="0" smtClean="0"/>
              <a:t>(средний </a:t>
            </a:r>
            <a:r>
              <a:rPr lang="ru-RU" sz="2000" dirty="0"/>
              <a:t>балл ЕГЭ по всем формам обучения</a:t>
            </a:r>
            <a:r>
              <a:rPr lang="ru-RU" sz="2000" dirty="0" smtClean="0"/>
              <a:t>)</a:t>
            </a:r>
          </a:p>
          <a:p>
            <a:endParaRPr lang="ru-RU" sz="2000" dirty="0" smtClean="0"/>
          </a:p>
          <a:p>
            <a:r>
              <a:rPr lang="en-US" sz="2000" b="1" i="1" dirty="0"/>
              <a:t>Av</a:t>
            </a:r>
            <a:r>
              <a:rPr lang="ru-RU" sz="2000" b="1" i="1" dirty="0"/>
              <a:t>r_</a:t>
            </a:r>
            <a:r>
              <a:rPr lang="en-US" sz="2000" b="1" i="1" dirty="0"/>
              <a:t>USE</a:t>
            </a:r>
            <a:r>
              <a:rPr lang="ru-RU" sz="2000" b="1" i="1" dirty="0" smtClean="0"/>
              <a:t>_budg_2013 </a:t>
            </a:r>
            <a:r>
              <a:rPr lang="ru-RU" sz="2000" i="1" dirty="0" smtClean="0"/>
              <a:t>– </a:t>
            </a:r>
            <a:r>
              <a:rPr lang="ru-RU" sz="2000" dirty="0" smtClean="0"/>
              <a:t>«Средний </a:t>
            </a:r>
            <a:r>
              <a:rPr lang="ru-RU" sz="2000" dirty="0"/>
              <a:t>балл ЕГЭ студентов, принятых по результатам ЕГЭ на обучение по очной форме по программам </a:t>
            </a:r>
            <a:r>
              <a:rPr lang="ru-RU" sz="2000" dirty="0" err="1"/>
              <a:t>бакалавриата</a:t>
            </a:r>
            <a:r>
              <a:rPr lang="ru-RU" sz="2000" dirty="0"/>
              <a:t> и </a:t>
            </a:r>
            <a:r>
              <a:rPr lang="ru-RU" sz="2000" dirty="0" err="1"/>
              <a:t>специалитета</a:t>
            </a:r>
            <a:r>
              <a:rPr lang="ru-RU" sz="2000" dirty="0"/>
              <a:t> за счет средств соответствующих бюджетов бюджетной системы РФ» </a:t>
            </a:r>
            <a:r>
              <a:rPr lang="ru-RU" sz="2000" dirty="0" smtClean="0"/>
              <a:t>(средний </a:t>
            </a:r>
            <a:r>
              <a:rPr lang="ru-RU" sz="2000" dirty="0"/>
              <a:t>балл ЕГЭ поступивших на бюджет очной формы обучения) </a:t>
            </a:r>
            <a:endParaRPr lang="ru-RU" sz="2000" dirty="0" smtClean="0"/>
          </a:p>
          <a:p>
            <a:endParaRPr lang="ru-RU" sz="2000" dirty="0"/>
          </a:p>
          <a:p>
            <a:r>
              <a:rPr lang="en-US" sz="2000" b="1" i="1" dirty="0"/>
              <a:t>Min</a:t>
            </a:r>
            <a:r>
              <a:rPr lang="ru-RU" sz="2000" b="1" i="1" dirty="0"/>
              <a:t>_</a:t>
            </a:r>
            <a:r>
              <a:rPr lang="en-US" sz="2000" b="1" i="1" dirty="0"/>
              <a:t>USE</a:t>
            </a:r>
            <a:r>
              <a:rPr lang="ru-RU" sz="2000" b="1" i="1" dirty="0" smtClean="0"/>
              <a:t>_2013</a:t>
            </a:r>
            <a:r>
              <a:rPr lang="ru-RU" sz="2000" i="1" dirty="0" smtClean="0"/>
              <a:t> – </a:t>
            </a:r>
            <a:r>
              <a:rPr lang="ru-RU" sz="2000" dirty="0" smtClean="0"/>
              <a:t>«Усредненный </a:t>
            </a:r>
            <a:r>
              <a:rPr lang="ru-RU" sz="2000" dirty="0"/>
              <a:t>по реализуемым направлениям (специальностям) минимальный балл ЕГЭ студентов, принятых по результатам ЕГЭ на обучение по очной форме на программы </a:t>
            </a:r>
            <a:r>
              <a:rPr lang="ru-RU" sz="2000" dirty="0" err="1"/>
              <a:t>бакалавриата</a:t>
            </a:r>
            <a:r>
              <a:rPr lang="ru-RU" sz="2000" dirty="0"/>
              <a:t> и </a:t>
            </a:r>
            <a:r>
              <a:rPr lang="ru-RU" sz="2000" dirty="0" err="1"/>
              <a:t>специалитета</a:t>
            </a:r>
            <a:r>
              <a:rPr lang="ru-RU" sz="2000" dirty="0"/>
              <a:t>» </a:t>
            </a:r>
            <a:r>
              <a:rPr lang="ru-RU" sz="2000" dirty="0" smtClean="0"/>
              <a:t>(средний </a:t>
            </a:r>
            <a:r>
              <a:rPr lang="ru-RU" sz="2000" dirty="0"/>
              <a:t>минимальный балл ЕГЭ</a:t>
            </a:r>
            <a:r>
              <a:rPr lang="ru-RU" sz="2000" dirty="0" smtClean="0"/>
              <a:t>) </a:t>
            </a:r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b="1" dirty="0" smtClean="0"/>
          </a:p>
          <a:p>
            <a:r>
              <a:rPr lang="en-US" sz="1200" b="1" i="1" dirty="0" smtClean="0"/>
              <a:t>USE</a:t>
            </a:r>
            <a:r>
              <a:rPr lang="ru-RU" sz="1200" i="1" dirty="0" smtClean="0"/>
              <a:t> </a:t>
            </a:r>
            <a:r>
              <a:rPr lang="ru-RU" sz="1200" dirty="0"/>
              <a:t>– от англ. перевода </a:t>
            </a:r>
            <a:r>
              <a:rPr lang="en-US" sz="1200" dirty="0"/>
              <a:t>Unified State Exam</a:t>
            </a:r>
            <a:r>
              <a:rPr lang="ru-RU" sz="1200" dirty="0"/>
              <a:t> (</a:t>
            </a:r>
            <a:r>
              <a:rPr lang="en-US" sz="1200" dirty="0" err="1"/>
              <a:t>Denisova</a:t>
            </a:r>
            <a:r>
              <a:rPr lang="ru-RU" sz="1200" dirty="0"/>
              <a:t>-</a:t>
            </a:r>
            <a:r>
              <a:rPr lang="en-US" sz="1200" dirty="0"/>
              <a:t>Schmidt</a:t>
            </a:r>
            <a:r>
              <a:rPr lang="ru-RU" sz="1200" dirty="0"/>
              <a:t>, </a:t>
            </a:r>
            <a:r>
              <a:rPr lang="en-US" sz="1200" dirty="0" err="1"/>
              <a:t>Leontyeva</a:t>
            </a:r>
            <a:r>
              <a:rPr lang="ru-RU" sz="1200" dirty="0"/>
              <a:t>, 2014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pic>
        <p:nvPicPr>
          <p:cNvPr id="14" name="Рисунок 13"/>
          <p:cNvPicPr/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582383"/>
            <a:ext cx="4596765" cy="39382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378565" y="5631105"/>
            <a:ext cx="13729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1 – МГИМО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2 – </a:t>
            </a:r>
            <a:r>
              <a:rPr lang="ru-RU" sz="1400" dirty="0" err="1" smtClean="0">
                <a:latin typeface="Times New Roman"/>
                <a:ea typeface="Times New Roman"/>
              </a:rPr>
              <a:t>СПбГМУ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3 – МФТИ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4 – </a:t>
            </a:r>
            <a:r>
              <a:rPr lang="ru-RU" sz="1400" dirty="0" err="1" smtClean="0">
                <a:latin typeface="Times New Roman"/>
                <a:ea typeface="Times New Roman"/>
              </a:rPr>
              <a:t>УрГЮУ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5 – ВАВТ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6 – ПМГМУ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7 – МГУ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8 – НИУ ВШЭ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9 – </a:t>
            </a:r>
            <a:r>
              <a:rPr lang="ru-RU" sz="1400" dirty="0" err="1" smtClean="0">
                <a:latin typeface="Times New Roman"/>
                <a:ea typeface="Times New Roman"/>
              </a:rPr>
              <a:t>РАНХиГС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77400" y="3581400"/>
            <a:ext cx="28956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11025</TotalTime>
  <Words>4485</Words>
  <Application>Microsoft Office PowerPoint</Application>
  <PresentationFormat>A3 (297x420 мм)</PresentationFormat>
  <Paragraphs>1068</Paragraphs>
  <Slides>25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1_Оформление по умолчанию</vt:lpstr>
      <vt:lpstr>Уравнение</vt:lpstr>
      <vt:lpstr>Формула</vt:lpstr>
      <vt:lpstr> Средние баллы ЕГЭ поступающих и оценка факторов востребованности ведущих вузов России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Коэффициенты корреляций между зависимыми переменными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Пономарева Екатерина Александровна</dc:creator>
  <cp:lastModifiedBy>Земцов Степан Петрович</cp:lastModifiedBy>
  <cp:revision>431</cp:revision>
  <cp:lastPrinted>1601-01-01T00:00:00Z</cp:lastPrinted>
  <dcterms:created xsi:type="dcterms:W3CDTF">2011-07-01T09:43:29Z</dcterms:created>
  <dcterms:modified xsi:type="dcterms:W3CDTF">2015-05-21T17:01:29Z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