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9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070" y="1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СОДЕРЖАНИЕ ОБРАЗОВАНИЯ </a:t>
            </a:r>
            <a:b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В ПОИСКАХ КУЛЬТУРНОЙ ОПОРЫ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И.Фрумин</a:t>
            </a:r>
            <a:endParaRPr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Институт образования </a:t>
            </a:r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ВАРИАНТ РЕШЕНИЯ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16581" y="1213584"/>
            <a:ext cx="857005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Решение </a:t>
            </a:r>
            <a:r>
              <a:rPr lang="ru-RU" sz="2400" dirty="0"/>
              <a:t>лежит, на наш взгляд, в понима­нии и реализации того трудного принципа, что</a:t>
            </a:r>
            <a:r>
              <a:rPr lang="ru-RU" sz="2400" i="1" dirty="0"/>
              <a:t> общее</a:t>
            </a:r>
            <a:r>
              <a:rPr lang="ru-RU" sz="2400" dirty="0"/>
              <a:t> образование (то есть то, которое "для всех и каждого") не может быть, тем не менее,</a:t>
            </a:r>
            <a:r>
              <a:rPr lang="ru-RU" sz="2400" i="1" dirty="0"/>
              <a:t> унифицированным,</a:t>
            </a:r>
            <a:r>
              <a:rPr lang="ru-RU" sz="2400" dirty="0"/>
              <a:t> оно сегодня все бо­лее становится</a:t>
            </a:r>
            <a:r>
              <a:rPr lang="ru-RU" sz="2400" i="1" dirty="0"/>
              <a:t> дифференцированным и вариативным.</a:t>
            </a:r>
            <a:r>
              <a:rPr lang="ru-RU" sz="2400" dirty="0"/>
              <a:t> Иными словами, минимально достойное и культурное общее образо­вание — не единый "суммарный минимум", но тот, иной или третий "оптимум". Стандарт может быть разумным и реаль­ным, только в том случае, если это</a:t>
            </a:r>
            <a:r>
              <a:rPr lang="ru-RU" sz="2400" i="1" dirty="0"/>
              <a:t> вариативный стандарт</a:t>
            </a:r>
            <a:r>
              <a:rPr lang="ru-RU" sz="2400" i="1" dirty="0" smtClean="0"/>
              <a:t>. (</a:t>
            </a:r>
            <a:r>
              <a:rPr lang="ru-RU" sz="2400" i="1" dirty="0" err="1" smtClean="0"/>
              <a:t>А.А.Пинский</a:t>
            </a:r>
            <a:r>
              <a:rPr lang="ru-RU" sz="2400" i="1" dirty="0" smtClean="0"/>
              <a:t>, 1998)</a:t>
            </a:r>
          </a:p>
          <a:p>
            <a:endParaRPr lang="ru-RU" sz="2400" b="1" i="1" dirty="0">
              <a:latin typeface="Myriad Pro"/>
            </a:endParaRPr>
          </a:p>
          <a:p>
            <a:r>
              <a:rPr lang="ru-RU" sz="2400" dirty="0"/>
              <a:t>Вариативность формирует разобщенность в понимании истории культуры языка, нежели общие </a:t>
            </a:r>
            <a:r>
              <a:rPr lang="ru-RU" sz="2400" dirty="0" smtClean="0"/>
              <a:t>ценности (</a:t>
            </a:r>
            <a:r>
              <a:rPr lang="ru-RU" sz="2400" dirty="0" err="1" smtClean="0"/>
              <a:t>И.А.Яровая</a:t>
            </a:r>
            <a:r>
              <a:rPr lang="ru-RU" sz="2400" dirty="0" smtClean="0"/>
              <a:t>, 2013)</a:t>
            </a:r>
            <a:endParaRPr lang="ru-RU" sz="2400" b="1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8912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ОСНОВЫ РЕГУЛИРОВАНИЯ СОДЕРЖАНИЯ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88" y="1497204"/>
            <a:ext cx="86472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Нынешний вариант:</a:t>
            </a:r>
            <a:endParaRPr lang="ru-RU" dirty="0"/>
          </a:p>
          <a:p>
            <a:r>
              <a:rPr lang="ru-RU" dirty="0"/>
              <a:t>Стандарты: требования к результатам и условиям – сильное нормативное позиционирование</a:t>
            </a:r>
          </a:p>
          <a:p>
            <a:r>
              <a:rPr lang="ru-RU" dirty="0"/>
              <a:t>Программа: учебный материал,  последовательность  - примерные программы – рекомендательные, но широко обсужденные</a:t>
            </a:r>
          </a:p>
          <a:p>
            <a:r>
              <a:rPr lang="ru-RU" dirty="0"/>
              <a:t>Учебники – «мягкое» соответствие </a:t>
            </a:r>
            <a:r>
              <a:rPr lang="ru-RU" dirty="0" smtClean="0"/>
              <a:t>стандарту, утвержденные </a:t>
            </a:r>
            <a:endParaRPr lang="ru-RU" dirty="0"/>
          </a:p>
          <a:p>
            <a:r>
              <a:rPr lang="ru-RU" dirty="0"/>
              <a:t>Кодификатор ЕГЭ – нет </a:t>
            </a:r>
            <a:r>
              <a:rPr lang="ru-RU" dirty="0" smtClean="0"/>
              <a:t>общественного </a:t>
            </a:r>
            <a:r>
              <a:rPr lang="ru-RU" dirty="0"/>
              <a:t>обсуждения</a:t>
            </a:r>
          </a:p>
          <a:p>
            <a:endParaRPr lang="ru-RU" b="1" dirty="0" smtClean="0"/>
          </a:p>
          <a:p>
            <a:r>
              <a:rPr lang="ru-RU" b="1" dirty="0" smtClean="0"/>
              <a:t>Перспективный </a:t>
            </a:r>
            <a:r>
              <a:rPr lang="ru-RU" b="1" dirty="0"/>
              <a:t>вариант:</a:t>
            </a:r>
            <a:endParaRPr lang="ru-RU" dirty="0"/>
          </a:p>
          <a:p>
            <a:r>
              <a:rPr lang="ru-RU" dirty="0"/>
              <a:t>Стандарты: базовое содержание, требования к результатам и условиям – принимается и обновляется на основе широкого профессионального обсуждения</a:t>
            </a:r>
          </a:p>
          <a:p>
            <a:r>
              <a:rPr lang="ru-RU" dirty="0"/>
              <a:t>Кодификатор ЕГЭ и ГИА – разрабатывается на основе базового содержания и результатов, обсуждается экспертными комиссиями, разрабатывавшими стандарты</a:t>
            </a:r>
          </a:p>
          <a:p>
            <a:r>
              <a:rPr lang="ru-RU" dirty="0"/>
              <a:t>Примерные программы – рекомендательный характер</a:t>
            </a:r>
          </a:p>
          <a:p>
            <a:r>
              <a:rPr lang="ru-RU" dirty="0"/>
              <a:t>Учебники – «мягкое» соответствие стандарту</a:t>
            </a:r>
            <a:endParaRPr lang="ru-RU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45413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ПЕРСПЕКТИВА 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88" y="1497204"/>
            <a:ext cx="86472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Myriad Pro"/>
              </a:rPr>
              <a:t>Разработка концепций по отдельным дисциплинам на основе широкого обсуждения базового содержания</a:t>
            </a:r>
          </a:p>
          <a:p>
            <a:endParaRPr lang="ru-RU" sz="2800" b="1" dirty="0">
              <a:latin typeface="Myriad Pro"/>
            </a:endParaRPr>
          </a:p>
          <a:p>
            <a:r>
              <a:rPr lang="ru-RU" sz="2800" b="1" dirty="0" smtClean="0">
                <a:latin typeface="Myriad Pro"/>
              </a:rPr>
              <a:t>Разработка механизма перевода концепций и базового содержания в кодификатор ЕГЭ и программы</a:t>
            </a:r>
          </a:p>
          <a:p>
            <a:endParaRPr lang="ru-RU" sz="2800" b="1" dirty="0" smtClean="0">
              <a:latin typeface="Myriad Pro"/>
            </a:endParaRPr>
          </a:p>
          <a:p>
            <a:endParaRPr lang="ru-RU" sz="2800" b="1" dirty="0" smtClean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949235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ГЛАВНОЕ СОБЫТИЕ – ЗАКОН О ЧЕТЫРЕХ УЧЕБНИКАХ 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57005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F82"/>
                </a:solidFill>
              </a:rPr>
              <a:t>Июнь 2013</a:t>
            </a:r>
          </a:p>
          <a:p>
            <a:r>
              <a:rPr lang="ru-RU" sz="2000" dirty="0"/>
              <a:t>Мы предлагаем внести в изменения в закон об образовании по созданию базового учебника не только истории, а вообще базовых учебников. Совершенно лукавым является рассуждение о том, что якобы вариативность учебников обеспечивает качество образования</a:t>
            </a:r>
            <a:r>
              <a:rPr lang="ru-RU" sz="2000" dirty="0" smtClean="0"/>
              <a:t>.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r>
              <a:rPr lang="ru-RU" sz="2000" b="1" dirty="0" smtClean="0">
                <a:solidFill>
                  <a:srgbClr val="003F82"/>
                </a:solidFill>
              </a:rPr>
              <a:t>Октябрь 2014</a:t>
            </a:r>
          </a:p>
          <a:p>
            <a:r>
              <a:rPr lang="ru-RU" sz="2000" dirty="0"/>
              <a:t>У российских детей должен быть один общий учебник истории, один общий учебник русского языка, один общий учебник </a:t>
            </a:r>
            <a:r>
              <a:rPr lang="ru-RU" sz="2000" dirty="0" smtClean="0"/>
              <a:t>литературы</a:t>
            </a:r>
          </a:p>
          <a:p>
            <a:r>
              <a:rPr lang="ru-RU" sz="2000" i="1" dirty="0"/>
              <a:t>Большое количество учебников в федеральном комплекте действительно рвет единое образовательное пространство, но переход на один учебник - другая </a:t>
            </a:r>
            <a:r>
              <a:rPr lang="ru-RU" sz="2000" i="1" dirty="0" smtClean="0"/>
              <a:t>крайность</a:t>
            </a:r>
          </a:p>
          <a:p>
            <a:endParaRPr lang="ru-RU" sz="20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ru-RU" sz="2000" b="1" dirty="0" smtClean="0">
                <a:solidFill>
                  <a:srgbClr val="003F82"/>
                </a:solidFill>
              </a:rPr>
              <a:t>Май 2015</a:t>
            </a:r>
            <a:endParaRPr lang="ru-RU" sz="2000" b="1" dirty="0">
              <a:solidFill>
                <a:srgbClr val="003F82"/>
              </a:solidFill>
            </a:endParaRPr>
          </a:p>
          <a:p>
            <a:r>
              <a:rPr lang="ru-RU" sz="2000" dirty="0" smtClean="0"/>
              <a:t>Создание </a:t>
            </a:r>
            <a:r>
              <a:rPr lang="ru-RU" sz="2000" dirty="0"/>
              <a:t>базовой линейки учебников по математике, истории России, русскому языку и </a:t>
            </a:r>
            <a:r>
              <a:rPr lang="ru-RU" sz="2000" dirty="0" smtClean="0"/>
              <a:t>литературе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endParaRPr lang="ru-RU" sz="20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ГЛАВНОЕ СОБЫТИЕ – ЗАКОН О ЧЕТЫРЕХ УЧЕБНИКАХ 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57005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F82"/>
                </a:solidFill>
              </a:rPr>
              <a:t>Июнь 2013</a:t>
            </a:r>
          </a:p>
          <a:p>
            <a:r>
              <a:rPr lang="ru-RU" sz="2000" dirty="0"/>
              <a:t>Мы предлагаем внести в изменения в закон об образовании по созданию базового учебника не только истории, а вообще базовых учебников. Совершенно лукавым является рассуждение о том, что якобы вариативность учебников обеспечивает качество образования</a:t>
            </a:r>
            <a:r>
              <a:rPr lang="ru-RU" sz="2000" dirty="0" smtClean="0"/>
              <a:t>.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r>
              <a:rPr lang="ru-RU" sz="2000" b="1" dirty="0" smtClean="0">
                <a:solidFill>
                  <a:srgbClr val="003F82"/>
                </a:solidFill>
              </a:rPr>
              <a:t>Октябрь 2014</a:t>
            </a:r>
          </a:p>
          <a:p>
            <a:r>
              <a:rPr lang="ru-RU" sz="2000" dirty="0"/>
              <a:t>У российских детей должен быть один общий учебник истории, один общий учебник русского языка, один общий учебник </a:t>
            </a:r>
            <a:r>
              <a:rPr lang="ru-RU" sz="2000" dirty="0" smtClean="0"/>
              <a:t>литературы</a:t>
            </a:r>
          </a:p>
          <a:p>
            <a:r>
              <a:rPr lang="ru-RU" sz="2000" i="1" dirty="0"/>
              <a:t>Большое количество учебников в федеральном комплекте действительно рвет единое образовательное пространство, но переход на один учебник - другая </a:t>
            </a:r>
            <a:r>
              <a:rPr lang="ru-RU" sz="2000" i="1" dirty="0" smtClean="0"/>
              <a:t>крайность</a:t>
            </a:r>
          </a:p>
          <a:p>
            <a:endParaRPr lang="ru-RU" sz="20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ru-RU" sz="2000" b="1" dirty="0" smtClean="0">
                <a:solidFill>
                  <a:srgbClr val="003F82"/>
                </a:solidFill>
              </a:rPr>
              <a:t>Май 2015</a:t>
            </a:r>
            <a:endParaRPr lang="ru-RU" sz="2000" b="1" dirty="0">
              <a:solidFill>
                <a:srgbClr val="003F82"/>
              </a:solidFill>
            </a:endParaRPr>
          </a:p>
          <a:p>
            <a:r>
              <a:rPr lang="ru-RU" sz="2000" dirty="0" smtClean="0"/>
              <a:t>Создание </a:t>
            </a:r>
            <a:r>
              <a:rPr lang="ru-RU" sz="2000" dirty="0"/>
              <a:t>базовой линейки учебников по математике, истории России, русскому языку и </a:t>
            </a:r>
            <a:r>
              <a:rPr lang="ru-RU" sz="2000" dirty="0" smtClean="0"/>
              <a:t>литературе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endParaRPr lang="ru-RU" sz="20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97783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ИЗ ЛУЧШИХ ПОБУЖДЕНИЙ – РАСПУТИН, ЛЫСЕНКО, ПЕТРИК…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57005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«Учебник - это учебное издание, являющееся основной учебной книгой …, в которой излагается система апробированных, общепризнанных знаний и положений, </a:t>
            </a:r>
            <a:r>
              <a:rPr lang="ru-RU" sz="2000" i="1" dirty="0"/>
              <a:t>обязательных для усвоения обучающимися</a:t>
            </a:r>
            <a:r>
              <a:rPr lang="ru-RU" sz="2000" dirty="0"/>
              <a:t>, и содержание которой … </a:t>
            </a:r>
            <a:r>
              <a:rPr lang="ru-RU" sz="2000" i="1" dirty="0"/>
              <a:t>полностью раскрывает базовое содержание</a:t>
            </a:r>
            <a:r>
              <a:rPr lang="ru-RU" sz="2000" dirty="0"/>
              <a:t> федерального государственного образовательного стандарта общего образования».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О</a:t>
            </a:r>
            <a:r>
              <a:rPr lang="ru-RU" sz="2000" dirty="0" smtClean="0"/>
              <a:t>бщая </a:t>
            </a:r>
            <a:r>
              <a:rPr lang="ru-RU" sz="2000" dirty="0"/>
              <a:t>линейка базовых учебников по учебному предмету «История России» и общая линейка базовых учебников по учебному предмету «Литература» должны быть соотнесены между собой в части хронологического порядка изложения материала, с целью обеспечения преемственности изучения указанных   учебных предметов на соответствующем уровне общего </a:t>
            </a:r>
            <a:r>
              <a:rPr lang="ru-RU" sz="2000" dirty="0" smtClean="0"/>
              <a:t>образования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роцедуру </a:t>
            </a:r>
            <a:r>
              <a:rPr lang="ru-RU" sz="2000" dirty="0"/>
              <a:t>экспертизы для федерального перечня будут проходить абсолютно все пособия (то есть, любые материалы, используемые в обучении</a:t>
            </a:r>
            <a:r>
              <a:rPr lang="ru-RU" sz="2000" dirty="0" smtClean="0"/>
              <a:t>)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13787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КЛЮЧЕВЫЕ ПРЕДЛОЖЕНИЯ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57005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По </a:t>
            </a:r>
            <a:r>
              <a:rPr lang="ru-RU" sz="2200" dirty="0"/>
              <a:t>всем дисциплинам в стандартах определяется базовое содержание </a:t>
            </a:r>
            <a:r>
              <a:rPr lang="ru-RU" sz="2200" dirty="0" smtClean="0"/>
              <a:t>по </a:t>
            </a:r>
            <a:r>
              <a:rPr lang="ru-RU" sz="2200" dirty="0"/>
              <a:t>каждой дисциплине, которое обязательно к усвоению, а кроме него ничего усваивать не </a:t>
            </a:r>
            <a:r>
              <a:rPr lang="ru-RU" sz="2200" dirty="0" smtClean="0"/>
              <a:t>надо;</a:t>
            </a:r>
          </a:p>
          <a:p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У</a:t>
            </a:r>
            <a:r>
              <a:rPr lang="ru-RU" sz="2200" dirty="0" smtClean="0"/>
              <a:t>чебники </a:t>
            </a:r>
            <a:r>
              <a:rPr lang="ru-RU" sz="2200" dirty="0"/>
              <a:t>отражают это базовое содержание и являются обязательными для использования книгами как для ученика, так и для учителя, они отражают методические аспекты обучения</a:t>
            </a:r>
            <a:r>
              <a:rPr lang="ru-RU" sz="2200" dirty="0" smtClean="0"/>
              <a:t>;</a:t>
            </a:r>
          </a:p>
          <a:p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П</a:t>
            </a:r>
            <a:r>
              <a:rPr lang="ru-RU" sz="2200" dirty="0" smtClean="0"/>
              <a:t>о </a:t>
            </a:r>
            <a:r>
              <a:rPr lang="ru-RU" sz="2200" dirty="0"/>
              <a:t>четырем дисциплинам (русский язык, литература, история, математика) существуют единственные «линейки» учебников с первого по одиннадцатый класс, к ним «приложены» разрешенные учебные пособия, кроме которых ничего в учебном процессе использовать нельзя</a:t>
            </a:r>
            <a:endParaRPr lang="ru-RU" sz="2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5500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КЛЮЧЕВЫЕ ПРЕДЛОЖЕНИЯ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57005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/>
              <a:t>По </a:t>
            </a:r>
            <a:r>
              <a:rPr lang="ru-RU" sz="2200" dirty="0"/>
              <a:t>всем дисциплинам в стандартах определяется базовое содержание </a:t>
            </a:r>
            <a:r>
              <a:rPr lang="ru-RU" sz="2200" dirty="0" smtClean="0"/>
              <a:t>по </a:t>
            </a:r>
            <a:r>
              <a:rPr lang="ru-RU" sz="2200" dirty="0"/>
              <a:t>каждой дисциплине, которое обязательно к усвоению, а кроме него ничего усваивать не </a:t>
            </a:r>
            <a:r>
              <a:rPr lang="ru-RU" sz="2200" dirty="0" smtClean="0"/>
              <a:t>надо;</a:t>
            </a:r>
          </a:p>
          <a:p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У</a:t>
            </a:r>
            <a:r>
              <a:rPr lang="ru-RU" sz="2200" dirty="0" smtClean="0"/>
              <a:t>чебники </a:t>
            </a:r>
            <a:r>
              <a:rPr lang="ru-RU" sz="2200" dirty="0"/>
              <a:t>отражают это базовое содержание и являются обязательными для использования книгами как для ученика, так и для учителя, они отражают методические аспекты обучения</a:t>
            </a:r>
            <a:r>
              <a:rPr lang="ru-RU" sz="2200" dirty="0" smtClean="0"/>
              <a:t>;</a:t>
            </a:r>
          </a:p>
          <a:p>
            <a:endParaRPr lang="ru-RU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/>
              <a:t>П</a:t>
            </a:r>
            <a:r>
              <a:rPr lang="ru-RU" sz="2200" dirty="0" smtClean="0"/>
              <a:t>о </a:t>
            </a:r>
            <a:r>
              <a:rPr lang="ru-RU" sz="2200" dirty="0"/>
              <a:t>четырем дисциплинам (русский язык, литература, история, математика) существуют единственные «линейки» учебников с первого по одиннадцатый класс, к ним «приложены» разрешенные учебные пособия, кроме которых ничего в учебном процессе использовать нельзя</a:t>
            </a:r>
            <a:endParaRPr lang="ru-RU" sz="22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2045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>
                <a:solidFill>
                  <a:schemeClr val="bg1"/>
                </a:solidFill>
                <a:latin typeface="Myriad Pro"/>
              </a:rPr>
              <a:t>ПРОБЛЕМА ОПРЕДЕЛЕНИЯ СОДЕРЖАНИЯ ОБРАЗОВАНИЯ И ПОИСКА </a:t>
            </a:r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ЯДРА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22250" y="1479550"/>
            <a:ext cx="857005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Постановлением Правительства </a:t>
            </a:r>
            <a:r>
              <a:rPr lang="ru-RU" sz="2000" dirty="0" smtClean="0"/>
              <a:t>от </a:t>
            </a:r>
            <a:r>
              <a:rPr lang="ru-RU" sz="2000" dirty="0"/>
              <a:t>24 декабря 2013 утверждена Концепция развития математического образования в </a:t>
            </a:r>
            <a:r>
              <a:rPr lang="ru-RU" sz="2000" dirty="0" smtClean="0"/>
              <a:t>РФ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 мае 2014 Российским историческим обществом утверждена Концепция нового учебно-методического комплекса по отечественной истории (включая историко-культурный стандарт);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Октябрь 2014: </a:t>
            </a:r>
            <a:r>
              <a:rPr lang="ru-RU" sz="2000" dirty="0"/>
              <a:t> в целях обеспечения единого образовательного пространства на территории Российской Федерации </a:t>
            </a:r>
            <a:r>
              <a:rPr lang="ru-RU" sz="2000" dirty="0" smtClean="0"/>
              <a:t>определить </a:t>
            </a:r>
            <a:r>
              <a:rPr lang="ru-RU" sz="2000" dirty="0"/>
              <a:t>в федеральных государственных образовательных стандартах начального общего, основного общего и среднего общего образования базовое содержание обязательной части основных общеобразовательных программ, в том числе по отдельным учебным предметам.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Апрель 2015: Необходимо </a:t>
            </a:r>
            <a:r>
              <a:rPr lang="ru-RU" sz="2000" dirty="0"/>
              <a:t>объединить усилия всех экспертных и дискуссионных площадок, привлечь профессиональное сообщество с тем, чтобы совместными усилиями разработать современную концепцию преподавания русского языка и литературы в </a:t>
            </a:r>
            <a:r>
              <a:rPr lang="ru-RU" sz="2000" dirty="0" smtClean="0"/>
              <a:t>школах»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2762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ОСТРОТА ПРОБЛЕМЫ 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16581" y="1213584"/>
            <a:ext cx="857005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ока </a:t>
            </a:r>
            <a:r>
              <a:rPr lang="ru-RU" sz="2000" dirty="0"/>
              <a:t>что все попытки введения "минимального содержания" (примеры см. выше) провали­ваются. Что можно</a:t>
            </a:r>
            <a:r>
              <a:rPr lang="ru-RU" sz="2000" i="1" dirty="0"/>
              <a:t> законным образом</a:t>
            </a:r>
            <a:r>
              <a:rPr lang="ru-RU" sz="2000" dirty="0"/>
              <a:t> с учащихся спросить? и что нельзя? — ситуация остается на уровне экзаменаци­онных билетов, контрольных работ и тем сочинений, как оно и было до всяких законов и стандартов. Предельная нагруз­ка: но что это — максимальная сумма часов в неделю? </a:t>
            </a:r>
            <a:r>
              <a:rPr lang="ru-RU" sz="2000" dirty="0" smtClean="0"/>
              <a:t> </a:t>
            </a:r>
            <a:r>
              <a:rPr lang="ru-RU" sz="2000" dirty="0"/>
              <a:t>Ответов нет.</a:t>
            </a:r>
          </a:p>
          <a:p>
            <a:r>
              <a:rPr lang="ru-RU" sz="2000" dirty="0"/>
              <a:t>В общем, конь не валялся.</a:t>
            </a:r>
          </a:p>
          <a:p>
            <a:r>
              <a:rPr lang="ru-RU" sz="2000" dirty="0"/>
              <a:t>Повторяем, дело не в чьей-то некомпетентности или без­деятельности (хотя и этого хватало). </a:t>
            </a:r>
            <a:r>
              <a:rPr lang="ru-RU" sz="2000" b="1" dirty="0"/>
              <a:t>Дело в глубокой, сущ­ностной проблематике</a:t>
            </a:r>
            <a:r>
              <a:rPr lang="ru-RU" sz="2000" b="1" dirty="0" smtClean="0"/>
              <a:t>.</a:t>
            </a:r>
          </a:p>
          <a:p>
            <a:endParaRPr lang="ru-RU" sz="2000" dirty="0">
              <a:solidFill>
                <a:srgbClr val="003F82"/>
              </a:solidFill>
              <a:latin typeface="Myriad Pro"/>
            </a:endParaRPr>
          </a:p>
          <a:p>
            <a:r>
              <a:rPr lang="ru-RU" sz="2000" dirty="0"/>
              <a:t>термин:</a:t>
            </a:r>
            <a:r>
              <a:rPr lang="ru-RU" sz="2000" i="1" dirty="0"/>
              <a:t> "минимальное </a:t>
            </a:r>
            <a:r>
              <a:rPr lang="ru-RU" sz="2000" dirty="0" smtClean="0"/>
              <a:t>содержание»… </a:t>
            </a:r>
            <a:r>
              <a:rPr lang="ru-RU" sz="2000" dirty="0"/>
              <a:t>ведет к искажен­ной интерпретации</a:t>
            </a:r>
            <a:r>
              <a:rPr lang="ru-RU" sz="2000" i="1" dirty="0"/>
              <a:t> понятия общего образования.</a:t>
            </a:r>
            <a:r>
              <a:rPr lang="ru-RU" sz="2000" dirty="0"/>
              <a:t> Автома­тически предполагается, содержанием образования высту­пает "сумма минимумов" по отдельным предметам. Однако такое образование, естественно, оказывается весьма "мини­мальным", то есть ущербным, и вызывает справедливые </a:t>
            </a:r>
            <a:r>
              <a:rPr lang="ru-RU" sz="2000" dirty="0" smtClean="0"/>
              <a:t>на­рекания (</a:t>
            </a:r>
            <a:r>
              <a:rPr lang="ru-RU" sz="2000" dirty="0" err="1" smtClean="0"/>
              <a:t>А.Пинский</a:t>
            </a:r>
            <a:r>
              <a:rPr lang="ru-RU" sz="2000" dirty="0" smtClean="0"/>
              <a:t>, 1998)</a:t>
            </a:r>
            <a:endParaRPr lang="ru-RU" sz="20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38492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4"/>
            <a:ext cx="7474090" cy="606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600" b="1" dirty="0" smtClean="0">
                <a:solidFill>
                  <a:schemeClr val="bg1"/>
                </a:solidFill>
                <a:latin typeface="Myriad Pro"/>
              </a:rPr>
              <a:t>МИРОВЫЕ ПОИСКИ СТРАН – ЛИДЕРОВ РЕЙТИНГА ОБРАЗОВАТЕЛЬНЫХ СИСТЕМ </a:t>
            </a:r>
            <a:endParaRPr lang="en-US" sz="16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216581" y="1213584"/>
            <a:ext cx="857005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Большинство стран имеют внятную национальную систему определения того содержания, которое проверяется национальными экзаменами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Во многих странах формируются новые требования к содержанию образования на национальном уровне</a:t>
            </a:r>
          </a:p>
          <a:p>
            <a:endParaRPr lang="ru-RU" sz="2000" b="1" dirty="0"/>
          </a:p>
          <a:p>
            <a:r>
              <a:rPr lang="ru-RU" sz="2000" b="1" dirty="0" smtClean="0"/>
              <a:t>Международные организации продвигают идеи функциональной грамотности, определенного типа компетенций</a:t>
            </a:r>
          </a:p>
          <a:p>
            <a:endParaRPr lang="ru-RU" sz="2000" b="1" dirty="0">
              <a:latin typeface="Myriad Pro"/>
            </a:endParaRPr>
          </a:p>
          <a:p>
            <a:r>
              <a:rPr lang="ru-RU" sz="2000" b="1" dirty="0" smtClean="0">
                <a:latin typeface="Myriad Pro"/>
              </a:rPr>
              <a:t>США</a:t>
            </a:r>
            <a:r>
              <a:rPr lang="ru-RU" sz="2000" b="1" dirty="0">
                <a:latin typeface="Myriad Pro"/>
              </a:rPr>
              <a:t> </a:t>
            </a:r>
            <a:r>
              <a:rPr lang="ru-RU" sz="2000" b="1" dirty="0" smtClean="0">
                <a:latin typeface="Myriad Pro"/>
              </a:rPr>
              <a:t>– дискуссии о культурной грамотности – национальное согласие вокруг </a:t>
            </a:r>
            <a:r>
              <a:rPr lang="en-US" sz="2000" b="1" dirty="0">
                <a:latin typeface="Myriad Pro"/>
              </a:rPr>
              <a:t>C</a:t>
            </a:r>
            <a:r>
              <a:rPr lang="en-US" sz="2000" b="1" dirty="0" smtClean="0">
                <a:latin typeface="Myriad Pro"/>
              </a:rPr>
              <a:t>ommon Core</a:t>
            </a:r>
            <a:endParaRPr lang="ru-RU" sz="2000" b="1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55841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1053</Words>
  <Application>Microsoft Office PowerPoint</Application>
  <PresentationFormat>Экран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СОДЕРЖАНИЕ ОБРАЗОВАНИЯ  В ПОИСКАХ КУЛЬТУРНОЙ ОПОРЫ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frumin</cp:lastModifiedBy>
  <cp:revision>29</cp:revision>
  <dcterms:created xsi:type="dcterms:W3CDTF">2010-09-30T06:45:29Z</dcterms:created>
  <dcterms:modified xsi:type="dcterms:W3CDTF">2015-06-23T12:21:20Z</dcterms:modified>
</cp:coreProperties>
</file>