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6" r:id="rId4"/>
    <p:sldId id="269" r:id="rId5"/>
    <p:sldId id="267" r:id="rId6"/>
    <p:sldId id="264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E4FAB-462A-45F9-8271-12A16E287C8C}" type="datetimeFigureOut">
              <a:rPr lang="ru-RU"/>
              <a:pPr/>
              <a:t>22.06.2015</a:t>
            </a:fld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0BB920-6272-4902-BAA8-F2087DD335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05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67C0-479A-4CA5-8B94-EA41022B740A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C2DE-374C-4470-BFCC-1612E25B5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CAC2-397C-4EC8-B3AC-1D857BBA4280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E23-3B55-4C24-A489-354C06DA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F232B-67F9-4739-818F-6E0AD729C292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FF16-A6E5-475F-9F3C-AA47E1AC6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8DD2-5BE9-4E2D-B40C-273FA5842FE2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F79A-D4AB-4518-BD85-439DB9499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F333-BBCF-4DA1-9D66-FF4718F0011C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1C5D-9F3C-4AE8-A70B-847B1E410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BF44-6BCE-47A7-A817-533010F97FDD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AFC2-FB2D-409A-B05F-BEC031EC8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22B9-8CEE-48F0-A8B3-38C2A2947FFE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2505-DBAB-49E6-A989-49F96440E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E431-3900-4EDA-8FBE-60E3E6CC243A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B1D4-B920-4DA6-A92D-9F639E8C1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E8A3-15DC-4F8A-B5D6-DD37438C3EA7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6D5B-B442-458E-A176-68DF1DC93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875F-8A76-4104-81DB-573E558EE3D1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0B4-499D-4CBB-AF84-7AA19064B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54CD-C89D-4E10-99D6-0F8E10469F1C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A7F4-9A1F-46A9-A181-2E92D9DB9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435EE82-BFD3-49E4-8A4F-B93EBB23E9D1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09AE6ED-65EA-48A4-A58C-CA3841159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29" y="1353273"/>
            <a:ext cx="9036050" cy="27606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Итоговый семинар Института образования 2014/2015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91440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810000" y="3962400"/>
            <a:ext cx="502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/>
              <a:t>Парадокс! Ведь у нас у всех есть дети. А образование остается </a:t>
            </a:r>
            <a:r>
              <a:rPr lang="ru-RU" i="1" dirty="0" err="1" smtClean="0"/>
              <a:t>маргинализацией</a:t>
            </a:r>
            <a:r>
              <a:rPr lang="ru-RU" i="1" dirty="0" smtClean="0"/>
              <a:t> сознания. Парадокс! Что же делать?... Нужно создать пространство для встреч и общения.</a:t>
            </a:r>
          </a:p>
          <a:p>
            <a:endParaRPr lang="ru-RU" dirty="0"/>
          </a:p>
          <a:p>
            <a:r>
              <a:rPr lang="ru-RU" b="1" dirty="0" smtClean="0"/>
              <a:t>А.А. </a:t>
            </a:r>
            <a:r>
              <a:rPr lang="ru-RU" b="1" dirty="0" err="1" smtClean="0"/>
              <a:t>Пинский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(создание Московского Римского клуба)</a:t>
            </a:r>
            <a:endParaRPr lang="ru-RU" b="1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3175185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Итоги экспертного голосования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799200"/>
              </p:ext>
            </p:extLst>
          </p:nvPr>
        </p:nvGraphicFramePr>
        <p:xfrm>
          <a:off x="228600" y="1371600"/>
          <a:ext cx="8610600" cy="53492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924800"/>
                <a:gridCol w="685800"/>
              </a:tblGrid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Секвестирование</a:t>
                      </a:r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расходов на образование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39,0%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Утверждение Федеральной целевой программы развития образования на 2016-2020 годы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30,5%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Фонд «Династия» признан иностранным агентом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26,0%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Возвращение в школы сочинения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24,9%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Отзыв лицензий и аккредитации у десятков вузов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24,3%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Принятие программы развития дополнительного образования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22,0%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Завершение создания многопрофильных образовательных комплексов в Москве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21,5%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Внесение в Думу законопроекта о «единых учебниках»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21,5%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Переход начальной школы на ФГОС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21,5%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Присоединение России к международному движению World Skills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18,6%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Вступление в силу профессионального стандарта педагога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18,6%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Начало реализации программы Национальных исследований качества образования (НИКО)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18,1%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Усилия вертикали власти по выполнению «майских» указов Президента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16,9%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Утверждение стратегии воспитания детей в России до 2025 года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16,9%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Создан Консорциум ведущих вузов по развитию онлайн образования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16,4%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Ускорение объединения вузов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15,8%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Создание стандарта обучению истории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15,3%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Реструктуризация РАО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15,3%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Введение электронных учебников в школе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11,9%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Проведение общественной доработки примерных образовательных программ общего образования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10,7%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Массовая разработка предметных концепций и ассоциаций (история, литература, русский, география)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7,3%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 полном объеме заработала система электронной записи ребенка в дошкольное учреждение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4,0%</a:t>
                      </a:r>
                      <a:endParaRPr lang="ru-RU" sz="1400" b="0" i="0" u="none" strike="noStrike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Проведен первый Конкурс инноваций в образовании (КИВО)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2,8%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Первый выпуск в </a:t>
                      </a:r>
                      <a:r>
                        <a:rPr lang="ru-RU" sz="1400" u="none" strike="noStrike" dirty="0" err="1">
                          <a:effectLst/>
                        </a:rPr>
                        <a:t>Сколковском</a:t>
                      </a:r>
                      <a:r>
                        <a:rPr lang="ru-RU" sz="1400" u="none" strike="noStrike" dirty="0">
                          <a:effectLst/>
                        </a:rPr>
                        <a:t> институте науки и технологий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2,3%</a:t>
                      </a:r>
                      <a:endParaRPr lang="ru-RU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68362"/>
          </a:xfrm>
        </p:spPr>
        <p:txBody>
          <a:bodyPr/>
          <a:lstStyle/>
          <a:p>
            <a:r>
              <a:rPr lang="ru-RU" sz="4000" dirty="0" err="1" smtClean="0">
                <a:solidFill>
                  <a:schemeClr val="bg1"/>
                </a:solidFill>
                <a:ea typeface="ＭＳ Ｐゴシック"/>
                <a:cs typeface="ＭＳ Ｐゴシック"/>
              </a:rPr>
              <a:t>Секвестирование</a:t>
            </a:r>
            <a:r>
              <a:rPr lang="ru-RU" sz="40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 расходов на образование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/>
              <a:t>Президент Владимир Путин поручил правительству </a:t>
            </a:r>
            <a:r>
              <a:rPr lang="ru-RU" sz="2200" b="1" dirty="0" err="1"/>
              <a:t>секвестировать</a:t>
            </a:r>
            <a:r>
              <a:rPr lang="ru-RU" sz="2200" b="1" dirty="0"/>
              <a:t> расходы федерального бюджета на 5% , за счёт снижения неэффективных </a:t>
            </a:r>
            <a:r>
              <a:rPr lang="ru-RU" sz="2200" b="1" dirty="0" smtClean="0"/>
              <a:t>затрат (включая образование здравоохранение), </a:t>
            </a:r>
            <a:r>
              <a:rPr lang="ru-RU" sz="2200" b="1" dirty="0"/>
              <a:t>за исключением расходов на оборону и </a:t>
            </a:r>
            <a:r>
              <a:rPr lang="ru-RU" sz="2200" b="1" dirty="0" smtClean="0"/>
              <a:t>безопасность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FF0000"/>
                </a:solidFill>
              </a:rPr>
              <a:t>ПРОТИВ: </a:t>
            </a:r>
            <a:r>
              <a:rPr lang="ru-RU" sz="2200" dirty="0"/>
              <a:t>60% россиян высказались против финансирования каких-либо направлений за счет сокращения расходов на образование и здравоохранение.</a:t>
            </a:r>
          </a:p>
          <a:p>
            <a:pPr marL="0" indent="0" algn="just">
              <a:buNone/>
            </a:pPr>
            <a:r>
              <a:rPr lang="ru-RU" sz="2200" b="1" dirty="0" smtClean="0"/>
              <a:t>А.В. </a:t>
            </a:r>
            <a:r>
              <a:rPr lang="ru-RU" sz="2200" b="1" dirty="0" err="1" smtClean="0"/>
              <a:t>Улюкаев</a:t>
            </a:r>
            <a:r>
              <a:rPr lang="ru-RU" sz="2200" b="1" dirty="0" smtClean="0"/>
              <a:t> (министр экономического развития РФ):</a:t>
            </a:r>
            <a:endParaRPr lang="ru-RU" sz="2200" b="1" dirty="0"/>
          </a:p>
          <a:p>
            <a:pPr marL="0" indent="0" algn="just">
              <a:buNone/>
            </a:pPr>
            <a:r>
              <a:rPr lang="ru-RU" sz="2200" i="1" dirty="0"/>
              <a:t>«Повторение такого бюджетного маневра не только затруднит возвращение на траекторию экономического роста в среднесрочной перспективе, но и может привести к нежелательным последствиям в перспективе ближайших лет (2017–2019 годы). Российские власти не должны выбирать между сбалансированным бюджетом и экономическим ростом, так как ловушка такого выбора ведет экономику к </a:t>
            </a:r>
            <a:r>
              <a:rPr lang="ru-RU" sz="2200" i="1" dirty="0" smtClean="0"/>
              <a:t>кризису».</a:t>
            </a:r>
            <a:endParaRPr lang="ru-RU" sz="2200" i="1" dirty="0"/>
          </a:p>
          <a:p>
            <a:pPr marL="0" indent="0" algn="just">
              <a:buNone/>
            </a:pPr>
            <a:endParaRPr lang="ru-RU" sz="2000" dirty="0" smtClean="0">
              <a:ea typeface="ＭＳ Ｐゴシック"/>
              <a:cs typeface="ＭＳ Ｐゴシック"/>
            </a:endParaRPr>
          </a:p>
          <a:p>
            <a:endParaRPr lang="ru-RU" dirty="0" smtClean="0">
              <a:ea typeface="ＭＳ Ｐゴシック"/>
              <a:cs typeface="ＭＳ Ｐゴシック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900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Возвращение в школы сочинения  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036050" cy="50403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9 января 2014 года премьер-министр РФ Дмитрий Медведев поручил главе </a:t>
            </a:r>
            <a:r>
              <a:rPr lang="ru-RU" sz="2400" b="1" dirty="0" err="1"/>
              <a:t>Минобрнауки</a:t>
            </a:r>
            <a:r>
              <a:rPr lang="ru-RU" sz="2400" b="1" dirty="0"/>
              <a:t> обеспечить проведение итогового сочинения среди выпускников, начиная с 2014/2015 учебного года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ЗА: </a:t>
            </a:r>
            <a:r>
              <a:rPr lang="ru-RU" sz="2400" dirty="0" smtClean="0"/>
              <a:t>Почти </a:t>
            </a:r>
            <a:r>
              <a:rPr lang="ru-RU" sz="2400" dirty="0"/>
              <a:t>две трети российских граждан (61%) одобряют идею вернуть сочинение в качестве выпускного экзамена по русскому языку и литературе наряду с </a:t>
            </a:r>
            <a:r>
              <a:rPr lang="ru-RU" sz="2400" dirty="0" smtClean="0"/>
              <a:t>ЕГЭ: это </a:t>
            </a:r>
            <a:r>
              <a:rPr lang="ru-RU" sz="2400" dirty="0"/>
              <a:t>научит школьников лучше мыслить, обдумывать прочитанное (12%), повысится уровень знаний, школьники будут больше читать, в свою очередь ЕГЭ не дает полной оценки знаний (по </a:t>
            </a:r>
            <a:r>
              <a:rPr lang="ru-RU" sz="2400"/>
              <a:t>11</a:t>
            </a:r>
            <a:r>
              <a:rPr lang="ru-RU" sz="2400" smtClean="0"/>
              <a:t>%)*. </a:t>
            </a:r>
            <a:endParaRPr lang="ru-RU" sz="2400" dirty="0" smtClean="0"/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0" y="6337996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*По данным ФОМ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ea typeface="ＭＳ Ｐゴシック"/>
                <a:cs typeface="ＭＳ Ｐゴシック"/>
              </a:rPr>
              <a:t>Создание Российской национальной </a:t>
            </a:r>
            <a:r>
              <a:rPr lang="ru-RU" sz="28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/>
            </a:r>
            <a:br>
              <a:rPr lang="ru-RU" sz="28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</a:br>
            <a:r>
              <a:rPr lang="ru-RU" sz="28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платформы </a:t>
            </a:r>
            <a:r>
              <a:rPr lang="ru-RU" sz="2800" dirty="0">
                <a:solidFill>
                  <a:schemeClr val="bg1"/>
                </a:solidFill>
                <a:ea typeface="ＭＳ Ｐゴシック"/>
                <a:cs typeface="ＭＳ Ｐゴシック"/>
              </a:rPr>
              <a:t>открытого образования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/>
              <a:t>Восемь ведущих российских вузов объединились в ассоциацию «Российская национальная платформа открытого образования». Они планируют создать ресурс, на котором будут размещаться онлайн-курсы на русском языке по основным образовательным дисциплинам. Это откроет любому российскому студенту доступ к наработкам лучших университетов страны.</a:t>
            </a:r>
            <a:r>
              <a:rPr lang="ru-RU" sz="2400" dirty="0"/>
              <a:t> </a:t>
            </a: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ЗА: </a:t>
            </a:r>
            <a:r>
              <a:rPr lang="ru-RU" sz="2400" b="1" dirty="0"/>
              <a:t>Я.И. Кузьминов (ректор НИУ ВШЭ): </a:t>
            </a:r>
            <a:r>
              <a:rPr lang="ru-RU" sz="2400" i="1" dirty="0" smtClean="0"/>
              <a:t>«Появление </a:t>
            </a:r>
            <a:r>
              <a:rPr lang="ru-RU" sz="2400" i="1" dirty="0"/>
              <a:t>онлайн-курсов можно сравнить с </a:t>
            </a:r>
            <a:r>
              <a:rPr lang="ru-RU" sz="2400" i="1" dirty="0" smtClean="0"/>
              <a:t>переходом </a:t>
            </a:r>
            <a:r>
              <a:rPr lang="ru-RU" sz="2400" i="1" dirty="0"/>
              <a:t>от переписывания книг в средневековых монастырях к их массовой печати», — считает ректор ВШЭ Ярослав Кузьминов</a:t>
            </a:r>
            <a:endParaRPr lang="ru-RU" sz="2400" dirty="0" smtClean="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1219200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a typeface="ＭＳ Ｐゴシック"/>
                <a:cs typeface="ＭＳ Ｐゴシック"/>
              </a:rPr>
              <a:t>Законопроект о единых учебниках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/>
              <a:t>Д</a:t>
            </a:r>
            <a:r>
              <a:rPr lang="ru-RU" sz="2400" b="1" dirty="0" smtClean="0"/>
              <a:t>епутат </a:t>
            </a:r>
            <a:r>
              <a:rPr lang="ru-RU" sz="2400" b="1" dirty="0"/>
              <a:t>от "Единой России" Ирина Яровая внесла на рассмотрение в Госдуму законопроект о единых учебниках по основным четырем школьным предметам. По мнению Яровой, использование единых базовых учебников в школах устранит "дискриминацию детей" при подготовке к сдаче ЕГЭ</a:t>
            </a:r>
            <a:r>
              <a:rPr lang="ru-RU" sz="2400" b="1" dirty="0" smtClean="0"/>
              <a:t>.</a:t>
            </a:r>
          </a:p>
          <a:p>
            <a:pPr algn="ctr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ЗА: </a:t>
            </a:r>
            <a:r>
              <a:rPr lang="ru-RU" sz="2400" dirty="0" smtClean="0"/>
              <a:t>Респонденты </a:t>
            </a:r>
            <a:r>
              <a:rPr lang="ru-RU" sz="2400" dirty="0"/>
              <a:t>«Левада-центра» положительно относятся к идее создания единого школьного учебника по литературе (81%), математике (80%) и истории (79</a:t>
            </a:r>
            <a:r>
              <a:rPr lang="ru-RU" sz="2400" dirty="0" smtClean="0"/>
              <a:t>%)*</a:t>
            </a:r>
          </a:p>
          <a:p>
            <a:pPr>
              <a:buNone/>
            </a:pPr>
            <a:endParaRPr lang="ru-RU" sz="2400" dirty="0" smtClean="0"/>
          </a:p>
          <a:p>
            <a:pPr lvl="1">
              <a:buNone/>
            </a:pPr>
            <a:r>
              <a:rPr lang="ru-RU" sz="2000" dirty="0" smtClean="0"/>
              <a:t> </a:t>
            </a:r>
          </a:p>
          <a:p>
            <a:pPr lvl="1">
              <a:buNone/>
            </a:pPr>
            <a:endParaRPr lang="ru-RU" sz="2000" dirty="0"/>
          </a:p>
          <a:p>
            <a:pPr lvl="1">
              <a:buNone/>
            </a:pPr>
            <a:r>
              <a:rPr lang="ru-RU" sz="2000" dirty="0" smtClean="0"/>
              <a:t>                                                                                           *опрос Левада июнь 2015.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>
              <a:ea typeface="ＭＳ Ｐゴシック"/>
              <a:cs typeface="ＭＳ Ｐゴシック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35012" y="0"/>
            <a:ext cx="7951787" cy="1125538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ea typeface="ＭＳ Ｐゴシック"/>
                <a:cs typeface="ＭＳ Ｐゴシック"/>
              </a:rPr>
              <a:t>Опыт разработки образовательных </a:t>
            </a:r>
            <a:r>
              <a:rPr lang="ru-RU" sz="32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/>
            </a:r>
            <a:br>
              <a:rPr lang="ru-RU" sz="32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</a:br>
            <a:r>
              <a:rPr lang="ru-RU" sz="32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программ </a:t>
            </a:r>
            <a:r>
              <a:rPr lang="ru-RU" sz="3200" dirty="0">
                <a:solidFill>
                  <a:schemeClr val="bg1"/>
                </a:solidFill>
                <a:ea typeface="ＭＳ Ｐゴシック"/>
                <a:cs typeface="ＭＳ Ｐゴシック"/>
              </a:rPr>
              <a:t>как </a:t>
            </a:r>
            <a:r>
              <a:rPr lang="ru-RU" sz="3200" dirty="0" err="1">
                <a:solidFill>
                  <a:schemeClr val="bg1"/>
                </a:solidFill>
                <a:ea typeface="ＭＳ Ｐゴシック"/>
                <a:cs typeface="ＭＳ Ｐゴシック"/>
              </a:rPr>
              <a:t>краудсорсинг</a:t>
            </a:r>
            <a:r>
              <a:rPr lang="ru-RU" sz="3200" dirty="0">
                <a:solidFill>
                  <a:schemeClr val="bg1"/>
                </a:solidFill>
                <a:ea typeface="ＭＳ Ｐゴシック"/>
                <a:cs typeface="ＭＳ Ｐゴシック"/>
              </a:rPr>
              <a:t>-проектов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Построение особой социальной сети работников образования, которая, функционируя на принципах </a:t>
            </a:r>
            <a:r>
              <a:rPr lang="ru-RU" sz="2400" b="1" dirty="0" err="1"/>
              <a:t>краудсорсинга</a:t>
            </a:r>
            <a:r>
              <a:rPr lang="ru-RU" sz="2400" b="1" dirty="0"/>
              <a:t>, позволяет оценивать, дорабатывать и обеспечивать общественное принятие примерной образовательной программы основного общего образования. 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ЗА: </a:t>
            </a:r>
            <a:r>
              <a:rPr lang="ru-RU" sz="2400" b="1" dirty="0"/>
              <a:t>Василий </a:t>
            </a:r>
            <a:r>
              <a:rPr lang="ru-RU" sz="2400" b="1" dirty="0" smtClean="0"/>
              <a:t>Буров </a:t>
            </a:r>
            <a:r>
              <a:rPr lang="ru-RU" sz="2400" dirty="0" smtClean="0"/>
              <a:t>(председатель </a:t>
            </a:r>
            <a:r>
              <a:rPr lang="ru-RU" sz="2400" dirty="0"/>
              <a:t>совета директоров компании </a:t>
            </a:r>
            <a:r>
              <a:rPr lang="ru-RU" sz="2400" dirty="0" err="1"/>
              <a:t>WikiVote</a:t>
            </a:r>
            <a:r>
              <a:rPr lang="ru-RU" sz="2400" dirty="0" smtClean="0"/>
              <a:t>!)</a:t>
            </a:r>
            <a:r>
              <a:rPr lang="ru-RU" sz="2400" b="1" dirty="0" smtClean="0"/>
              <a:t>: </a:t>
            </a:r>
            <a:r>
              <a:rPr lang="ru-RU" sz="2400" i="1" dirty="0" smtClean="0"/>
              <a:t>положительные отличия </a:t>
            </a:r>
            <a:r>
              <a:rPr lang="ru-RU" sz="2400" i="1" dirty="0"/>
              <a:t>этого общественного обсуждения от </a:t>
            </a:r>
            <a:r>
              <a:rPr lang="ru-RU" sz="2400" i="1" dirty="0" smtClean="0"/>
              <a:t>остальных: массовость, высокий </a:t>
            </a:r>
            <a:r>
              <a:rPr lang="ru-RU" sz="2400" i="1" dirty="0"/>
              <a:t>уровень </a:t>
            </a:r>
            <a:r>
              <a:rPr lang="ru-RU" sz="2400" i="1" dirty="0" smtClean="0"/>
              <a:t>активности, мотивация </a:t>
            </a:r>
            <a:r>
              <a:rPr lang="ru-RU" sz="2400" i="1" dirty="0"/>
              <a:t>участников, указывающая важность документа для большого количества </a:t>
            </a:r>
            <a:r>
              <a:rPr lang="ru-RU" sz="2400" i="1" dirty="0" smtClean="0"/>
              <a:t>людей, суммарный </a:t>
            </a:r>
            <a:r>
              <a:rPr lang="ru-RU" sz="2400" i="1" dirty="0"/>
              <a:t>объем потраченного времени на обсуждение – более 3000 рабочих дней, </a:t>
            </a:r>
          </a:p>
          <a:p>
            <a:endParaRPr lang="ru-RU" sz="2400" b="1" dirty="0"/>
          </a:p>
          <a:p>
            <a:endParaRPr lang="ru-RU" sz="1200" b="1" dirty="0"/>
          </a:p>
          <a:p>
            <a:endParaRPr lang="ru-RU" sz="1200" b="1" dirty="0"/>
          </a:p>
          <a:p>
            <a:r>
              <a:rPr lang="ru-RU" sz="1200" b="1" dirty="0"/>
              <a:t>.</a:t>
            </a:r>
          </a:p>
          <a:p>
            <a:pPr algn="just"/>
            <a:endParaRPr lang="ru-RU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35013" y="1443038"/>
            <a:ext cx="9144000" cy="0"/>
          </a:xfrm>
          <a:prstGeom prst="rect">
            <a:avLst/>
          </a:prstGeom>
          <a:solidFill>
            <a:srgbClr val="E4E4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589</Words>
  <Application>Microsoft Office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Итоговый семинар Института образования 2014/2015  </vt:lpstr>
      <vt:lpstr>Итоги экспертного голосования</vt:lpstr>
      <vt:lpstr>Секвестирование расходов на образование</vt:lpstr>
      <vt:lpstr>Возвращение в школы сочинения  </vt:lpstr>
      <vt:lpstr>Создание Российской национальной  платформы открытого образования</vt:lpstr>
      <vt:lpstr>Законопроект о единых учебниках</vt:lpstr>
      <vt:lpstr>Опыт разработки образовательных  программ как краудсорсинг-проектов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NRU – Higher School of Economics full-time Master’s Programme:  Population and development</dc:title>
  <dc:creator>Светлана</dc:creator>
  <cp:lastModifiedBy>user</cp:lastModifiedBy>
  <cp:revision>44</cp:revision>
  <dcterms:created xsi:type="dcterms:W3CDTF">2014-11-02T06:52:55Z</dcterms:created>
  <dcterms:modified xsi:type="dcterms:W3CDTF">2015-06-22T19:26:11Z</dcterms:modified>
</cp:coreProperties>
</file>