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7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baseline="0" dirty="0">
                <a:solidFill>
                  <a:prstClr val="black"/>
                </a:solidFill>
                <a:effectLst/>
                <a:latin typeface="+mn-lt"/>
                <a:ea typeface="+mn-ea"/>
                <a:cs typeface="Aharoni" panose="02010803020104030203" pitchFamily="2" charset="-79"/>
              </a:defRPr>
            </a:pPr>
            <a:r>
              <a:rPr lang="en-US" sz="16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Aharoni" panose="02010803020104030203" pitchFamily="2" charset="-79"/>
              </a:rPr>
              <a:t>The proportion of school principals - Internal pluralists, %</a:t>
            </a:r>
            <a:endParaRPr lang="ru-RU" sz="1600" b="1" i="0" u="none" strike="noStrike" kern="1200" baseline="0" dirty="0">
              <a:solidFill>
                <a:prstClr val="black"/>
              </a:solidFill>
              <a:effectLst/>
              <a:latin typeface="+mn-lt"/>
              <a:ea typeface="+mn-ea"/>
              <a:cs typeface="Aharoni" panose="02010803020104030203" pitchFamily="2" charset="-79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Совместители!$BD$28</c:f>
              <c:strCache>
                <c:ptCount val="1"/>
                <c:pt idx="0">
                  <c:v>мегаполисы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Совместители!$BE$27:$BI$27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Совместители!$BE$28:$BI$28</c:f>
              <c:numCache>
                <c:formatCode>0.00</c:formatCode>
                <c:ptCount val="5"/>
                <c:pt idx="0">
                  <c:v>52.042160737812907</c:v>
                </c:pt>
                <c:pt idx="1">
                  <c:v>44.399821508255201</c:v>
                </c:pt>
                <c:pt idx="2">
                  <c:v>44.742354419773783</c:v>
                </c:pt>
                <c:pt idx="3">
                  <c:v>33.624073266463149</c:v>
                </c:pt>
                <c:pt idx="4">
                  <c:v>28.75816993464052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Совместители!$BD$29</c:f>
              <c:strCache>
                <c:ptCount val="1"/>
                <c:pt idx="0">
                  <c:v>города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Совместители!$BE$27:$BI$27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Совместители!$BE$29:$BI$29</c:f>
              <c:numCache>
                <c:formatCode>0.00</c:formatCode>
                <c:ptCount val="5"/>
                <c:pt idx="0">
                  <c:v>60.813953488372093</c:v>
                </c:pt>
                <c:pt idx="1">
                  <c:v>59.333166520705603</c:v>
                </c:pt>
                <c:pt idx="2">
                  <c:v>57.704694661216308</c:v>
                </c:pt>
                <c:pt idx="3">
                  <c:v>55.300662582822852</c:v>
                </c:pt>
                <c:pt idx="4">
                  <c:v>53.148710166919599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Совместители!$BD$30</c:f>
              <c:strCache>
                <c:ptCount val="1"/>
                <c:pt idx="0">
                  <c:v>сельские поселения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Совместители!$BE$27:$BI$27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Совместители!$BE$30:$BI$30</c:f>
              <c:numCache>
                <c:formatCode>0.00</c:formatCode>
                <c:ptCount val="5"/>
                <c:pt idx="0">
                  <c:v>71.278677462887913</c:v>
                </c:pt>
                <c:pt idx="1">
                  <c:v>69.151489481857993</c:v>
                </c:pt>
                <c:pt idx="2">
                  <c:v>68.150301945873409</c:v>
                </c:pt>
                <c:pt idx="3">
                  <c:v>69.486983154670739</c:v>
                </c:pt>
                <c:pt idx="4">
                  <c:v>67.72401292458035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75904"/>
        <c:axId val="42894080"/>
      </c:lineChart>
      <c:catAx>
        <c:axId val="4287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894080"/>
        <c:crosses val="autoZero"/>
        <c:auto val="1"/>
        <c:lblAlgn val="ctr"/>
        <c:lblOffset val="100"/>
        <c:noMultiLvlLbl val="0"/>
      </c:catAx>
      <c:valAx>
        <c:axId val="428940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2875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u="none" strike="noStrike" baseline="0" dirty="0" smtClean="0">
                <a:effectLst/>
              </a:rPr>
              <a:t>Share of principals of retirement age, %</a:t>
            </a:r>
            <a:endParaRPr lang="ru-RU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Возраст!$CG$38</c:f>
              <c:strCache>
                <c:ptCount val="1"/>
                <c:pt idx="0">
                  <c:v>мегаполисы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Возраст!$CH$37:$CJ$37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Возраст!$CH$38:$CJ$38</c:f>
              <c:numCache>
                <c:formatCode>0.00</c:formatCode>
                <c:ptCount val="3"/>
                <c:pt idx="0">
                  <c:v>38.625890238793467</c:v>
                </c:pt>
                <c:pt idx="1">
                  <c:v>35.804622764936752</c:v>
                </c:pt>
                <c:pt idx="2">
                  <c:v>40.056022408963543</c:v>
                </c:pt>
              </c:numCache>
            </c:numRef>
          </c:val>
        </c:ser>
        <c:ser>
          <c:idx val="1"/>
          <c:order val="1"/>
          <c:tx>
            <c:strRef>
              <c:f>Возраст!$CG$39</c:f>
              <c:strCache>
                <c:ptCount val="1"/>
                <c:pt idx="0">
                  <c:v>города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Возраст!$CH$37:$CJ$37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Возраст!$CH$39:$CJ$39</c:f>
              <c:numCache>
                <c:formatCode>0.00</c:formatCode>
                <c:ptCount val="3"/>
                <c:pt idx="0">
                  <c:v>30.955035302861379</c:v>
                </c:pt>
                <c:pt idx="1">
                  <c:v>32.929116139517447</c:v>
                </c:pt>
                <c:pt idx="2">
                  <c:v>34.363935255437497</c:v>
                </c:pt>
              </c:numCache>
            </c:numRef>
          </c:val>
        </c:ser>
        <c:ser>
          <c:idx val="2"/>
          <c:order val="2"/>
          <c:tx>
            <c:strRef>
              <c:f>Возраст!$CG$40</c:f>
              <c:strCache>
                <c:ptCount val="1"/>
                <c:pt idx="0">
                  <c:v>сельские поселения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Возраст!$CH$37:$CJ$37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Возраст!$CH$40:$CJ$40</c:f>
              <c:numCache>
                <c:formatCode>0.00</c:formatCode>
                <c:ptCount val="3"/>
                <c:pt idx="0">
                  <c:v>19.861328561842988</c:v>
                </c:pt>
                <c:pt idx="1">
                  <c:v>21.66539050535987</c:v>
                </c:pt>
                <c:pt idx="2">
                  <c:v>23.13027031286942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5856"/>
        <c:axId val="43227392"/>
      </c:barChart>
      <c:catAx>
        <c:axId val="4322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227392"/>
        <c:crosses val="autoZero"/>
        <c:auto val="1"/>
        <c:lblAlgn val="ctr"/>
        <c:lblOffset val="100"/>
        <c:noMultiLvlLbl val="0"/>
      </c:catAx>
      <c:valAx>
        <c:axId val="432273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3225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ВСЕ!$J$1677:$M$1677</c:f>
              <c:strCache>
                <c:ptCount val="4"/>
                <c:pt idx="0">
                  <c:v>директивный</c:v>
                </c:pt>
                <c:pt idx="1">
                  <c:v>аналитический</c:v>
                </c:pt>
                <c:pt idx="2">
                  <c:v>концептуальный</c:v>
                </c:pt>
                <c:pt idx="3">
                  <c:v>поведенческий</c:v>
                </c:pt>
              </c:strCache>
            </c:strRef>
          </c:cat>
          <c:val>
            <c:numRef>
              <c:f>ВСЕ!$J$1683:$M$1683</c:f>
              <c:numCache>
                <c:formatCode>0%</c:formatCode>
                <c:ptCount val="4"/>
                <c:pt idx="0">
                  <c:v>0.30100076982294072</c:v>
                </c:pt>
                <c:pt idx="1">
                  <c:v>0.30561970746728251</c:v>
                </c:pt>
                <c:pt idx="2">
                  <c:v>0.28329484218629714</c:v>
                </c:pt>
                <c:pt idx="3">
                  <c:v>0.30177059276366436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ВСЕ!$Q$1677:$S$1677</c:f>
              <c:strCache>
                <c:ptCount val="3"/>
                <c:pt idx="0">
                  <c:v>Транзакционный</c:v>
                </c:pt>
                <c:pt idx="1">
                  <c:v>Трансформационный</c:v>
                </c:pt>
                <c:pt idx="2">
                  <c:v>Остальные</c:v>
                </c:pt>
              </c:strCache>
            </c:strRef>
          </c:cat>
          <c:val>
            <c:numRef>
              <c:f>ВСЕ!$Q$1678:$S$1678</c:f>
              <c:numCache>
                <c:formatCode>0%</c:formatCode>
                <c:ptCount val="3"/>
                <c:pt idx="0">
                  <c:v>0.11</c:v>
                </c:pt>
                <c:pt idx="1">
                  <c:v>0.12</c:v>
                </c:pt>
                <c:pt idx="2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The most important requirements to the principal for employment according to the Department of education employees, %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Наиболее важные требования к директору при приеме на работу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Create conditions for the continuous training of workers</c:v>
                </c:pt>
                <c:pt idx="1">
                  <c:v>It provides an objective education quality assessment</c:v>
                </c:pt>
                <c:pt idx="2">
                  <c:v>It provides effective communication and cooperation with public authorities, local governments, organizations, communities, parents (persons substituting them), citizens</c:v>
                </c:pt>
                <c:pt idx="3">
                  <c:v>It provides an implementation of the Federal state standard</c:v>
                </c:pt>
                <c:pt idx="4">
                  <c:v>Determines the strategy, goals and objectives of the educational institution</c:v>
                </c:pt>
                <c:pt idx="5">
                  <c:v>Solves the personnel, administrative, financial, economic and other issues in accordance with the charter of the educational institution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0.03</c:v>
                </c:pt>
                <c:pt idx="1">
                  <c:v>0.06</c:v>
                </c:pt>
                <c:pt idx="2">
                  <c:v>0.18</c:v>
                </c:pt>
                <c:pt idx="3">
                  <c:v>0.2</c:v>
                </c:pt>
                <c:pt idx="4">
                  <c:v>0.25</c:v>
                </c:pt>
                <c:pt idx="5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520512"/>
        <c:axId val="125555072"/>
      </c:barChart>
      <c:catAx>
        <c:axId val="125520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25555072"/>
        <c:crosses val="autoZero"/>
        <c:auto val="1"/>
        <c:lblAlgn val="ctr"/>
        <c:lblOffset val="100"/>
        <c:noMultiLvlLbl val="0"/>
      </c:catAx>
      <c:valAx>
        <c:axId val="1255550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5520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7147440353739565"/>
          <c:y val="3.6398366870807809E-2"/>
          <c:w val="0.42780487574188364"/>
          <c:h val="0.917327938174394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Лист1!$B$2:$B$12</c:f>
              <c:strCache>
                <c:ptCount val="11"/>
                <c:pt idx="0">
                  <c:v>1. Informal communication with colleagues</c:v>
                </c:pt>
                <c:pt idx="1">
                  <c:v>2. Leadership in the teaching staff</c:v>
                </c:pt>
                <c:pt idx="2">
                  <c:v>3. Psychology</c:v>
                </c:pt>
                <c:pt idx="3">
                  <c:v>4. Pedagogy</c:v>
                </c:pt>
                <c:pt idx="4">
                  <c:v>5. Human Resource Management</c:v>
                </c:pt>
                <c:pt idx="5">
                  <c:v>6. Evaluation of the modern school</c:v>
                </c:pt>
                <c:pt idx="6">
                  <c:v>7. State policy in the general education system of the Russian Federation</c:v>
                </c:pt>
                <c:pt idx="7">
                  <c:v>8. Evaluation of the quality of education</c:v>
                </c:pt>
                <c:pt idx="8">
                  <c:v>9. Economic and financial bases of the modern school management</c:v>
                </c:pt>
                <c:pt idx="9">
                  <c:v>10. Management</c:v>
                </c:pt>
                <c:pt idx="10">
                  <c:v>11. Legal basis of school management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30</c:v>
                </c:pt>
                <c:pt idx="5">
                  <c:v>40</c:v>
                </c:pt>
                <c:pt idx="6">
                  <c:v>43</c:v>
                </c:pt>
                <c:pt idx="7">
                  <c:v>45</c:v>
                </c:pt>
                <c:pt idx="8">
                  <c:v>48</c:v>
                </c:pt>
                <c:pt idx="9">
                  <c:v>51</c:v>
                </c:pt>
                <c:pt idx="10">
                  <c:v>53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21"/>
        <c:axId val="125915520"/>
        <c:axId val="125918208"/>
      </c:barChart>
      <c:catAx>
        <c:axId val="125915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5918208"/>
        <c:crosses val="autoZero"/>
        <c:auto val="1"/>
        <c:lblAlgn val="ctr"/>
        <c:lblOffset val="100"/>
        <c:noMultiLvlLbl val="0"/>
      </c:catAx>
      <c:valAx>
        <c:axId val="125918208"/>
        <c:scaling>
          <c:orientation val="minMax"/>
          <c:max val="5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25915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366355902110909"/>
          <c:y val="0"/>
          <c:w val="0.51682348180115956"/>
          <c:h val="0.988457807654762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 практики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4) I support collaboration among teachers.</c:v>
                </c:pt>
                <c:pt idx="1">
                  <c:v>14) I treat teachers with dignity and respect.</c:v>
                </c:pt>
                <c:pt idx="2">
                  <c:v>21) I build consensus around a common set of values for running our school.</c:v>
                </c:pt>
                <c:pt idx="3">
                  <c:v>30) I give teachers lots of appreciation and support for their contributions.</c:v>
                </c:pt>
                <c:pt idx="4">
                  <c:v>5) I praise teachers for a job well done.</c:v>
                </c:pt>
                <c:pt idx="5">
                  <c:v>18) I ask “What can we learn?” when things do not go as expected.</c:v>
                </c:pt>
                <c:pt idx="6">
                  <c:v>3) I seek out challenging opportunities that test my own leadership skills and abilities.</c:v>
                </c:pt>
                <c:pt idx="7">
                  <c:v>26) I am not clear about my philosophy of school leadership.</c:v>
                </c:pt>
                <c:pt idx="8">
                  <c:v>16) I ask for feedback on how my actions affect teachers’ performance.</c:v>
                </c:pt>
                <c:pt idx="9">
                  <c:v>28) I experiment and takes risks, even when there is a chance of failure.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22</c:v>
                </c:pt>
                <c:pt idx="6">
                  <c:v>25</c:v>
                </c:pt>
                <c:pt idx="7">
                  <c:v>30</c:v>
                </c:pt>
                <c:pt idx="8">
                  <c:v>51</c:v>
                </c:pt>
                <c:pt idx="9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3"/>
        <c:axId val="125985920"/>
        <c:axId val="125987456"/>
      </c:barChart>
      <c:catAx>
        <c:axId val="1259859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5987456"/>
        <c:crossesAt val="0"/>
        <c:auto val="0"/>
        <c:lblAlgn val="l"/>
        <c:lblOffset val="20"/>
        <c:tickLblSkip val="1"/>
        <c:noMultiLvlLbl val="0"/>
      </c:catAx>
      <c:valAx>
        <c:axId val="125987456"/>
        <c:scaling>
          <c:orientation val="minMax"/>
          <c:max val="53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125985920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9244993605992"/>
          <c:y val="3.9340998904186672E-2"/>
          <c:w val="0.84482944122522485"/>
          <c:h val="0.509514425844645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Лист1!$A$4:$A$12</c:f>
              <c:strCache>
                <c:ptCount val="9"/>
                <c:pt idx="0">
                  <c:v>Supervision of the discipline of students</c:v>
                </c:pt>
                <c:pt idx="1">
                  <c:v>Supervision of the duties of teachers</c:v>
                </c:pt>
                <c:pt idx="2">
                  <c:v>Curriculum and teaching management</c:v>
                </c:pt>
                <c:pt idx="4">
                  <c:v>Overall school quality assessment</c:v>
                </c:pt>
                <c:pt idx="5">
                  <c:v>Teachers' work quality assessment </c:v>
                </c:pt>
                <c:pt idx="7">
                  <c:v>School budget management </c:v>
                </c:pt>
                <c:pt idx="8">
                  <c:v>Admission and dismissal of teachers</c:v>
                </c:pt>
              </c:strCache>
            </c:strRef>
          </c:cat>
          <c:val>
            <c:numRef>
              <c:f>Лист1!$B$4:$B$12</c:f>
              <c:numCache>
                <c:formatCode>General</c:formatCode>
                <c:ptCount val="9"/>
                <c:pt idx="0">
                  <c:v>28</c:v>
                </c:pt>
                <c:pt idx="1">
                  <c:v>32</c:v>
                </c:pt>
                <c:pt idx="2">
                  <c:v>38</c:v>
                </c:pt>
                <c:pt idx="4">
                  <c:v>81</c:v>
                </c:pt>
                <c:pt idx="5">
                  <c:v>69</c:v>
                </c:pt>
                <c:pt idx="7">
                  <c:v>74</c:v>
                </c:pt>
                <c:pt idx="8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245120"/>
        <c:axId val="126246912"/>
      </c:barChart>
      <c:catAx>
        <c:axId val="126245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6246912"/>
        <c:crosses val="autoZero"/>
        <c:auto val="1"/>
        <c:lblAlgn val="ctr"/>
        <c:lblOffset val="100"/>
        <c:noMultiLvlLbl val="0"/>
      </c:catAx>
      <c:valAx>
        <c:axId val="126246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624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0.63251</cdr:x>
      <cdr:y>0.57028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05264" y="2808312"/>
          <a:ext cx="3024336" cy="2116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E5C26-7C98-40CA-88B4-F073283E2A9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069B0-A0A4-49BE-9C4D-5CB43A02C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7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B420-49E9-43F4-9910-E027CC5322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B420-49E9-43F4-9910-E027CC5322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1200" dirty="0" smtClean="0"/>
              <a:t>Реформы последних лет требуют от руководителей доминирование модели управления – </a:t>
            </a:r>
            <a:r>
              <a:rPr lang="ru-RU" sz="1200" b="1" dirty="0" smtClean="0"/>
              <a:t>«демократичный предводитель»</a:t>
            </a:r>
            <a:r>
              <a:rPr lang="ru-RU" sz="1200" dirty="0" smtClean="0"/>
              <a:t>, однако </a:t>
            </a:r>
            <a:r>
              <a:rPr lang="ru-RU" sz="1200" b="1" dirty="0" smtClean="0"/>
              <a:t>социальный контекст, задачи и критерии оценки, </a:t>
            </a:r>
            <a:r>
              <a:rPr lang="ru-RU" sz="1200" dirty="0" smtClean="0"/>
              <a:t>которые формируют ОУО, </a:t>
            </a:r>
            <a:r>
              <a:rPr lang="ru-RU" sz="1200" b="1" dirty="0" smtClean="0"/>
              <a:t>предполагают следование  другим моделям</a:t>
            </a:r>
            <a:r>
              <a:rPr lang="ru-RU" sz="1200" dirty="0" smtClean="0"/>
              <a:t>, деятельность директоров сводится к адаптации, а горизонт планирования не превышает 3-5 лет (</a:t>
            </a:r>
            <a:r>
              <a:rPr lang="ru-RU" sz="1200" b="1" dirty="0" smtClean="0">
                <a:solidFill>
                  <a:srgbClr val="FF0000"/>
                </a:solidFill>
              </a:rPr>
              <a:t>61%</a:t>
            </a:r>
            <a:r>
              <a:rPr lang="ru-RU" sz="1200" dirty="0" smtClean="0"/>
              <a:t>).  Это приводит к тому, что многие из нововведений оказываются фиктивными.</a:t>
            </a:r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71%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опрошенных</a:t>
            </a:r>
            <a:r>
              <a:rPr lang="ru-RU" sz="1200" b="1" dirty="0" smtClean="0"/>
              <a:t> сотрудников ОУО заявили, что основным показателем эффективности работы директора</a:t>
            </a:r>
            <a:r>
              <a:rPr lang="ru-RU" sz="1200" dirty="0" smtClean="0"/>
              <a:t>, который влияет на стимулирующие выплаты, является </a:t>
            </a:r>
            <a:r>
              <a:rPr lang="ru-RU" sz="1200" b="1" dirty="0" smtClean="0"/>
              <a:t>отсутствие предписаний надзорных органов и объективных жалоб.</a:t>
            </a:r>
          </a:p>
          <a:p>
            <a:pPr>
              <a:spcBef>
                <a:spcPts val="0"/>
              </a:spcBef>
            </a:pPr>
            <a:endParaRPr lang="ru-RU" sz="1200" b="1" dirty="0" smtClean="0"/>
          </a:p>
          <a:p>
            <a:pPr>
              <a:spcBef>
                <a:spcPts val="0"/>
              </a:spcBef>
            </a:pPr>
            <a:r>
              <a:rPr lang="ru-RU" sz="1200" dirty="0" smtClean="0"/>
              <a:t>Чаще всего </a:t>
            </a:r>
            <a:r>
              <a:rPr lang="ru-RU" sz="1200" b="1" dirty="0" smtClean="0">
                <a:solidFill>
                  <a:srgbClr val="FF0000"/>
                </a:solidFill>
              </a:rPr>
              <a:t>(53%) </a:t>
            </a:r>
            <a:r>
              <a:rPr lang="ru-RU" sz="1200" dirty="0" smtClean="0"/>
              <a:t>директоров привлекают к ответственности за нарушение организации </a:t>
            </a:r>
            <a:r>
              <a:rPr lang="ru-RU" sz="1200" b="1" dirty="0" smtClean="0"/>
              <a:t>административно-хозяйственной и финансовой деятельности</a:t>
            </a:r>
            <a:r>
              <a:rPr lang="ru-RU" sz="1200" dirty="0" smtClean="0"/>
              <a:t> школы (по данным опроса ОУО)</a:t>
            </a:r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68% </a:t>
            </a:r>
            <a:r>
              <a:rPr lang="ru-RU" sz="1200" dirty="0" smtClean="0"/>
              <a:t>директоров общаются с представителями ОУО </a:t>
            </a:r>
            <a:r>
              <a:rPr lang="ru-RU" sz="1200" b="1" dirty="0" smtClean="0"/>
              <a:t>несколько раз в день</a:t>
            </a:r>
            <a:r>
              <a:rPr lang="ru-RU" sz="1200" dirty="0" smtClean="0"/>
              <a:t>. По данным опроса сотрудников ОУО, в среднем в школу поступает </a:t>
            </a:r>
            <a:r>
              <a:rPr lang="ru-RU" sz="1200" b="1" dirty="0" smtClean="0"/>
              <a:t>11 запросов </a:t>
            </a:r>
            <a:r>
              <a:rPr lang="ru-RU" sz="1200" dirty="0" smtClean="0"/>
              <a:t>(почта, звонки) </a:t>
            </a:r>
            <a:r>
              <a:rPr lang="ru-RU" sz="1200" b="1" dirty="0" smtClean="0"/>
              <a:t>в день </a:t>
            </a:r>
            <a:r>
              <a:rPr lang="ru-RU" sz="1200" dirty="0" smtClean="0"/>
              <a:t>от управления образованием. По данным ФГ от 10 до 80 в день. </a:t>
            </a:r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1200" dirty="0" smtClean="0"/>
              <a:t>Поводом для запроса в школу от ОУО чаще всего являются реакция на запрос от сторонних организаций, контролирующих органов (</a:t>
            </a:r>
            <a:r>
              <a:rPr lang="ru-RU" sz="1200" b="1" dirty="0" smtClean="0">
                <a:solidFill>
                  <a:srgbClr val="FF0000"/>
                </a:solidFill>
              </a:rPr>
              <a:t>74%</a:t>
            </a:r>
            <a:r>
              <a:rPr lang="ru-RU" sz="1200" dirty="0" smtClean="0"/>
              <a:t>), внеплановая отчетность (</a:t>
            </a:r>
            <a:r>
              <a:rPr lang="ru-RU" sz="1200" b="1" dirty="0" smtClean="0">
                <a:solidFill>
                  <a:srgbClr val="FF0000"/>
                </a:solidFill>
              </a:rPr>
              <a:t>72%</a:t>
            </a:r>
            <a:r>
              <a:rPr lang="ru-RU" sz="1200" dirty="0" smtClean="0"/>
              <a:t>), запрос количественных данных (</a:t>
            </a:r>
            <a:r>
              <a:rPr lang="ru-RU" sz="1200" b="1" dirty="0" smtClean="0">
                <a:solidFill>
                  <a:srgbClr val="FF0000"/>
                </a:solidFill>
              </a:rPr>
              <a:t>52%</a:t>
            </a:r>
            <a:r>
              <a:rPr lang="ru-RU" sz="1200" dirty="0" smtClean="0"/>
              <a:t>).</a:t>
            </a:r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1200" dirty="0" smtClean="0"/>
              <a:t>По предварительным данным опроса работников УО (ответы требуют дополнительной перекодировки*) </a:t>
            </a:r>
            <a:r>
              <a:rPr lang="ru-RU" sz="1200" b="1" dirty="0" smtClean="0"/>
              <a:t>порядка </a:t>
            </a:r>
            <a:r>
              <a:rPr lang="ru-RU" sz="1200" b="1" dirty="0" smtClean="0">
                <a:solidFill>
                  <a:srgbClr val="FF0000"/>
                </a:solidFill>
              </a:rPr>
              <a:t>40-70% </a:t>
            </a:r>
            <a:r>
              <a:rPr lang="ru-RU" sz="1200" b="1" dirty="0" smtClean="0"/>
              <a:t>запросов </a:t>
            </a:r>
            <a:r>
              <a:rPr lang="ru-RU" sz="1200" dirty="0" smtClean="0"/>
              <a:t>от ОУО в школы об информации, которая существует в альтернативных источниках, например, на сайтах школ, в базах данных, в предыдущих отчетах, в других подразделениях органа управления образованием и т.д.**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B420-49E9-43F4-9910-E027CC5322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6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4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4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8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1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6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7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1AD08-9648-4562-863A-3C7A52F5FC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5629-3D6B-48D5-8C87-FD2AE7D2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.hse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mo.hse.ru/me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du/school/talis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aber.worldbank.org/index.cf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cio.direktoria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259"/>
          </a:xfrm>
        </p:spPr>
        <p:txBody>
          <a:bodyPr/>
          <a:lstStyle/>
          <a:p>
            <a: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/>
            </a:r>
            <a:b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ru-RU" sz="14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/>
            </a:r>
            <a:br>
              <a:rPr lang="ru-RU" sz="14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en-US" sz="3200" dirty="0" smtClean="0">
                <a:solidFill>
                  <a:srgbClr val="000066"/>
                </a:solidFill>
                <a:latin typeface="Century Gothic" panose="020B0502020202020204" pitchFamily="34" charset="0"/>
                <a:ea typeface="ＭＳ Ｐゴシック"/>
                <a:cs typeface="ＭＳ Ｐゴシック"/>
              </a:rPr>
              <a:t>Russian school</a:t>
            </a:r>
            <a:r>
              <a:rPr lang="ru-RU" sz="3200" dirty="0" smtClean="0">
                <a:solidFill>
                  <a:srgbClr val="000066"/>
                </a:solidFill>
                <a:latin typeface="Century Gothic" panose="020B0502020202020204" pitchFamily="34" charset="0"/>
                <a:ea typeface="ＭＳ Ｐゴシック"/>
                <a:cs typeface="ＭＳ Ｐゴシック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Century Gothic" panose="020B0502020202020204" pitchFamily="34" charset="0"/>
                <a:ea typeface="ＭＳ Ｐゴシック"/>
                <a:cs typeface="ＭＳ Ｐゴシック"/>
              </a:rPr>
              <a:t>principal: between </a:t>
            </a:r>
            <a:r>
              <a:rPr lang="en-US" sz="3200" dirty="0">
                <a:solidFill>
                  <a:srgbClr val="000066"/>
                </a:solidFill>
                <a:latin typeface="Century Gothic" panose="020B0502020202020204" pitchFamily="34" charset="0"/>
                <a:ea typeface="ＭＳ Ｐゴシック"/>
                <a:cs typeface="ＭＳ Ｐゴシック"/>
              </a:rPr>
              <a:t>"yesterday" and "tomorrow"</a:t>
            </a:r>
            <a:endParaRPr lang="en-US" sz="3200" dirty="0" smtClean="0">
              <a:solidFill>
                <a:srgbClr val="21386F"/>
              </a:solidFill>
              <a:latin typeface="Century Gothic" panose="020B050202020202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5002967"/>
            <a:ext cx="6400800" cy="908050"/>
          </a:xfrm>
        </p:spPr>
        <p:txBody>
          <a:bodyPr anchor="ctr"/>
          <a:lstStyle/>
          <a:p>
            <a:r>
              <a:rPr lang="en-US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Anatoly </a:t>
            </a:r>
            <a:r>
              <a:rPr lang="en-US" sz="14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Kasprzhak</a:t>
            </a:r>
            <a:r>
              <a:rPr lang="en-US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en-US" sz="1400" dirty="0" err="1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Nadezhda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Bysik</a:t>
            </a:r>
            <a:r>
              <a:rPr lang="en-US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 Natalia </a:t>
            </a:r>
            <a:r>
              <a:rPr lang="en-US" sz="14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Isayeva</a:t>
            </a:r>
            <a:r>
              <a:rPr lang="en-US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Katerina </a:t>
            </a:r>
            <a:r>
              <a:rPr lang="en-US" sz="1400" dirty="0" err="1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Kukso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en-US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Rustam Baiburin, Institute of Education, 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NRU </a:t>
            </a:r>
            <a:r>
              <a:rPr lang="en-US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HSE</a:t>
            </a:r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http</a:t>
            </a:r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: 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  <a:hlinkClick r:id="rId3"/>
              </a:rPr>
              <a:t>www.ioe.hse.ru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endParaRPr lang="ru-RU" sz="14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Институт  образования, Высшая школа </a:t>
            </a:r>
            <a:r>
              <a:rPr lang="ru-RU" sz="800" dirty="0">
                <a:solidFill>
                  <a:schemeClr val="bg1"/>
                </a:solidFill>
              </a:rPr>
              <a:t>экономики</a:t>
            </a:r>
            <a:r>
              <a:rPr lang="ru-RU" sz="800" dirty="0" smtClean="0">
                <a:solidFill>
                  <a:schemeClr val="bg1"/>
                </a:solidFill>
              </a:rPr>
              <a:t>, 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ioe.hse.ru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936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School management models study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Name</a:t>
            </a:r>
            <a:r>
              <a:rPr lang="en-US" dirty="0"/>
              <a:t> - </a:t>
            </a:r>
            <a:r>
              <a:rPr lang="en-US" dirty="0" smtClean="0"/>
              <a:t>management model of </a:t>
            </a:r>
            <a:r>
              <a:rPr lang="en-US" dirty="0"/>
              <a:t>a comprehensive organization in the conditions of reforms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The goal</a:t>
            </a:r>
            <a:r>
              <a:rPr lang="en-US" dirty="0"/>
              <a:t> - to identify models of school management, </a:t>
            </a:r>
            <a:r>
              <a:rPr lang="en-US" dirty="0" smtClean="0"/>
              <a:t>sustainable </a:t>
            </a:r>
            <a:r>
              <a:rPr lang="en-US" dirty="0"/>
              <a:t>and reproducible patterns of relationship between the </a:t>
            </a:r>
            <a:r>
              <a:rPr lang="en-US" dirty="0" smtClean="0"/>
              <a:t>principal </a:t>
            </a:r>
            <a:r>
              <a:rPr lang="en-US" dirty="0"/>
              <a:t>and the various agents of the internal and external </a:t>
            </a:r>
            <a:r>
              <a:rPr lang="en-US" dirty="0" smtClean="0"/>
              <a:t>school environment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Sample</a:t>
            </a:r>
            <a:r>
              <a:rPr lang="en-US" b="1" dirty="0"/>
              <a:t>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  24 focus groups of 10-15 principals in 7 regions of Russia (Yaroslavl Oblast, Stavropol, Krasnodar, Ulyanovsk region, Novosibirsk region, </a:t>
            </a:r>
            <a:r>
              <a:rPr lang="en-US" dirty="0" err="1" smtClean="0"/>
              <a:t>Yamalo-Nenetsky</a:t>
            </a:r>
            <a:r>
              <a:rPr lang="en-US" dirty="0" smtClean="0"/>
              <a:t>, Khabarovsk </a:t>
            </a:r>
            <a:r>
              <a:rPr lang="en-US" dirty="0"/>
              <a:t>region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</a:t>
            </a:r>
            <a:r>
              <a:rPr lang="en-US" dirty="0"/>
              <a:t>. Petersburg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4477 survey of </a:t>
            </a:r>
            <a:r>
              <a:rPr lang="en-US" dirty="0" smtClean="0"/>
              <a:t>principals </a:t>
            </a:r>
            <a:r>
              <a:rPr lang="en-US" dirty="0"/>
              <a:t>in 65 regions of Russia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Survey of 1248 </a:t>
            </a:r>
            <a:r>
              <a:rPr lang="en-US" dirty="0"/>
              <a:t>workers </a:t>
            </a:r>
            <a:r>
              <a:rPr lang="en-US" dirty="0" smtClean="0"/>
              <a:t>of educational departments of </a:t>
            </a:r>
            <a:r>
              <a:rPr lang="en-US" dirty="0"/>
              <a:t>65 regions of Russia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4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283152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principals’ survey results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632727"/>
              </p:ext>
            </p:extLst>
          </p:nvPr>
        </p:nvGraphicFramePr>
        <p:xfrm>
          <a:off x="251520" y="1412776"/>
          <a:ext cx="8568952" cy="44949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344817"/>
                <a:gridCol w="1224135"/>
              </a:tblGrid>
              <a:tr h="565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/>
                        <a:t>The main task of the principal managing the school, N = 4477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/>
                        <a:t>%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565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smtClean="0"/>
                        <a:t>The creation of decent conditions for the educational process</a:t>
                      </a:r>
                      <a:endParaRPr lang="ru-RU" sz="2000" kern="0" dirty="0" smtClean="0"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/>
                        <a:t>implementation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/>
                        <a:t>59,1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787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/>
                        <a:t>Ensuring students to achieve specific learning outcomes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/>
                        <a:t>18,8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565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/>
                        <a:t>Meeting the interests of students and their parents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/>
                        <a:t>12,1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565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/>
                        <a:t>Creating a favorable psychological climate at school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/>
                        <a:t>4,6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81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/>
                        <a:t>The upgrade school rating 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/>
                        <a:t>4,5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565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/>
                        <a:t>Meeting the interests of the teaching staff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/>
                        <a:t>0,3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81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/>
                        <a:t>Difficult to answer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/>
                        <a:t>0,7</a:t>
                      </a:r>
                      <a:endParaRPr lang="ru-RU" sz="2000" kern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5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283152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results of the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principals’ focus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groups 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85000" lnSpcReduction="20000"/>
          </a:bodyPr>
          <a:lstStyle/>
          <a:p>
            <a:pPr lvl="0">
              <a:spcAft>
                <a:spcPts val="600"/>
              </a:spcAft>
            </a:pPr>
            <a:r>
              <a:rPr lang="en-US" i="1" dirty="0" smtClean="0"/>
              <a:t>“My working </a:t>
            </a:r>
            <a:r>
              <a:rPr lang="en-US" i="1" dirty="0"/>
              <a:t>time </a:t>
            </a:r>
            <a:r>
              <a:rPr lang="en-US" i="1" dirty="0" smtClean="0"/>
              <a:t>is </a:t>
            </a:r>
            <a:r>
              <a:rPr lang="en-US" i="1" dirty="0"/>
              <a:t>distributed as follows: 1 hour of conversation with an accountant, 2-3 hours of discussion on building, 1 hour communication with the parents, because every day someone comes along, 40 </a:t>
            </a:r>
            <a:r>
              <a:rPr lang="en-US" i="1" dirty="0" smtClean="0"/>
              <a:t>minutes is for </a:t>
            </a:r>
            <a:r>
              <a:rPr lang="en-US" i="1" dirty="0"/>
              <a:t>dining room, mail and document </a:t>
            </a:r>
            <a:r>
              <a:rPr lang="en-US" i="1" dirty="0" smtClean="0"/>
              <a:t>takes </a:t>
            </a:r>
            <a:r>
              <a:rPr lang="en-US" i="1" dirty="0"/>
              <a:t>3 hours, from 17:00 to 19:00 I look webinars on various topics. Also </a:t>
            </a:r>
            <a:r>
              <a:rPr lang="en-US" i="1" dirty="0" smtClean="0"/>
              <a:t>it regularly takes time to communicate with </a:t>
            </a:r>
            <a:r>
              <a:rPr lang="en-US" i="1" dirty="0"/>
              <a:t>business leaders </a:t>
            </a:r>
            <a:r>
              <a:rPr lang="en-US" i="1" dirty="0" smtClean="0"/>
              <a:t>on attracting funds"</a:t>
            </a:r>
            <a:endParaRPr lang="en-US" i="1" dirty="0"/>
          </a:p>
          <a:p>
            <a:pPr lvl="0">
              <a:spcAft>
                <a:spcPts val="600"/>
              </a:spcAft>
            </a:pPr>
            <a:r>
              <a:rPr lang="en-US" i="1" dirty="0"/>
              <a:t>"We have a central accounting department, I lose half a day to go to the </a:t>
            </a:r>
            <a:r>
              <a:rPr lang="en-US" i="1" dirty="0" smtClean="0"/>
              <a:t>Department of Education, </a:t>
            </a:r>
            <a:r>
              <a:rPr lang="en-US" i="1" dirty="0"/>
              <a:t>which is due to a </a:t>
            </a:r>
            <a:r>
              <a:rPr lang="en-US" i="1" dirty="0" smtClean="0"/>
              <a:t>seal I have </a:t>
            </a:r>
            <a:r>
              <a:rPr lang="en-US" i="1" dirty="0"/>
              <a:t>to </a:t>
            </a:r>
            <a:r>
              <a:rPr lang="en-US" i="1" dirty="0" smtClean="0"/>
              <a:t>affix."</a:t>
            </a:r>
            <a:endParaRPr lang="en-US" i="1" dirty="0"/>
          </a:p>
          <a:p>
            <a:pPr lvl="0">
              <a:spcAft>
                <a:spcPts val="600"/>
              </a:spcAft>
            </a:pPr>
            <a:r>
              <a:rPr lang="en-US" i="1" dirty="0"/>
              <a:t>"School is judged by the </a:t>
            </a:r>
            <a:r>
              <a:rPr lang="en-US" i="1" dirty="0" smtClean="0"/>
              <a:t>state exam results, </a:t>
            </a:r>
            <a:r>
              <a:rPr lang="en-US" i="1" dirty="0"/>
              <a:t>in this </a:t>
            </a:r>
            <a:r>
              <a:rPr lang="en-US" i="1" dirty="0" smtClean="0"/>
              <a:t>area </a:t>
            </a:r>
            <a:r>
              <a:rPr lang="en-US" i="1" dirty="0"/>
              <a:t>I know everything, </a:t>
            </a:r>
            <a:r>
              <a:rPr lang="en-US" i="1" dirty="0" smtClean="0"/>
              <a:t>but I do not go into methodical work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752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results of the survey of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Education authority employees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036278"/>
              </p:ext>
            </p:extLst>
          </p:nvPr>
        </p:nvGraphicFramePr>
        <p:xfrm>
          <a:off x="179512" y="1292796"/>
          <a:ext cx="5904656" cy="530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84168" y="1556792"/>
            <a:ext cx="2915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An essential part of school administrators follow adaptive patterns of behavior: primarily because the principal does not see school as an educational organization, it is an economic complex for him, which must be maintained in a certain condition, in order to provide teaching process</a:t>
            </a:r>
          </a:p>
        </p:txBody>
      </p:sp>
    </p:spTree>
    <p:extLst>
      <p:ext uri="{BB962C8B-B14F-4D97-AF65-F5344CB8AC3E}">
        <p14:creationId xmlns:p14="http://schemas.microsoft.com/office/powerpoint/2010/main" val="31316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312" y="53752"/>
            <a:ext cx="7283152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 SYSTEM LEADERSHIP STUDY 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2800" b="1" dirty="0" smtClean="0"/>
              <a:t>Research Questions</a:t>
            </a:r>
            <a:endParaRPr lang="ru-RU" sz="28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How Russian principals manage </a:t>
            </a:r>
            <a:r>
              <a:rPr lang="en-US" sz="2800" dirty="0"/>
              <a:t>the educational process? </a:t>
            </a:r>
            <a:r>
              <a:rPr lang="en-US" sz="2800" dirty="0" smtClean="0"/>
              <a:t>In which way their working </a:t>
            </a:r>
            <a:r>
              <a:rPr lang="en-US" sz="2800" dirty="0"/>
              <a:t>with teachers </a:t>
            </a:r>
            <a:r>
              <a:rPr lang="en-US" sz="2800" dirty="0" smtClean="0"/>
              <a:t>practices differ </a:t>
            </a:r>
            <a:r>
              <a:rPr lang="en-US" sz="2800" dirty="0"/>
              <a:t>as compared to the practice of successful school leaders in foreign countries?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How principals </a:t>
            </a:r>
            <a:r>
              <a:rPr lang="en-US" sz="2800" dirty="0"/>
              <a:t>are prepared for </a:t>
            </a:r>
            <a:r>
              <a:rPr lang="en-US" sz="2800" dirty="0" smtClean="0"/>
              <a:t>educational </a:t>
            </a:r>
            <a:r>
              <a:rPr lang="en-US" sz="2800" dirty="0"/>
              <a:t>process management </a:t>
            </a:r>
            <a:r>
              <a:rPr lang="en-US" sz="2800" dirty="0" smtClean="0"/>
              <a:t>in </a:t>
            </a:r>
            <a:r>
              <a:rPr lang="en-US" sz="2800" dirty="0"/>
              <a:t>the current system of retraining and professional development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pPr marL="0" lvl="0" indent="0">
              <a:buNone/>
            </a:pPr>
            <a:r>
              <a:rPr lang="en-US" sz="2800" b="1" dirty="0" smtClean="0"/>
              <a:t>Sample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en-US" sz="2800" dirty="0" smtClean="0"/>
              <a:t>big federal city - St. Petersburg – 120 survey participants, 10 interviews</a:t>
            </a:r>
          </a:p>
          <a:p>
            <a:r>
              <a:rPr lang="en-US" sz="2800" dirty="0" smtClean="0"/>
              <a:t>National Caucasian republic - North Ossetia-Alania - 78 survey participants, 6 interviews</a:t>
            </a:r>
          </a:p>
          <a:p>
            <a:r>
              <a:rPr lang="en-US" sz="2800" dirty="0" smtClean="0"/>
              <a:t>a typical region of central Russia - Nizhny Novgorod region - 39 survey participants, 7 interviews</a:t>
            </a:r>
          </a:p>
          <a:p>
            <a:r>
              <a:rPr lang="en-US" sz="2800" dirty="0" smtClean="0"/>
              <a:t>remote Far East region - Khabarovsk </a:t>
            </a:r>
            <a:r>
              <a:rPr lang="en-US" sz="2800" dirty="0" err="1" smtClean="0"/>
              <a:t>Krai</a:t>
            </a:r>
            <a:r>
              <a:rPr lang="en-US" sz="2800" dirty="0" smtClean="0"/>
              <a:t> - 63 survey participants, 3 interviews</a:t>
            </a:r>
            <a:r>
              <a:rPr lang="ru-RU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8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93304" y="53752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Training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39781" cy="463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44624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content of training, %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352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59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968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International trends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link </a:t>
            </a:r>
            <a:r>
              <a:rPr lang="en-US" sz="2800" dirty="0"/>
              <a:t>between the activities of </a:t>
            </a:r>
            <a:r>
              <a:rPr lang="en-US" sz="2800" dirty="0" smtClean="0"/>
              <a:t>a principal </a:t>
            </a:r>
            <a:r>
              <a:rPr lang="en-US" sz="2800" dirty="0"/>
              <a:t>and </a:t>
            </a:r>
            <a:r>
              <a:rPr lang="en-US" sz="2800" dirty="0" smtClean="0"/>
              <a:t>students’ academic results is </a:t>
            </a:r>
            <a:r>
              <a:rPr lang="en-US" sz="2800" dirty="0"/>
              <a:t>proven </a:t>
            </a:r>
          </a:p>
          <a:p>
            <a:r>
              <a:rPr lang="en-US" sz="2800" dirty="0" smtClean="0"/>
              <a:t>Instructional </a:t>
            </a:r>
            <a:r>
              <a:rPr lang="en-US" sz="2800" dirty="0"/>
              <a:t>leadership </a:t>
            </a:r>
            <a:r>
              <a:rPr lang="en-US" sz="2800" dirty="0" smtClean="0"/>
              <a:t>– an educational process leadership for </a:t>
            </a:r>
            <a:r>
              <a:rPr lang="en-US" sz="2800" dirty="0"/>
              <a:t>improving the results of the </a:t>
            </a:r>
            <a:r>
              <a:rPr lang="en-US" sz="2800" dirty="0" smtClean="0"/>
              <a:t>students</a:t>
            </a:r>
            <a:endParaRPr lang="en-US" sz="2800" dirty="0"/>
          </a:p>
          <a:p>
            <a:r>
              <a:rPr lang="en-US" sz="2800" dirty="0" smtClean="0"/>
              <a:t>Distributed </a:t>
            </a:r>
            <a:r>
              <a:rPr lang="en-US" sz="2800" dirty="0"/>
              <a:t>leadership - creation and support of </a:t>
            </a:r>
            <a:r>
              <a:rPr lang="en-US" sz="2800" dirty="0" smtClean="0"/>
              <a:t>teacher professional communities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46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5796"/>
            <a:ext cx="756084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Block C: Leadership Practices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162395"/>
              </p:ext>
            </p:extLst>
          </p:nvPr>
        </p:nvGraphicFramePr>
        <p:xfrm>
          <a:off x="179512" y="1340768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93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53752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Quotes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  <a:ea typeface="Calibri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508" y="1412776"/>
            <a:ext cx="8856984" cy="50691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b="1" dirty="0" smtClean="0"/>
              <a:t>Placement</a:t>
            </a:r>
            <a:r>
              <a:rPr lang="ru-RU" sz="2300" b="1" dirty="0" smtClean="0"/>
              <a:t>: </a:t>
            </a:r>
            <a:r>
              <a:rPr lang="en-US" sz="2300" i="1" dirty="0" smtClean="0"/>
              <a:t>"Well, probably I was not that interested, but engaged. School had to be lifted to a new level."</a:t>
            </a:r>
            <a:endParaRPr lang="ru-RU" sz="2300" i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The training</a:t>
            </a:r>
            <a:r>
              <a:rPr lang="ru-RU" sz="2400" b="1" dirty="0" smtClean="0"/>
              <a:t>: </a:t>
            </a:r>
            <a:r>
              <a:rPr lang="en-US" sz="2400" i="1" dirty="0" smtClean="0"/>
              <a:t>"... The novice manager needs conversation with the chief of educational governing body. It should be possible to come and communicate a problem or a question. Some people prefer to hush up. Such negative experience the previous principal had. He said, do not ask and do not call, they will think that we do not know.«</a:t>
            </a:r>
            <a:endParaRPr lang="ru-RU" sz="2400" i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Leadership Practice</a:t>
            </a:r>
            <a:r>
              <a:rPr lang="ru-RU" sz="2400" b="1" dirty="0"/>
              <a:t>: </a:t>
            </a:r>
            <a:r>
              <a:rPr lang="en-US" sz="2400" i="1" dirty="0" smtClean="0"/>
              <a:t>"That is, the leader is the father of the family, he has to create conditions in which everyone feels comfortable. Then he is a leader, then he takes care of all."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i="1" dirty="0" smtClean="0"/>
              <a:t>"I work in a team, but still, I can not immerse in the teamwork, because I realize that I need to be always one step ahead."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300" i="1" dirty="0"/>
          </a:p>
        </p:txBody>
      </p:sp>
    </p:spTree>
    <p:extLst>
      <p:ext uri="{BB962C8B-B14F-4D97-AF65-F5344CB8AC3E}">
        <p14:creationId xmlns:p14="http://schemas.microsoft.com/office/powerpoint/2010/main" val="1227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39206"/>
              </p:ext>
            </p:extLst>
          </p:nvPr>
        </p:nvGraphicFramePr>
        <p:xfrm>
          <a:off x="255588" y="1441343"/>
          <a:ext cx="8657583" cy="483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44"/>
                <a:gridCol w="3721239"/>
              </a:tblGrid>
              <a:tr h="496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Situation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 questions</a:t>
                      </a:r>
                      <a:endParaRPr lang="ru-RU" dirty="0"/>
                    </a:p>
                  </a:txBody>
                  <a:tcPr/>
                </a:tc>
              </a:tr>
              <a:tr h="10640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  <a:ea typeface="+mn-ea"/>
                          <a:cs typeface="+mn-cs"/>
                        </a:rPr>
                        <a:t>Russian principals have not been studied since the mid 90's (no data).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What has changed today? The extent to which school principals are result-oriented, are the best examples ready to rely on the team?</a:t>
                      </a:r>
                      <a:endParaRPr lang="ru-RU" sz="1400" dirty="0"/>
                    </a:p>
                  </a:txBody>
                  <a:tcPr/>
                </a:tc>
              </a:tr>
              <a:tr h="88671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 recent years, reforms in education are going one after the other ("Our new school", NSOT, per capita funding, autonomous institutions,</a:t>
                      </a:r>
                      <a:r>
                        <a:rPr lang="en-US" sz="1400" baseline="0" dirty="0" smtClean="0"/>
                        <a:t> etc.</a:t>
                      </a:r>
                      <a:r>
                        <a:rPr lang="en-US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Are Russian school principals able and ready to support reforms, to become agents of change?</a:t>
                      </a:r>
                      <a:endParaRPr lang="ru-RU" sz="1400" dirty="0" smtClean="0"/>
                    </a:p>
                  </a:txBody>
                  <a:tcPr/>
                </a:tc>
              </a:tr>
              <a:tr h="238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 the 90-ies education reform were focused on the school economic independence. Principal was seen as an effective manager.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Currently, the priority of educational policy is Federal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state standard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high student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achievement. Principal is responsible for the student achievement (Federal state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standard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 independent education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assessment, certification, effective contract, school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ratings).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Russian principals manage the educational process?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How</a:t>
                      </a:r>
                      <a:r>
                        <a:rPr lang="en-US" sz="1400" baseline="0" dirty="0" smtClean="0"/>
                        <a:t> Russian principals</a:t>
                      </a:r>
                      <a:r>
                        <a:rPr lang="en-US" sz="1400" dirty="0" smtClean="0"/>
                        <a:t> are prepared for educational process management in the current retraining system of retraining and professional development?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1403648" y="188640"/>
            <a:ext cx="7416824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Basis for the research: the "mysteries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"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Conclusion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412776"/>
            <a:ext cx="8712968" cy="53285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is no unified system of selection, training, appointment, support and continuing professional development </a:t>
            </a:r>
            <a:r>
              <a:rPr lang="en-US" dirty="0" smtClean="0"/>
              <a:t>for principals.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content of training </a:t>
            </a:r>
            <a:r>
              <a:rPr lang="en-US" dirty="0" smtClean="0"/>
              <a:t>do </a:t>
            </a:r>
            <a:r>
              <a:rPr lang="en-US" dirty="0"/>
              <a:t>not </a:t>
            </a:r>
            <a:r>
              <a:rPr lang="en-US" dirty="0" smtClean="0"/>
              <a:t>teach </a:t>
            </a:r>
            <a:r>
              <a:rPr lang="en-US" dirty="0"/>
              <a:t>school leadership, </a:t>
            </a:r>
            <a:r>
              <a:rPr lang="en-US" dirty="0" smtClean="0"/>
              <a:t>educational program </a:t>
            </a:r>
            <a:r>
              <a:rPr lang="en-US" dirty="0"/>
              <a:t>management</a:t>
            </a:r>
            <a:r>
              <a:rPr lang="en-US" dirty="0" smtClean="0"/>
              <a:t> and students’ </a:t>
            </a:r>
            <a:r>
              <a:rPr lang="en-US" dirty="0"/>
              <a:t>educational </a:t>
            </a:r>
            <a:r>
              <a:rPr lang="en-US" dirty="0" smtClean="0"/>
              <a:t>outcomes.</a:t>
            </a:r>
            <a:endParaRPr lang="en-US" dirty="0"/>
          </a:p>
          <a:p>
            <a:r>
              <a:rPr lang="en-US" dirty="0" smtClean="0"/>
              <a:t>Principals are not familiar with the </a:t>
            </a:r>
            <a:r>
              <a:rPr lang="en-US" dirty="0"/>
              <a:t>concepts of </a:t>
            </a:r>
            <a:r>
              <a:rPr lang="en-US" dirty="0" smtClean="0"/>
              <a:t>instructional </a:t>
            </a:r>
            <a:r>
              <a:rPr lang="en-US" dirty="0"/>
              <a:t>leadership and distributed </a:t>
            </a:r>
            <a:r>
              <a:rPr lang="en-US" dirty="0" smtClean="0"/>
              <a:t>leadership, their working with teachers practice is </a:t>
            </a:r>
            <a:r>
              <a:rPr lang="en-US" dirty="0"/>
              <a:t>pedagogical leadership.</a:t>
            </a:r>
          </a:p>
          <a:p>
            <a:r>
              <a:rPr lang="en-US" dirty="0" smtClean="0"/>
              <a:t>Leadership is the </a:t>
            </a:r>
            <a:r>
              <a:rPr lang="en-US" dirty="0"/>
              <a:t>ability to lead, not </a:t>
            </a:r>
            <a:r>
              <a:rPr lang="en-US" dirty="0" smtClean="0"/>
              <a:t>professional </a:t>
            </a:r>
            <a:r>
              <a:rPr lang="en-US" dirty="0"/>
              <a:t>skills and personality traits that are influenced by life experience.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985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4624"/>
            <a:ext cx="7740352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EEM: management practices of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different school principals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(summary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of the research)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name of the study: </a:t>
            </a:r>
            <a:r>
              <a:rPr lang="en-US" dirty="0" smtClean="0"/>
              <a:t>Education Economics </a:t>
            </a:r>
            <a:r>
              <a:rPr lang="en-US" dirty="0"/>
              <a:t>Monitoring 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memo.hse.ru/met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(questionnaire for </a:t>
            </a:r>
            <a:r>
              <a:rPr lang="en-US" dirty="0" smtClean="0"/>
              <a:t>secondary school principals)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Objective:</a:t>
            </a:r>
            <a:r>
              <a:rPr lang="en-US" dirty="0"/>
              <a:t> To study the management practices of </a:t>
            </a:r>
            <a:r>
              <a:rPr lang="en-US" dirty="0" smtClean="0"/>
              <a:t>principals of </a:t>
            </a:r>
            <a:r>
              <a:rPr lang="en-US" dirty="0"/>
              <a:t>various </a:t>
            </a:r>
            <a:r>
              <a:rPr lang="en-US" dirty="0" smtClean="0"/>
              <a:t>groups </a:t>
            </a:r>
            <a:r>
              <a:rPr lang="en-US" dirty="0"/>
              <a:t>of schools (city, with </a:t>
            </a:r>
            <a:r>
              <a:rPr lang="en-US" dirty="0" smtClean="0"/>
              <a:t>high </a:t>
            </a:r>
            <a:r>
              <a:rPr lang="en-US" dirty="0"/>
              <a:t>results, </a:t>
            </a:r>
            <a:r>
              <a:rPr lang="en-US" dirty="0" smtClean="0"/>
              <a:t>complexes, etc.)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Sample:</a:t>
            </a:r>
            <a:r>
              <a:rPr lang="en-US" dirty="0"/>
              <a:t> 1,200 respondents from 64 regions. The sample is representative </a:t>
            </a:r>
            <a:r>
              <a:rPr lang="en-US" dirty="0" smtClean="0"/>
              <a:t>for </a:t>
            </a:r>
            <a:r>
              <a:rPr lang="en-US" dirty="0"/>
              <a:t>the Russian </a:t>
            </a:r>
            <a:r>
              <a:rPr lang="en-US" dirty="0" smtClean="0"/>
              <a:t>Federation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5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27" y="1377255"/>
            <a:ext cx="547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 </a:t>
            </a:r>
            <a:r>
              <a:rPr lang="en-US" sz="1400" b="1" dirty="0" smtClean="0"/>
              <a:t>duties principal deems the </a:t>
            </a:r>
            <a:r>
              <a:rPr lang="en-US" sz="1400" b="1" dirty="0"/>
              <a:t>most important in actual </a:t>
            </a:r>
            <a:r>
              <a:rPr lang="en-US" sz="1400" b="1" dirty="0" smtClean="0"/>
              <a:t>practice, %</a:t>
            </a:r>
            <a:endParaRPr lang="ru-RU" sz="140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40814653"/>
              </p:ext>
            </p:extLst>
          </p:nvPr>
        </p:nvGraphicFramePr>
        <p:xfrm>
          <a:off x="323528" y="1950593"/>
          <a:ext cx="5624599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93758" y="1629909"/>
            <a:ext cx="260032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Most </a:t>
            </a:r>
            <a:r>
              <a:rPr lang="en-US" sz="1600" dirty="0" smtClean="0">
                <a:solidFill>
                  <a:srgbClr val="FF0000"/>
                </a:solidFill>
              </a:rPr>
              <a:t>principals </a:t>
            </a:r>
            <a:r>
              <a:rPr lang="en-US" sz="1600" dirty="0">
                <a:solidFill>
                  <a:srgbClr val="FF0000"/>
                </a:solidFill>
              </a:rPr>
              <a:t>are paying increased attention to </a:t>
            </a:r>
            <a:r>
              <a:rPr lang="en-US" sz="1600" dirty="0" smtClean="0">
                <a:solidFill>
                  <a:srgbClr val="FF0000"/>
                </a:solidFill>
              </a:rPr>
              <a:t>the overall school quality assessment </a:t>
            </a:r>
            <a:r>
              <a:rPr lang="en-US" sz="1600" dirty="0">
                <a:solidFill>
                  <a:srgbClr val="FF0000"/>
                </a:solidFill>
              </a:rPr>
              <a:t>(81%), the </a:t>
            </a:r>
            <a:r>
              <a:rPr lang="en-US" sz="1600" dirty="0" smtClean="0">
                <a:solidFill>
                  <a:srgbClr val="FF0000"/>
                </a:solidFill>
              </a:rPr>
              <a:t>budget management, teachers’ work quality assessment and solution of economic issues.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The functions related to the </a:t>
            </a:r>
            <a:r>
              <a:rPr lang="en-US" sz="1600" dirty="0" smtClean="0">
                <a:solidFill>
                  <a:srgbClr val="FF0000"/>
                </a:solidFill>
              </a:rPr>
              <a:t>educational process </a:t>
            </a:r>
            <a:r>
              <a:rPr lang="en-US" sz="1600" dirty="0">
                <a:solidFill>
                  <a:srgbClr val="FF0000"/>
                </a:solidFill>
              </a:rPr>
              <a:t>management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</a:rPr>
              <a:t>pedagogical leadership and interaction with the public, are not a priority.</a:t>
            </a:r>
            <a:endParaRPr lang="ru-RU" sz="1600" u="sng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26300" cy="9064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EEM: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management practices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1" y="-96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65312" y="0"/>
            <a:ext cx="71391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EEM: management practices of principals of different schools (results)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7941" y="1844824"/>
            <a:ext cx="23664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 public schools, in general, </a:t>
            </a:r>
            <a:r>
              <a:rPr lang="en-US" sz="1400" dirty="0" smtClean="0">
                <a:solidFill>
                  <a:srgbClr val="FF0000"/>
                </a:solidFill>
              </a:rPr>
              <a:t>teacher work is  </a:t>
            </a:r>
            <a:r>
              <a:rPr lang="en-US" sz="1400" dirty="0">
                <a:solidFill>
                  <a:srgbClr val="FF0000"/>
                </a:solidFill>
              </a:rPr>
              <a:t>evaluated primarily </a:t>
            </a:r>
            <a:r>
              <a:rPr lang="en-US" sz="1400" dirty="0" smtClean="0">
                <a:solidFill>
                  <a:srgbClr val="FF0000"/>
                </a:solidFill>
              </a:rPr>
              <a:t>by </a:t>
            </a:r>
            <a:r>
              <a:rPr lang="en-US" sz="1400" dirty="0">
                <a:solidFill>
                  <a:srgbClr val="FF0000"/>
                </a:solidFill>
              </a:rPr>
              <a:t>the results of </a:t>
            </a:r>
            <a:r>
              <a:rPr lang="en-US" sz="1400" dirty="0" smtClean="0">
                <a:solidFill>
                  <a:srgbClr val="FF0000"/>
                </a:solidFill>
              </a:rPr>
              <a:t>the State exams </a:t>
            </a:r>
            <a:r>
              <a:rPr lang="en-US" sz="1400" dirty="0">
                <a:solidFill>
                  <a:srgbClr val="FF0000"/>
                </a:solidFill>
              </a:rPr>
              <a:t>and the current results of </a:t>
            </a:r>
            <a:r>
              <a:rPr lang="en-US" sz="1400" dirty="0" smtClean="0">
                <a:solidFill>
                  <a:srgbClr val="FF0000"/>
                </a:solidFill>
              </a:rPr>
              <a:t>student </a:t>
            </a:r>
            <a:r>
              <a:rPr lang="en-US" sz="1400" dirty="0">
                <a:solidFill>
                  <a:srgbClr val="FF0000"/>
                </a:solidFill>
              </a:rPr>
              <a:t>educational achievements.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In private schools a priority in the evaluation of </a:t>
            </a:r>
            <a:r>
              <a:rPr lang="en-US" sz="1400" dirty="0" smtClean="0">
                <a:solidFill>
                  <a:srgbClr val="FF0000"/>
                </a:solidFill>
              </a:rPr>
              <a:t>teachers is </a:t>
            </a:r>
            <a:r>
              <a:rPr lang="en-US" sz="1400" dirty="0">
                <a:solidFill>
                  <a:srgbClr val="FF0000"/>
                </a:solidFill>
              </a:rPr>
              <a:t>given the </a:t>
            </a:r>
            <a:r>
              <a:rPr lang="en-US" sz="1400" dirty="0" smtClean="0">
                <a:solidFill>
                  <a:srgbClr val="FF0000"/>
                </a:solidFill>
              </a:rPr>
              <a:t>deficit </a:t>
            </a:r>
            <a:r>
              <a:rPr lang="en-US" sz="1400" dirty="0">
                <a:solidFill>
                  <a:srgbClr val="FF0000"/>
                </a:solidFill>
              </a:rPr>
              <a:t>of the </a:t>
            </a:r>
            <a:r>
              <a:rPr lang="en-US" sz="1400" dirty="0" smtClean="0">
                <a:solidFill>
                  <a:srgbClr val="FF0000"/>
                </a:solidFill>
              </a:rPr>
              <a:t>subject, the </a:t>
            </a:r>
            <a:r>
              <a:rPr lang="en-US" sz="1400" dirty="0">
                <a:solidFill>
                  <a:srgbClr val="FF0000"/>
                </a:solidFill>
              </a:rPr>
              <a:t>need to retain </a:t>
            </a:r>
            <a:r>
              <a:rPr lang="en-US" sz="1400" dirty="0" smtClean="0">
                <a:solidFill>
                  <a:srgbClr val="FF0000"/>
                </a:solidFill>
              </a:rPr>
              <a:t>a teacher, </a:t>
            </a:r>
            <a:r>
              <a:rPr lang="en-US" sz="1400" dirty="0">
                <a:solidFill>
                  <a:srgbClr val="FF0000"/>
                </a:solidFill>
              </a:rPr>
              <a:t>teacher's knowledge in the subject area and </a:t>
            </a:r>
            <a:r>
              <a:rPr lang="en-US" sz="1400" dirty="0" smtClean="0">
                <a:solidFill>
                  <a:srgbClr val="FF0000"/>
                </a:solidFill>
              </a:rPr>
              <a:t>students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recalls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107" y="1281709"/>
            <a:ext cx="5088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Factors taken into account </a:t>
            </a:r>
            <a:r>
              <a:rPr lang="en-US" sz="1400" b="1" dirty="0" smtClean="0"/>
              <a:t>when principals fix  teacher incentive payments, %</a:t>
            </a:r>
            <a:endParaRPr lang="ru-RU" sz="1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3" y="1830330"/>
            <a:ext cx="5477420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11"/>
            <a:ext cx="7664678" cy="1152128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 comparative study of the OECD «TEACHING AND LEARNING INTERNATIONAL SURVEY», 2014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Name</a:t>
            </a:r>
            <a:r>
              <a:rPr lang="ru-RU" sz="2800" b="1" dirty="0" smtClean="0"/>
              <a:t>: </a:t>
            </a:r>
            <a:r>
              <a:rPr lang="en-US" sz="2800" b="1" dirty="0" smtClean="0"/>
              <a:t>Teaching </a:t>
            </a:r>
            <a:r>
              <a:rPr lang="en-US" sz="2800" b="1" dirty="0"/>
              <a:t>and Learning International </a:t>
            </a:r>
            <a:r>
              <a:rPr lang="en-US" sz="2800" b="1" dirty="0" smtClean="0"/>
              <a:t>Survey</a:t>
            </a:r>
            <a:r>
              <a:rPr lang="ru-RU" sz="2800" b="1" dirty="0" smtClean="0"/>
              <a:t> </a:t>
            </a:r>
            <a:r>
              <a:rPr lang="en-US" sz="2800" b="1" dirty="0" smtClean="0">
                <a:hlinkClick r:id="rId3"/>
              </a:rPr>
              <a:t>http://www.oecd.org/edu/school/talis.htm</a:t>
            </a:r>
            <a:r>
              <a:rPr lang="ru-RU" sz="2800" b="1" dirty="0" smtClean="0"/>
              <a:t> </a:t>
            </a:r>
            <a:endParaRPr lang="en-US" sz="28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The OECD Teaching and Learning International Survey (TALIS) provides basic information about the teaching workforce and the school </a:t>
            </a:r>
            <a:r>
              <a:rPr lang="en-US" sz="2800" dirty="0" smtClean="0"/>
              <a:t>environment</a:t>
            </a:r>
            <a:endParaRPr lang="ru-RU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/>
              <a:t>Sample: </a:t>
            </a:r>
            <a:r>
              <a:rPr lang="en-US" sz="2800" dirty="0"/>
              <a:t>198 </a:t>
            </a:r>
            <a:r>
              <a:rPr lang="en-US" sz="2800" dirty="0" smtClean="0"/>
              <a:t>principals </a:t>
            </a:r>
            <a:r>
              <a:rPr lang="en-US" sz="2800" dirty="0"/>
              <a:t>of schools in 14 </a:t>
            </a:r>
            <a:r>
              <a:rPr lang="en-US" sz="2800" dirty="0" smtClean="0"/>
              <a:t>Russian regions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/>
              <a:t>Methodology: </a:t>
            </a:r>
            <a:r>
              <a:rPr lang="en-US" sz="2800" dirty="0"/>
              <a:t>a questionnaire survey of teachers and principals</a:t>
            </a: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0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3" y="1651731"/>
            <a:ext cx="6136237" cy="407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02477" y="6033011"/>
            <a:ext cx="5337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F82"/>
                </a:solidFill>
                <a:latin typeface="Myriad Pro"/>
              </a:rPr>
              <a:t>* </a:t>
            </a:r>
            <a:r>
              <a:rPr lang="en-US" sz="1200" b="1" dirty="0" smtClean="0">
                <a:solidFill>
                  <a:srgbClr val="003F82"/>
                </a:solidFill>
                <a:latin typeface="Myriad Pro"/>
              </a:rPr>
              <a:t>M</a:t>
            </a:r>
            <a:r>
              <a:rPr lang="ru-RU" sz="1200" b="1" dirty="0" smtClean="0">
                <a:solidFill>
                  <a:srgbClr val="003F82"/>
                </a:solidFill>
                <a:latin typeface="Myriad Pro"/>
              </a:rPr>
              <a:t>С</a:t>
            </a:r>
            <a:r>
              <a:rPr lang="en-US" sz="1200" b="1" dirty="0" smtClean="0">
                <a:solidFill>
                  <a:srgbClr val="003F82"/>
                </a:solidFill>
                <a:latin typeface="Myriad Pro"/>
              </a:rPr>
              <a:t> – The </a:t>
            </a:r>
            <a:r>
              <a:rPr lang="en-US" sz="1200" b="1" dirty="0">
                <a:solidFill>
                  <a:srgbClr val="003F82"/>
                </a:solidFill>
                <a:latin typeface="Myriad Pro"/>
              </a:rPr>
              <a:t>International </a:t>
            </a:r>
            <a:r>
              <a:rPr lang="en-US" sz="1200" b="1" dirty="0" smtClean="0">
                <a:solidFill>
                  <a:srgbClr val="003F82"/>
                </a:solidFill>
                <a:latin typeface="Myriad Pro"/>
              </a:rPr>
              <a:t>average index of </a:t>
            </a:r>
            <a:r>
              <a:rPr lang="en-US" sz="1200" b="1" dirty="0">
                <a:solidFill>
                  <a:srgbClr val="003F82"/>
                </a:solidFill>
                <a:latin typeface="Myriad Pro"/>
              </a:rPr>
              <a:t>the countries participating </a:t>
            </a:r>
            <a:r>
              <a:rPr lang="en-US" sz="1200" b="1" dirty="0" smtClean="0">
                <a:solidFill>
                  <a:srgbClr val="003F82"/>
                </a:solidFill>
                <a:latin typeface="Myriad Pro"/>
              </a:rPr>
              <a:t>in TALIS</a:t>
            </a:r>
            <a:endParaRPr lang="ru-RU" sz="12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8100" y="2248630"/>
            <a:ext cx="25295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Russian </a:t>
            </a:r>
            <a:r>
              <a:rPr lang="en-US" dirty="0" smtClean="0">
                <a:solidFill>
                  <a:srgbClr val="FF0000"/>
                </a:solidFill>
              </a:rPr>
              <a:t>principal spends most </a:t>
            </a:r>
            <a:r>
              <a:rPr lang="en-US" dirty="0">
                <a:solidFill>
                  <a:srgbClr val="FF0000"/>
                </a:solidFill>
              </a:rPr>
              <a:t>of the working time </a:t>
            </a:r>
            <a:r>
              <a:rPr lang="en-US" dirty="0" smtClean="0">
                <a:solidFill>
                  <a:srgbClr val="FF0000"/>
                </a:solidFill>
              </a:rPr>
              <a:t>on </a:t>
            </a:r>
            <a:r>
              <a:rPr lang="en-US" dirty="0">
                <a:solidFill>
                  <a:srgbClr val="FF0000"/>
                </a:solidFill>
              </a:rPr>
              <a:t>administrative work and school management.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59035" y="44624"/>
            <a:ext cx="7937501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distribution of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school principal working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time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different areas of management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%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056784" cy="93610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TALIS international study of teaching and learning (results)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" y="5388000"/>
            <a:ext cx="834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Due to </a:t>
            </a:r>
            <a:r>
              <a:rPr lang="en-US" dirty="0">
                <a:solidFill>
                  <a:srgbClr val="FF0000"/>
                </a:solidFill>
              </a:rPr>
              <a:t>increasing </a:t>
            </a:r>
            <a:r>
              <a:rPr lang="en-US" dirty="0" smtClean="0">
                <a:solidFill>
                  <a:srgbClr val="FF0000"/>
                </a:solidFill>
              </a:rPr>
              <a:t>experience principals  delegate </a:t>
            </a:r>
            <a:r>
              <a:rPr lang="en-US" dirty="0">
                <a:solidFill>
                  <a:srgbClr val="FF0000"/>
                </a:solidFill>
              </a:rPr>
              <a:t>authority </a:t>
            </a:r>
            <a:r>
              <a:rPr lang="en-US" dirty="0" smtClean="0">
                <a:solidFill>
                  <a:srgbClr val="FF0000"/>
                </a:solidFill>
              </a:rPr>
              <a:t>less. </a:t>
            </a:r>
            <a:r>
              <a:rPr lang="en-US" dirty="0">
                <a:solidFill>
                  <a:srgbClr val="FF0000"/>
                </a:solidFill>
              </a:rPr>
              <a:t>Almost half </a:t>
            </a:r>
            <a:r>
              <a:rPr lang="en-US" dirty="0" smtClean="0">
                <a:solidFill>
                  <a:srgbClr val="FF0000"/>
                </a:solidFill>
              </a:rPr>
              <a:t>of principals make </a:t>
            </a:r>
            <a:r>
              <a:rPr lang="en-US" dirty="0">
                <a:solidFill>
                  <a:srgbClr val="FF0000"/>
                </a:solidFill>
              </a:rPr>
              <a:t>decisions on their own.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1" y="1738338"/>
            <a:ext cx="6901740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9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44816" cy="93610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SABER Teachers Russia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description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73821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Name</a:t>
            </a:r>
            <a:r>
              <a:rPr lang="ru-RU" sz="2400" b="1" dirty="0" smtClean="0"/>
              <a:t>: </a:t>
            </a:r>
            <a:r>
              <a:rPr lang="en-US" sz="2400" dirty="0" smtClean="0"/>
              <a:t>SABER Teachers</a:t>
            </a:r>
            <a:r>
              <a:rPr lang="ru-RU" sz="2400" dirty="0" smtClean="0"/>
              <a:t>,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saber.worldbank.org/index.cfm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Objectives: </a:t>
            </a:r>
            <a:r>
              <a:rPr lang="en-US" sz="2400" dirty="0" smtClean="0"/>
              <a:t>to collect </a:t>
            </a:r>
            <a:r>
              <a:rPr lang="en-US" sz="2400" dirty="0"/>
              <a:t>data on ten core teacher policy areas to offer a comprehensive descriptive overview of </a:t>
            </a:r>
            <a:r>
              <a:rPr lang="en-US" sz="2400" dirty="0" smtClean="0"/>
              <a:t>teacher </a:t>
            </a:r>
            <a:r>
              <a:rPr lang="en-US" sz="2400" dirty="0"/>
              <a:t>policies that are in place in each participating education system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Sample: </a:t>
            </a:r>
            <a:r>
              <a:rPr lang="en-US" sz="2400" dirty="0"/>
              <a:t>3 region of Russia - Tomsk Oblast, Ivanovo Oblast,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</a:t>
            </a:r>
            <a:r>
              <a:rPr lang="en-US" sz="2400" dirty="0"/>
              <a:t>. </a:t>
            </a:r>
            <a:r>
              <a:rPr lang="en-US" sz="2400" dirty="0" smtClean="0"/>
              <a:t>Petersburg</a:t>
            </a:r>
            <a:br>
              <a:rPr lang="en-US" sz="2400" dirty="0" smtClean="0"/>
            </a:br>
            <a:r>
              <a:rPr lang="en-US" sz="2400" b="1" dirty="0" smtClean="0"/>
              <a:t>Methodology</a:t>
            </a:r>
            <a:r>
              <a:rPr lang="ru-RU" sz="2400" b="1" dirty="0" smtClean="0"/>
              <a:t>: </a:t>
            </a:r>
            <a:r>
              <a:rPr lang="en-US" sz="2400" dirty="0" smtClean="0"/>
              <a:t>Data collection focuses on the rules and regulations governing teacher management systems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9202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84374"/>
            <a:ext cx="7056784" cy="8683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Strategy profiles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working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with teachers in the Russian regions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1" t="23730" r="10491" b="21173"/>
          <a:stretch/>
        </p:blipFill>
        <p:spPr bwMode="auto">
          <a:xfrm>
            <a:off x="265394" y="1342419"/>
            <a:ext cx="4306606" cy="376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043608" y="4365104"/>
            <a:ext cx="1584176" cy="11314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6" t="22250" r="8544" b="6159"/>
          <a:stretch/>
        </p:blipFill>
        <p:spPr bwMode="auto">
          <a:xfrm>
            <a:off x="4419600" y="1342419"/>
            <a:ext cx="4416145" cy="400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056784" cy="93610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SABER Teachers Russia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73821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In Russia, the national</a:t>
            </a:r>
            <a:r>
              <a:rPr lang="ru-RU" sz="2400" dirty="0" smtClean="0"/>
              <a:t> </a:t>
            </a:r>
            <a:r>
              <a:rPr lang="en-US" sz="2400" dirty="0" smtClean="0"/>
              <a:t>standards</a:t>
            </a:r>
            <a:r>
              <a:rPr lang="ru-RU" sz="2400" dirty="0" smtClean="0"/>
              <a:t> </a:t>
            </a:r>
            <a:r>
              <a:rPr lang="en-US" sz="2400" dirty="0" smtClean="0"/>
              <a:t>that define the duties of principals specify management abilities, but do not refer specifically to abilities related to pedagogical leadership (Ministry of Social Development and Health, 2011); their duties are determined by the local authorities </a:t>
            </a:r>
            <a:r>
              <a:rPr lang="en-US" sz="2400" dirty="0"/>
              <a:t>that employ them, and not by standard expectations set by regional or national authorities. </a:t>
            </a:r>
            <a:endParaRPr lang="ru-RU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While </a:t>
            </a:r>
            <a:r>
              <a:rPr lang="en-US" sz="2400" dirty="0"/>
              <a:t>some principals may be expected to support teachers in some municipalities, national or subnational policies and support do not exist.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76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11144" cy="92211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Main empirical research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principals within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project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012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800000"/>
                </a:solidFill>
              </a:rPr>
              <a:t>Research </a:t>
            </a:r>
            <a:r>
              <a:rPr lang="en-US" sz="2000" dirty="0" smtClean="0">
                <a:solidFill>
                  <a:srgbClr val="800000"/>
                </a:solidFill>
              </a:rPr>
              <a:t>of principals’ decision-making </a:t>
            </a:r>
            <a:r>
              <a:rPr lang="en-US" sz="2000" dirty="0">
                <a:solidFill>
                  <a:srgbClr val="800000"/>
                </a:solidFill>
              </a:rPr>
              <a:t>styles </a:t>
            </a:r>
            <a:r>
              <a:rPr lang="en-US" sz="2000" dirty="0" smtClean="0">
                <a:solidFill>
                  <a:srgbClr val="800000"/>
                </a:solidFill>
              </a:rPr>
              <a:t>on </a:t>
            </a:r>
            <a:r>
              <a:rPr lang="en-US" sz="2000" dirty="0">
                <a:solidFill>
                  <a:srgbClr val="800000"/>
                </a:solidFill>
              </a:rPr>
              <a:t>A. Rowe </a:t>
            </a:r>
            <a:r>
              <a:rPr lang="en-US" sz="2000" dirty="0" smtClean="0">
                <a:solidFill>
                  <a:srgbClr val="800000"/>
                </a:solidFill>
              </a:rPr>
              <a:t>methodology (Center for </a:t>
            </a:r>
            <a:r>
              <a:rPr lang="en-US" sz="2000" dirty="0">
                <a:solidFill>
                  <a:srgbClr val="800000"/>
                </a:solidFill>
              </a:rPr>
              <a:t>Leadership</a:t>
            </a:r>
            <a:r>
              <a:rPr lang="en-US" sz="2000" dirty="0" smtClean="0">
                <a:solidFill>
                  <a:srgbClr val="800000"/>
                </a:solidFill>
              </a:rPr>
              <a:t> IE </a:t>
            </a:r>
            <a:r>
              <a:rPr lang="en-US" sz="2000" dirty="0">
                <a:solidFill>
                  <a:srgbClr val="800000"/>
                </a:solidFill>
              </a:rPr>
              <a:t>HSE), 2014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800000"/>
                </a:solidFill>
              </a:rPr>
              <a:t>International comparative study "7 SYSTEM LEADERSHIP STUDY» TO 2015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/>
              <a:t>Effective models of educational management relating to the personal and professional practices of school principals </a:t>
            </a:r>
            <a:r>
              <a:rPr lang="en-US" sz="2000" dirty="0" smtClean="0"/>
              <a:t>(IE Center for </a:t>
            </a:r>
            <a:r>
              <a:rPr lang="en-US" sz="2000" dirty="0"/>
              <a:t>Leadership </a:t>
            </a:r>
            <a:r>
              <a:rPr lang="en-US" sz="2000" dirty="0" smtClean="0"/>
              <a:t>HSE</a:t>
            </a:r>
            <a:r>
              <a:rPr lang="en-US" sz="2000" dirty="0"/>
              <a:t>), 2014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/>
              <a:t>Leadership distribution pattern (</a:t>
            </a:r>
            <a:r>
              <a:rPr lang="en-US" sz="2000" dirty="0"/>
              <a:t>publishing firm "September," Center for Leadership </a:t>
            </a:r>
            <a:r>
              <a:rPr lang="en-US" sz="2000" dirty="0" smtClean="0"/>
              <a:t>IE </a:t>
            </a:r>
            <a:r>
              <a:rPr lang="en-US" sz="2000" dirty="0"/>
              <a:t>HSE), 2015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The </a:t>
            </a:r>
            <a:r>
              <a:rPr lang="en-US" sz="2000" dirty="0">
                <a:solidFill>
                  <a:schemeClr val="tx2"/>
                </a:solidFill>
              </a:rPr>
              <a:t>Economics of Education </a:t>
            </a:r>
            <a:r>
              <a:rPr lang="en-US" sz="2000" dirty="0" smtClean="0">
                <a:solidFill>
                  <a:schemeClr val="tx2"/>
                </a:solidFill>
              </a:rPr>
              <a:t>Monitoring of Higher </a:t>
            </a:r>
            <a:r>
              <a:rPr lang="en-US" sz="2000" dirty="0">
                <a:solidFill>
                  <a:schemeClr val="tx2"/>
                </a:solidFill>
              </a:rPr>
              <a:t>School of Economics, </a:t>
            </a:r>
            <a:r>
              <a:rPr lang="en-US" sz="2000" dirty="0" smtClean="0">
                <a:solidFill>
                  <a:schemeClr val="tx2"/>
                </a:solidFill>
              </a:rPr>
              <a:t>2015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International comparative study of «SYSTEM APPROACH FOR BETTER EDUCATION RESULTS», 2014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A comparative study of the OECD «TEACHING AND LEARNING INTERNATIONAL SURVEY», 2014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576" y="184374"/>
            <a:ext cx="65278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Social capital of schoo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7200" y="1600200"/>
            <a:ext cx="4978896" cy="4637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 smtClean="0"/>
              <a:t>Aims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social capital assessment (How are the interactions among teachers? Do we have group work in schools? Who are professional leaders?)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p</a:t>
            </a:r>
            <a:r>
              <a:rPr lang="en-US" dirty="0" smtClean="0"/>
              <a:t>rincipals consulting (How to improve social capital?)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 smtClean="0"/>
              <a:t>Sample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dirty="0" smtClean="0"/>
              <a:t> 398 </a:t>
            </a:r>
            <a:r>
              <a:rPr lang="en-US" dirty="0" smtClean="0"/>
              <a:t>schools in </a:t>
            </a:r>
            <a:r>
              <a:rPr lang="ru-RU" dirty="0" smtClean="0"/>
              <a:t>2 </a:t>
            </a:r>
            <a:r>
              <a:rPr lang="en-US" dirty="0" smtClean="0"/>
              <a:t>Russian regions</a:t>
            </a:r>
            <a:r>
              <a:rPr lang="ru-RU" dirty="0" smtClean="0"/>
              <a:t>. </a:t>
            </a:r>
            <a:r>
              <a:rPr lang="en-US" dirty="0" smtClean="0"/>
              <a:t>More than</a:t>
            </a:r>
            <a:r>
              <a:rPr lang="ru-RU" dirty="0" smtClean="0"/>
              <a:t> 7000 </a:t>
            </a:r>
            <a:r>
              <a:rPr lang="en-US" dirty="0" smtClean="0"/>
              <a:t>participants.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 smtClean="0"/>
              <a:t>Methodology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800" dirty="0" smtClean="0"/>
              <a:t>.</a:t>
            </a:r>
            <a:endParaRPr lang="ru-RU" dirty="0" smtClean="0"/>
          </a:p>
          <a:p>
            <a:pPr marL="0" indent="0" fontAlgn="auto">
              <a:spcAft>
                <a:spcPts val="0"/>
              </a:spcAft>
            </a:pPr>
            <a:r>
              <a:rPr lang="en-US" dirty="0" smtClean="0"/>
              <a:t>Questionnaire on interactions</a:t>
            </a:r>
          </a:p>
          <a:p>
            <a:pPr marL="0" indent="0" fontAlgn="auto">
              <a:spcAft>
                <a:spcPts val="0"/>
              </a:spcAft>
            </a:pPr>
            <a:r>
              <a:rPr lang="en-US" dirty="0" smtClean="0"/>
              <a:t>Social network analysis</a:t>
            </a:r>
          </a:p>
          <a:p>
            <a:pPr marL="0" indent="0" fontAlgn="auto">
              <a:spcAft>
                <a:spcPts val="0"/>
              </a:spcAft>
            </a:pPr>
            <a:r>
              <a:rPr lang="en-US" dirty="0" smtClean="0"/>
              <a:t>Interviews</a:t>
            </a:r>
            <a:endParaRPr lang="ru-RU" dirty="0"/>
          </a:p>
        </p:txBody>
      </p:sp>
      <p:pic>
        <p:nvPicPr>
          <p:cNvPr id="12" name="Picture 2" descr="http://direktor.ru/images/footer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3048000" cy="6286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646476" y="2708920"/>
            <a:ext cx="3197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Research partner:</a:t>
            </a:r>
          </a:p>
          <a:p>
            <a:r>
              <a:rPr lang="en-US" b="1" dirty="0" smtClean="0"/>
              <a:t>Publishing house “September”</a:t>
            </a:r>
            <a:endParaRPr lang="ru-RU" b="1" dirty="0" smtClean="0"/>
          </a:p>
          <a:p>
            <a:endParaRPr lang="ru-RU" b="1" dirty="0" smtClean="0"/>
          </a:p>
          <a:p>
            <a:r>
              <a:rPr lang="en-US" b="1" dirty="0" smtClean="0"/>
              <a:t>More at</a:t>
            </a:r>
          </a:p>
          <a:p>
            <a:r>
              <a:rPr lang="es-ES_tradnl" b="1" dirty="0" smtClean="0">
                <a:hlinkClick r:id="rId4"/>
              </a:rPr>
              <a:t>http://socio.direktoria.org</a:t>
            </a:r>
            <a:r>
              <a:rPr lang="es-ES_tradnl" b="1" dirty="0" smtClean="0"/>
              <a:t> 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96570"/>
            <a:ext cx="65278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Social capital of school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48393" y="1600200"/>
            <a:ext cx="816700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3F82"/>
                </a:solidFill>
                <a:latin typeface="+mj-lt"/>
              </a:rPr>
              <a:t>Social capital is declared to be high, </a:t>
            </a:r>
          </a:p>
          <a:p>
            <a:pPr lvl="0" algn="ctr"/>
            <a:r>
              <a:rPr lang="en-US" sz="3600" b="1" dirty="0">
                <a:solidFill>
                  <a:srgbClr val="003F82"/>
                </a:solidFill>
                <a:latin typeface="+mj-lt"/>
              </a:rPr>
              <a:t>b</a:t>
            </a:r>
            <a:r>
              <a:rPr lang="en-US" sz="3600" b="1" dirty="0" smtClean="0">
                <a:solidFill>
                  <a:srgbClr val="003F82"/>
                </a:solidFill>
                <a:latin typeface="+mj-lt"/>
              </a:rPr>
              <a:t>ut is it the truth?</a:t>
            </a:r>
            <a:endParaRPr lang="ru-RU" sz="3600" b="1" dirty="0" smtClean="0">
              <a:solidFill>
                <a:srgbClr val="003F82"/>
              </a:solidFill>
              <a:latin typeface="+mj-lt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respondents </a:t>
            </a:r>
            <a:r>
              <a:rPr lang="en-US" sz="2400" dirty="0" smtClean="0">
                <a:solidFill>
                  <a:srgbClr val="003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that they like when colleagues observe their lessons.</a:t>
            </a:r>
            <a:r>
              <a:rPr lang="ru-RU" sz="2400" dirty="0" smtClean="0">
                <a:solidFill>
                  <a:srgbClr val="003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3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only</a:t>
            </a:r>
            <a:r>
              <a:rPr lang="ru-RU" sz="2400" dirty="0" smtClean="0">
                <a:solidFill>
                  <a:srgbClr val="003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</a:t>
            </a:r>
            <a:r>
              <a:rPr lang="en-US" sz="2400" dirty="0" smtClean="0">
                <a:solidFill>
                  <a:srgbClr val="003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give “open lessons”.</a:t>
            </a:r>
          </a:p>
          <a:p>
            <a:pPr lvl="0"/>
            <a:endParaRPr lang="ru-RU" sz="2400" dirty="0">
              <a:solidFill>
                <a:srgbClr val="003F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73%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respondents </a:t>
            </a:r>
            <a:r>
              <a:rPr lang="en-US" sz="2400" dirty="0" smtClean="0">
                <a:solidFill>
                  <a:srgbClr val="003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themselves to be professional group members, but only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3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at least once a month.</a:t>
            </a:r>
            <a:r>
              <a:rPr lang="ru-RU" sz="2400" dirty="0" smtClean="0">
                <a:solidFill>
                  <a:srgbClr val="003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3F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3F82"/>
                </a:solidFill>
                <a:latin typeface="+mj-lt"/>
              </a:rPr>
              <a:t> </a:t>
            </a: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768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96570"/>
            <a:ext cx="7217012" cy="8683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Who are the power brokers of Russian schools?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70876" y="1428561"/>
            <a:ext cx="825381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endParaRPr lang="ru-RU" dirty="0" smtClean="0">
              <a:solidFill>
                <a:srgbClr val="21386F"/>
              </a:solidFill>
              <a:latin typeface="Myriad Pro"/>
            </a:endParaRPr>
          </a:p>
          <a:p>
            <a:endParaRPr lang="en-US" dirty="0" smtClean="0">
              <a:solidFill>
                <a:srgbClr val="21386F"/>
              </a:solidFill>
              <a:latin typeface="Myriad Pro"/>
            </a:endParaRPr>
          </a:p>
          <a:p>
            <a:endParaRPr lang="en-US" dirty="0">
              <a:solidFill>
                <a:srgbClr val="21386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09487"/>
              </p:ext>
            </p:extLst>
          </p:nvPr>
        </p:nvGraphicFramePr>
        <p:xfrm>
          <a:off x="1196736" y="1792298"/>
          <a:ext cx="6766732" cy="3127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3366"/>
                <a:gridCol w="3383366"/>
              </a:tblGrid>
              <a:tr h="545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 Degree Centrality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Principals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003F82"/>
                          </a:solidFill>
                          <a:effectLst/>
                        </a:rPr>
                        <a:t>9,3</a:t>
                      </a:r>
                      <a:endParaRPr lang="ru-RU" sz="2400" b="1" dirty="0">
                        <a:solidFill>
                          <a:srgbClr val="003F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Deputies (average)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Most influential deputies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12,9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Teachers (average)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003F82"/>
                          </a:solidFill>
                          <a:effectLst/>
                        </a:rPr>
                        <a:t>3,5</a:t>
                      </a:r>
                      <a:endParaRPr lang="ru-RU" sz="2400" b="1" dirty="0">
                        <a:solidFill>
                          <a:srgbClr val="003F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4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Most influential teachers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003F82"/>
                          </a:solidFill>
                          <a:effectLst/>
                        </a:rPr>
                        <a:t>9,7</a:t>
                      </a:r>
                      <a:endParaRPr lang="ru-RU" sz="2400" b="1" dirty="0">
                        <a:solidFill>
                          <a:srgbClr val="003F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Network average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003F82"/>
                          </a:solidFill>
                          <a:effectLst/>
                        </a:rPr>
                        <a:t>4,2</a:t>
                      </a:r>
                      <a:endParaRPr lang="ru-RU" sz="2400" b="1" dirty="0">
                        <a:solidFill>
                          <a:srgbClr val="003F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8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763D-1A91-400F-9FE6-D561AB8CFC9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2546" y="2372830"/>
            <a:ext cx="6400800" cy="1752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Thank you for attention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4168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statistical portrait of the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Russian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school principal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28800"/>
            <a:ext cx="828092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Public school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Rural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Female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He/ she </a:t>
            </a:r>
            <a:r>
              <a:rPr lang="en-US" sz="2400" dirty="0">
                <a:solidFill>
                  <a:prstClr val="black"/>
                </a:solidFill>
              </a:rPr>
              <a:t>has full employment, sometimes combining with teaching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Qualifying Category - </a:t>
            </a:r>
            <a:r>
              <a:rPr lang="en-US" sz="2400" dirty="0" smtClean="0">
                <a:solidFill>
                  <a:prstClr val="black"/>
                </a:solidFill>
              </a:rPr>
              <a:t>first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Education - higher </a:t>
            </a:r>
            <a:r>
              <a:rPr lang="en-US" sz="2400" dirty="0" smtClean="0">
                <a:solidFill>
                  <a:prstClr val="black"/>
                </a:solidFill>
              </a:rPr>
              <a:t>pedagogical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Work experience is over 20 </a:t>
            </a:r>
            <a:r>
              <a:rPr lang="en-US" sz="2400" dirty="0" smtClean="0">
                <a:solidFill>
                  <a:prstClr val="black"/>
                </a:solidFill>
              </a:rPr>
              <a:t>years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The age is between 35-55 </a:t>
            </a:r>
            <a:r>
              <a:rPr lang="en-US" sz="2400" dirty="0">
                <a:solidFill>
                  <a:prstClr val="black"/>
                </a:solidFill>
              </a:rPr>
              <a:t>years old (really </a:t>
            </a:r>
            <a:r>
              <a:rPr lang="en-US" sz="2400" dirty="0" smtClean="0">
                <a:solidFill>
                  <a:prstClr val="black"/>
                </a:solidFill>
              </a:rPr>
              <a:t>– from 40</a:t>
            </a:r>
            <a:r>
              <a:rPr lang="en-US" sz="2400" dirty="0">
                <a:solidFill>
                  <a:prstClr val="black"/>
                </a:solidFill>
              </a:rPr>
              <a:t>, taking into account the experience of 20 years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36550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statistical portrait of the Russian school principal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73466267"/>
              </p:ext>
            </p:extLst>
          </p:nvPr>
        </p:nvGraphicFramePr>
        <p:xfrm>
          <a:off x="323528" y="1412776"/>
          <a:ext cx="45365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537321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proportion of </a:t>
            </a:r>
            <a:r>
              <a:rPr lang="en-US" dirty="0" smtClean="0">
                <a:solidFill>
                  <a:srgbClr val="FF0000"/>
                </a:solidFill>
              </a:rPr>
              <a:t>principals </a:t>
            </a:r>
            <a:r>
              <a:rPr lang="en-US" dirty="0">
                <a:solidFill>
                  <a:srgbClr val="FF0000"/>
                </a:solidFill>
              </a:rPr>
              <a:t>with teaching load, </a:t>
            </a:r>
            <a:r>
              <a:rPr lang="en-US" dirty="0" smtClean="0">
                <a:solidFill>
                  <a:srgbClr val="FF0000"/>
                </a:solidFill>
              </a:rPr>
              <a:t>declining</a:t>
            </a:r>
            <a:r>
              <a:rPr lang="en-US" dirty="0">
                <a:solidFill>
                  <a:srgbClr val="FF0000"/>
                </a:solidFill>
              </a:rPr>
              <a:t> rapidly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 metropolitan areas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4098472"/>
              </p:ext>
            </p:extLst>
          </p:nvPr>
        </p:nvGraphicFramePr>
        <p:xfrm>
          <a:off x="5004048" y="1628800"/>
          <a:ext cx="3995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2080" y="4725143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 vast majority of the </a:t>
            </a:r>
            <a:r>
              <a:rPr lang="en-US" sz="1400" dirty="0" smtClean="0">
                <a:solidFill>
                  <a:srgbClr val="FF0000"/>
                </a:solidFill>
              </a:rPr>
              <a:t>principals </a:t>
            </a:r>
            <a:r>
              <a:rPr lang="en-US" sz="1400" dirty="0">
                <a:solidFill>
                  <a:srgbClr val="FF0000"/>
                </a:solidFill>
              </a:rPr>
              <a:t>of public schools </a:t>
            </a:r>
            <a:r>
              <a:rPr lang="en-US" sz="1400" dirty="0" smtClean="0">
                <a:solidFill>
                  <a:srgbClr val="FF0000"/>
                </a:solidFill>
              </a:rPr>
              <a:t>(94.3</a:t>
            </a:r>
            <a:r>
              <a:rPr lang="en-US" sz="1400" dirty="0">
                <a:solidFill>
                  <a:srgbClr val="FF0000"/>
                </a:solidFill>
              </a:rPr>
              <a:t>%) </a:t>
            </a:r>
            <a:r>
              <a:rPr lang="en-US" sz="1400" dirty="0" smtClean="0">
                <a:solidFill>
                  <a:srgbClr val="FF0000"/>
                </a:solidFill>
              </a:rPr>
              <a:t>is </a:t>
            </a:r>
            <a:r>
              <a:rPr lang="en-US" sz="1400" dirty="0">
                <a:solidFill>
                  <a:srgbClr val="FF0000"/>
                </a:solidFill>
              </a:rPr>
              <a:t>over the age of 35 years. I</a:t>
            </a:r>
            <a:r>
              <a:rPr lang="en-US" sz="1400" dirty="0" smtClean="0">
                <a:solidFill>
                  <a:srgbClr val="FF0000"/>
                </a:solidFill>
              </a:rPr>
              <a:t>n </a:t>
            </a:r>
            <a:r>
              <a:rPr lang="en-US" sz="1400" dirty="0">
                <a:solidFill>
                  <a:srgbClr val="FF0000"/>
                </a:solidFill>
              </a:rPr>
              <a:t>urban areas, the figure is even higher - 96.7%.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563555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Research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principal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management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decision-making styles in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2014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The purpose of research</a:t>
            </a:r>
            <a:r>
              <a:rPr lang="en-US" dirty="0"/>
              <a:t> - to determine whether the </a:t>
            </a:r>
            <a:r>
              <a:rPr lang="en-US" dirty="0" smtClean="0"/>
              <a:t>modern </a:t>
            </a:r>
            <a:r>
              <a:rPr lang="en-US" dirty="0"/>
              <a:t>Russian </a:t>
            </a:r>
            <a:r>
              <a:rPr lang="en-US" dirty="0" smtClean="0"/>
              <a:t>principals tend to </a:t>
            </a:r>
            <a:r>
              <a:rPr lang="en-US" dirty="0"/>
              <a:t>use leadership style and management model adequate to the goals and objectives of public policy changes in education.</a:t>
            </a:r>
          </a:p>
          <a:p>
            <a:pPr marL="0" indent="0">
              <a:buNone/>
            </a:pPr>
            <a:r>
              <a:rPr lang="en-US" b="1" dirty="0"/>
              <a:t>The sample</a:t>
            </a:r>
            <a:r>
              <a:rPr lang="en-US" dirty="0"/>
              <a:t> - 1299 respondents in 7 regions of the Russian Federation (Samara region, Novosibirsk region, Yaroslavl region, Stavropol Territory, the Khabarovsk Territory, </a:t>
            </a:r>
            <a:r>
              <a:rPr lang="en-US" dirty="0" smtClean="0"/>
              <a:t>Krasnodar </a:t>
            </a:r>
            <a:r>
              <a:rPr lang="en-US" dirty="0"/>
              <a:t>Territory</a:t>
            </a:r>
            <a:r>
              <a:rPr lang="en-US" dirty="0" smtClean="0"/>
              <a:t>, </a:t>
            </a:r>
            <a:r>
              <a:rPr lang="en-US" dirty="0"/>
              <a:t>Perm Territory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St</a:t>
            </a:r>
            <a:r>
              <a:rPr lang="en-US" dirty="0"/>
              <a:t>. Petersburg).</a:t>
            </a:r>
          </a:p>
          <a:p>
            <a:pPr marL="0" indent="0">
              <a:buNone/>
            </a:pPr>
            <a:r>
              <a:rPr lang="en-US" b="1" dirty="0"/>
              <a:t>Methodology</a:t>
            </a:r>
            <a:r>
              <a:rPr lang="en-US" dirty="0"/>
              <a:t> - A. Rowe [Reardon, Reardon &amp; Rowe, 1996].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4237" y="5272095"/>
            <a:ext cx="8177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There </a:t>
            </a:r>
            <a:r>
              <a:rPr lang="en-US" b="1" dirty="0" smtClean="0">
                <a:solidFill>
                  <a:srgbClr val="002060"/>
                </a:solidFill>
              </a:rPr>
              <a:t>are NO </a:t>
            </a:r>
            <a:r>
              <a:rPr lang="en-US" b="1" dirty="0">
                <a:solidFill>
                  <a:srgbClr val="002060"/>
                </a:solidFill>
              </a:rPr>
              <a:t>significant differences in the distribution of </a:t>
            </a:r>
            <a:r>
              <a:rPr lang="en-US" b="1" dirty="0" smtClean="0">
                <a:solidFill>
                  <a:srgbClr val="002060"/>
                </a:solidFill>
              </a:rPr>
              <a:t>principals surveyed on </a:t>
            </a:r>
            <a:r>
              <a:rPr lang="en-US" b="1" dirty="0">
                <a:solidFill>
                  <a:srgbClr val="002060"/>
                </a:solidFill>
              </a:rPr>
              <a:t>management </a:t>
            </a:r>
            <a:r>
              <a:rPr lang="en-US" b="1" dirty="0" smtClean="0">
                <a:solidFill>
                  <a:srgbClr val="002060"/>
                </a:solidFill>
              </a:rPr>
              <a:t>decision-making styles!</a:t>
            </a:r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This refutes the vision of </a:t>
            </a:r>
            <a:r>
              <a:rPr lang="en-US" dirty="0" smtClean="0">
                <a:solidFill>
                  <a:srgbClr val="002060"/>
                </a:solidFill>
              </a:rPr>
              <a:t>many authors, </a:t>
            </a:r>
            <a:r>
              <a:rPr lang="en-US" dirty="0">
                <a:solidFill>
                  <a:srgbClr val="002060"/>
                </a:solidFill>
              </a:rPr>
              <a:t>especially </a:t>
            </a:r>
            <a:r>
              <a:rPr lang="en-US" dirty="0" smtClean="0">
                <a:solidFill>
                  <a:srgbClr val="002060"/>
                </a:solidFill>
              </a:rPr>
              <a:t>foreign ones, </a:t>
            </a:r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hat </a:t>
            </a:r>
            <a:r>
              <a:rPr lang="en-US" dirty="0">
                <a:solidFill>
                  <a:srgbClr val="002060"/>
                </a:solidFill>
              </a:rPr>
              <a:t>Russian </a:t>
            </a:r>
            <a:r>
              <a:rPr lang="en-US" dirty="0" smtClean="0">
                <a:solidFill>
                  <a:srgbClr val="002060"/>
                </a:solidFill>
              </a:rPr>
              <a:t>principals use directive </a:t>
            </a:r>
            <a:r>
              <a:rPr lang="en-US" dirty="0">
                <a:solidFill>
                  <a:srgbClr val="002060"/>
                </a:solidFill>
              </a:rPr>
              <a:t>management </a:t>
            </a:r>
            <a:r>
              <a:rPr lang="en-US" dirty="0" smtClean="0">
                <a:solidFill>
                  <a:srgbClr val="002060"/>
                </a:solidFill>
              </a:rPr>
              <a:t>style as dominant.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71002884"/>
              </p:ext>
            </p:extLst>
          </p:nvPr>
        </p:nvGraphicFramePr>
        <p:xfrm>
          <a:off x="274575" y="1502874"/>
          <a:ext cx="7205725" cy="361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5696" y="-59978"/>
            <a:ext cx="7670800" cy="1328738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distribution of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principals by management decision-making styles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123" y="4373955"/>
            <a:ext cx="8532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Conclusion #1</a:t>
            </a:r>
            <a:endParaRPr lang="en-US" b="1" u="sng" dirty="0"/>
          </a:p>
          <a:p>
            <a:r>
              <a:rPr lang="en-US" b="1" u="sng" dirty="0" smtClean="0"/>
              <a:t>Only </a:t>
            </a:r>
            <a:r>
              <a:rPr lang="en-US" b="1" u="sng" dirty="0"/>
              <a:t>12% of </a:t>
            </a:r>
            <a:r>
              <a:rPr lang="en-US" b="1" u="sng" dirty="0" smtClean="0"/>
              <a:t>school principals </a:t>
            </a:r>
            <a:r>
              <a:rPr lang="en-US" b="1" u="sng" dirty="0"/>
              <a:t>can be </a:t>
            </a:r>
            <a:r>
              <a:rPr lang="en-US" b="1" u="sng" dirty="0" smtClean="0"/>
              <a:t>referred </a:t>
            </a:r>
            <a:r>
              <a:rPr lang="en-US" b="1" u="sng" dirty="0"/>
              <a:t>to </a:t>
            </a:r>
            <a:r>
              <a:rPr lang="en-US" b="1" u="sng" dirty="0" smtClean="0"/>
              <a:t>as </a:t>
            </a:r>
            <a:r>
              <a:rPr lang="en-US" b="1" u="sng" dirty="0"/>
              <a:t>transformational </a:t>
            </a:r>
            <a:r>
              <a:rPr lang="en-US" b="1" u="sng" dirty="0" smtClean="0"/>
              <a:t>leaders and </a:t>
            </a:r>
            <a:r>
              <a:rPr lang="en-US" b="1" u="sng" dirty="0"/>
              <a:t>only 11% </a:t>
            </a:r>
            <a:r>
              <a:rPr lang="en-US" b="1" u="sng" dirty="0" smtClean="0"/>
              <a:t>to as </a:t>
            </a:r>
            <a:r>
              <a:rPr lang="en-US" b="1" u="sng" dirty="0"/>
              <a:t>transactional leaders - leaders with a predisposition to the effective implementation of change and a shift towards </a:t>
            </a:r>
            <a:r>
              <a:rPr lang="en-US" b="1" u="sng" dirty="0" smtClean="0"/>
              <a:t>transformational leadership style. This is the </a:t>
            </a:r>
            <a:r>
              <a:rPr lang="en-US" b="1" u="sng" dirty="0"/>
              <a:t>reform potential of the current body of p</a:t>
            </a:r>
            <a:r>
              <a:rPr lang="en-US" b="1" u="sng" dirty="0" smtClean="0"/>
              <a:t>rincipals.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221739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proportion of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school principals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using conceptual and analytical decision-making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styles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35458643"/>
              </p:ext>
            </p:extLst>
          </p:nvPr>
        </p:nvGraphicFramePr>
        <p:xfrm>
          <a:off x="5006566" y="1405075"/>
          <a:ext cx="3716448" cy="30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14755"/>
              </p:ext>
            </p:extLst>
          </p:nvPr>
        </p:nvGraphicFramePr>
        <p:xfrm>
          <a:off x="255588" y="1427234"/>
          <a:ext cx="4626322" cy="2263940"/>
        </p:xfrm>
        <a:graphic>
          <a:graphicData uri="http://schemas.openxmlformats.org/drawingml/2006/table">
            <a:tbl>
              <a:tblPr firstRow="1" firstCol="1" bandRow="1"/>
              <a:tblGrid>
                <a:gridCol w="1119220"/>
                <a:gridCol w="1838292"/>
                <a:gridCol w="1668810"/>
              </a:tblGrid>
              <a:tr h="707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Conceptual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Analytical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0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Principals,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otal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1299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1299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style use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Percentage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092000" y="1354955"/>
            <a:ext cx="3652754" cy="50601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solidFill>
                  <a:srgbClr val="21386F"/>
                </a:solidFill>
              </a:rPr>
              <a:t>If you want </a:t>
            </a:r>
            <a:r>
              <a:rPr lang="en-US" sz="1800" b="1" dirty="0" smtClean="0">
                <a:solidFill>
                  <a:srgbClr val="21386F"/>
                </a:solidFill>
              </a:rPr>
              <a:t>to </a:t>
            </a:r>
            <a:r>
              <a:rPr lang="en-US" sz="1800" b="1" dirty="0">
                <a:solidFill>
                  <a:srgbClr val="21386F"/>
                </a:solidFill>
              </a:rPr>
              <a:t>implement innovations </a:t>
            </a:r>
            <a:r>
              <a:rPr lang="en-US" sz="1800" b="1" dirty="0" smtClean="0">
                <a:solidFill>
                  <a:srgbClr val="21386F"/>
                </a:solidFill>
              </a:rPr>
              <a:t>successfully you are to</a:t>
            </a:r>
            <a:r>
              <a:rPr lang="ru-RU" sz="1800" b="1" dirty="0" smtClean="0">
                <a:solidFill>
                  <a:srgbClr val="21386F"/>
                </a:solidFill>
              </a:rPr>
              <a:t> </a:t>
            </a:r>
            <a:r>
              <a:rPr lang="en-US" sz="1800" b="1" dirty="0" smtClean="0">
                <a:solidFill>
                  <a:srgbClr val="21386F"/>
                </a:solidFill>
              </a:rPr>
              <a:t>lean on principals </a:t>
            </a:r>
            <a:r>
              <a:rPr lang="en-US" sz="1800" b="1" dirty="0">
                <a:solidFill>
                  <a:srgbClr val="21386F"/>
                </a:solidFill>
              </a:rPr>
              <a:t>at the age of 35 years with serious management experience heading large gymnasiums and lyceums. </a:t>
            </a:r>
            <a:endParaRPr lang="en-US" sz="1800" b="1" dirty="0" smtClean="0">
              <a:solidFill>
                <a:srgbClr val="21386F"/>
              </a:solidFill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21386F"/>
              </a:solidFill>
            </a:endParaRPr>
          </a:p>
          <a:p>
            <a:pPr marL="0" indent="0" algn="just">
              <a:buNone/>
            </a:pPr>
            <a:endParaRPr lang="en-US" sz="1800" b="1" dirty="0" smtClean="0">
              <a:solidFill>
                <a:srgbClr val="21386F"/>
              </a:solidFill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21386F"/>
              </a:solidFill>
            </a:endParaRP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21386F"/>
                </a:solidFill>
              </a:rPr>
              <a:t>It </a:t>
            </a:r>
            <a:r>
              <a:rPr lang="en-US" sz="1800" b="1" dirty="0">
                <a:solidFill>
                  <a:srgbClr val="21386F"/>
                </a:solidFill>
              </a:rPr>
              <a:t>is </a:t>
            </a:r>
            <a:r>
              <a:rPr lang="en-US" sz="1800" b="1" dirty="0" smtClean="0">
                <a:solidFill>
                  <a:srgbClr val="21386F"/>
                </a:solidFill>
              </a:rPr>
              <a:t>the </a:t>
            </a:r>
            <a:r>
              <a:rPr lang="en-US" sz="1800" b="1" dirty="0">
                <a:solidFill>
                  <a:srgbClr val="21386F"/>
                </a:solidFill>
              </a:rPr>
              <a:t>community </a:t>
            </a:r>
            <a:r>
              <a:rPr lang="en-US" sz="1800" b="1" dirty="0" smtClean="0">
                <a:solidFill>
                  <a:srgbClr val="21386F"/>
                </a:solidFill>
              </a:rPr>
              <a:t>where the </a:t>
            </a:r>
            <a:r>
              <a:rPr lang="en-US" sz="1800" b="1" dirty="0">
                <a:solidFill>
                  <a:srgbClr val="21386F"/>
                </a:solidFill>
              </a:rPr>
              <a:t>largest number of </a:t>
            </a:r>
            <a:r>
              <a:rPr lang="en-US" sz="1800" b="1" dirty="0" smtClean="0">
                <a:solidFill>
                  <a:srgbClr val="21386F"/>
                </a:solidFill>
              </a:rPr>
              <a:t>reform agents would appear (principals using </a:t>
            </a:r>
            <a:r>
              <a:rPr lang="en-US" sz="1800" b="1" dirty="0">
                <a:solidFill>
                  <a:srgbClr val="21386F"/>
                </a:solidFill>
              </a:rPr>
              <a:t>conceptual </a:t>
            </a:r>
            <a:r>
              <a:rPr lang="en-US" sz="1800" b="1" dirty="0" smtClean="0">
                <a:solidFill>
                  <a:srgbClr val="21386F"/>
                </a:solidFill>
              </a:rPr>
              <a:t>management </a:t>
            </a:r>
            <a:r>
              <a:rPr lang="en-US" sz="1800" b="1" dirty="0">
                <a:solidFill>
                  <a:srgbClr val="21386F"/>
                </a:solidFill>
              </a:rPr>
              <a:t>decision-making style </a:t>
            </a:r>
            <a:r>
              <a:rPr lang="en-US" sz="1800" b="1" dirty="0" smtClean="0">
                <a:solidFill>
                  <a:srgbClr val="21386F"/>
                </a:solidFill>
              </a:rPr>
              <a:t>as </a:t>
            </a:r>
            <a:r>
              <a:rPr lang="en-US" sz="1800" b="1" dirty="0">
                <a:solidFill>
                  <a:srgbClr val="21386F"/>
                </a:solidFill>
              </a:rPr>
              <a:t>the dominant) </a:t>
            </a:r>
            <a:r>
              <a:rPr lang="en-US" sz="1800" b="1" dirty="0" smtClean="0">
                <a:solidFill>
                  <a:srgbClr val="21386F"/>
                </a:solidFill>
              </a:rPr>
              <a:t>in comparison to </a:t>
            </a:r>
            <a:r>
              <a:rPr lang="en-US" sz="1800" b="1" dirty="0">
                <a:solidFill>
                  <a:srgbClr val="21386F"/>
                </a:solidFill>
              </a:rPr>
              <a:t>any other group of school leaders.</a:t>
            </a:r>
            <a:endParaRPr lang="ru-RU" sz="18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713" y="1461209"/>
            <a:ext cx="2616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Давно</a:t>
            </a:r>
            <a:r>
              <a:rPr lang="ru-RU" i="1" dirty="0">
                <a:solidFill>
                  <a:schemeClr val="bg1"/>
                </a:solidFill>
              </a:rPr>
              <a:t> здесь </a:t>
            </a:r>
            <a:r>
              <a:rPr lang="ru-RU" b="1" i="1" dirty="0">
                <a:solidFill>
                  <a:schemeClr val="bg1"/>
                </a:solidFill>
              </a:rPr>
              <a:t>сидим</a:t>
            </a:r>
            <a:r>
              <a:rPr lang="ru-RU" i="1" dirty="0">
                <a:solidFill>
                  <a:schemeClr val="bg1"/>
                </a:solidFill>
              </a:rPr>
              <a:t>...</a:t>
            </a:r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" y="1354955"/>
            <a:ext cx="4798566" cy="259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81233"/>
            <a:ext cx="4165600" cy="220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5150" y="175866"/>
            <a:ext cx="7703354" cy="8048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most interesting finding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advice to education authority chiefs</a:t>
            </a: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2489</Words>
  <Application>Microsoft Office PowerPoint</Application>
  <PresentationFormat>Экран (4:3)</PresentationFormat>
  <Paragraphs>242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Russian school principal: between "yesterday" and "tomorrow"</vt:lpstr>
      <vt:lpstr>Презентация PowerPoint</vt:lpstr>
      <vt:lpstr>Main empirical research of principals within the project</vt:lpstr>
      <vt:lpstr>A statistical portrait of the Russian school principal</vt:lpstr>
      <vt:lpstr>A statistical portrait of the Russian school principal</vt:lpstr>
      <vt:lpstr>Research of principal management decision-making styles in 2014</vt:lpstr>
      <vt:lpstr>The distribution of principals by management decision-making styles</vt:lpstr>
      <vt:lpstr>Презентация PowerPoint</vt:lpstr>
      <vt:lpstr>The most interesting finding or the advice to education authority chiefs</vt:lpstr>
      <vt:lpstr>School management models study</vt:lpstr>
      <vt:lpstr>The principals’ survey results</vt:lpstr>
      <vt:lpstr>The results of the principals’ focus groups </vt:lpstr>
      <vt:lpstr>The results of the survey of Education authority employees</vt:lpstr>
      <vt:lpstr>7 SYSTEM LEADERSHIP STUDY </vt:lpstr>
      <vt:lpstr>Презентация PowerPoint</vt:lpstr>
      <vt:lpstr>Презентация PowerPoint</vt:lpstr>
      <vt:lpstr>International trends </vt:lpstr>
      <vt:lpstr>Block C: Leadership Practices</vt:lpstr>
      <vt:lpstr>Quotes</vt:lpstr>
      <vt:lpstr>Conclusion</vt:lpstr>
      <vt:lpstr>EEM: management practices of different school principals (summary of the research)</vt:lpstr>
      <vt:lpstr>EEM: management practices</vt:lpstr>
      <vt:lpstr>EEM: management practices of principals of different schools (results)</vt:lpstr>
      <vt:lpstr>A comparative study of the OECD «TEACHING AND LEARNING INTERNATIONAL SURVEY», 2014</vt:lpstr>
      <vt:lpstr>The distribution of school principal working time in different areas of management, %</vt:lpstr>
      <vt:lpstr>TALIS international study of teaching and learning (results)</vt:lpstr>
      <vt:lpstr>SABER Teachers Russia (description) </vt:lpstr>
      <vt:lpstr>Strategy profiles for working with teachers in the Russian regions</vt:lpstr>
      <vt:lpstr>SABER Teachers Russia</vt:lpstr>
      <vt:lpstr>Social capital of school</vt:lpstr>
      <vt:lpstr>Social capital of school</vt:lpstr>
      <vt:lpstr>Who are the power brokers of Russian schools?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Директор российской школы:  между «вчера» и «завтра»</dc:title>
  <dc:creator>user</dc:creator>
  <cp:lastModifiedBy>Дмитрий Шевцов</cp:lastModifiedBy>
  <cp:revision>20</cp:revision>
  <dcterms:created xsi:type="dcterms:W3CDTF">2015-10-13T13:26:30Z</dcterms:created>
  <dcterms:modified xsi:type="dcterms:W3CDTF">2015-10-14T08:10:38Z</dcterms:modified>
</cp:coreProperties>
</file>