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281" r:id="rId4"/>
    <p:sldId id="301" r:id="rId5"/>
    <p:sldId id="277" r:id="rId6"/>
    <p:sldId id="279" r:id="rId7"/>
    <p:sldId id="290" r:id="rId8"/>
    <p:sldId id="293" r:id="rId9"/>
    <p:sldId id="295" r:id="rId10"/>
    <p:sldId id="299" r:id="rId11"/>
    <p:sldId id="300" r:id="rId12"/>
    <p:sldId id="302" r:id="rId13"/>
    <p:sldId id="303" r:id="rId14"/>
    <p:sldId id="287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9" autoAdjust="0"/>
    <p:restoredTop sz="95274" autoAdjust="0"/>
  </p:normalViewPr>
  <p:slideViewPr>
    <p:cSldViewPr>
      <p:cViewPr>
        <p:scale>
          <a:sx n="62" d="100"/>
          <a:sy n="62" d="100"/>
        </p:scale>
        <p:origin x="-250" y="15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20"/>
    </p:cViewPr>
  </p:sorter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55F3F6-F0B5-4EBC-9F62-111214FD786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5B94E0F4-2C1F-4D6C-81C0-792F7E94772E}">
      <dgm:prSet phldrT="[Text]" custT="1"/>
      <dgm:spPr>
        <a:solidFill>
          <a:schemeClr val="accent1">
            <a:lumMod val="60000"/>
            <a:lumOff val="40000"/>
            <a:alpha val="9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MY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B1 = MODEL THE WAY</a:t>
          </a:r>
          <a:endParaRPr lang="en-MY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1503B2-AF23-4C94-B6DE-5BA86CC567B7}" type="parTrans" cxnId="{5155CAA2-529A-4B7B-8D41-E3A6C06B3069}">
      <dgm:prSet/>
      <dgm:spPr/>
      <dgm:t>
        <a:bodyPr/>
        <a:lstStyle/>
        <a:p>
          <a:endParaRPr lang="en-MY"/>
        </a:p>
      </dgm:t>
    </dgm:pt>
    <dgm:pt modelId="{85841142-C5D5-49BC-850E-95CEE5236653}" type="sibTrans" cxnId="{5155CAA2-529A-4B7B-8D41-E3A6C06B3069}">
      <dgm:prSet/>
      <dgm:spPr/>
      <dgm:t>
        <a:bodyPr/>
        <a:lstStyle/>
        <a:p>
          <a:endParaRPr lang="en-MY"/>
        </a:p>
      </dgm:t>
    </dgm:pt>
    <dgm:pt modelId="{632C9335-7A03-4E74-B1F6-5370D0055671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 algn="ctr"/>
          <a:r>
            <a:rPr lang="en-MY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B2 =  INSPIRE  A SHARED VISION</a:t>
          </a:r>
          <a:endParaRPr lang="en-MY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EF9BE5-B2A8-4E15-A35D-C856E25CCAC5}" type="parTrans" cxnId="{08780350-E2E4-47F6-96BB-B4B432149ACE}">
      <dgm:prSet/>
      <dgm:spPr/>
      <dgm:t>
        <a:bodyPr/>
        <a:lstStyle/>
        <a:p>
          <a:endParaRPr lang="en-MY"/>
        </a:p>
      </dgm:t>
    </dgm:pt>
    <dgm:pt modelId="{06ED3A01-E65B-4578-8774-85C6F17A4F97}" type="sibTrans" cxnId="{08780350-E2E4-47F6-96BB-B4B432149ACE}">
      <dgm:prSet/>
      <dgm:spPr/>
      <dgm:t>
        <a:bodyPr/>
        <a:lstStyle/>
        <a:p>
          <a:endParaRPr lang="en-MY"/>
        </a:p>
      </dgm:t>
    </dgm:pt>
    <dgm:pt modelId="{43978292-E02F-4E43-B1CB-45530EDA5330}">
      <dgm:prSet phldrT="[Text]" custT="1"/>
      <dgm:spPr>
        <a:solidFill>
          <a:schemeClr val="accent2">
            <a:lumMod val="75000"/>
            <a:alpha val="9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MY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B3 = CHALLENGE THE PROCESS</a:t>
          </a:r>
          <a:endParaRPr lang="en-MY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24ECFE-F30F-49FB-BBEC-87D3C4E32717}" type="parTrans" cxnId="{36A5A5BE-D0F4-4613-92C8-63B1C17A19B3}">
      <dgm:prSet/>
      <dgm:spPr/>
      <dgm:t>
        <a:bodyPr/>
        <a:lstStyle/>
        <a:p>
          <a:endParaRPr lang="en-MY"/>
        </a:p>
      </dgm:t>
    </dgm:pt>
    <dgm:pt modelId="{D84DC865-68F8-421A-8F67-BAAF4D24BA28}" type="sibTrans" cxnId="{36A5A5BE-D0F4-4613-92C8-63B1C17A19B3}">
      <dgm:prSet/>
      <dgm:spPr/>
      <dgm:t>
        <a:bodyPr/>
        <a:lstStyle/>
        <a:p>
          <a:endParaRPr lang="en-MY"/>
        </a:p>
      </dgm:t>
    </dgm:pt>
    <dgm:pt modelId="{FE0304E0-5B3A-4E7B-99A6-774443590C30}">
      <dgm:prSet custT="1"/>
      <dgm:spPr>
        <a:solidFill>
          <a:srgbClr val="9954CC">
            <a:alpha val="89804"/>
          </a:srgb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MY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B4 = ENABLE OTHERS TO ACT</a:t>
          </a:r>
          <a:endParaRPr lang="en-MY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4FC5B7-374E-402A-B940-26E4F0056EF4}" type="parTrans" cxnId="{F0D019CE-491D-4B04-B034-EB1DFCA831A6}">
      <dgm:prSet/>
      <dgm:spPr/>
      <dgm:t>
        <a:bodyPr/>
        <a:lstStyle/>
        <a:p>
          <a:endParaRPr lang="en-MY"/>
        </a:p>
      </dgm:t>
    </dgm:pt>
    <dgm:pt modelId="{7083B3A8-5D2A-48B7-96B0-7B59A6D0C7EF}" type="sibTrans" cxnId="{F0D019CE-491D-4B04-B034-EB1DFCA831A6}">
      <dgm:prSet/>
      <dgm:spPr/>
      <dgm:t>
        <a:bodyPr/>
        <a:lstStyle/>
        <a:p>
          <a:endParaRPr lang="en-MY"/>
        </a:p>
      </dgm:t>
    </dgm:pt>
    <dgm:pt modelId="{B1302AF9-D8A0-44C3-B2D9-5B1F58A20B1B}">
      <dgm:prSet custT="1"/>
      <dgm:spPr>
        <a:solidFill>
          <a:srgbClr val="92D050">
            <a:alpha val="90000"/>
          </a:srgb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MY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B5 = ENCOURAGE THE HEART</a:t>
          </a:r>
          <a:endParaRPr lang="en-MY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73F25D-107A-4409-AA7A-7E465C6A6D77}" type="parTrans" cxnId="{17FC3F45-6750-4C32-8B97-53E037DF19A0}">
      <dgm:prSet/>
      <dgm:spPr/>
      <dgm:t>
        <a:bodyPr/>
        <a:lstStyle/>
        <a:p>
          <a:endParaRPr lang="en-MY"/>
        </a:p>
      </dgm:t>
    </dgm:pt>
    <dgm:pt modelId="{C7BFCADF-085E-40D8-A85E-DD8C14871F49}" type="sibTrans" cxnId="{17FC3F45-6750-4C32-8B97-53E037DF19A0}">
      <dgm:prSet/>
      <dgm:spPr/>
      <dgm:t>
        <a:bodyPr/>
        <a:lstStyle/>
        <a:p>
          <a:endParaRPr lang="en-MY"/>
        </a:p>
      </dgm:t>
    </dgm:pt>
    <dgm:pt modelId="{F6176884-60E1-4DB9-8ABF-27A666CAE90F}" type="pres">
      <dgm:prSet presAssocID="{F855F3F6-F0B5-4EBC-9F62-111214FD7868}" presName="compositeShape" presStyleCnt="0">
        <dgm:presLayoutVars>
          <dgm:dir/>
          <dgm:resizeHandles/>
        </dgm:presLayoutVars>
      </dgm:prSet>
      <dgm:spPr/>
    </dgm:pt>
    <dgm:pt modelId="{4CA64C5A-B0BC-4572-9456-8F924B96FBC3}" type="pres">
      <dgm:prSet presAssocID="{F855F3F6-F0B5-4EBC-9F62-111214FD7868}" presName="pyramid" presStyleLbl="node1" presStyleIdx="0" presStyleCnt="1" custScaleX="23456"/>
      <dgm:spPr>
        <a:solidFill>
          <a:srgbClr val="C1B76F"/>
        </a:solidFill>
      </dgm:spPr>
    </dgm:pt>
    <dgm:pt modelId="{F39A20C9-5FAE-4834-91E0-00334859E28E}" type="pres">
      <dgm:prSet presAssocID="{F855F3F6-F0B5-4EBC-9F62-111214FD7868}" presName="theList" presStyleCnt="0"/>
      <dgm:spPr/>
    </dgm:pt>
    <dgm:pt modelId="{CD5CE342-D2BC-4588-8F3C-C837341DE065}" type="pres">
      <dgm:prSet presAssocID="{5B94E0F4-2C1F-4D6C-81C0-792F7E94772E}" presName="aNode" presStyleLbl="fgAcc1" presStyleIdx="0" presStyleCnt="5" custScaleX="147117" custLinFactNeighborX="147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75CD21-711D-4DF0-A9BB-0991D43EC888}" type="pres">
      <dgm:prSet presAssocID="{5B94E0F4-2C1F-4D6C-81C0-792F7E94772E}" presName="aSpace" presStyleCnt="0"/>
      <dgm:spPr/>
    </dgm:pt>
    <dgm:pt modelId="{3142B9C4-7D64-4CDC-B1A7-5974AD059C88}" type="pres">
      <dgm:prSet presAssocID="{632C9335-7A03-4E74-B1F6-5370D0055671}" presName="aNode" presStyleLbl="fgAcc1" presStyleIdx="1" presStyleCnt="5" custScaleX="150302" custLinFactNeighborX="147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4DAF4F-66C6-4167-9A3A-5E26F1D9B669}" type="pres">
      <dgm:prSet presAssocID="{632C9335-7A03-4E74-B1F6-5370D0055671}" presName="aSpace" presStyleCnt="0"/>
      <dgm:spPr/>
    </dgm:pt>
    <dgm:pt modelId="{D1D5C722-BAF6-4F92-A256-0D39AAB82B30}" type="pres">
      <dgm:prSet presAssocID="{43978292-E02F-4E43-B1CB-45530EDA5330}" presName="aNode" presStyleLbl="fgAcc1" presStyleIdx="2" presStyleCnt="5" custScaleX="150302" custLinFactNeighborX="147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AED18D-207D-4ADF-B36A-9111047393AA}" type="pres">
      <dgm:prSet presAssocID="{43978292-E02F-4E43-B1CB-45530EDA5330}" presName="aSpace" presStyleCnt="0"/>
      <dgm:spPr/>
    </dgm:pt>
    <dgm:pt modelId="{86A08866-B438-4DCC-B11F-DA8DAEF67E94}" type="pres">
      <dgm:prSet presAssocID="{FE0304E0-5B3A-4E7B-99A6-774443590C30}" presName="aNode" presStyleLbl="fgAcc1" presStyleIdx="3" presStyleCnt="5" custScaleX="150302" custLinFactNeighborX="147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84A7B9-6254-47B4-8D04-CA55451891BB}" type="pres">
      <dgm:prSet presAssocID="{FE0304E0-5B3A-4E7B-99A6-774443590C30}" presName="aSpace" presStyleCnt="0"/>
      <dgm:spPr/>
    </dgm:pt>
    <dgm:pt modelId="{9A290325-E690-4113-AABD-D145377E91EF}" type="pres">
      <dgm:prSet presAssocID="{B1302AF9-D8A0-44C3-B2D9-5B1F58A20B1B}" presName="aNode" presStyleLbl="fgAcc1" presStyleIdx="4" presStyleCnt="5" custScaleX="143956" custLinFactNeighborX="147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8002E2-C7C6-46D2-967E-82BD535BFE76}" type="pres">
      <dgm:prSet presAssocID="{B1302AF9-D8A0-44C3-B2D9-5B1F58A20B1B}" presName="aSpace" presStyleCnt="0"/>
      <dgm:spPr/>
    </dgm:pt>
  </dgm:ptLst>
  <dgm:cxnLst>
    <dgm:cxn modelId="{8885BB74-7F4E-4478-86B4-3E701EACD326}" type="presOf" srcId="{B1302AF9-D8A0-44C3-B2D9-5B1F58A20B1B}" destId="{9A290325-E690-4113-AABD-D145377E91EF}" srcOrd="0" destOrd="0" presId="urn:microsoft.com/office/officeart/2005/8/layout/pyramid2"/>
    <dgm:cxn modelId="{1373394D-F91A-4A99-9AA3-B9EDE673F322}" type="presOf" srcId="{632C9335-7A03-4E74-B1F6-5370D0055671}" destId="{3142B9C4-7D64-4CDC-B1A7-5974AD059C88}" srcOrd="0" destOrd="0" presId="urn:microsoft.com/office/officeart/2005/8/layout/pyramid2"/>
    <dgm:cxn modelId="{768555BA-E101-45C7-A2EB-09794F8E3453}" type="presOf" srcId="{F855F3F6-F0B5-4EBC-9F62-111214FD7868}" destId="{F6176884-60E1-4DB9-8ABF-27A666CAE90F}" srcOrd="0" destOrd="0" presId="urn:microsoft.com/office/officeart/2005/8/layout/pyramid2"/>
    <dgm:cxn modelId="{08780350-E2E4-47F6-96BB-B4B432149ACE}" srcId="{F855F3F6-F0B5-4EBC-9F62-111214FD7868}" destId="{632C9335-7A03-4E74-B1F6-5370D0055671}" srcOrd="1" destOrd="0" parTransId="{67EF9BE5-B2A8-4E15-A35D-C856E25CCAC5}" sibTransId="{06ED3A01-E65B-4578-8774-85C6F17A4F97}"/>
    <dgm:cxn modelId="{17FC3F45-6750-4C32-8B97-53E037DF19A0}" srcId="{F855F3F6-F0B5-4EBC-9F62-111214FD7868}" destId="{B1302AF9-D8A0-44C3-B2D9-5B1F58A20B1B}" srcOrd="4" destOrd="0" parTransId="{AF73F25D-107A-4409-AA7A-7E465C6A6D77}" sibTransId="{C7BFCADF-085E-40D8-A85E-DD8C14871F49}"/>
    <dgm:cxn modelId="{F0D019CE-491D-4B04-B034-EB1DFCA831A6}" srcId="{F855F3F6-F0B5-4EBC-9F62-111214FD7868}" destId="{FE0304E0-5B3A-4E7B-99A6-774443590C30}" srcOrd="3" destOrd="0" parTransId="{C74FC5B7-374E-402A-B940-26E4F0056EF4}" sibTransId="{7083B3A8-5D2A-48B7-96B0-7B59A6D0C7EF}"/>
    <dgm:cxn modelId="{5155CAA2-529A-4B7B-8D41-E3A6C06B3069}" srcId="{F855F3F6-F0B5-4EBC-9F62-111214FD7868}" destId="{5B94E0F4-2C1F-4D6C-81C0-792F7E94772E}" srcOrd="0" destOrd="0" parTransId="{431503B2-AF23-4C94-B6DE-5BA86CC567B7}" sibTransId="{85841142-C5D5-49BC-850E-95CEE5236653}"/>
    <dgm:cxn modelId="{92A7E6F9-A7EC-4D81-AE49-9E11CC3CA18C}" type="presOf" srcId="{5B94E0F4-2C1F-4D6C-81C0-792F7E94772E}" destId="{CD5CE342-D2BC-4588-8F3C-C837341DE065}" srcOrd="0" destOrd="0" presId="urn:microsoft.com/office/officeart/2005/8/layout/pyramid2"/>
    <dgm:cxn modelId="{C43BFF65-6C20-4B18-A238-5257CA47C91D}" type="presOf" srcId="{43978292-E02F-4E43-B1CB-45530EDA5330}" destId="{D1D5C722-BAF6-4F92-A256-0D39AAB82B30}" srcOrd="0" destOrd="0" presId="urn:microsoft.com/office/officeart/2005/8/layout/pyramid2"/>
    <dgm:cxn modelId="{36A5A5BE-D0F4-4613-92C8-63B1C17A19B3}" srcId="{F855F3F6-F0B5-4EBC-9F62-111214FD7868}" destId="{43978292-E02F-4E43-B1CB-45530EDA5330}" srcOrd="2" destOrd="0" parTransId="{4724ECFE-F30F-49FB-BBEC-87D3C4E32717}" sibTransId="{D84DC865-68F8-421A-8F67-BAAF4D24BA28}"/>
    <dgm:cxn modelId="{7A59B918-15D7-474B-A38A-8F84E7F862A2}" type="presOf" srcId="{FE0304E0-5B3A-4E7B-99A6-774443590C30}" destId="{86A08866-B438-4DCC-B11F-DA8DAEF67E94}" srcOrd="0" destOrd="0" presId="urn:microsoft.com/office/officeart/2005/8/layout/pyramid2"/>
    <dgm:cxn modelId="{88453FA9-303E-4D76-8207-71C9D7990D21}" type="presParOf" srcId="{F6176884-60E1-4DB9-8ABF-27A666CAE90F}" destId="{4CA64C5A-B0BC-4572-9456-8F924B96FBC3}" srcOrd="0" destOrd="0" presId="urn:microsoft.com/office/officeart/2005/8/layout/pyramid2"/>
    <dgm:cxn modelId="{56C25B7B-262A-4D0A-8613-3CB894218004}" type="presParOf" srcId="{F6176884-60E1-4DB9-8ABF-27A666CAE90F}" destId="{F39A20C9-5FAE-4834-91E0-00334859E28E}" srcOrd="1" destOrd="0" presId="urn:microsoft.com/office/officeart/2005/8/layout/pyramid2"/>
    <dgm:cxn modelId="{CADC5DFF-87D1-4140-AA6B-3199B519A6FA}" type="presParOf" srcId="{F39A20C9-5FAE-4834-91E0-00334859E28E}" destId="{CD5CE342-D2BC-4588-8F3C-C837341DE065}" srcOrd="0" destOrd="0" presId="urn:microsoft.com/office/officeart/2005/8/layout/pyramid2"/>
    <dgm:cxn modelId="{4EE1789C-DD4E-4391-AFAE-1C73284DD182}" type="presParOf" srcId="{F39A20C9-5FAE-4834-91E0-00334859E28E}" destId="{4175CD21-711D-4DF0-A9BB-0991D43EC888}" srcOrd="1" destOrd="0" presId="urn:microsoft.com/office/officeart/2005/8/layout/pyramid2"/>
    <dgm:cxn modelId="{BEB77EDA-A025-48E2-B899-FBE863213F06}" type="presParOf" srcId="{F39A20C9-5FAE-4834-91E0-00334859E28E}" destId="{3142B9C4-7D64-4CDC-B1A7-5974AD059C88}" srcOrd="2" destOrd="0" presId="urn:microsoft.com/office/officeart/2005/8/layout/pyramid2"/>
    <dgm:cxn modelId="{24C41C55-AE13-4642-92EA-84CD8FB18E43}" type="presParOf" srcId="{F39A20C9-5FAE-4834-91E0-00334859E28E}" destId="{654DAF4F-66C6-4167-9A3A-5E26F1D9B669}" srcOrd="3" destOrd="0" presId="urn:microsoft.com/office/officeart/2005/8/layout/pyramid2"/>
    <dgm:cxn modelId="{AF88C010-20F5-4B58-83C3-FCD59D8924A4}" type="presParOf" srcId="{F39A20C9-5FAE-4834-91E0-00334859E28E}" destId="{D1D5C722-BAF6-4F92-A256-0D39AAB82B30}" srcOrd="4" destOrd="0" presId="urn:microsoft.com/office/officeart/2005/8/layout/pyramid2"/>
    <dgm:cxn modelId="{5FFEE1A9-469D-4089-A456-BC63BB0D14A1}" type="presParOf" srcId="{F39A20C9-5FAE-4834-91E0-00334859E28E}" destId="{F0AED18D-207D-4ADF-B36A-9111047393AA}" srcOrd="5" destOrd="0" presId="urn:microsoft.com/office/officeart/2005/8/layout/pyramid2"/>
    <dgm:cxn modelId="{99E0548F-783E-412C-B482-55579B1C8153}" type="presParOf" srcId="{F39A20C9-5FAE-4834-91E0-00334859E28E}" destId="{86A08866-B438-4DCC-B11F-DA8DAEF67E94}" srcOrd="6" destOrd="0" presId="urn:microsoft.com/office/officeart/2005/8/layout/pyramid2"/>
    <dgm:cxn modelId="{E3D52C84-AA1C-437E-A254-A0C3BD3B19FE}" type="presParOf" srcId="{F39A20C9-5FAE-4834-91E0-00334859E28E}" destId="{E084A7B9-6254-47B4-8D04-CA55451891BB}" srcOrd="7" destOrd="0" presId="urn:microsoft.com/office/officeart/2005/8/layout/pyramid2"/>
    <dgm:cxn modelId="{04C9988D-0D2F-4F10-A148-3E3370D2FE00}" type="presParOf" srcId="{F39A20C9-5FAE-4834-91E0-00334859E28E}" destId="{9A290325-E690-4113-AABD-D145377E91EF}" srcOrd="8" destOrd="0" presId="urn:microsoft.com/office/officeart/2005/8/layout/pyramid2"/>
    <dgm:cxn modelId="{5758B519-A7EF-4EE8-9899-696C52DA0F40}" type="presParOf" srcId="{F39A20C9-5FAE-4834-91E0-00334859E28E}" destId="{A28002E2-C7C6-46D2-967E-82BD535BFE76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A64C5A-B0BC-4572-9456-8F924B96FBC3}">
      <dsp:nvSpPr>
        <dsp:cNvPr id="0" name=""/>
        <dsp:cNvSpPr/>
      </dsp:nvSpPr>
      <dsp:spPr>
        <a:xfrm>
          <a:off x="1413976" y="0"/>
          <a:ext cx="866592" cy="5418667"/>
        </a:xfrm>
        <a:prstGeom prst="triangle">
          <a:avLst/>
        </a:prstGeom>
        <a:solidFill>
          <a:srgbClr val="C1B76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5CE342-D2BC-4588-8F3C-C837341DE065}">
      <dsp:nvSpPr>
        <dsp:cNvPr id="0" name=""/>
        <dsp:cNvSpPr/>
      </dsp:nvSpPr>
      <dsp:spPr>
        <a:xfrm>
          <a:off x="1636004" y="542395"/>
          <a:ext cx="3532947" cy="770466"/>
        </a:xfrm>
        <a:prstGeom prst="round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12700" cap="flat" cmpd="sng" algn="ctr">
          <a:solidFill>
            <a:schemeClr val="tx1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B1 = MODEL THE WAY</a:t>
          </a:r>
          <a:endParaRPr lang="en-MY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73615" y="580006"/>
        <a:ext cx="3457725" cy="695244"/>
      </dsp:txXfrm>
    </dsp:sp>
    <dsp:sp modelId="{3142B9C4-7D64-4CDC-B1A7-5974AD059C88}">
      <dsp:nvSpPr>
        <dsp:cNvPr id="0" name=""/>
        <dsp:cNvSpPr/>
      </dsp:nvSpPr>
      <dsp:spPr>
        <a:xfrm>
          <a:off x="1597761" y="1409170"/>
          <a:ext cx="3609434" cy="770466"/>
        </a:xfrm>
        <a:prstGeom prst="round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12700" cap="flat" cmpd="sng" algn="ctr">
          <a:solidFill>
            <a:schemeClr val="tx1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B2 =  INSPIRE  A SHARED VISION</a:t>
          </a:r>
          <a:endParaRPr lang="en-MY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35372" y="1446781"/>
        <a:ext cx="3534212" cy="695244"/>
      </dsp:txXfrm>
    </dsp:sp>
    <dsp:sp modelId="{D1D5C722-BAF6-4F92-A256-0D39AAB82B30}">
      <dsp:nvSpPr>
        <dsp:cNvPr id="0" name=""/>
        <dsp:cNvSpPr/>
      </dsp:nvSpPr>
      <dsp:spPr>
        <a:xfrm>
          <a:off x="1597761" y="2275945"/>
          <a:ext cx="3609434" cy="770466"/>
        </a:xfrm>
        <a:prstGeom prst="roundRect">
          <a:avLst/>
        </a:prstGeom>
        <a:solidFill>
          <a:schemeClr val="accent2">
            <a:lumMod val="75000"/>
            <a:alpha val="90000"/>
          </a:schemeClr>
        </a:solidFill>
        <a:ln w="12700" cap="flat" cmpd="sng" algn="ctr">
          <a:solidFill>
            <a:schemeClr val="tx1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B3 = CHALLENGE THE PROCESS</a:t>
          </a:r>
          <a:endParaRPr lang="en-MY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35372" y="2313556"/>
        <a:ext cx="3534212" cy="695244"/>
      </dsp:txXfrm>
    </dsp:sp>
    <dsp:sp modelId="{86A08866-B438-4DCC-B11F-DA8DAEF67E94}">
      <dsp:nvSpPr>
        <dsp:cNvPr id="0" name=""/>
        <dsp:cNvSpPr/>
      </dsp:nvSpPr>
      <dsp:spPr>
        <a:xfrm>
          <a:off x="1597761" y="3142721"/>
          <a:ext cx="3609434" cy="770466"/>
        </a:xfrm>
        <a:prstGeom prst="roundRect">
          <a:avLst/>
        </a:prstGeom>
        <a:solidFill>
          <a:srgbClr val="9954CC">
            <a:alpha val="89804"/>
          </a:srgbClr>
        </a:solidFill>
        <a:ln w="12700" cap="flat" cmpd="sng" algn="ctr">
          <a:solidFill>
            <a:schemeClr val="tx1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B4 = ENABLE OTHERS TO ACT</a:t>
          </a:r>
          <a:endParaRPr lang="en-MY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35372" y="3180332"/>
        <a:ext cx="3534212" cy="695244"/>
      </dsp:txXfrm>
    </dsp:sp>
    <dsp:sp modelId="{9A290325-E690-4113-AABD-D145377E91EF}">
      <dsp:nvSpPr>
        <dsp:cNvPr id="0" name=""/>
        <dsp:cNvSpPr/>
      </dsp:nvSpPr>
      <dsp:spPr>
        <a:xfrm>
          <a:off x="1673959" y="4009496"/>
          <a:ext cx="3457037" cy="770466"/>
        </a:xfrm>
        <a:prstGeom prst="roundRect">
          <a:avLst/>
        </a:prstGeom>
        <a:solidFill>
          <a:srgbClr val="92D050">
            <a:alpha val="90000"/>
          </a:srgbClr>
        </a:solidFill>
        <a:ln w="12700" cap="flat" cmpd="sng" algn="ctr">
          <a:solidFill>
            <a:schemeClr val="tx1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B5 = ENCOURAGE THE HEART</a:t>
          </a:r>
          <a:endParaRPr lang="en-MY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11570" y="4047107"/>
        <a:ext cx="3381815" cy="695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10/13/2015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10/13/2015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05493-5F0F-46A9-B7D3-32187BA94FC4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01307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10/13/2015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10/13/2015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10/13/2015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10/13/2015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10/13/2015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10/13/2015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10/13/2015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10/13/2015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10/13/2015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10/13/2015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pPr/>
              <a:t>10/13/2015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1964" y="980728"/>
            <a:ext cx="6028927" cy="324036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7 System </a:t>
            </a:r>
            <a:br>
              <a:rPr lang="en-US" sz="3600" b="1" dirty="0" smtClean="0"/>
            </a:br>
            <a:r>
              <a:rPr lang="en-US" sz="3600" b="1" dirty="0" smtClean="0"/>
              <a:t>Leadership study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26460" y="6104300"/>
            <a:ext cx="7848600" cy="1143000"/>
          </a:xfrm>
        </p:spPr>
        <p:txBody>
          <a:bodyPr/>
          <a:lstStyle/>
          <a:p>
            <a:r>
              <a:rPr lang="en-US" dirty="0" smtClean="0"/>
              <a:t>Professor Alma Harris</a:t>
            </a:r>
          </a:p>
          <a:p>
            <a:r>
              <a:rPr lang="en-US" dirty="0" smtClean="0"/>
              <a:t>Dr Michelle Suzette Jones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8828" y="6104300"/>
            <a:ext cx="2349996" cy="77790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-22125" y="0"/>
            <a:ext cx="12210949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284412" y="2819401"/>
          <a:ext cx="7543800" cy="2133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0125"/>
                <a:gridCol w="666021"/>
                <a:gridCol w="998639"/>
                <a:gridCol w="1331259"/>
                <a:gridCol w="1331259"/>
                <a:gridCol w="1331259"/>
                <a:gridCol w="665238"/>
              </a:tblGrid>
              <a:tr h="845930">
                <a:tc>
                  <a:txBody>
                    <a:bodyPr/>
                    <a:lstStyle/>
                    <a:p>
                      <a:pPr marL="71120" marR="38100" indent="-3302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Qualification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SG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 marR="38100" indent="-3302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 marR="38100" indent="-3302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Mean	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indent="-3302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600">
                          <a:effectLst/>
                        </a:rPr>
                        <a:t>I) Qualification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indent="-3302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600">
                          <a:effectLst/>
                        </a:rPr>
                        <a:t>(J) Qualification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 marR="38100" indent="-3302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600">
                          <a:effectLst/>
                        </a:rPr>
                        <a:t>Mean Difference </a:t>
                      </a:r>
                      <a:endParaRPr lang="en-US" sz="1600">
                        <a:effectLst/>
                      </a:endParaRPr>
                    </a:p>
                    <a:p>
                      <a:pPr marL="71120" marR="38100" indent="-3302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600">
                          <a:effectLst/>
                        </a:rPr>
                        <a:t>(I-J)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 marR="38100" indent="-3302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600">
                          <a:effectLst/>
                        </a:rPr>
                        <a:t>Sig.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04191">
                <a:tc rowSpan="3">
                  <a:txBody>
                    <a:bodyPr/>
                    <a:lstStyle/>
                    <a:p>
                      <a:pPr marL="71120" marR="38100" indent="-3302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600">
                          <a:effectLst/>
                        </a:rPr>
                        <a:t>Bachelor </a:t>
                      </a:r>
                      <a:endParaRPr lang="en-US" sz="1600">
                        <a:effectLst/>
                      </a:endParaRPr>
                    </a:p>
                    <a:p>
                      <a:pPr marL="71120" marR="38100" indent="-3302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600">
                          <a:effectLst/>
                        </a:rPr>
                        <a:t>Master </a:t>
                      </a:r>
                      <a:endParaRPr lang="en-US" sz="1600">
                        <a:effectLst/>
                      </a:endParaRPr>
                    </a:p>
                    <a:p>
                      <a:pPr marL="71120" marR="38100" indent="-3302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600">
                          <a:effectLst/>
                        </a:rPr>
                        <a:t>Doctorate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71120" marR="38100" indent="-3302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600">
                          <a:effectLst/>
                        </a:rPr>
                        <a:t>83</a:t>
                      </a:r>
                      <a:endParaRPr lang="en-US" sz="1600">
                        <a:effectLst/>
                      </a:endParaRPr>
                    </a:p>
                    <a:p>
                      <a:pPr marL="71120" marR="38100" indent="-3302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600">
                          <a:effectLst/>
                        </a:rPr>
                        <a:t>65</a:t>
                      </a:r>
                      <a:endParaRPr lang="en-US" sz="1600">
                        <a:effectLst/>
                      </a:endParaRPr>
                    </a:p>
                    <a:p>
                      <a:pPr marL="71120" marR="38100" indent="-3302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0" marR="38100" indent="-3302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2.93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38100" indent="-3302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3.17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38100" indent="-3302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4.73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0" marR="38100" indent="-3302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Bachelor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indent="-3302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600">
                          <a:effectLst/>
                        </a:rPr>
                        <a:t>Doctorate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120" marR="38100" indent="-3302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600">
                          <a:effectLst/>
                        </a:rPr>
                        <a:t>-1.80*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 marR="38100" indent="-3302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600">
                          <a:effectLst/>
                        </a:rPr>
                        <a:t>.02*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041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8100" indent="-3302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120" marR="38100" indent="-3302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 marR="38100" indent="-3302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792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120" marR="38100" indent="-3302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48193" y="1976735"/>
            <a:ext cx="73951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2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Tukey Post Hoc Test results for </a:t>
            </a:r>
            <a:r>
              <a:rPr lang="en-US" altLang="en-US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Principals’ </a:t>
            </a:r>
            <a:r>
              <a:rPr lang="en-US" altLang="en-US" sz="2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Qualifications </a:t>
            </a:r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94768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2" y="274638"/>
            <a:ext cx="8229600" cy="97474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Emerging Findings : Leadership Preparation and Development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sz="1800" dirty="0">
                <a:solidFill>
                  <a:schemeClr val="tx2"/>
                </a:solidFill>
              </a:rPr>
              <a:t>(Harris et al, 2015)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2039" y="1600201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>
                <a:solidFill>
                  <a:schemeClr val="tx2"/>
                </a:solidFill>
              </a:rPr>
              <a:t>No significant relationship between leadership training and leadership practices</a:t>
            </a:r>
          </a:p>
          <a:p>
            <a:pPr marL="45720" indent="0">
              <a:buNone/>
            </a:pPr>
            <a:endParaRPr lang="en-GB" dirty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A question mark over the </a:t>
            </a:r>
            <a:r>
              <a:rPr lang="en-GB" b="1" dirty="0" smtClean="0">
                <a:solidFill>
                  <a:schemeClr val="tx2"/>
                </a:solidFill>
              </a:rPr>
              <a:t>return</a:t>
            </a:r>
            <a:r>
              <a:rPr lang="en-GB" dirty="0" smtClean="0">
                <a:solidFill>
                  <a:schemeClr val="tx2"/>
                </a:solidFill>
              </a:rPr>
              <a:t> on investment i.e. impact</a:t>
            </a:r>
          </a:p>
          <a:p>
            <a:endParaRPr lang="en-GB" dirty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No relationship </a:t>
            </a:r>
            <a:r>
              <a:rPr lang="en-GB" smtClean="0">
                <a:solidFill>
                  <a:schemeClr val="tx2"/>
                </a:solidFill>
              </a:rPr>
              <a:t>between </a:t>
            </a:r>
            <a:r>
              <a:rPr lang="en-GB" b="1" smtClean="0">
                <a:solidFill>
                  <a:schemeClr val="tx2"/>
                </a:solidFill>
              </a:rPr>
              <a:t>qualifications</a:t>
            </a:r>
            <a:r>
              <a:rPr lang="en-GB" smtClean="0">
                <a:solidFill>
                  <a:schemeClr val="tx2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and practice</a:t>
            </a:r>
          </a:p>
          <a:p>
            <a:pPr marL="0" indent="0"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Mismatch between what principals say they really want or need and what leadership training/development is </a:t>
            </a:r>
            <a:r>
              <a:rPr lang="en-GB" b="1" dirty="0" smtClean="0">
                <a:solidFill>
                  <a:schemeClr val="tx2"/>
                </a:solidFill>
              </a:rPr>
              <a:t>provided</a:t>
            </a:r>
            <a:r>
              <a:rPr lang="en-GB" dirty="0" smtClean="0">
                <a:solidFill>
                  <a:schemeClr val="tx2"/>
                </a:solidFill>
              </a:rPr>
              <a:t>.</a:t>
            </a:r>
          </a:p>
          <a:p>
            <a:endParaRPr lang="en-GB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15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Principals’ Experience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sz="2000" dirty="0">
                <a:solidFill>
                  <a:schemeClr val="tx2"/>
                </a:solidFill>
              </a:rPr>
              <a:t>Harris et al (forthcoming)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4" y="1828800"/>
            <a:ext cx="9753600" cy="46965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dirty="0">
              <a:solidFill>
                <a:schemeClr val="tx2"/>
              </a:solidFill>
            </a:endParaRPr>
          </a:p>
          <a:p>
            <a:r>
              <a:rPr lang="en-GB" sz="2900" dirty="0" smtClean="0">
                <a:solidFill>
                  <a:schemeClr val="tx2"/>
                </a:solidFill>
              </a:rPr>
              <a:t>Greater ‘top down’ pressure upon principals to </a:t>
            </a:r>
            <a:r>
              <a:rPr lang="en-GB" sz="2900" b="1" dirty="0" smtClean="0">
                <a:solidFill>
                  <a:schemeClr val="tx2"/>
                </a:solidFill>
              </a:rPr>
              <a:t>deliver</a:t>
            </a:r>
            <a:r>
              <a:rPr lang="en-GB" sz="2900" dirty="0" smtClean="0">
                <a:solidFill>
                  <a:schemeClr val="tx2"/>
                </a:solidFill>
              </a:rPr>
              <a:t> school and system improvement;</a:t>
            </a:r>
          </a:p>
          <a:p>
            <a:endParaRPr lang="en-GB" sz="2900" dirty="0">
              <a:solidFill>
                <a:schemeClr val="tx2"/>
              </a:solidFill>
            </a:endParaRPr>
          </a:p>
          <a:p>
            <a:r>
              <a:rPr lang="en-GB" sz="2900" dirty="0" smtClean="0">
                <a:solidFill>
                  <a:schemeClr val="tx2"/>
                </a:solidFill>
              </a:rPr>
              <a:t>Accountability and </a:t>
            </a:r>
            <a:r>
              <a:rPr lang="en-GB" sz="2900" b="1" dirty="0" smtClean="0">
                <a:solidFill>
                  <a:schemeClr val="tx2"/>
                </a:solidFill>
              </a:rPr>
              <a:t>Austerity</a:t>
            </a:r>
            <a:r>
              <a:rPr lang="en-GB" sz="2900" dirty="0" smtClean="0">
                <a:solidFill>
                  <a:schemeClr val="tx2"/>
                </a:solidFill>
              </a:rPr>
              <a:t>;</a:t>
            </a:r>
          </a:p>
          <a:p>
            <a:pPr marL="0" indent="0">
              <a:buNone/>
            </a:pPr>
            <a:endParaRPr lang="en-GB" sz="2900" dirty="0" smtClean="0">
              <a:solidFill>
                <a:schemeClr val="tx2"/>
              </a:solidFill>
            </a:endParaRPr>
          </a:p>
          <a:p>
            <a:r>
              <a:rPr lang="en-GB" sz="2900" dirty="0" smtClean="0">
                <a:solidFill>
                  <a:schemeClr val="tx2"/>
                </a:solidFill>
              </a:rPr>
              <a:t>Fewer resources to educate those who </a:t>
            </a:r>
            <a:r>
              <a:rPr lang="en-GB" sz="2900" b="1" dirty="0" smtClean="0">
                <a:solidFill>
                  <a:schemeClr val="tx2"/>
                </a:solidFill>
              </a:rPr>
              <a:t>need it most</a:t>
            </a:r>
            <a:r>
              <a:rPr lang="en-GB" sz="2900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en-GB" sz="2900" dirty="0" smtClean="0">
              <a:solidFill>
                <a:schemeClr val="tx2"/>
              </a:solidFill>
            </a:endParaRPr>
          </a:p>
          <a:p>
            <a:r>
              <a:rPr lang="en-GB" sz="2900" dirty="0" smtClean="0">
                <a:solidFill>
                  <a:schemeClr val="tx2"/>
                </a:solidFill>
              </a:rPr>
              <a:t>Increasing </a:t>
            </a:r>
            <a:r>
              <a:rPr lang="en-GB" sz="2900" b="1" dirty="0" smtClean="0">
                <a:solidFill>
                  <a:schemeClr val="tx2"/>
                </a:solidFill>
              </a:rPr>
              <a:t>private</a:t>
            </a:r>
            <a:r>
              <a:rPr lang="en-GB" sz="2900" dirty="0" smtClean="0">
                <a:solidFill>
                  <a:schemeClr val="tx2"/>
                </a:solidFill>
              </a:rPr>
              <a:t> sector involvement.</a:t>
            </a:r>
          </a:p>
          <a:p>
            <a:endParaRPr lang="en-GB" sz="2900" dirty="0" smtClean="0">
              <a:solidFill>
                <a:schemeClr val="tx2"/>
              </a:solidFill>
            </a:endParaRPr>
          </a:p>
          <a:p>
            <a:r>
              <a:rPr lang="en-GB" sz="2900" b="1" dirty="0" smtClean="0">
                <a:solidFill>
                  <a:schemeClr val="tx2"/>
                </a:solidFill>
              </a:rPr>
              <a:t>Recruitment</a:t>
            </a:r>
            <a:r>
              <a:rPr lang="en-GB" sz="2900" dirty="0" smtClean="0">
                <a:solidFill>
                  <a:schemeClr val="tx2"/>
                </a:solidFill>
              </a:rPr>
              <a:t> and Retention Issues</a:t>
            </a:r>
            <a:endParaRPr lang="en-GB" sz="2900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47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9876" y="793340"/>
            <a:ext cx="5472608" cy="835460"/>
          </a:xfrm>
        </p:spPr>
        <p:txBody>
          <a:bodyPr>
            <a:noAutofit/>
          </a:bodyPr>
          <a:lstStyle/>
          <a:p>
            <a:r>
              <a:rPr lang="en-GB" sz="2400" dirty="0"/>
              <a:t>7systemleadership@gmail.com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74814" y="764705"/>
            <a:ext cx="3286971" cy="30243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69876" y="3789041"/>
            <a:ext cx="547260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2400" dirty="0" smtClean="0"/>
              <a:t>Thank you</a:t>
            </a:r>
            <a:endParaRPr lang="en-GB" sz="24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8829" y="6132850"/>
            <a:ext cx="2349996" cy="77790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752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7 </a:t>
            </a:r>
            <a:r>
              <a:rPr lang="en-GB" dirty="0"/>
              <a:t>S</a:t>
            </a:r>
            <a:r>
              <a:rPr lang="en-GB" dirty="0" smtClean="0"/>
              <a:t>ystem Leadership Study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8159" y="2348880"/>
            <a:ext cx="3560796" cy="331236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526460" y="1844824"/>
            <a:ext cx="34331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Australia</a:t>
            </a:r>
          </a:p>
          <a:p>
            <a:r>
              <a:rPr lang="en-GB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England</a:t>
            </a:r>
          </a:p>
          <a:p>
            <a:r>
              <a:rPr lang="en-GB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Hong Kong</a:t>
            </a:r>
          </a:p>
          <a:p>
            <a:r>
              <a:rPr lang="en-GB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Indonesia</a:t>
            </a:r>
          </a:p>
          <a:p>
            <a:r>
              <a:rPr lang="en-GB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Malaysia</a:t>
            </a:r>
          </a:p>
          <a:p>
            <a:r>
              <a:rPr lang="en-GB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Russia</a:t>
            </a:r>
          </a:p>
          <a:p>
            <a:r>
              <a:rPr lang="en-GB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Singapore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8829" y="6132850"/>
            <a:ext cx="2349996" cy="77790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46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97650" y="123939"/>
            <a:ext cx="10512862" cy="885221"/>
          </a:xfrm>
        </p:spPr>
        <p:txBody>
          <a:bodyPr>
            <a:normAutofit/>
          </a:bodyPr>
          <a:lstStyle/>
          <a:p>
            <a:pPr algn="ctr"/>
            <a:r>
              <a:rPr lang="en-MY" sz="2800" dirty="0"/>
              <a:t>World Bank Rankings as at July 2015</a:t>
            </a:r>
            <a:endParaRPr lang="en-GB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467382"/>
              </p:ext>
            </p:extLst>
          </p:nvPr>
        </p:nvGraphicFramePr>
        <p:xfrm>
          <a:off x="555666" y="1009160"/>
          <a:ext cx="11153671" cy="5744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0787"/>
                <a:gridCol w="2567719"/>
                <a:gridCol w="2997913"/>
                <a:gridCol w="2917252"/>
              </a:tblGrid>
              <a:tr h="824494"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 smtClean="0"/>
                        <a:t>ECONOMIES</a:t>
                      </a:r>
                      <a:endParaRPr lang="en-GB" sz="2400" b="1" dirty="0"/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dirty="0" smtClean="0"/>
                        <a:t>REGION</a:t>
                      </a:r>
                      <a:endParaRPr lang="en-GB" sz="2400" dirty="0"/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dirty="0" smtClean="0"/>
                        <a:t>INCOME GROUP</a:t>
                      </a:r>
                      <a:endParaRPr lang="en-GB" sz="2400" dirty="0"/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dirty="0" smtClean="0"/>
                        <a:t>PER CAPITA INCOME</a:t>
                      </a:r>
                      <a:endParaRPr lang="en-GB" sz="2400" dirty="0"/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97210">
                <a:tc>
                  <a:txBody>
                    <a:bodyPr/>
                    <a:lstStyle/>
                    <a:p>
                      <a:r>
                        <a:rPr lang="en-MY" sz="2400" dirty="0" smtClean="0"/>
                        <a:t>MALAYSIA</a:t>
                      </a:r>
                      <a:endParaRPr lang="en-GB" sz="2400" dirty="0"/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East Asia &amp; Pacific</a:t>
                      </a:r>
                      <a:endParaRPr lang="en-GB" sz="2000" dirty="0"/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rgbClr val="7030A0"/>
                          </a:solidFill>
                        </a:rPr>
                        <a:t>Upper Middle Income</a:t>
                      </a:r>
                      <a:endParaRPr lang="en-GB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rgbClr val="7030A0"/>
                          </a:solidFill>
                        </a:rPr>
                        <a:t>$4126 - $12,735</a:t>
                      </a:r>
                      <a:endParaRPr lang="en-GB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97210">
                <a:tc>
                  <a:txBody>
                    <a:bodyPr/>
                    <a:lstStyle/>
                    <a:p>
                      <a:r>
                        <a:rPr lang="en-MY" sz="2400" dirty="0" smtClean="0"/>
                        <a:t>INDONESIA</a:t>
                      </a:r>
                      <a:endParaRPr lang="en-GB" sz="2400" dirty="0"/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East Asia &amp; Pacific</a:t>
                      </a:r>
                      <a:endParaRPr lang="en-GB" sz="2000" dirty="0"/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Lower Middle Income</a:t>
                      </a:r>
                      <a:endParaRPr lang="en-GB" sz="2000" dirty="0"/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$1045 or less</a:t>
                      </a:r>
                      <a:endParaRPr lang="en-GB" sz="2000" dirty="0"/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02342">
                <a:tc>
                  <a:txBody>
                    <a:bodyPr/>
                    <a:lstStyle/>
                    <a:p>
                      <a:r>
                        <a:rPr lang="en-MY" sz="2400" dirty="0" smtClean="0"/>
                        <a:t>SINGAPORE</a:t>
                      </a:r>
                      <a:endParaRPr lang="en-GB" sz="2400" dirty="0"/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East Asia &amp; Pacific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rgbClr val="00B050"/>
                          </a:solidFill>
                        </a:rPr>
                        <a:t>High Income Non- OECD</a:t>
                      </a:r>
                      <a:endParaRPr lang="en-GB" sz="20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rgbClr val="00B050"/>
                          </a:solidFill>
                        </a:rPr>
                        <a:t>$12,736 or more</a:t>
                      </a:r>
                      <a:endParaRPr lang="en-GB" sz="20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97210">
                <a:tc>
                  <a:txBody>
                    <a:bodyPr/>
                    <a:lstStyle/>
                    <a:p>
                      <a:r>
                        <a:rPr lang="en-MY" sz="2400" dirty="0" smtClean="0"/>
                        <a:t>AUSTRALIA</a:t>
                      </a:r>
                      <a:endParaRPr lang="en-GB" sz="2400" dirty="0"/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East Asia &amp; Pacific</a:t>
                      </a:r>
                      <a:endParaRPr lang="en-GB" sz="2000" dirty="0"/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High Income OECD</a:t>
                      </a:r>
                      <a:endParaRPr lang="en-GB" sz="2000" b="1" dirty="0"/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$12,736 or more</a:t>
                      </a:r>
                      <a:endParaRPr lang="en-GB" sz="2000" b="1" dirty="0"/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97210">
                <a:tc>
                  <a:txBody>
                    <a:bodyPr/>
                    <a:lstStyle/>
                    <a:p>
                      <a:r>
                        <a:rPr lang="en-MY" sz="2400" dirty="0" smtClean="0"/>
                        <a:t>CHINA</a:t>
                      </a:r>
                      <a:endParaRPr lang="en-GB" sz="2400" dirty="0"/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East Asia &amp; Pacific</a:t>
                      </a:r>
                      <a:endParaRPr lang="en-GB" sz="2000" dirty="0"/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rgbClr val="7030A0"/>
                          </a:solidFill>
                        </a:rPr>
                        <a:t>Upper Middle Income</a:t>
                      </a:r>
                      <a:endParaRPr lang="en-GB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rgbClr val="7030A0"/>
                          </a:solidFill>
                        </a:rPr>
                        <a:t>$4126 - $12,735</a:t>
                      </a:r>
                      <a:endParaRPr lang="en-GB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02342">
                <a:tc>
                  <a:txBody>
                    <a:bodyPr/>
                    <a:lstStyle/>
                    <a:p>
                      <a:r>
                        <a:rPr lang="en-MY" sz="2400" dirty="0" smtClean="0"/>
                        <a:t>HONG KONG</a:t>
                      </a:r>
                      <a:endParaRPr lang="en-GB" sz="2400" dirty="0"/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East Asia &amp; Pacific</a:t>
                      </a:r>
                      <a:endParaRPr lang="en-GB" sz="2000" dirty="0"/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00B050"/>
                          </a:solidFill>
                        </a:rPr>
                        <a:t>High Income Non- OECD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rgbClr val="00B050"/>
                          </a:solidFill>
                        </a:rPr>
                        <a:t>$12,736 or more</a:t>
                      </a:r>
                      <a:endParaRPr lang="en-GB" sz="20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02342">
                <a:tc>
                  <a:txBody>
                    <a:bodyPr/>
                    <a:lstStyle/>
                    <a:p>
                      <a:r>
                        <a:rPr lang="en-MY" sz="2400" dirty="0" smtClean="0"/>
                        <a:t>RUSSIA</a:t>
                      </a:r>
                      <a:endParaRPr lang="en-GB" sz="2400" dirty="0"/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C00000"/>
                          </a:solidFill>
                        </a:rPr>
                        <a:t>Europe &amp; Central Asia</a:t>
                      </a:r>
                      <a:endParaRPr lang="en-GB" sz="2000" dirty="0">
                        <a:solidFill>
                          <a:srgbClr val="C00000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rgbClr val="00B050"/>
                          </a:solidFill>
                        </a:rPr>
                        <a:t>High Income Non- OECD</a:t>
                      </a:r>
                      <a:endParaRPr lang="en-GB" sz="20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rgbClr val="00B050"/>
                          </a:solidFill>
                        </a:rPr>
                        <a:t>$12,736 or more</a:t>
                      </a:r>
                      <a:endParaRPr lang="en-GB" sz="20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24494">
                <a:tc>
                  <a:txBody>
                    <a:bodyPr/>
                    <a:lstStyle/>
                    <a:p>
                      <a:r>
                        <a:rPr lang="en-MY" sz="2400" dirty="0" smtClean="0"/>
                        <a:t>UNITED KINGDOM</a:t>
                      </a:r>
                      <a:endParaRPr lang="en-GB" sz="2400" dirty="0"/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C00000"/>
                          </a:solidFill>
                        </a:rPr>
                        <a:t>Europe &amp; Central Asia</a:t>
                      </a:r>
                      <a:endParaRPr lang="en-GB" sz="2000" dirty="0">
                        <a:solidFill>
                          <a:srgbClr val="C00000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High Income OECD</a:t>
                      </a:r>
                      <a:endParaRPr lang="en-GB" sz="2000" b="1" dirty="0"/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/>
                        <a:t>$12,736 or more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846944" y="6292478"/>
            <a:ext cx="10727957" cy="461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399" dirty="0" smtClean="0"/>
              <a:t>*</a:t>
            </a:r>
            <a:endParaRPr lang="en-GB" sz="2399" dirty="0"/>
          </a:p>
        </p:txBody>
      </p:sp>
    </p:spTree>
    <p:extLst>
      <p:ext uri="{BB962C8B-B14F-4D97-AF65-F5344CB8AC3E}">
        <p14:creationId xmlns:p14="http://schemas.microsoft.com/office/powerpoint/2010/main" val="236349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4"/>
                </a:solidFill>
              </a:rPr>
              <a:t>RATIONALE</a:t>
            </a:r>
            <a:endParaRPr lang="en-GB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>
                <a:solidFill>
                  <a:schemeClr val="tx2">
                    <a:lumMod val="95000"/>
                    <a:lumOff val="5000"/>
                  </a:schemeClr>
                </a:solidFill>
              </a:rPr>
              <a:t>This research study is a detailed and systematic comparative analysis of leadership development </a:t>
            </a:r>
            <a:r>
              <a:rPr lang="en-GB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 and leadership practice in seven different </a:t>
            </a:r>
            <a:r>
              <a:rPr lang="en-GB" dirty="0">
                <a:solidFill>
                  <a:schemeClr val="tx2">
                    <a:lumMod val="95000"/>
                    <a:lumOff val="5000"/>
                  </a:schemeClr>
                </a:solidFill>
              </a:rPr>
              <a:t>countries, </a:t>
            </a:r>
            <a:r>
              <a:rPr lang="en-GB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Australia</a:t>
            </a:r>
            <a:r>
              <a:rPr lang="en-GB" dirty="0">
                <a:solidFill>
                  <a:schemeClr val="tx2">
                    <a:lumMod val="95000"/>
                    <a:lumOff val="5000"/>
                  </a:schemeClr>
                </a:solidFill>
              </a:rPr>
              <a:t>, </a:t>
            </a:r>
            <a:r>
              <a:rPr lang="en-GB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England</a:t>
            </a:r>
            <a:r>
              <a:rPr lang="en-GB" dirty="0">
                <a:solidFill>
                  <a:schemeClr val="tx2">
                    <a:lumMod val="95000"/>
                    <a:lumOff val="5000"/>
                  </a:schemeClr>
                </a:solidFill>
              </a:rPr>
              <a:t>, Hong </a:t>
            </a:r>
            <a:r>
              <a:rPr lang="en-GB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Kong, Indonesia, Malaysia, Russia and  Singapore</a:t>
            </a:r>
            <a:r>
              <a:rPr lang="en-GB" dirty="0">
                <a:solidFill>
                  <a:schemeClr val="tx2">
                    <a:lumMod val="95000"/>
                    <a:lumOff val="5000"/>
                  </a:schemeClr>
                </a:solidFill>
              </a:rPr>
              <a:t>.</a:t>
            </a:r>
            <a:endParaRPr lang="en-US" b="1" dirty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en-GB" dirty="0">
                <a:solidFill>
                  <a:schemeClr val="tx2">
                    <a:lumMod val="95000"/>
                    <a:lumOff val="5000"/>
                  </a:schemeClr>
                </a:solidFill>
              </a:rPr>
              <a:t>It examines how different programmes of leadership development are being designed and deployed as a deliberate strategy for system wide improvement and transformation. </a:t>
            </a:r>
            <a:endParaRPr lang="en-US" b="1" dirty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en-GB" dirty="0">
                <a:solidFill>
                  <a:schemeClr val="tx2">
                    <a:lumMod val="95000"/>
                    <a:lumOff val="5000"/>
                  </a:schemeClr>
                </a:solidFill>
              </a:rPr>
              <a:t>The primary goal of this study is to contribute to the field of educational leadership and the knowledge base concerning educational improvement at the school and system level. </a:t>
            </a:r>
            <a:endParaRPr lang="en-US" b="1" dirty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endParaRPr lang="en-GB" dirty="0">
              <a:solidFill>
                <a:srgbClr val="0000FF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8828" y="6104300"/>
            <a:ext cx="2349996" cy="77790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555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/>
                </a:solidFill>
              </a:rPr>
              <a:t>Data Collection Methods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r>
              <a:rPr lang="en-US" sz="6200" dirty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</a:t>
            </a:r>
            <a:r>
              <a:rPr lang="en-US" sz="62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US" sz="6200" dirty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Contextual </a:t>
            </a:r>
            <a:r>
              <a:rPr lang="en-US" sz="62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r>
              <a:rPr lang="en-US" sz="62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Documentary Analysis</a:t>
            </a:r>
            <a:endParaRPr lang="en-US" sz="6200" dirty="0">
              <a:solidFill>
                <a:schemeClr val="tx2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2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</a:t>
            </a:r>
            <a:r>
              <a:rPr lang="en-US" sz="6200" dirty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r>
              <a:rPr lang="en-US" sz="62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7SLS Survey</a:t>
            </a:r>
            <a:endParaRPr lang="en-US" sz="6200" dirty="0">
              <a:solidFill>
                <a:schemeClr val="tx2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200" dirty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Semi-Structured Interviews </a:t>
            </a:r>
            <a:endParaRPr lang="en-US" sz="6200" dirty="0" smtClean="0">
              <a:solidFill>
                <a:schemeClr val="tx2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2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Groups</a:t>
            </a:r>
            <a:endParaRPr lang="en-US" sz="6200" dirty="0">
              <a:solidFill>
                <a:schemeClr val="tx2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200" dirty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Informal Observation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8828" y="6104300"/>
            <a:ext cx="2349996" cy="77790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236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723112" y="322939"/>
            <a:ext cx="5755944" cy="77566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7SLS </a:t>
            </a:r>
            <a:r>
              <a:rPr lang="en-MY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Survey </a:t>
            </a:r>
            <a:endParaRPr lang="en-MY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tx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pSp>
        <p:nvGrpSpPr>
          <p:cNvPr id="8" name="Group 7"/>
          <p:cNvGrpSpPr/>
          <p:nvPr/>
        </p:nvGrpSpPr>
        <p:grpSpPr>
          <a:xfrm rot="16200000">
            <a:off x="1307944" y="1764468"/>
            <a:ext cx="4735892" cy="4075044"/>
            <a:chOff x="748434" y="-1182648"/>
            <a:chExt cx="6631139" cy="5925888"/>
          </a:xfrm>
        </p:grpSpPr>
        <p:sp>
          <p:nvSpPr>
            <p:cNvPr id="10" name="Down Arrow 9"/>
            <p:cNvSpPr/>
            <p:nvPr/>
          </p:nvSpPr>
          <p:spPr>
            <a:xfrm>
              <a:off x="748434" y="-901891"/>
              <a:ext cx="6631139" cy="5645131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Down Arrow 4"/>
            <p:cNvSpPr/>
            <p:nvPr/>
          </p:nvSpPr>
          <p:spPr>
            <a:xfrm rot="5400000">
              <a:off x="799139" y="429412"/>
              <a:ext cx="5612569" cy="23884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MY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ALL 5 CONSTRUCTS</a:t>
              </a:r>
            </a:p>
            <a:p>
              <a:pPr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MY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All B</a:t>
              </a:r>
            </a:p>
            <a:p>
              <a:pPr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MY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3" name="Diagram 2"/>
          <p:cNvGraphicFramePr/>
          <p:nvPr>
            <p:extLst/>
          </p:nvPr>
        </p:nvGraphicFramePr>
        <p:xfrm>
          <a:off x="4011418" y="1272681"/>
          <a:ext cx="6096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1922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statistics of construct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517369" y="2514601"/>
          <a:ext cx="7158445" cy="43048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1259"/>
                <a:gridCol w="1946985"/>
                <a:gridCol w="1600201"/>
              </a:tblGrid>
              <a:tr h="348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 dirty="0">
                          <a:effectLst/>
                        </a:rPr>
                        <a:t>Constructs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 dirty="0">
                          <a:effectLst/>
                        </a:rPr>
                        <a:t>Mean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SD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 dirty="0">
                          <a:effectLst/>
                        </a:rPr>
                        <a:t>Model the </a:t>
                      </a:r>
                      <a:r>
                        <a:rPr lang="en-SG" sz="2400" dirty="0" smtClean="0">
                          <a:effectLst/>
                        </a:rPr>
                        <a:t>way (B1)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 dirty="0">
                          <a:effectLst/>
                        </a:rPr>
                        <a:t>2.23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1.39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 dirty="0">
                          <a:effectLst/>
                        </a:rPr>
                        <a:t>Inspire a shared </a:t>
                      </a:r>
                      <a:r>
                        <a:rPr lang="en-SG" sz="2400" dirty="0" smtClean="0">
                          <a:effectLst/>
                        </a:rPr>
                        <a:t>vision (B2)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 dirty="0">
                          <a:effectLst/>
                        </a:rPr>
                        <a:t>4.95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2.01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 dirty="0">
                          <a:effectLst/>
                        </a:rPr>
                        <a:t>Challenge the </a:t>
                      </a:r>
                      <a:r>
                        <a:rPr lang="en-SG" sz="2400" dirty="0" smtClean="0">
                          <a:effectLst/>
                        </a:rPr>
                        <a:t>process (B3)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 dirty="0">
                          <a:effectLst/>
                        </a:rPr>
                        <a:t>3.90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1.95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 dirty="0">
                          <a:effectLst/>
                        </a:rPr>
                        <a:t>Enable others to </a:t>
                      </a:r>
                      <a:r>
                        <a:rPr lang="en-SG" sz="2400" dirty="0" smtClean="0">
                          <a:effectLst/>
                        </a:rPr>
                        <a:t>act (B4)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 dirty="0">
                          <a:effectLst/>
                        </a:rPr>
                        <a:t>5.65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2.12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 dirty="0">
                          <a:effectLst/>
                        </a:rPr>
                        <a:t>Encourage the </a:t>
                      </a:r>
                      <a:r>
                        <a:rPr lang="en-SG" sz="2400" dirty="0" smtClean="0">
                          <a:effectLst/>
                        </a:rPr>
                        <a:t>heart (B5)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 dirty="0">
                          <a:effectLst/>
                        </a:rPr>
                        <a:t>4.72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 dirty="0">
                          <a:effectLst/>
                        </a:rPr>
                        <a:t>1.92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 dirty="0" smtClean="0">
                          <a:effectLst/>
                        </a:rPr>
                        <a:t>PLP (All B)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 dirty="0">
                          <a:effectLst/>
                        </a:rPr>
                        <a:t>3.10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 dirty="0">
                          <a:effectLst/>
                        </a:rPr>
                        <a:t>1.58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7368" y="1719590"/>
            <a:ext cx="73064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Mean and standard deviations of the constructs</a:t>
            </a:r>
            <a:endParaRPr lang="en-US" altLang="en-U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48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Pearson correlation</a:t>
            </a:r>
            <a:endParaRPr lang="en-US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79612" y="2590800"/>
          <a:ext cx="7543800" cy="22098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768"/>
                <a:gridCol w="1028811"/>
                <a:gridCol w="1109440"/>
                <a:gridCol w="121195"/>
                <a:gridCol w="825630"/>
                <a:gridCol w="914321"/>
                <a:gridCol w="800635"/>
              </a:tblGrid>
              <a:tr h="3156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</a:rPr>
                        <a:t>Constructs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56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</a:rPr>
                        <a:t>Model the way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56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</a:rPr>
                        <a:t>Inspire a shared vision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</a:rPr>
                        <a:t>.692</a:t>
                      </a:r>
                      <a:r>
                        <a:rPr lang="en-SG" sz="1800" baseline="30000" dirty="0">
                          <a:effectLst/>
                        </a:rPr>
                        <a:t>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56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</a:rPr>
                        <a:t>Challenge the process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</a:rPr>
                        <a:t>.671</a:t>
                      </a:r>
                      <a:r>
                        <a:rPr lang="en-SG" sz="1800" baseline="30000" dirty="0">
                          <a:effectLst/>
                        </a:rPr>
                        <a:t>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</a:rPr>
                        <a:t>.721</a:t>
                      </a:r>
                      <a:r>
                        <a:rPr lang="en-SG" sz="1800" baseline="30000" dirty="0">
                          <a:effectLst/>
                        </a:rPr>
                        <a:t>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-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56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Enable others to act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.620</a:t>
                      </a:r>
                      <a:r>
                        <a:rPr lang="en-SG" sz="1800" baseline="30000">
                          <a:effectLst/>
                        </a:rPr>
                        <a:t>**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</a:rPr>
                        <a:t>.683</a:t>
                      </a:r>
                      <a:r>
                        <a:rPr lang="en-SG" sz="1800" baseline="30000" dirty="0">
                          <a:effectLst/>
                        </a:rPr>
                        <a:t>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</a:rPr>
                        <a:t>.635</a:t>
                      </a:r>
                      <a:r>
                        <a:rPr lang="en-SG" sz="1800" baseline="30000" dirty="0">
                          <a:effectLst/>
                        </a:rPr>
                        <a:t>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-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56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Encourage the heart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.626</a:t>
                      </a:r>
                      <a:r>
                        <a:rPr lang="en-SG" sz="1800" baseline="30000">
                          <a:effectLst/>
                        </a:rPr>
                        <a:t>**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</a:rPr>
                        <a:t>.685</a:t>
                      </a:r>
                      <a:r>
                        <a:rPr lang="en-SG" sz="1800" baseline="30000" dirty="0">
                          <a:effectLst/>
                        </a:rPr>
                        <a:t>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</a:rPr>
                        <a:t>.649</a:t>
                      </a:r>
                      <a:r>
                        <a:rPr lang="en-SG" sz="1800" baseline="30000" dirty="0">
                          <a:effectLst/>
                        </a:rPr>
                        <a:t>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</a:rPr>
                        <a:t>.709</a:t>
                      </a:r>
                      <a:r>
                        <a:rPr lang="en-SG" sz="1800" baseline="30000" dirty="0">
                          <a:effectLst/>
                        </a:rPr>
                        <a:t>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-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56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PLP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.839**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.837**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</a:rPr>
                        <a:t>.859**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</a:rPr>
                        <a:t>.797**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</a:rPr>
                        <a:t>.776**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60279" y="1891899"/>
            <a:ext cx="81033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Inter-item correlations of the study constructs </a:t>
            </a:r>
            <a:endParaRPr lang="en-US" altLang="en-US" sz="3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5812" y="4953001"/>
            <a:ext cx="571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dirty="0"/>
              <a:t>**Correlation is significant at the .01 level (2-tailed).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40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500354"/>
              </p:ext>
            </p:extLst>
          </p:nvPr>
        </p:nvGraphicFramePr>
        <p:xfrm>
          <a:off x="2003261" y="2514600"/>
          <a:ext cx="7239001" cy="21272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1677"/>
                <a:gridCol w="220470"/>
                <a:gridCol w="899004"/>
                <a:gridCol w="1240480"/>
                <a:gridCol w="929232"/>
                <a:gridCol w="978138"/>
              </a:tblGrid>
              <a:tr h="5134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</a:rPr>
                        <a:t>Variables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 err="1">
                          <a:effectLst/>
                        </a:rPr>
                        <a:t>df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Mean Square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       F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Sig.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02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</a:rPr>
                        <a:t>Qualification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</a:rPr>
                        <a:t>    Between Groups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</a:rPr>
                        <a:t>    Within Groups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151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9.37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2.41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        3.89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marR="0" indent="-11112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.02*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9612" y="1247002"/>
            <a:ext cx="8605754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2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One-way ANOVA results for principals’ leadership practices (All B) </a:t>
            </a:r>
          </a:p>
          <a:p>
            <a:r>
              <a:rPr lang="en-US" altLang="en-US" sz="2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on variables of qualification</a:t>
            </a:r>
            <a:endParaRPr lang="en-US" altLang="en-US" sz="2400" b="1" dirty="0"/>
          </a:p>
          <a:p>
            <a:pPr eaLnBrk="0" hangingPunct="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181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 World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007AB78-8AA3-48FB-9A6F-F33600BC4B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World presentation (widescreen)</Template>
  <TotalTime>0</TotalTime>
  <Words>608</Words>
  <Application>Microsoft Office PowerPoint</Application>
  <PresentationFormat>Произвольный</PresentationFormat>
  <Paragraphs>222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Continental World 16x9</vt:lpstr>
      <vt:lpstr>7 System  Leadership study  </vt:lpstr>
      <vt:lpstr>7 System Leadership Study</vt:lpstr>
      <vt:lpstr>World Bank Rankings as at July 2015</vt:lpstr>
      <vt:lpstr>RATIONALE</vt:lpstr>
      <vt:lpstr>Data Collection Methods</vt:lpstr>
      <vt:lpstr>Презентация PowerPoint</vt:lpstr>
      <vt:lpstr>Descriptive statistics of construct</vt:lpstr>
      <vt:lpstr>Pearson correlation</vt:lpstr>
      <vt:lpstr>Презентация PowerPoint</vt:lpstr>
      <vt:lpstr>Презентация PowerPoint</vt:lpstr>
      <vt:lpstr>Emerging Findings : Leadership Preparation and Development (Harris et al, 2015)</vt:lpstr>
      <vt:lpstr>Principals’ Experience Harris et al (forthcoming)</vt:lpstr>
      <vt:lpstr>7systemleadership@gmail.com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2014-08-19T08:53:46Z</dcterms:created>
  <dcterms:modified xsi:type="dcterms:W3CDTF">2015-10-13T15:51:03Z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