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8" r:id="rId3"/>
    <p:sldId id="299" r:id="rId4"/>
    <p:sldId id="302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284" r:id="rId15"/>
    <p:sldId id="312" r:id="rId16"/>
    <p:sldId id="285" r:id="rId17"/>
    <p:sldId id="286" r:id="rId18"/>
    <p:sldId id="287" r:id="rId19"/>
    <p:sldId id="290" r:id="rId20"/>
    <p:sldId id="291" r:id="rId21"/>
    <p:sldId id="292" r:id="rId22"/>
    <p:sldId id="311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4" autoAdjust="0"/>
    <p:restoredTop sz="94660"/>
  </p:normalViewPr>
  <p:slideViewPr>
    <p:cSldViewPr>
      <p:cViewPr>
        <p:scale>
          <a:sx n="89" d="100"/>
          <a:sy n="89" d="100"/>
        </p:scale>
        <p:origin x="2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ВСЕ!$J$1677:$M$1677</c:f>
              <c:strCache>
                <c:ptCount val="4"/>
                <c:pt idx="0">
                  <c:v>директивный</c:v>
                </c:pt>
                <c:pt idx="1">
                  <c:v>аналитический</c:v>
                </c:pt>
                <c:pt idx="2">
                  <c:v>концептуальный</c:v>
                </c:pt>
                <c:pt idx="3">
                  <c:v>поведенческий</c:v>
                </c:pt>
              </c:strCache>
            </c:strRef>
          </c:cat>
          <c:val>
            <c:numRef>
              <c:f>ВСЕ!$J$1683:$M$1683</c:f>
              <c:numCache>
                <c:formatCode>0%</c:formatCode>
                <c:ptCount val="4"/>
                <c:pt idx="0">
                  <c:v>0.30100076982294099</c:v>
                </c:pt>
                <c:pt idx="1">
                  <c:v>0.30561970746728301</c:v>
                </c:pt>
                <c:pt idx="2">
                  <c:v>0.28329484218629702</c:v>
                </c:pt>
                <c:pt idx="3">
                  <c:v>0.30177059276366403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ВСЕ!$Q$1677:$S$1677</c:f>
              <c:strCache>
                <c:ptCount val="3"/>
                <c:pt idx="0">
                  <c:v>Транзакционный</c:v>
                </c:pt>
                <c:pt idx="1">
                  <c:v>Трансформационный</c:v>
                </c:pt>
                <c:pt idx="2">
                  <c:v>Остальные</c:v>
                </c:pt>
              </c:strCache>
            </c:strRef>
          </c:cat>
          <c:val>
            <c:numRef>
              <c:f>ВСЕ!$Q$1678:$S$1678</c:f>
              <c:numCache>
                <c:formatCode>0%</c:formatCode>
                <c:ptCount val="3"/>
                <c:pt idx="0">
                  <c:v>0.11</c:v>
                </c:pt>
                <c:pt idx="1">
                  <c:v>0.12</c:v>
                </c:pt>
                <c:pt idx="2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Лист1!$B$45</c:f>
              <c:strCache>
                <c:ptCount val="1"/>
                <c:pt idx="0">
                  <c:v>Σ Доминирующий и запасной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0.109731034033434"/>
                  <c:y val="6.1714769043683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073997808181502E-2"/>
                  <c:y val="1.69284624673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1001876477322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Лист1!$C$44:$E$44</c:f>
              <c:strCache>
                <c:ptCount val="3"/>
                <c:pt idx="0">
                  <c:v>Гимназии и лицей</c:v>
                </c:pt>
                <c:pt idx="1">
                  <c:v>Школы с углубленным изучением отдельных предметов</c:v>
                </c:pt>
                <c:pt idx="2">
                  <c:v>Другие</c:v>
                </c:pt>
              </c:strCache>
            </c:strRef>
          </c:cat>
          <c:val>
            <c:numRef>
              <c:f>Лист1!$C$45:$E$45</c:f>
              <c:numCache>
                <c:formatCode>0%</c:formatCode>
                <c:ptCount val="3"/>
                <c:pt idx="0">
                  <c:v>0.88</c:v>
                </c:pt>
                <c:pt idx="1">
                  <c:v>0.62</c:v>
                </c:pt>
                <c:pt idx="2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Лист1!$B$46</c:f>
              <c:strCache>
                <c:ptCount val="1"/>
                <c:pt idx="0">
                  <c:v>Избегаемый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846015997519097E-2"/>
                  <c:y val="-2.539487666680350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>
                        <a:solidFill>
                          <a:srgbClr val="C00000"/>
                        </a:solidFill>
                      </a:rPr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962272513602001E-2"/>
                  <c:y val="-2.3572827956397702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233013698982"/>
                  <c:y val="5.7307215749486402E-3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Лист1!$C$44:$E$44</c:f>
              <c:strCache>
                <c:ptCount val="3"/>
                <c:pt idx="0">
                  <c:v>Гимназии и лицей</c:v>
                </c:pt>
                <c:pt idx="1">
                  <c:v>Школы с углубленным изучением отдельных предметов</c:v>
                </c:pt>
                <c:pt idx="2">
                  <c:v>Другие</c:v>
                </c:pt>
              </c:strCache>
            </c:strRef>
          </c:cat>
          <c:val>
            <c:numRef>
              <c:f>Лист1!$C$46:$E$46</c:f>
              <c:numCache>
                <c:formatCode>0%</c:formatCode>
                <c:ptCount val="3"/>
                <c:pt idx="0">
                  <c:v>0.12</c:v>
                </c:pt>
                <c:pt idx="1">
                  <c:v>0.38</c:v>
                </c:pt>
                <c:pt idx="2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8939520"/>
        <c:axId val="468941056"/>
        <c:axId val="0"/>
      </c:bar3DChart>
      <c:catAx>
        <c:axId val="468939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8941056"/>
        <c:crosses val="autoZero"/>
        <c:auto val="1"/>
        <c:lblAlgn val="ctr"/>
        <c:lblOffset val="100"/>
        <c:noMultiLvlLbl val="0"/>
      </c:catAx>
      <c:valAx>
        <c:axId val="4689410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89395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Лист1!$B$48</c:f>
              <c:strCache>
                <c:ptCount val="1"/>
                <c:pt idx="0">
                  <c:v>Σ Доминирующий и запасной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099E-2"/>
                  <c:y val="-5.0255576035857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7777777777801E-3"/>
                  <c:y val="-5.504676584092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6381585104718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Лист1!$C$47:$E$47</c:f>
              <c:strCache>
                <c:ptCount val="3"/>
                <c:pt idx="0">
                  <c:v>Автономные</c:v>
                </c:pt>
                <c:pt idx="1">
                  <c:v>Бюджетные</c:v>
                </c:pt>
                <c:pt idx="2">
                  <c:v>Казенные</c:v>
                </c:pt>
              </c:strCache>
            </c:strRef>
          </c:cat>
          <c:val>
            <c:numRef>
              <c:f>Лист1!$C$48:$E$48</c:f>
              <c:numCache>
                <c:formatCode>0%</c:formatCode>
                <c:ptCount val="3"/>
                <c:pt idx="0">
                  <c:v>0.74</c:v>
                </c:pt>
                <c:pt idx="1">
                  <c:v>0.67</c:v>
                </c:pt>
                <c:pt idx="2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Лист1!$B$49</c:f>
              <c:strCache>
                <c:ptCount val="1"/>
                <c:pt idx="0">
                  <c:v>Избегаемый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444444444444502E-2"/>
                  <c:y val="-5.9302713593036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5"/>
                  <c:y val="-1.8246988797857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555555555555497E-2"/>
                  <c:y val="-2.280873599732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Лист1!$C$47:$E$47</c:f>
              <c:strCache>
                <c:ptCount val="3"/>
                <c:pt idx="0">
                  <c:v>Автономные</c:v>
                </c:pt>
                <c:pt idx="1">
                  <c:v>Бюджетные</c:v>
                </c:pt>
                <c:pt idx="2">
                  <c:v>Казенные</c:v>
                </c:pt>
              </c:strCache>
            </c:strRef>
          </c:cat>
          <c:val>
            <c:numRef>
              <c:f>Лист1!$C$49:$E$49</c:f>
              <c:numCache>
                <c:formatCode>0%</c:formatCode>
                <c:ptCount val="3"/>
                <c:pt idx="0">
                  <c:v>0.26</c:v>
                </c:pt>
                <c:pt idx="1">
                  <c:v>0.33</c:v>
                </c:pt>
                <c:pt idx="2">
                  <c:v>0.34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9286912"/>
        <c:axId val="469288448"/>
        <c:axId val="0"/>
      </c:bar3DChart>
      <c:catAx>
        <c:axId val="469286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69288448"/>
        <c:crosses val="autoZero"/>
        <c:auto val="1"/>
        <c:lblAlgn val="ctr"/>
        <c:lblOffset val="100"/>
        <c:noMultiLvlLbl val="0"/>
      </c:catAx>
      <c:valAx>
        <c:axId val="4692884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692869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19244993606001"/>
          <c:y val="3.93409989041867E-2"/>
          <c:w val="0.84482944122522496"/>
          <c:h val="0.509514425844645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Лист1!$A$4:$A$12</c:f>
              <c:strCache>
                <c:ptCount val="9"/>
                <c:pt idx="0">
                  <c:v>Надзор за дисциплиной учащихся</c:v>
                </c:pt>
                <c:pt idx="1">
                  <c:v>Надзор за обязанностями  учителей</c:v>
                </c:pt>
                <c:pt idx="2">
                  <c:v>Руководство учебным планом и преподаванием</c:v>
                </c:pt>
                <c:pt idx="4">
                  <c:v>Оценка общего качества работы школы</c:v>
                </c:pt>
                <c:pt idx="5">
                  <c:v>Оценка качества работы учителей</c:v>
                </c:pt>
                <c:pt idx="7">
                  <c:v>Управление бюджетом школы</c:v>
                </c:pt>
                <c:pt idx="8">
                  <c:v>Прием и увольнение учителей</c:v>
                </c:pt>
              </c:strCache>
            </c:strRef>
          </c:cat>
          <c:val>
            <c:numRef>
              <c:f>Лист1!$B$4:$B$12</c:f>
              <c:numCache>
                <c:formatCode>General</c:formatCode>
                <c:ptCount val="9"/>
                <c:pt idx="0">
                  <c:v>28</c:v>
                </c:pt>
                <c:pt idx="1">
                  <c:v>32</c:v>
                </c:pt>
                <c:pt idx="2">
                  <c:v>38</c:v>
                </c:pt>
                <c:pt idx="4">
                  <c:v>81</c:v>
                </c:pt>
                <c:pt idx="5">
                  <c:v>69</c:v>
                </c:pt>
                <c:pt idx="7">
                  <c:v>74</c:v>
                </c:pt>
                <c:pt idx="8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8902272"/>
        <c:axId val="469374848"/>
      </c:barChart>
      <c:catAx>
        <c:axId val="468902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69374848"/>
        <c:crosses val="autoZero"/>
        <c:auto val="1"/>
        <c:lblAlgn val="ctr"/>
        <c:lblOffset val="100"/>
        <c:noMultiLvlLbl val="0"/>
      </c:catAx>
      <c:valAx>
        <c:axId val="469374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68902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Частота</a:t>
            </a:r>
            <a:r>
              <a:rPr lang="ru-RU" sz="1400" baseline="0"/>
              <a:t> использования директорами разнообразных форм педагогического лидерства, %</a:t>
            </a:r>
            <a:endParaRPr lang="ru-RU" sz="14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Лист2!$A$2:$A$10</c:f>
              <c:strCache>
                <c:ptCount val="9"/>
                <c:pt idx="0">
                  <c:v>Регулярно посещаете уроки и даёте обратную связь учителям</c:v>
                </c:pt>
                <c:pt idx="1">
                  <c:v>Курируете работу методических объединений</c:v>
                </c:pt>
                <c:pt idx="2">
                  <c:v>Распределяете стимулирующие выплаты</c:v>
                </c:pt>
                <c:pt idx="3">
                  <c:v>Организуете курирование молодых учителей учителями-наставниками </c:v>
                </c:pt>
                <c:pt idx="4">
                  <c:v>Организуете повышение квалификации для учителей  и назначаете наставников </c:v>
                </c:pt>
                <c:pt idx="5">
                  <c:v>Помогаете учителю решить проблемы, возникшие в классе</c:v>
                </c:pt>
                <c:pt idx="6">
                  <c:v>Обсуждаете академические достижения учащихся с педагогическим коллективом </c:v>
                </c:pt>
                <c:pt idx="7">
                  <c:v>Создаёте условия для карьерного роста учителей </c:v>
                </c:pt>
                <c:pt idx="8">
                  <c:v>Создаёте возможности для  профессионального развития учителей </c:v>
                </c:pt>
              </c:strCache>
            </c:strRef>
          </c:cat>
          <c:val>
            <c:numRef>
              <c:f>Лист2!$B$2:$B$10</c:f>
              <c:numCache>
                <c:formatCode>General</c:formatCode>
                <c:ptCount val="9"/>
                <c:pt idx="0">
                  <c:v>13</c:v>
                </c:pt>
                <c:pt idx="1">
                  <c:v>20</c:v>
                </c:pt>
                <c:pt idx="2">
                  <c:v>26</c:v>
                </c:pt>
                <c:pt idx="3">
                  <c:v>26</c:v>
                </c:pt>
                <c:pt idx="4">
                  <c:v>56</c:v>
                </c:pt>
                <c:pt idx="5">
                  <c:v>58</c:v>
                </c:pt>
                <c:pt idx="6">
                  <c:v>62</c:v>
                </c:pt>
                <c:pt idx="7">
                  <c:v>63</c:v>
                </c:pt>
                <c:pt idx="8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404672"/>
        <c:axId val="470635264"/>
      </c:barChart>
      <c:catAx>
        <c:axId val="4694046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470635264"/>
        <c:crosses val="autoZero"/>
        <c:auto val="1"/>
        <c:lblAlgn val="ctr"/>
        <c:lblOffset val="100"/>
        <c:noMultiLvlLbl val="0"/>
      </c:catAx>
      <c:valAx>
        <c:axId val="470635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9404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F96BE-0EFC-4BB7-9084-D3B38BF38559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26A90D-39C5-4113-A96D-711CA9E70A4D}">
      <dgm:prSet phldrT="[Текст]" custT="1"/>
      <dgm:spPr/>
      <dgm:t>
        <a:bodyPr/>
        <a:lstStyle/>
        <a:p>
          <a:r>
            <a:rPr lang="ru-RU" sz="1700" dirty="0" smtClean="0"/>
            <a:t>ШАГ 1</a:t>
          </a:r>
          <a:endParaRPr lang="ru-RU" sz="1700" dirty="0"/>
        </a:p>
      </dgm:t>
    </dgm:pt>
    <dgm:pt modelId="{100E089A-873D-4426-993C-209372708CAF}" type="parTrans" cxnId="{8E69BE85-9C76-4765-A695-6143BD930A1A}">
      <dgm:prSet/>
      <dgm:spPr/>
      <dgm:t>
        <a:bodyPr/>
        <a:lstStyle/>
        <a:p>
          <a:endParaRPr lang="ru-RU" sz="1700"/>
        </a:p>
      </dgm:t>
    </dgm:pt>
    <dgm:pt modelId="{A9B1250E-379E-47CD-A484-F2C3A143D064}" type="sibTrans" cxnId="{8E69BE85-9C76-4765-A695-6143BD930A1A}">
      <dgm:prSet/>
      <dgm:spPr/>
      <dgm:t>
        <a:bodyPr/>
        <a:lstStyle/>
        <a:p>
          <a:endParaRPr lang="ru-RU" sz="1700"/>
        </a:p>
      </dgm:t>
    </dgm:pt>
    <dgm:pt modelId="{64191DEA-3AE5-4FDC-9941-774DB1AA47C4}">
      <dgm:prSet phldrT="[Текст]" custT="1"/>
      <dgm:spPr/>
      <dgm:t>
        <a:bodyPr/>
        <a:lstStyle/>
        <a:p>
          <a:r>
            <a:rPr lang="ru-RU" sz="1700" dirty="0" smtClean="0"/>
            <a:t>Изучение стилей принятия решений и управленческих стилей руководителей школ РФ в сравнении с западными коллегами. Определение перечня основных дефицитов.</a:t>
          </a:r>
          <a:endParaRPr lang="ru-RU" sz="1700" dirty="0"/>
        </a:p>
      </dgm:t>
    </dgm:pt>
    <dgm:pt modelId="{B9EC4A64-5C15-4523-8FBC-74C8A4210030}" type="parTrans" cxnId="{E49C208B-7A57-4BF8-9109-402ED0A4ACDC}">
      <dgm:prSet/>
      <dgm:spPr/>
      <dgm:t>
        <a:bodyPr/>
        <a:lstStyle/>
        <a:p>
          <a:endParaRPr lang="ru-RU" sz="1700"/>
        </a:p>
      </dgm:t>
    </dgm:pt>
    <dgm:pt modelId="{E6DB1BFD-B02C-4A24-8D6E-1C31A73A8EA7}" type="sibTrans" cxnId="{E49C208B-7A57-4BF8-9109-402ED0A4ACDC}">
      <dgm:prSet/>
      <dgm:spPr/>
      <dgm:t>
        <a:bodyPr/>
        <a:lstStyle/>
        <a:p>
          <a:endParaRPr lang="ru-RU" sz="1700"/>
        </a:p>
      </dgm:t>
    </dgm:pt>
    <dgm:pt modelId="{1D6F019F-0FA2-49BC-BABF-93D97B280541}">
      <dgm:prSet phldrT="[Текст]" custT="1"/>
      <dgm:spPr/>
      <dgm:t>
        <a:bodyPr/>
        <a:lstStyle/>
        <a:p>
          <a:r>
            <a:rPr lang="ru-RU" sz="1700" dirty="0" smtClean="0"/>
            <a:t>ШАГ 2</a:t>
          </a:r>
          <a:endParaRPr lang="ru-RU" sz="1700" dirty="0"/>
        </a:p>
      </dgm:t>
    </dgm:pt>
    <dgm:pt modelId="{6292974E-56A9-46BE-81FD-CCF34C290F9D}" type="parTrans" cxnId="{E39BFAC8-D1AE-44DB-8CA0-EAB870F89366}">
      <dgm:prSet/>
      <dgm:spPr/>
      <dgm:t>
        <a:bodyPr/>
        <a:lstStyle/>
        <a:p>
          <a:endParaRPr lang="ru-RU" sz="1700"/>
        </a:p>
      </dgm:t>
    </dgm:pt>
    <dgm:pt modelId="{423B793C-DABD-426F-BA74-D1C1E04BE598}" type="sibTrans" cxnId="{E39BFAC8-D1AE-44DB-8CA0-EAB870F89366}">
      <dgm:prSet/>
      <dgm:spPr/>
      <dgm:t>
        <a:bodyPr/>
        <a:lstStyle/>
        <a:p>
          <a:endParaRPr lang="ru-RU" sz="1700"/>
        </a:p>
      </dgm:t>
    </dgm:pt>
    <dgm:pt modelId="{8883B0E3-E843-4E33-8FCC-BEA9543D62A8}">
      <dgm:prSet phldrT="[Текст]" custT="1"/>
      <dgm:spPr/>
      <dgm:t>
        <a:bodyPr/>
        <a:lstStyle/>
        <a:p>
          <a:r>
            <a:rPr lang="ru-RU" sz="1700" dirty="0" smtClean="0"/>
            <a:t>Разработка проекта профессионального стандарта через выделение обобщенных трудовых функций директора школы с учетом мирового опыта и российских реалий.</a:t>
          </a:r>
          <a:endParaRPr lang="ru-RU" sz="1700" dirty="0"/>
        </a:p>
      </dgm:t>
    </dgm:pt>
    <dgm:pt modelId="{03765683-06A5-4778-AE0A-FB5266659D4C}" type="parTrans" cxnId="{05F6E8E1-C304-4CAF-92C3-429CA4BA6197}">
      <dgm:prSet/>
      <dgm:spPr/>
      <dgm:t>
        <a:bodyPr/>
        <a:lstStyle/>
        <a:p>
          <a:endParaRPr lang="ru-RU" sz="1700"/>
        </a:p>
      </dgm:t>
    </dgm:pt>
    <dgm:pt modelId="{6BFA41DF-8266-42FD-85A9-5D4BFB20EA77}" type="sibTrans" cxnId="{05F6E8E1-C304-4CAF-92C3-429CA4BA6197}">
      <dgm:prSet/>
      <dgm:spPr/>
      <dgm:t>
        <a:bodyPr/>
        <a:lstStyle/>
        <a:p>
          <a:endParaRPr lang="ru-RU" sz="1700"/>
        </a:p>
      </dgm:t>
    </dgm:pt>
    <dgm:pt modelId="{D0D2B4F0-B68E-411B-A96D-30275AB14FCA}">
      <dgm:prSet phldrT="[Текст]" custT="1"/>
      <dgm:spPr/>
      <dgm:t>
        <a:bodyPr/>
        <a:lstStyle/>
        <a:p>
          <a:r>
            <a:rPr lang="ru-RU" sz="1700" dirty="0" smtClean="0"/>
            <a:t>ШАГ 3</a:t>
          </a:r>
          <a:endParaRPr lang="ru-RU" sz="1700" dirty="0"/>
        </a:p>
      </dgm:t>
    </dgm:pt>
    <dgm:pt modelId="{9F8F8886-39F2-4F62-94D5-03937D0F4D27}" type="parTrans" cxnId="{FEECDAF1-E73E-4074-8051-AEA327F0B179}">
      <dgm:prSet/>
      <dgm:spPr/>
      <dgm:t>
        <a:bodyPr/>
        <a:lstStyle/>
        <a:p>
          <a:endParaRPr lang="ru-RU" sz="1700"/>
        </a:p>
      </dgm:t>
    </dgm:pt>
    <dgm:pt modelId="{3F6CA2A7-7245-45E0-A9DA-43C3B9D445A8}" type="sibTrans" cxnId="{FEECDAF1-E73E-4074-8051-AEA327F0B179}">
      <dgm:prSet/>
      <dgm:spPr/>
      <dgm:t>
        <a:bodyPr/>
        <a:lstStyle/>
        <a:p>
          <a:endParaRPr lang="ru-RU" sz="1700"/>
        </a:p>
      </dgm:t>
    </dgm:pt>
    <dgm:pt modelId="{88CA72E7-63A0-4586-8DC8-2F45EBECDE64}">
      <dgm:prSet phldrT="[Текст]" custT="1"/>
      <dgm:spPr/>
      <dgm:t>
        <a:bodyPr/>
        <a:lstStyle/>
        <a:p>
          <a:r>
            <a:rPr lang="ru-RU" sz="1700" dirty="0" smtClean="0"/>
            <a:t>Разработка программы профессиональной подготовки  директоров российских школ на базе проекта образовательного стандарта, с учетом опыта, приобретенного в ходе реализации магистерской программы УО и Проекта модернизации ПО</a:t>
          </a:r>
          <a:endParaRPr lang="ru-RU" sz="1700" dirty="0"/>
        </a:p>
      </dgm:t>
    </dgm:pt>
    <dgm:pt modelId="{3FF7AB18-14B9-4B10-8B7A-F99510808370}" type="parTrans" cxnId="{9DE5BCCC-C892-49D1-84EC-38BEFAA806F8}">
      <dgm:prSet/>
      <dgm:spPr/>
      <dgm:t>
        <a:bodyPr/>
        <a:lstStyle/>
        <a:p>
          <a:endParaRPr lang="ru-RU" sz="1700"/>
        </a:p>
      </dgm:t>
    </dgm:pt>
    <dgm:pt modelId="{E7C2F9D7-4777-4ED5-A0D0-ED0970A08A0C}" type="sibTrans" cxnId="{9DE5BCCC-C892-49D1-84EC-38BEFAA806F8}">
      <dgm:prSet/>
      <dgm:spPr/>
      <dgm:t>
        <a:bodyPr/>
        <a:lstStyle/>
        <a:p>
          <a:endParaRPr lang="ru-RU" sz="1700"/>
        </a:p>
      </dgm:t>
    </dgm:pt>
    <dgm:pt modelId="{A15DD696-26F9-4926-AED4-DBB487A1811A}" type="pres">
      <dgm:prSet presAssocID="{13BF96BE-0EFC-4BB7-9084-D3B38BF3855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57015DD-0365-4806-9F61-19F970DE93CD}" type="pres">
      <dgm:prSet presAssocID="{B026A90D-39C5-4113-A96D-711CA9E70A4D}" presName="composite" presStyleCnt="0"/>
      <dgm:spPr/>
    </dgm:pt>
    <dgm:pt modelId="{740EEDB4-4978-47BC-BA2D-A14F9EDDE7BB}" type="pres">
      <dgm:prSet presAssocID="{B026A90D-39C5-4113-A96D-711CA9E70A4D}" presName="BackAccent" presStyleLbl="bgShp" presStyleIdx="0" presStyleCnt="3"/>
      <dgm:spPr/>
    </dgm:pt>
    <dgm:pt modelId="{2A6D24F3-D67E-492B-8999-C5B42A8F5A3F}" type="pres">
      <dgm:prSet presAssocID="{B026A90D-39C5-4113-A96D-711CA9E70A4D}" presName="Accent" presStyleLbl="alignNode1" presStyleIdx="0" presStyleCnt="3"/>
      <dgm:spPr/>
    </dgm:pt>
    <dgm:pt modelId="{40B94318-0F85-4E41-9F09-37043DEABF4F}" type="pres">
      <dgm:prSet presAssocID="{B026A90D-39C5-4113-A96D-711CA9E70A4D}" presName="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89206-88F7-4BCD-BAD1-C1121DCB50C9}" type="pres">
      <dgm:prSet presAssocID="{B026A90D-39C5-4113-A96D-711CA9E70A4D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7A5AD-B3FF-4A74-96C9-4E12E77D4AE6}" type="pres">
      <dgm:prSet presAssocID="{A9B1250E-379E-47CD-A484-F2C3A143D064}" presName="sibTrans" presStyleCnt="0"/>
      <dgm:spPr/>
    </dgm:pt>
    <dgm:pt modelId="{F657B2E4-F407-43CD-B14D-784E5AE677E9}" type="pres">
      <dgm:prSet presAssocID="{1D6F019F-0FA2-49BC-BABF-93D97B280541}" presName="composite" presStyleCnt="0"/>
      <dgm:spPr/>
    </dgm:pt>
    <dgm:pt modelId="{C5F0DA2B-BD8E-498B-80F2-F99B0402055B}" type="pres">
      <dgm:prSet presAssocID="{1D6F019F-0FA2-49BC-BABF-93D97B280541}" presName="BackAccent" presStyleLbl="bgShp" presStyleIdx="1" presStyleCnt="3"/>
      <dgm:spPr/>
    </dgm:pt>
    <dgm:pt modelId="{60565055-8DC3-41D7-8FC4-C3865A62CB67}" type="pres">
      <dgm:prSet presAssocID="{1D6F019F-0FA2-49BC-BABF-93D97B280541}" presName="Accent" presStyleLbl="alignNode1" presStyleIdx="1" presStyleCnt="3"/>
      <dgm:spPr/>
    </dgm:pt>
    <dgm:pt modelId="{2AFE8206-E8B9-4D4C-AC1E-C3EA7C026816}" type="pres">
      <dgm:prSet presAssocID="{1D6F019F-0FA2-49BC-BABF-93D97B280541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90530-39AA-43C3-A15C-2F07CD8E6555}" type="pres">
      <dgm:prSet presAssocID="{1D6F019F-0FA2-49BC-BABF-93D97B28054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F5503-DB20-4A84-870C-E2EEC9F3B962}" type="pres">
      <dgm:prSet presAssocID="{423B793C-DABD-426F-BA74-D1C1E04BE598}" presName="sibTrans" presStyleCnt="0"/>
      <dgm:spPr/>
    </dgm:pt>
    <dgm:pt modelId="{9D7A68AE-6D60-4787-BB30-F3FA8F9A5077}" type="pres">
      <dgm:prSet presAssocID="{D0D2B4F0-B68E-411B-A96D-30275AB14FCA}" presName="composite" presStyleCnt="0"/>
      <dgm:spPr/>
    </dgm:pt>
    <dgm:pt modelId="{36B0ED79-C532-44AE-B3A6-AC0BBED21FAB}" type="pres">
      <dgm:prSet presAssocID="{D0D2B4F0-B68E-411B-A96D-30275AB14FCA}" presName="BackAccent" presStyleLbl="bgShp" presStyleIdx="2" presStyleCnt="3"/>
      <dgm:spPr/>
    </dgm:pt>
    <dgm:pt modelId="{C13B2521-41C5-48E8-9FA5-C51F060AD30E}" type="pres">
      <dgm:prSet presAssocID="{D0D2B4F0-B68E-411B-A96D-30275AB14FCA}" presName="Accent" presStyleLbl="alignNode1" presStyleIdx="2" presStyleCnt="3"/>
      <dgm:spPr/>
    </dgm:pt>
    <dgm:pt modelId="{EB92E9BF-B582-425F-9290-7C01ED105202}" type="pres">
      <dgm:prSet presAssocID="{D0D2B4F0-B68E-411B-A96D-30275AB14FCA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A1528-E63A-4290-AED0-10EC82F8DF2A}" type="pres">
      <dgm:prSet presAssocID="{D0D2B4F0-B68E-411B-A96D-30275AB14FCA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E5BCCC-C892-49D1-84EC-38BEFAA806F8}" srcId="{D0D2B4F0-B68E-411B-A96D-30275AB14FCA}" destId="{88CA72E7-63A0-4586-8DC8-2F45EBECDE64}" srcOrd="0" destOrd="0" parTransId="{3FF7AB18-14B9-4B10-8B7A-F99510808370}" sibTransId="{E7C2F9D7-4777-4ED5-A0D0-ED0970A08A0C}"/>
    <dgm:cxn modelId="{6F1C73C1-B7E7-435F-BF11-23F4770FF2D3}" type="presOf" srcId="{1D6F019F-0FA2-49BC-BABF-93D97B280541}" destId="{69590530-39AA-43C3-A15C-2F07CD8E6555}" srcOrd="0" destOrd="0" presId="urn:microsoft.com/office/officeart/2008/layout/IncreasingCircleProcess"/>
    <dgm:cxn modelId="{7E7E85AE-0CDF-4285-9526-468D3B22FD17}" type="presOf" srcId="{64191DEA-3AE5-4FDC-9941-774DB1AA47C4}" destId="{40B94318-0F85-4E41-9F09-37043DEABF4F}" srcOrd="0" destOrd="0" presId="urn:microsoft.com/office/officeart/2008/layout/IncreasingCircleProcess"/>
    <dgm:cxn modelId="{FEECDAF1-E73E-4074-8051-AEA327F0B179}" srcId="{13BF96BE-0EFC-4BB7-9084-D3B38BF38559}" destId="{D0D2B4F0-B68E-411B-A96D-30275AB14FCA}" srcOrd="2" destOrd="0" parTransId="{9F8F8886-39F2-4F62-94D5-03937D0F4D27}" sibTransId="{3F6CA2A7-7245-45E0-A9DA-43C3B9D445A8}"/>
    <dgm:cxn modelId="{F94BC29A-3770-4D89-8418-EB2AB4D9EDD5}" type="presOf" srcId="{88CA72E7-63A0-4586-8DC8-2F45EBECDE64}" destId="{EB92E9BF-B582-425F-9290-7C01ED105202}" srcOrd="0" destOrd="0" presId="urn:microsoft.com/office/officeart/2008/layout/IncreasingCircleProcess"/>
    <dgm:cxn modelId="{E39BFAC8-D1AE-44DB-8CA0-EAB870F89366}" srcId="{13BF96BE-0EFC-4BB7-9084-D3B38BF38559}" destId="{1D6F019F-0FA2-49BC-BABF-93D97B280541}" srcOrd="1" destOrd="0" parTransId="{6292974E-56A9-46BE-81FD-CCF34C290F9D}" sibTransId="{423B793C-DABD-426F-BA74-D1C1E04BE598}"/>
    <dgm:cxn modelId="{41F30224-AFD0-4CBB-91A5-664E2702914B}" type="presOf" srcId="{13BF96BE-0EFC-4BB7-9084-D3B38BF38559}" destId="{A15DD696-26F9-4926-AED4-DBB487A1811A}" srcOrd="0" destOrd="0" presId="urn:microsoft.com/office/officeart/2008/layout/IncreasingCircleProcess"/>
    <dgm:cxn modelId="{05F6E8E1-C304-4CAF-92C3-429CA4BA6197}" srcId="{1D6F019F-0FA2-49BC-BABF-93D97B280541}" destId="{8883B0E3-E843-4E33-8FCC-BEA9543D62A8}" srcOrd="0" destOrd="0" parTransId="{03765683-06A5-4778-AE0A-FB5266659D4C}" sibTransId="{6BFA41DF-8266-42FD-85A9-5D4BFB20EA77}"/>
    <dgm:cxn modelId="{495132D1-6BCC-43D1-B0C6-66A418D64F0F}" type="presOf" srcId="{8883B0E3-E843-4E33-8FCC-BEA9543D62A8}" destId="{2AFE8206-E8B9-4D4C-AC1E-C3EA7C026816}" srcOrd="0" destOrd="0" presId="urn:microsoft.com/office/officeart/2008/layout/IncreasingCircleProcess"/>
    <dgm:cxn modelId="{940D0732-A79B-481F-B92E-018AAD340817}" type="presOf" srcId="{B026A90D-39C5-4113-A96D-711CA9E70A4D}" destId="{0A389206-88F7-4BCD-BAD1-C1121DCB50C9}" srcOrd="0" destOrd="0" presId="urn:microsoft.com/office/officeart/2008/layout/IncreasingCircleProcess"/>
    <dgm:cxn modelId="{8E69BE85-9C76-4765-A695-6143BD930A1A}" srcId="{13BF96BE-0EFC-4BB7-9084-D3B38BF38559}" destId="{B026A90D-39C5-4113-A96D-711CA9E70A4D}" srcOrd="0" destOrd="0" parTransId="{100E089A-873D-4426-993C-209372708CAF}" sibTransId="{A9B1250E-379E-47CD-A484-F2C3A143D064}"/>
    <dgm:cxn modelId="{7932650E-E7B9-437B-9A85-56AC9F0E35C1}" type="presOf" srcId="{D0D2B4F0-B68E-411B-A96D-30275AB14FCA}" destId="{D3CA1528-E63A-4290-AED0-10EC82F8DF2A}" srcOrd="0" destOrd="0" presId="urn:microsoft.com/office/officeart/2008/layout/IncreasingCircleProcess"/>
    <dgm:cxn modelId="{E49C208B-7A57-4BF8-9109-402ED0A4ACDC}" srcId="{B026A90D-39C5-4113-A96D-711CA9E70A4D}" destId="{64191DEA-3AE5-4FDC-9941-774DB1AA47C4}" srcOrd="0" destOrd="0" parTransId="{B9EC4A64-5C15-4523-8FBC-74C8A4210030}" sibTransId="{E6DB1BFD-B02C-4A24-8D6E-1C31A73A8EA7}"/>
    <dgm:cxn modelId="{3D2466DA-5C9A-42D0-84D9-DF94868C579B}" type="presParOf" srcId="{A15DD696-26F9-4926-AED4-DBB487A1811A}" destId="{F57015DD-0365-4806-9F61-19F970DE93CD}" srcOrd="0" destOrd="0" presId="urn:microsoft.com/office/officeart/2008/layout/IncreasingCircleProcess"/>
    <dgm:cxn modelId="{C1F9B229-5CEE-4DCE-B266-7160ABE0E109}" type="presParOf" srcId="{F57015DD-0365-4806-9F61-19F970DE93CD}" destId="{740EEDB4-4978-47BC-BA2D-A14F9EDDE7BB}" srcOrd="0" destOrd="0" presId="urn:microsoft.com/office/officeart/2008/layout/IncreasingCircleProcess"/>
    <dgm:cxn modelId="{AAAE351E-2E9F-4736-805A-FD97E82A9267}" type="presParOf" srcId="{F57015DD-0365-4806-9F61-19F970DE93CD}" destId="{2A6D24F3-D67E-492B-8999-C5B42A8F5A3F}" srcOrd="1" destOrd="0" presId="urn:microsoft.com/office/officeart/2008/layout/IncreasingCircleProcess"/>
    <dgm:cxn modelId="{78EC4223-6C74-40DA-B747-1F18FCAE4725}" type="presParOf" srcId="{F57015DD-0365-4806-9F61-19F970DE93CD}" destId="{40B94318-0F85-4E41-9F09-37043DEABF4F}" srcOrd="2" destOrd="0" presId="urn:microsoft.com/office/officeart/2008/layout/IncreasingCircleProcess"/>
    <dgm:cxn modelId="{D28B9972-1231-4080-89A4-24FACB82E3D4}" type="presParOf" srcId="{F57015DD-0365-4806-9F61-19F970DE93CD}" destId="{0A389206-88F7-4BCD-BAD1-C1121DCB50C9}" srcOrd="3" destOrd="0" presId="urn:microsoft.com/office/officeart/2008/layout/IncreasingCircleProcess"/>
    <dgm:cxn modelId="{6DED69AA-C957-41C4-B9DC-9F1CD4A059AD}" type="presParOf" srcId="{A15DD696-26F9-4926-AED4-DBB487A1811A}" destId="{4387A5AD-B3FF-4A74-96C9-4E12E77D4AE6}" srcOrd="1" destOrd="0" presId="urn:microsoft.com/office/officeart/2008/layout/IncreasingCircleProcess"/>
    <dgm:cxn modelId="{499B31FC-ECAB-4A36-B008-BC1EA25B08F9}" type="presParOf" srcId="{A15DD696-26F9-4926-AED4-DBB487A1811A}" destId="{F657B2E4-F407-43CD-B14D-784E5AE677E9}" srcOrd="2" destOrd="0" presId="urn:microsoft.com/office/officeart/2008/layout/IncreasingCircleProcess"/>
    <dgm:cxn modelId="{71E5EED3-2EFE-4B65-8B21-D7137D5BB1E9}" type="presParOf" srcId="{F657B2E4-F407-43CD-B14D-784E5AE677E9}" destId="{C5F0DA2B-BD8E-498B-80F2-F99B0402055B}" srcOrd="0" destOrd="0" presId="urn:microsoft.com/office/officeart/2008/layout/IncreasingCircleProcess"/>
    <dgm:cxn modelId="{491440A9-AF51-4EC7-A807-D6BCE23FA39B}" type="presParOf" srcId="{F657B2E4-F407-43CD-B14D-784E5AE677E9}" destId="{60565055-8DC3-41D7-8FC4-C3865A62CB67}" srcOrd="1" destOrd="0" presId="urn:microsoft.com/office/officeart/2008/layout/IncreasingCircleProcess"/>
    <dgm:cxn modelId="{A82A9B9F-6001-4C4F-B9CE-2B752B8B854D}" type="presParOf" srcId="{F657B2E4-F407-43CD-B14D-784E5AE677E9}" destId="{2AFE8206-E8B9-4D4C-AC1E-C3EA7C026816}" srcOrd="2" destOrd="0" presId="urn:microsoft.com/office/officeart/2008/layout/IncreasingCircleProcess"/>
    <dgm:cxn modelId="{F8B7B927-B838-4BEC-A719-53707DE04B1D}" type="presParOf" srcId="{F657B2E4-F407-43CD-B14D-784E5AE677E9}" destId="{69590530-39AA-43C3-A15C-2F07CD8E6555}" srcOrd="3" destOrd="0" presId="urn:microsoft.com/office/officeart/2008/layout/IncreasingCircleProcess"/>
    <dgm:cxn modelId="{3FF6943D-E243-4167-960B-80B9DDEA11BA}" type="presParOf" srcId="{A15DD696-26F9-4926-AED4-DBB487A1811A}" destId="{259F5503-DB20-4A84-870C-E2EEC9F3B962}" srcOrd="3" destOrd="0" presId="urn:microsoft.com/office/officeart/2008/layout/IncreasingCircleProcess"/>
    <dgm:cxn modelId="{DACEFF29-908B-4088-A5CB-6D0A98ABB501}" type="presParOf" srcId="{A15DD696-26F9-4926-AED4-DBB487A1811A}" destId="{9D7A68AE-6D60-4787-BB30-F3FA8F9A5077}" srcOrd="4" destOrd="0" presId="urn:microsoft.com/office/officeart/2008/layout/IncreasingCircleProcess"/>
    <dgm:cxn modelId="{3905479D-E059-4048-9D43-A5DCF8FE0120}" type="presParOf" srcId="{9D7A68AE-6D60-4787-BB30-F3FA8F9A5077}" destId="{36B0ED79-C532-44AE-B3A6-AC0BBED21FAB}" srcOrd="0" destOrd="0" presId="urn:microsoft.com/office/officeart/2008/layout/IncreasingCircleProcess"/>
    <dgm:cxn modelId="{2ADA69A7-D9E0-433D-BDD9-F3835E5C8646}" type="presParOf" srcId="{9D7A68AE-6D60-4787-BB30-F3FA8F9A5077}" destId="{C13B2521-41C5-48E8-9FA5-C51F060AD30E}" srcOrd="1" destOrd="0" presId="urn:microsoft.com/office/officeart/2008/layout/IncreasingCircleProcess"/>
    <dgm:cxn modelId="{62F0E822-470C-4EBC-8C82-9F170295B549}" type="presParOf" srcId="{9D7A68AE-6D60-4787-BB30-F3FA8F9A5077}" destId="{EB92E9BF-B582-425F-9290-7C01ED105202}" srcOrd="2" destOrd="0" presId="urn:microsoft.com/office/officeart/2008/layout/IncreasingCircleProcess"/>
    <dgm:cxn modelId="{B67FA94D-4129-422D-8A36-19EFAE757C7A}" type="presParOf" srcId="{9D7A68AE-6D60-4787-BB30-F3FA8F9A5077}" destId="{D3CA1528-E63A-4290-AED0-10EC82F8DF2A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022AA6-17F7-4BF3-907A-4AB1C9B064C4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BDC6AE-4A7E-461B-8562-CF9C8B6FDF10}">
      <dgm:prSet phldrT="[Текст]" custT="1"/>
      <dgm:spPr/>
      <dgm:t>
        <a:bodyPr/>
        <a:lstStyle/>
        <a:p>
          <a:r>
            <a:rPr lang="ru-RU" sz="1700" b="1" dirty="0" smtClean="0"/>
            <a:t>Аналитический</a:t>
          </a:r>
        </a:p>
        <a:p>
          <a:r>
            <a:rPr lang="ru-RU" sz="1700" b="1" dirty="0" smtClean="0"/>
            <a:t> </a:t>
          </a:r>
          <a:endParaRPr lang="ru-RU" sz="1700" b="1" dirty="0"/>
        </a:p>
      </dgm:t>
    </dgm:pt>
    <dgm:pt modelId="{AF6D8B76-0040-4136-92DC-B58F9DCFE517}" type="parTrans" cxnId="{ED1BFCB4-C947-4CCA-A9F0-23AA7CF2434D}">
      <dgm:prSet/>
      <dgm:spPr/>
      <dgm:t>
        <a:bodyPr/>
        <a:lstStyle/>
        <a:p>
          <a:endParaRPr lang="ru-RU"/>
        </a:p>
      </dgm:t>
    </dgm:pt>
    <dgm:pt modelId="{6F8DC8DB-A1F6-4CF9-AF29-68AE0D5065C9}" type="sibTrans" cxnId="{ED1BFCB4-C947-4CCA-A9F0-23AA7CF2434D}">
      <dgm:prSet/>
      <dgm:spPr/>
      <dgm:t>
        <a:bodyPr/>
        <a:lstStyle/>
        <a:p>
          <a:endParaRPr lang="ru-RU"/>
        </a:p>
      </dgm:t>
    </dgm:pt>
    <dgm:pt modelId="{B5D4BA3F-7BE6-4474-A9F9-D7151FF456CA}">
      <dgm:prSet phldrT="[Текст]" custT="1"/>
      <dgm:spPr/>
      <dgm:t>
        <a:bodyPr/>
        <a:lstStyle/>
        <a:p>
          <a:r>
            <a:rPr lang="ru-RU" sz="1700" b="1" dirty="0" smtClean="0"/>
            <a:t>Директивный</a:t>
          </a:r>
          <a:endParaRPr lang="ru-RU" sz="1700" b="1" dirty="0"/>
        </a:p>
      </dgm:t>
    </dgm:pt>
    <dgm:pt modelId="{D7213297-F328-484D-BB37-1D2D37317C55}" type="parTrans" cxnId="{B3B55237-D6F7-49F7-9119-DCA56825D5F2}">
      <dgm:prSet/>
      <dgm:spPr/>
      <dgm:t>
        <a:bodyPr/>
        <a:lstStyle/>
        <a:p>
          <a:endParaRPr lang="ru-RU"/>
        </a:p>
      </dgm:t>
    </dgm:pt>
    <dgm:pt modelId="{9871108F-1BF3-470C-875E-75A3050BABD7}" type="sibTrans" cxnId="{B3B55237-D6F7-49F7-9119-DCA56825D5F2}">
      <dgm:prSet/>
      <dgm:spPr/>
      <dgm:t>
        <a:bodyPr/>
        <a:lstStyle/>
        <a:p>
          <a:endParaRPr lang="ru-RU"/>
        </a:p>
      </dgm:t>
    </dgm:pt>
    <dgm:pt modelId="{1305CADA-63DF-4086-8B12-11F6F7FAEE93}">
      <dgm:prSet phldrT="[Текст]" custT="1"/>
      <dgm:spPr/>
      <dgm:t>
        <a:bodyPr/>
        <a:lstStyle/>
        <a:p>
          <a:r>
            <a:rPr lang="ru-RU" sz="1600" b="1" dirty="0" smtClean="0"/>
            <a:t>Концептуальный</a:t>
          </a:r>
          <a:endParaRPr lang="ru-RU" sz="1600" b="1" dirty="0"/>
        </a:p>
      </dgm:t>
    </dgm:pt>
    <dgm:pt modelId="{BD821796-4589-4DA2-994F-7EFE1D462B42}" type="parTrans" cxnId="{B4B0C037-01E6-4546-BE90-E58BBE4A0FAE}">
      <dgm:prSet/>
      <dgm:spPr/>
      <dgm:t>
        <a:bodyPr/>
        <a:lstStyle/>
        <a:p>
          <a:endParaRPr lang="ru-RU"/>
        </a:p>
      </dgm:t>
    </dgm:pt>
    <dgm:pt modelId="{3E2B931A-379A-468D-98EF-D6305F9F0337}" type="sibTrans" cxnId="{B4B0C037-01E6-4546-BE90-E58BBE4A0FAE}">
      <dgm:prSet/>
      <dgm:spPr/>
      <dgm:t>
        <a:bodyPr/>
        <a:lstStyle/>
        <a:p>
          <a:endParaRPr lang="ru-RU"/>
        </a:p>
      </dgm:t>
    </dgm:pt>
    <dgm:pt modelId="{B6541EB4-8E19-4304-87B3-087693A881D4}">
      <dgm:prSet phldrT="[Текст]" custT="1"/>
      <dgm:spPr/>
      <dgm:t>
        <a:bodyPr/>
        <a:lstStyle/>
        <a:p>
          <a:r>
            <a:rPr lang="ru-RU" sz="1700" b="1" dirty="0" smtClean="0"/>
            <a:t>Поведенческий</a:t>
          </a:r>
          <a:endParaRPr lang="ru-RU" sz="1700" b="1" dirty="0"/>
        </a:p>
      </dgm:t>
    </dgm:pt>
    <dgm:pt modelId="{E82DA53C-326B-415E-B894-8DBC6BD0E21C}" type="parTrans" cxnId="{58D632B2-20B2-42BD-B356-6960F1FB7EFA}">
      <dgm:prSet/>
      <dgm:spPr/>
      <dgm:t>
        <a:bodyPr/>
        <a:lstStyle/>
        <a:p>
          <a:endParaRPr lang="ru-RU"/>
        </a:p>
      </dgm:t>
    </dgm:pt>
    <dgm:pt modelId="{B6586340-0F41-4E88-85FE-88349F1155A3}" type="sibTrans" cxnId="{58D632B2-20B2-42BD-B356-6960F1FB7EFA}">
      <dgm:prSet/>
      <dgm:spPr/>
      <dgm:t>
        <a:bodyPr/>
        <a:lstStyle/>
        <a:p>
          <a:endParaRPr lang="ru-RU"/>
        </a:p>
      </dgm:t>
    </dgm:pt>
    <dgm:pt modelId="{2C9E90B9-DB0A-4B2B-AFBB-9EF44974BCDA}" type="pres">
      <dgm:prSet presAssocID="{61022AA6-17F7-4BF3-907A-4AB1C9B064C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33F527-777C-431F-9FB5-72F2B098CC1F}" type="pres">
      <dgm:prSet presAssocID="{61022AA6-17F7-4BF3-907A-4AB1C9B064C4}" presName="diamond" presStyleLbl="bgShp" presStyleIdx="0" presStyleCnt="1"/>
      <dgm:spPr/>
    </dgm:pt>
    <dgm:pt modelId="{E98EB80F-8151-4C94-BD91-F869918F189D}" type="pres">
      <dgm:prSet presAssocID="{61022AA6-17F7-4BF3-907A-4AB1C9B064C4}" presName="quad1" presStyleLbl="node1" presStyleIdx="0" presStyleCnt="4" custLinFactNeighborX="2109" custLinFactNeighborY="14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1C154-8572-4359-810D-66627B04CDF0}" type="pres">
      <dgm:prSet presAssocID="{61022AA6-17F7-4BF3-907A-4AB1C9B064C4}" presName="quad2" presStyleLbl="node1" presStyleIdx="1" presStyleCnt="4" custLinFactNeighborX="500" custLinFactNeighborY="1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1455A-01DB-4F0A-8049-5322564AFE3C}" type="pres">
      <dgm:prSet presAssocID="{61022AA6-17F7-4BF3-907A-4AB1C9B064C4}" presName="quad3" presStyleLbl="node1" presStyleIdx="2" presStyleCnt="4" custLinFactNeighborX="14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57C60-5508-4022-9E4A-598C3BA4C655}" type="pres">
      <dgm:prSet presAssocID="{61022AA6-17F7-4BF3-907A-4AB1C9B064C4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B55237-D6F7-49F7-9119-DCA56825D5F2}" srcId="{61022AA6-17F7-4BF3-907A-4AB1C9B064C4}" destId="{B5D4BA3F-7BE6-4474-A9F9-D7151FF456CA}" srcOrd="1" destOrd="0" parTransId="{D7213297-F328-484D-BB37-1D2D37317C55}" sibTransId="{9871108F-1BF3-470C-875E-75A3050BABD7}"/>
    <dgm:cxn modelId="{2B6C0C48-2DBF-4ECA-B6BD-9F8B586DA8E7}" type="presOf" srcId="{B6541EB4-8E19-4304-87B3-087693A881D4}" destId="{5A357C60-5508-4022-9E4A-598C3BA4C655}" srcOrd="0" destOrd="0" presId="urn:microsoft.com/office/officeart/2005/8/layout/matrix3"/>
    <dgm:cxn modelId="{B4B0C037-01E6-4546-BE90-E58BBE4A0FAE}" srcId="{61022AA6-17F7-4BF3-907A-4AB1C9B064C4}" destId="{1305CADA-63DF-4086-8B12-11F6F7FAEE93}" srcOrd="2" destOrd="0" parTransId="{BD821796-4589-4DA2-994F-7EFE1D462B42}" sibTransId="{3E2B931A-379A-468D-98EF-D6305F9F0337}"/>
    <dgm:cxn modelId="{AB698F54-8DB6-4653-939E-AA62768BCED7}" type="presOf" srcId="{1305CADA-63DF-4086-8B12-11F6F7FAEE93}" destId="{D9E1455A-01DB-4F0A-8049-5322564AFE3C}" srcOrd="0" destOrd="0" presId="urn:microsoft.com/office/officeart/2005/8/layout/matrix3"/>
    <dgm:cxn modelId="{42834B50-E268-4A28-B618-C006F27CD8B5}" type="presOf" srcId="{61022AA6-17F7-4BF3-907A-4AB1C9B064C4}" destId="{2C9E90B9-DB0A-4B2B-AFBB-9EF44974BCDA}" srcOrd="0" destOrd="0" presId="urn:microsoft.com/office/officeart/2005/8/layout/matrix3"/>
    <dgm:cxn modelId="{58D632B2-20B2-42BD-B356-6960F1FB7EFA}" srcId="{61022AA6-17F7-4BF3-907A-4AB1C9B064C4}" destId="{B6541EB4-8E19-4304-87B3-087693A881D4}" srcOrd="3" destOrd="0" parTransId="{E82DA53C-326B-415E-B894-8DBC6BD0E21C}" sibTransId="{B6586340-0F41-4E88-85FE-88349F1155A3}"/>
    <dgm:cxn modelId="{874181FC-96F2-4ECB-BA8C-A8497DE93071}" type="presOf" srcId="{73BDC6AE-4A7E-461B-8562-CF9C8B6FDF10}" destId="{E98EB80F-8151-4C94-BD91-F869918F189D}" srcOrd="0" destOrd="0" presId="urn:microsoft.com/office/officeart/2005/8/layout/matrix3"/>
    <dgm:cxn modelId="{ED1BFCB4-C947-4CCA-A9F0-23AA7CF2434D}" srcId="{61022AA6-17F7-4BF3-907A-4AB1C9B064C4}" destId="{73BDC6AE-4A7E-461B-8562-CF9C8B6FDF10}" srcOrd="0" destOrd="0" parTransId="{AF6D8B76-0040-4136-92DC-B58F9DCFE517}" sibTransId="{6F8DC8DB-A1F6-4CF9-AF29-68AE0D5065C9}"/>
    <dgm:cxn modelId="{E619B5FB-70F8-46DB-9534-9A46610ACE08}" type="presOf" srcId="{B5D4BA3F-7BE6-4474-A9F9-D7151FF456CA}" destId="{A571C154-8572-4359-810D-66627B04CDF0}" srcOrd="0" destOrd="0" presId="urn:microsoft.com/office/officeart/2005/8/layout/matrix3"/>
    <dgm:cxn modelId="{849F8AF0-11AA-4739-B131-DFE2755A5CE9}" type="presParOf" srcId="{2C9E90B9-DB0A-4B2B-AFBB-9EF44974BCDA}" destId="{7033F527-777C-431F-9FB5-72F2B098CC1F}" srcOrd="0" destOrd="0" presId="urn:microsoft.com/office/officeart/2005/8/layout/matrix3"/>
    <dgm:cxn modelId="{6653CD1C-02F2-48D2-8758-F6A1C1061B20}" type="presParOf" srcId="{2C9E90B9-DB0A-4B2B-AFBB-9EF44974BCDA}" destId="{E98EB80F-8151-4C94-BD91-F869918F189D}" srcOrd="1" destOrd="0" presId="urn:microsoft.com/office/officeart/2005/8/layout/matrix3"/>
    <dgm:cxn modelId="{673ECFC8-ACC0-4FC3-AE89-E21E0EF3AC4C}" type="presParOf" srcId="{2C9E90B9-DB0A-4B2B-AFBB-9EF44974BCDA}" destId="{A571C154-8572-4359-810D-66627B04CDF0}" srcOrd="2" destOrd="0" presId="urn:microsoft.com/office/officeart/2005/8/layout/matrix3"/>
    <dgm:cxn modelId="{20AE7EE8-9512-435B-BFBB-C7424B6CCB37}" type="presParOf" srcId="{2C9E90B9-DB0A-4B2B-AFBB-9EF44974BCDA}" destId="{D9E1455A-01DB-4F0A-8049-5322564AFE3C}" srcOrd="3" destOrd="0" presId="urn:microsoft.com/office/officeart/2005/8/layout/matrix3"/>
    <dgm:cxn modelId="{8188E6E7-AACB-4861-B448-76F8969038A6}" type="presParOf" srcId="{2C9E90B9-DB0A-4B2B-AFBB-9EF44974BCDA}" destId="{5A357C60-5508-4022-9E4A-598C3BA4C65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6D6310-2E68-43BE-AA4C-5180EA2E95B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45CF93B-D9BA-4B89-B1A7-CF0D8AC0E60F}">
      <dgm:prSet phldrT="[Текст]" custT="1"/>
      <dgm:spPr/>
      <dgm:t>
        <a:bodyPr/>
        <a:lstStyle/>
        <a:p>
          <a:pPr algn="just"/>
          <a:r>
            <a:rPr lang="ru-RU" sz="1800" dirty="0" smtClean="0"/>
            <a:t>Наличие набора квалификационных характеристик, предусмотренных проектом профессионального стандарта директора школы</a:t>
          </a:r>
          <a:endParaRPr lang="ru-RU" sz="1800" dirty="0"/>
        </a:p>
      </dgm:t>
    </dgm:pt>
    <dgm:pt modelId="{90634F87-7623-4E72-847F-A250DE9CB9E7}" type="parTrans" cxnId="{018ABC75-CE7C-4662-A9E0-9F1752456692}">
      <dgm:prSet/>
      <dgm:spPr/>
      <dgm:t>
        <a:bodyPr/>
        <a:lstStyle/>
        <a:p>
          <a:pPr algn="l"/>
          <a:endParaRPr lang="ru-RU" sz="1800"/>
        </a:p>
      </dgm:t>
    </dgm:pt>
    <dgm:pt modelId="{145F93D6-A5CB-4D01-B143-E144169459B1}" type="sibTrans" cxnId="{018ABC75-CE7C-4662-A9E0-9F1752456692}">
      <dgm:prSet/>
      <dgm:spPr/>
      <dgm:t>
        <a:bodyPr/>
        <a:lstStyle/>
        <a:p>
          <a:pPr algn="l"/>
          <a:endParaRPr lang="ru-RU" sz="1800"/>
        </a:p>
      </dgm:t>
    </dgm:pt>
    <dgm:pt modelId="{C2D27435-EF70-4D13-8062-ACCB26BAA41C}">
      <dgm:prSet phldrT="[Текст]" custT="1"/>
      <dgm:spPr/>
      <dgm:t>
        <a:bodyPr/>
        <a:lstStyle/>
        <a:p>
          <a:pPr algn="just"/>
          <a:r>
            <a:rPr lang="ru-RU" sz="1800" dirty="0" smtClean="0"/>
            <a:t>Значимость региональных различий: единые для всех федеральные инициативы могут быть по-разному реализованы в разных территориях</a:t>
          </a:r>
          <a:endParaRPr lang="ru-RU" sz="1800" dirty="0"/>
        </a:p>
      </dgm:t>
    </dgm:pt>
    <dgm:pt modelId="{B4A31EBA-CCAD-4AD5-B8FB-2F654189AF65}" type="parTrans" cxnId="{A314DBD9-94AF-4570-A6DC-70F28BD399C6}">
      <dgm:prSet/>
      <dgm:spPr/>
      <dgm:t>
        <a:bodyPr/>
        <a:lstStyle/>
        <a:p>
          <a:pPr algn="l"/>
          <a:endParaRPr lang="ru-RU" sz="1800"/>
        </a:p>
      </dgm:t>
    </dgm:pt>
    <dgm:pt modelId="{BAEA48B7-F4E1-4ED5-A65B-99E040086928}" type="sibTrans" cxnId="{A314DBD9-94AF-4570-A6DC-70F28BD399C6}">
      <dgm:prSet/>
      <dgm:spPr/>
      <dgm:t>
        <a:bodyPr/>
        <a:lstStyle/>
        <a:p>
          <a:pPr algn="l"/>
          <a:endParaRPr lang="ru-RU" sz="1800"/>
        </a:p>
      </dgm:t>
    </dgm:pt>
    <dgm:pt modelId="{0EBC413C-3177-4DB2-879C-DE228313AC2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Зависимость потребностей руководителей школ от уровня подготовки и стажа , профессиональных и личностных качеств, характеристик организации, внешних контекстных факторов и т.д. </a:t>
          </a:r>
          <a:endParaRPr lang="ru-RU" sz="1800" dirty="0"/>
        </a:p>
      </dgm:t>
    </dgm:pt>
    <dgm:pt modelId="{E36765C2-26BB-4FC7-93ED-A59494B269E9}" type="parTrans" cxnId="{32ADC4E4-38C5-4194-880D-B36316CDAABA}">
      <dgm:prSet/>
      <dgm:spPr/>
      <dgm:t>
        <a:bodyPr/>
        <a:lstStyle/>
        <a:p>
          <a:pPr algn="l"/>
          <a:endParaRPr lang="ru-RU" sz="1800"/>
        </a:p>
      </dgm:t>
    </dgm:pt>
    <dgm:pt modelId="{BC972D9F-7D45-4512-A883-55B3A7AB1ED5}" type="sibTrans" cxnId="{32ADC4E4-38C5-4194-880D-B36316CDAABA}">
      <dgm:prSet/>
      <dgm:spPr/>
      <dgm:t>
        <a:bodyPr/>
        <a:lstStyle/>
        <a:p>
          <a:pPr algn="l"/>
          <a:endParaRPr lang="ru-RU" sz="1800"/>
        </a:p>
      </dgm:t>
    </dgm:pt>
    <dgm:pt modelId="{32271F69-EFB0-4759-B2BF-EF042C68BB1D}">
      <dgm:prSet phldrT="[Текст]" custT="1"/>
      <dgm:spPr/>
      <dgm:t>
        <a:bodyPr/>
        <a:lstStyle/>
        <a:p>
          <a:pPr algn="just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/>
            <a:t>Личная потребность (интерес) руководителей на развитие персональных профессиональных компетенций</a:t>
          </a:r>
          <a:endParaRPr lang="ru-RU" sz="1800" dirty="0"/>
        </a:p>
      </dgm:t>
    </dgm:pt>
    <dgm:pt modelId="{3A890F8B-7EF3-4616-BB02-4A00A2A40452}" type="parTrans" cxnId="{7F6B5280-43F8-41CD-8EAB-535D8766FD3C}">
      <dgm:prSet/>
      <dgm:spPr/>
      <dgm:t>
        <a:bodyPr/>
        <a:lstStyle/>
        <a:p>
          <a:pPr algn="l"/>
          <a:endParaRPr lang="ru-RU" sz="1800"/>
        </a:p>
      </dgm:t>
    </dgm:pt>
    <dgm:pt modelId="{881F59E8-43F1-40D8-A96D-2F85636A35E8}" type="sibTrans" cxnId="{7F6B5280-43F8-41CD-8EAB-535D8766FD3C}">
      <dgm:prSet/>
      <dgm:spPr/>
      <dgm:t>
        <a:bodyPr/>
        <a:lstStyle/>
        <a:p>
          <a:pPr algn="l"/>
          <a:endParaRPr lang="ru-RU" sz="1800"/>
        </a:p>
      </dgm:t>
    </dgm:pt>
    <dgm:pt modelId="{A1734F03-9F1B-417E-9074-327C09F648D0}" type="pres">
      <dgm:prSet presAssocID="{436D6310-2E68-43BE-AA4C-5180EA2E95BA}" presName="linearFlow" presStyleCnt="0">
        <dgm:presLayoutVars>
          <dgm:dir/>
          <dgm:resizeHandles val="exact"/>
        </dgm:presLayoutVars>
      </dgm:prSet>
      <dgm:spPr/>
    </dgm:pt>
    <dgm:pt modelId="{CFE351FE-5DAE-40D9-B609-07A9007AF4FD}" type="pres">
      <dgm:prSet presAssocID="{345CF93B-D9BA-4B89-B1A7-CF0D8AC0E60F}" presName="composite" presStyleCnt="0"/>
      <dgm:spPr/>
    </dgm:pt>
    <dgm:pt modelId="{819F6A58-B1EF-4F37-900A-076443EF9B82}" type="pres">
      <dgm:prSet presAssocID="{345CF93B-D9BA-4B89-B1A7-CF0D8AC0E60F}" presName="imgShp" presStyleLbl="fgImgPlace1" presStyleIdx="0" presStyleCnt="4" custLinFactNeighborX="-22631" custLinFactNeighborY="-18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07E3BC9-31F6-46CB-8C79-F9EE46B18EE3}" type="pres">
      <dgm:prSet presAssocID="{345CF93B-D9BA-4B89-B1A7-CF0D8AC0E60F}" presName="txShp" presStyleLbl="node1" presStyleIdx="0" presStyleCnt="4" custScaleX="127371" custLinFactNeighborX="20675" custLinFactNeighborY="-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4D32D-B496-415F-9F60-D179A6D1F943}" type="pres">
      <dgm:prSet presAssocID="{145F93D6-A5CB-4D01-B143-E144169459B1}" presName="spacing" presStyleCnt="0"/>
      <dgm:spPr/>
    </dgm:pt>
    <dgm:pt modelId="{0DF304F2-DB4A-4D34-BB3C-BC2DF10BDE79}" type="pres">
      <dgm:prSet presAssocID="{C2D27435-EF70-4D13-8062-ACCB26BAA41C}" presName="composite" presStyleCnt="0"/>
      <dgm:spPr/>
    </dgm:pt>
    <dgm:pt modelId="{65CD10E6-9350-413F-B1DD-0FE4F5AD0191}" type="pres">
      <dgm:prSet presAssocID="{C2D27435-EF70-4D13-8062-ACCB26BAA41C}" presName="imgShp" presStyleLbl="fgImgPlace1" presStyleIdx="1" presStyleCnt="4" custLinFactNeighborX="-22631" custLinFactNeighborY="-476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DAC6FE52-8190-476F-AD02-3B7D3A24C365}" type="pres">
      <dgm:prSet presAssocID="{C2D27435-EF70-4D13-8062-ACCB26BAA41C}" presName="txShp" presStyleLbl="node1" presStyleIdx="1" presStyleCnt="4" custScaleX="128187" custLinFactNeighborX="20675" custLinFactNeighborY="1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84859-6C7B-4908-8AEE-3AAA3D9C6243}" type="pres">
      <dgm:prSet presAssocID="{BAEA48B7-F4E1-4ED5-A65B-99E040086928}" presName="spacing" presStyleCnt="0"/>
      <dgm:spPr/>
    </dgm:pt>
    <dgm:pt modelId="{FA6527D1-9C78-4C38-9568-2B01BDC580E1}" type="pres">
      <dgm:prSet presAssocID="{0EBC413C-3177-4DB2-879C-DE228313AC21}" presName="composite" presStyleCnt="0"/>
      <dgm:spPr/>
    </dgm:pt>
    <dgm:pt modelId="{3F51CE9C-09AE-4801-8D87-33FD54A1A7D5}" type="pres">
      <dgm:prSet presAssocID="{0EBC413C-3177-4DB2-879C-DE228313AC21}" presName="imgShp" presStyleLbl="fgImgPlace1" presStyleIdx="2" presStyleCnt="4" custLinFactNeighborX="-22631" custLinFactNeighborY="-933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7B207A6-1B5E-4181-ABE6-86E4ADEF7307}" type="pres">
      <dgm:prSet presAssocID="{0EBC413C-3177-4DB2-879C-DE228313AC21}" presName="txShp" presStyleLbl="node1" presStyleIdx="2" presStyleCnt="4" custScaleX="127302" custLinFactNeighborX="13051" custLinFactNeighborY="-9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B6F86-0997-477A-AFA6-3646F2EF81D3}" type="pres">
      <dgm:prSet presAssocID="{BC972D9F-7D45-4512-A883-55B3A7AB1ED5}" presName="spacing" presStyleCnt="0"/>
      <dgm:spPr/>
    </dgm:pt>
    <dgm:pt modelId="{C58E515C-335B-4017-92B2-F9F18192D3EE}" type="pres">
      <dgm:prSet presAssocID="{32271F69-EFB0-4759-B2BF-EF042C68BB1D}" presName="composite" presStyleCnt="0"/>
      <dgm:spPr/>
    </dgm:pt>
    <dgm:pt modelId="{CB9A0A9F-6B11-447C-8020-704FC01943DD}" type="pres">
      <dgm:prSet presAssocID="{32271F69-EFB0-4759-B2BF-EF042C68BB1D}" presName="imgShp" presStyleLbl="fgImgPlace1" presStyleIdx="3" presStyleCnt="4" custLinFactNeighborX="-20127" custLinFactNeighborY="-72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1D6DB420-3869-42A8-A2CE-6F17E3BA2807}" type="pres">
      <dgm:prSet presAssocID="{32271F69-EFB0-4759-B2BF-EF042C68BB1D}" presName="txShp" presStyleLbl="node1" presStyleIdx="3" presStyleCnt="4" custScaleX="128443" custLinFactNeighborX="20675" custLinFactNeighborY="5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C8531C-3A48-44DD-A604-15541216E6D2}" type="presOf" srcId="{345CF93B-D9BA-4B89-B1A7-CF0D8AC0E60F}" destId="{707E3BC9-31F6-46CB-8C79-F9EE46B18EE3}" srcOrd="0" destOrd="0" presId="urn:microsoft.com/office/officeart/2005/8/layout/vList3"/>
    <dgm:cxn modelId="{59E25645-636F-400D-904A-B748BE3D8AD6}" type="presOf" srcId="{32271F69-EFB0-4759-B2BF-EF042C68BB1D}" destId="{1D6DB420-3869-42A8-A2CE-6F17E3BA2807}" srcOrd="0" destOrd="0" presId="urn:microsoft.com/office/officeart/2005/8/layout/vList3"/>
    <dgm:cxn modelId="{9D6EB266-002C-4148-A537-9C085C88BF57}" type="presOf" srcId="{C2D27435-EF70-4D13-8062-ACCB26BAA41C}" destId="{DAC6FE52-8190-476F-AD02-3B7D3A24C365}" srcOrd="0" destOrd="0" presId="urn:microsoft.com/office/officeart/2005/8/layout/vList3"/>
    <dgm:cxn modelId="{A314DBD9-94AF-4570-A6DC-70F28BD399C6}" srcId="{436D6310-2E68-43BE-AA4C-5180EA2E95BA}" destId="{C2D27435-EF70-4D13-8062-ACCB26BAA41C}" srcOrd="1" destOrd="0" parTransId="{B4A31EBA-CCAD-4AD5-B8FB-2F654189AF65}" sibTransId="{BAEA48B7-F4E1-4ED5-A65B-99E040086928}"/>
    <dgm:cxn modelId="{7F6B5280-43F8-41CD-8EAB-535D8766FD3C}" srcId="{436D6310-2E68-43BE-AA4C-5180EA2E95BA}" destId="{32271F69-EFB0-4759-B2BF-EF042C68BB1D}" srcOrd="3" destOrd="0" parTransId="{3A890F8B-7EF3-4616-BB02-4A00A2A40452}" sibTransId="{881F59E8-43F1-40D8-A96D-2F85636A35E8}"/>
    <dgm:cxn modelId="{018ABC75-CE7C-4662-A9E0-9F1752456692}" srcId="{436D6310-2E68-43BE-AA4C-5180EA2E95BA}" destId="{345CF93B-D9BA-4B89-B1A7-CF0D8AC0E60F}" srcOrd="0" destOrd="0" parTransId="{90634F87-7623-4E72-847F-A250DE9CB9E7}" sibTransId="{145F93D6-A5CB-4D01-B143-E144169459B1}"/>
    <dgm:cxn modelId="{8EA75576-6CE2-4183-A9DB-B322CF0BD26D}" type="presOf" srcId="{0EBC413C-3177-4DB2-879C-DE228313AC21}" destId="{B7B207A6-1B5E-4181-ABE6-86E4ADEF7307}" srcOrd="0" destOrd="0" presId="urn:microsoft.com/office/officeart/2005/8/layout/vList3"/>
    <dgm:cxn modelId="{397FB6E0-7076-47C3-A1DD-39E5D1A97A81}" type="presOf" srcId="{436D6310-2E68-43BE-AA4C-5180EA2E95BA}" destId="{A1734F03-9F1B-417E-9074-327C09F648D0}" srcOrd="0" destOrd="0" presId="urn:microsoft.com/office/officeart/2005/8/layout/vList3"/>
    <dgm:cxn modelId="{32ADC4E4-38C5-4194-880D-B36316CDAABA}" srcId="{436D6310-2E68-43BE-AA4C-5180EA2E95BA}" destId="{0EBC413C-3177-4DB2-879C-DE228313AC21}" srcOrd="2" destOrd="0" parTransId="{E36765C2-26BB-4FC7-93ED-A59494B269E9}" sibTransId="{BC972D9F-7D45-4512-A883-55B3A7AB1ED5}"/>
    <dgm:cxn modelId="{CFA78F7D-91C7-445E-AC50-D56E65F25482}" type="presParOf" srcId="{A1734F03-9F1B-417E-9074-327C09F648D0}" destId="{CFE351FE-5DAE-40D9-B609-07A9007AF4FD}" srcOrd="0" destOrd="0" presId="urn:microsoft.com/office/officeart/2005/8/layout/vList3"/>
    <dgm:cxn modelId="{EFEE9FC1-D1E9-477E-BB01-ED7076974394}" type="presParOf" srcId="{CFE351FE-5DAE-40D9-B609-07A9007AF4FD}" destId="{819F6A58-B1EF-4F37-900A-076443EF9B82}" srcOrd="0" destOrd="0" presId="urn:microsoft.com/office/officeart/2005/8/layout/vList3"/>
    <dgm:cxn modelId="{525395B3-5489-4B52-818F-2188E84D01F0}" type="presParOf" srcId="{CFE351FE-5DAE-40D9-B609-07A9007AF4FD}" destId="{707E3BC9-31F6-46CB-8C79-F9EE46B18EE3}" srcOrd="1" destOrd="0" presId="urn:microsoft.com/office/officeart/2005/8/layout/vList3"/>
    <dgm:cxn modelId="{B09CEFB9-530A-4A19-BA76-D66663F4295B}" type="presParOf" srcId="{A1734F03-9F1B-417E-9074-327C09F648D0}" destId="{B244D32D-B496-415F-9F60-D179A6D1F943}" srcOrd="1" destOrd="0" presId="urn:microsoft.com/office/officeart/2005/8/layout/vList3"/>
    <dgm:cxn modelId="{58A4E428-7125-43B9-BDDB-6480F268E5F8}" type="presParOf" srcId="{A1734F03-9F1B-417E-9074-327C09F648D0}" destId="{0DF304F2-DB4A-4D34-BB3C-BC2DF10BDE79}" srcOrd="2" destOrd="0" presId="urn:microsoft.com/office/officeart/2005/8/layout/vList3"/>
    <dgm:cxn modelId="{3C975CDB-9AD1-47D1-A3AF-52D2232FD70C}" type="presParOf" srcId="{0DF304F2-DB4A-4D34-BB3C-BC2DF10BDE79}" destId="{65CD10E6-9350-413F-B1DD-0FE4F5AD0191}" srcOrd="0" destOrd="0" presId="urn:microsoft.com/office/officeart/2005/8/layout/vList3"/>
    <dgm:cxn modelId="{A3264D1F-75AD-4E5B-9037-E7A7AC289225}" type="presParOf" srcId="{0DF304F2-DB4A-4D34-BB3C-BC2DF10BDE79}" destId="{DAC6FE52-8190-476F-AD02-3B7D3A24C365}" srcOrd="1" destOrd="0" presId="urn:microsoft.com/office/officeart/2005/8/layout/vList3"/>
    <dgm:cxn modelId="{094D2B5A-10D7-4AD5-8984-AA0ED6C1F80C}" type="presParOf" srcId="{A1734F03-9F1B-417E-9074-327C09F648D0}" destId="{54F84859-6C7B-4908-8AEE-3AAA3D9C6243}" srcOrd="3" destOrd="0" presId="urn:microsoft.com/office/officeart/2005/8/layout/vList3"/>
    <dgm:cxn modelId="{18237260-EE8C-4E88-84D9-2474032A75D8}" type="presParOf" srcId="{A1734F03-9F1B-417E-9074-327C09F648D0}" destId="{FA6527D1-9C78-4C38-9568-2B01BDC580E1}" srcOrd="4" destOrd="0" presId="urn:microsoft.com/office/officeart/2005/8/layout/vList3"/>
    <dgm:cxn modelId="{0797804D-9774-47D6-964A-A15B670E257F}" type="presParOf" srcId="{FA6527D1-9C78-4C38-9568-2B01BDC580E1}" destId="{3F51CE9C-09AE-4801-8D87-33FD54A1A7D5}" srcOrd="0" destOrd="0" presId="urn:microsoft.com/office/officeart/2005/8/layout/vList3"/>
    <dgm:cxn modelId="{E6311ED6-65ED-4FE1-8947-EFFF5D203741}" type="presParOf" srcId="{FA6527D1-9C78-4C38-9568-2B01BDC580E1}" destId="{B7B207A6-1B5E-4181-ABE6-86E4ADEF7307}" srcOrd="1" destOrd="0" presId="urn:microsoft.com/office/officeart/2005/8/layout/vList3"/>
    <dgm:cxn modelId="{CA5E5252-63AA-4F6B-B3F9-6B7AE533B9FD}" type="presParOf" srcId="{A1734F03-9F1B-417E-9074-327C09F648D0}" destId="{27CB6F86-0997-477A-AFA6-3646F2EF81D3}" srcOrd="5" destOrd="0" presId="urn:microsoft.com/office/officeart/2005/8/layout/vList3"/>
    <dgm:cxn modelId="{12789D13-4EB5-4D74-B5AA-AA042C8DC2A1}" type="presParOf" srcId="{A1734F03-9F1B-417E-9074-327C09F648D0}" destId="{C58E515C-335B-4017-92B2-F9F18192D3EE}" srcOrd="6" destOrd="0" presId="urn:microsoft.com/office/officeart/2005/8/layout/vList3"/>
    <dgm:cxn modelId="{FD6E9258-7062-47DE-AC3C-C0B8D9A2FDBF}" type="presParOf" srcId="{C58E515C-335B-4017-92B2-F9F18192D3EE}" destId="{CB9A0A9F-6B11-447C-8020-704FC01943DD}" srcOrd="0" destOrd="0" presId="urn:microsoft.com/office/officeart/2005/8/layout/vList3"/>
    <dgm:cxn modelId="{321B369C-9360-4740-8B5D-B7AAFB83AF82}" type="presParOf" srcId="{C58E515C-335B-4017-92B2-F9F18192D3EE}" destId="{1D6DB420-3869-42A8-A2CE-6F17E3BA280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6D6310-2E68-43BE-AA4C-5180EA2E95B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</dgm:pt>
    <dgm:pt modelId="{345CF93B-D9BA-4B89-B1A7-CF0D8AC0E60F}">
      <dgm:prSet phldrT="[Текст]" custT="1"/>
      <dgm:spPr/>
      <dgm:t>
        <a:bodyPr/>
        <a:lstStyle/>
        <a:p>
          <a:pPr algn="l"/>
          <a:r>
            <a:rPr lang="ru-RU" sz="1800" dirty="0" smtClean="0"/>
            <a:t>Обучение через опыт (использование соответствующих технологий обучения: практика, стажировки, симуляции)</a:t>
          </a:r>
          <a:endParaRPr lang="ru-RU" sz="1800" dirty="0"/>
        </a:p>
      </dgm:t>
    </dgm:pt>
    <dgm:pt modelId="{90634F87-7623-4E72-847F-A250DE9CB9E7}" type="parTrans" cxnId="{018ABC75-CE7C-4662-A9E0-9F1752456692}">
      <dgm:prSet/>
      <dgm:spPr/>
      <dgm:t>
        <a:bodyPr/>
        <a:lstStyle/>
        <a:p>
          <a:pPr algn="l"/>
          <a:endParaRPr lang="ru-RU" sz="1800"/>
        </a:p>
      </dgm:t>
    </dgm:pt>
    <dgm:pt modelId="{145F93D6-A5CB-4D01-B143-E144169459B1}" type="sibTrans" cxnId="{018ABC75-CE7C-4662-A9E0-9F1752456692}">
      <dgm:prSet/>
      <dgm:spPr/>
      <dgm:t>
        <a:bodyPr/>
        <a:lstStyle/>
        <a:p>
          <a:pPr algn="l"/>
          <a:endParaRPr lang="ru-RU" sz="1800"/>
        </a:p>
      </dgm:t>
    </dgm:pt>
    <dgm:pt modelId="{C2D27435-EF70-4D13-8062-ACCB26BAA41C}">
      <dgm:prSet phldrT="[Текст]" custT="1"/>
      <dgm:spPr/>
      <dgm:t>
        <a:bodyPr/>
        <a:lstStyle/>
        <a:p>
          <a:pPr algn="l"/>
          <a:r>
            <a:rPr lang="ru-RU" sz="1800" dirty="0" smtClean="0"/>
            <a:t>Упор на рефлексию практики</a:t>
          </a:r>
          <a:endParaRPr lang="ru-RU" sz="1800" dirty="0"/>
        </a:p>
      </dgm:t>
    </dgm:pt>
    <dgm:pt modelId="{B4A31EBA-CCAD-4AD5-B8FB-2F654189AF65}" type="parTrans" cxnId="{A314DBD9-94AF-4570-A6DC-70F28BD399C6}">
      <dgm:prSet/>
      <dgm:spPr/>
      <dgm:t>
        <a:bodyPr/>
        <a:lstStyle/>
        <a:p>
          <a:pPr algn="l"/>
          <a:endParaRPr lang="ru-RU" sz="1800"/>
        </a:p>
      </dgm:t>
    </dgm:pt>
    <dgm:pt modelId="{BAEA48B7-F4E1-4ED5-A65B-99E040086928}" type="sibTrans" cxnId="{A314DBD9-94AF-4570-A6DC-70F28BD399C6}">
      <dgm:prSet/>
      <dgm:spPr/>
      <dgm:t>
        <a:bodyPr/>
        <a:lstStyle/>
        <a:p>
          <a:pPr algn="l"/>
          <a:endParaRPr lang="ru-RU" sz="1800"/>
        </a:p>
      </dgm:t>
    </dgm:pt>
    <dgm:pt modelId="{32271F69-EFB0-4759-B2BF-EF042C68BB1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Стартовые</a:t>
          </a:r>
          <a:r>
            <a:rPr lang="ru-RU" sz="1800" baseline="0" dirty="0" smtClean="0"/>
            <a:t> характеристики человека должны соответствовать профессиональному стандарту</a:t>
          </a:r>
          <a:endParaRPr lang="ru-RU" sz="1800" dirty="0"/>
        </a:p>
      </dgm:t>
    </dgm:pt>
    <dgm:pt modelId="{3A890F8B-7EF3-4616-BB02-4A00A2A40452}" type="parTrans" cxnId="{7F6B5280-43F8-41CD-8EAB-535D8766FD3C}">
      <dgm:prSet/>
      <dgm:spPr/>
      <dgm:t>
        <a:bodyPr/>
        <a:lstStyle/>
        <a:p>
          <a:pPr algn="l"/>
          <a:endParaRPr lang="ru-RU" sz="1800"/>
        </a:p>
      </dgm:t>
    </dgm:pt>
    <dgm:pt modelId="{881F59E8-43F1-40D8-A96D-2F85636A35E8}" type="sibTrans" cxnId="{7F6B5280-43F8-41CD-8EAB-535D8766FD3C}">
      <dgm:prSet/>
      <dgm:spPr/>
      <dgm:t>
        <a:bodyPr/>
        <a:lstStyle/>
        <a:p>
          <a:pPr algn="l"/>
          <a:endParaRPr lang="ru-RU" sz="1800"/>
        </a:p>
      </dgm:t>
    </dgm:pt>
    <dgm:pt modelId="{8BD82AD5-D034-B447-AF13-F506A1D968E7}">
      <dgm:prSet custT="1"/>
      <dgm:spPr/>
      <dgm:t>
        <a:bodyPr/>
        <a:lstStyle/>
        <a:p>
          <a:pPr algn="l"/>
          <a:r>
            <a:rPr lang="ru-RU" sz="1800" dirty="0" smtClean="0"/>
            <a:t>Однородная когорта студентов</a:t>
          </a:r>
          <a:endParaRPr lang="ru-RU" sz="1800" dirty="0"/>
        </a:p>
      </dgm:t>
    </dgm:pt>
    <dgm:pt modelId="{C318274A-3776-B04E-8F4B-6C2D86A6DB69}" type="parTrans" cxnId="{DA657E72-3A3E-094D-9E96-C5B6C7972488}">
      <dgm:prSet/>
      <dgm:spPr/>
      <dgm:t>
        <a:bodyPr/>
        <a:lstStyle/>
        <a:p>
          <a:endParaRPr lang="ru-RU" sz="1800"/>
        </a:p>
      </dgm:t>
    </dgm:pt>
    <dgm:pt modelId="{EC22BC5A-D1B9-4D40-A525-2EF1D6B09AFC}" type="sibTrans" cxnId="{DA657E72-3A3E-094D-9E96-C5B6C7972488}">
      <dgm:prSet/>
      <dgm:spPr/>
      <dgm:t>
        <a:bodyPr/>
        <a:lstStyle/>
        <a:p>
          <a:endParaRPr lang="ru-RU" sz="1800"/>
        </a:p>
      </dgm:t>
    </dgm:pt>
    <dgm:pt modelId="{F8D05F31-EF2C-0743-A2F4-D1203CF8FF65}">
      <dgm:prSet custT="1"/>
      <dgm:spPr/>
      <dgm:t>
        <a:bodyPr/>
        <a:lstStyle/>
        <a:p>
          <a:pPr algn="l"/>
          <a:r>
            <a:rPr lang="ru-RU" sz="1800" dirty="0" smtClean="0"/>
            <a:t>Проектирование на основании профессионального стандарта с объективными критериями представления результатов</a:t>
          </a:r>
          <a:endParaRPr lang="ru-RU" sz="1800" dirty="0"/>
        </a:p>
      </dgm:t>
    </dgm:pt>
    <dgm:pt modelId="{00F719FD-5324-EB42-9A96-36DBCDE85BFB}" type="parTrans" cxnId="{3EE13388-5131-AC4B-9858-248686FAAEF3}">
      <dgm:prSet/>
      <dgm:spPr/>
      <dgm:t>
        <a:bodyPr/>
        <a:lstStyle/>
        <a:p>
          <a:endParaRPr lang="ru-RU" sz="1800"/>
        </a:p>
      </dgm:t>
    </dgm:pt>
    <dgm:pt modelId="{CE87EED8-AF79-794C-A85B-B5F574647862}" type="sibTrans" cxnId="{3EE13388-5131-AC4B-9858-248686FAAEF3}">
      <dgm:prSet/>
      <dgm:spPr/>
      <dgm:t>
        <a:bodyPr/>
        <a:lstStyle/>
        <a:p>
          <a:endParaRPr lang="ru-RU" sz="1800"/>
        </a:p>
      </dgm:t>
    </dgm:pt>
    <dgm:pt modelId="{DE9B65C8-3F05-D544-8707-E1E5F28798A7}">
      <dgm:prSet custT="1"/>
      <dgm:spPr/>
      <dgm:t>
        <a:bodyPr/>
        <a:lstStyle/>
        <a:p>
          <a:pPr algn="l"/>
          <a:r>
            <a:rPr lang="ru-RU" sz="1800" dirty="0" smtClean="0"/>
            <a:t>Возможности индивидуализации образовательного процесса: от </a:t>
          </a:r>
          <a:r>
            <a:rPr lang="en-US" sz="1800" dirty="0" smtClean="0"/>
            <a:t>one-size-fits-all </a:t>
          </a:r>
          <a:r>
            <a:rPr lang="ru-RU" sz="1800" dirty="0" smtClean="0"/>
            <a:t>к диагностике и индивидуальным рекомендациям (внутри группы и индивидуально)</a:t>
          </a:r>
          <a:endParaRPr lang="ru-RU" sz="1800" dirty="0"/>
        </a:p>
      </dgm:t>
    </dgm:pt>
    <dgm:pt modelId="{45B47F98-54A9-104F-AAE2-B134B8C3AE4B}" type="parTrans" cxnId="{8854933B-EECE-4D48-9F3E-761D5218915F}">
      <dgm:prSet/>
      <dgm:spPr/>
      <dgm:t>
        <a:bodyPr/>
        <a:lstStyle/>
        <a:p>
          <a:endParaRPr lang="ru-RU" sz="1800"/>
        </a:p>
      </dgm:t>
    </dgm:pt>
    <dgm:pt modelId="{0BDEED4E-CADF-6F4B-9921-2F33ECAAC9A9}" type="sibTrans" cxnId="{8854933B-EECE-4D48-9F3E-761D5218915F}">
      <dgm:prSet/>
      <dgm:spPr/>
      <dgm:t>
        <a:bodyPr/>
        <a:lstStyle/>
        <a:p>
          <a:endParaRPr lang="ru-RU" sz="1800"/>
        </a:p>
      </dgm:t>
    </dgm:pt>
    <dgm:pt modelId="{DF3E80D5-9466-47E0-9B36-638D1CA3643F}" type="pres">
      <dgm:prSet presAssocID="{436D6310-2E68-43BE-AA4C-5180EA2E95BA}" presName="vert0" presStyleCnt="0">
        <dgm:presLayoutVars>
          <dgm:dir/>
          <dgm:animOne val="branch"/>
          <dgm:animLvl val="lvl"/>
        </dgm:presLayoutVars>
      </dgm:prSet>
      <dgm:spPr/>
    </dgm:pt>
    <dgm:pt modelId="{34BF873E-21A6-4B9B-8ADB-83F8EC809981}" type="pres">
      <dgm:prSet presAssocID="{32271F69-EFB0-4759-B2BF-EF042C68BB1D}" presName="thickLine" presStyleLbl="alignNode1" presStyleIdx="0" presStyleCnt="6"/>
      <dgm:spPr/>
    </dgm:pt>
    <dgm:pt modelId="{B4D7456C-B5A5-4E44-A1DC-BB94BE4284BF}" type="pres">
      <dgm:prSet presAssocID="{32271F69-EFB0-4759-B2BF-EF042C68BB1D}" presName="horz1" presStyleCnt="0"/>
      <dgm:spPr/>
    </dgm:pt>
    <dgm:pt modelId="{7A54E3FB-B3A6-4876-98D2-141721AB899E}" type="pres">
      <dgm:prSet presAssocID="{32271F69-EFB0-4759-B2BF-EF042C68BB1D}" presName="tx1" presStyleLbl="revTx" presStyleIdx="0" presStyleCnt="6"/>
      <dgm:spPr/>
      <dgm:t>
        <a:bodyPr/>
        <a:lstStyle/>
        <a:p>
          <a:endParaRPr lang="ru-RU"/>
        </a:p>
      </dgm:t>
    </dgm:pt>
    <dgm:pt modelId="{894CA59E-3885-4F6C-85E5-D227A01A24E9}" type="pres">
      <dgm:prSet presAssocID="{32271F69-EFB0-4759-B2BF-EF042C68BB1D}" presName="vert1" presStyleCnt="0"/>
      <dgm:spPr/>
    </dgm:pt>
    <dgm:pt modelId="{9596F7B2-85EC-492B-9BD9-12AA1D71741C}" type="pres">
      <dgm:prSet presAssocID="{8BD82AD5-D034-B447-AF13-F506A1D968E7}" presName="thickLine" presStyleLbl="alignNode1" presStyleIdx="1" presStyleCnt="6"/>
      <dgm:spPr/>
    </dgm:pt>
    <dgm:pt modelId="{6D329490-6229-4647-A526-D9AB0BEB8C8A}" type="pres">
      <dgm:prSet presAssocID="{8BD82AD5-D034-B447-AF13-F506A1D968E7}" presName="horz1" presStyleCnt="0"/>
      <dgm:spPr/>
    </dgm:pt>
    <dgm:pt modelId="{0AD14458-A4D3-45C5-BDA4-8862C413A7C5}" type="pres">
      <dgm:prSet presAssocID="{8BD82AD5-D034-B447-AF13-F506A1D968E7}" presName="tx1" presStyleLbl="revTx" presStyleIdx="1" presStyleCnt="6"/>
      <dgm:spPr/>
      <dgm:t>
        <a:bodyPr/>
        <a:lstStyle/>
        <a:p>
          <a:endParaRPr lang="ru-RU"/>
        </a:p>
      </dgm:t>
    </dgm:pt>
    <dgm:pt modelId="{2B79CCF2-3F78-4C82-A0B6-CEF6E506E1D2}" type="pres">
      <dgm:prSet presAssocID="{8BD82AD5-D034-B447-AF13-F506A1D968E7}" presName="vert1" presStyleCnt="0"/>
      <dgm:spPr/>
    </dgm:pt>
    <dgm:pt modelId="{A81EA6E1-D2BC-44A4-A9C5-E0DEADFDDE0E}" type="pres">
      <dgm:prSet presAssocID="{F8D05F31-EF2C-0743-A2F4-D1203CF8FF65}" presName="thickLine" presStyleLbl="alignNode1" presStyleIdx="2" presStyleCnt="6"/>
      <dgm:spPr/>
    </dgm:pt>
    <dgm:pt modelId="{7B5AF4E9-4128-4DA4-87AC-122DEEE0C4C3}" type="pres">
      <dgm:prSet presAssocID="{F8D05F31-EF2C-0743-A2F4-D1203CF8FF65}" presName="horz1" presStyleCnt="0"/>
      <dgm:spPr/>
    </dgm:pt>
    <dgm:pt modelId="{0E06EDEC-7B6F-481B-A622-E3E2ECAE86EA}" type="pres">
      <dgm:prSet presAssocID="{F8D05F31-EF2C-0743-A2F4-D1203CF8FF65}" presName="tx1" presStyleLbl="revTx" presStyleIdx="2" presStyleCnt="6"/>
      <dgm:spPr/>
      <dgm:t>
        <a:bodyPr/>
        <a:lstStyle/>
        <a:p>
          <a:endParaRPr lang="ru-RU"/>
        </a:p>
      </dgm:t>
    </dgm:pt>
    <dgm:pt modelId="{5BC51C30-F97C-4F63-8136-0BB362583B85}" type="pres">
      <dgm:prSet presAssocID="{F8D05F31-EF2C-0743-A2F4-D1203CF8FF65}" presName="vert1" presStyleCnt="0"/>
      <dgm:spPr/>
    </dgm:pt>
    <dgm:pt modelId="{AC3B1C85-1DB4-4F40-9BBB-C2CD0C96A4FF}" type="pres">
      <dgm:prSet presAssocID="{DE9B65C8-3F05-D544-8707-E1E5F28798A7}" presName="thickLine" presStyleLbl="alignNode1" presStyleIdx="3" presStyleCnt="6"/>
      <dgm:spPr/>
    </dgm:pt>
    <dgm:pt modelId="{59A3A651-573F-4F1F-864E-64DD17EFAAC9}" type="pres">
      <dgm:prSet presAssocID="{DE9B65C8-3F05-D544-8707-E1E5F28798A7}" presName="horz1" presStyleCnt="0"/>
      <dgm:spPr/>
    </dgm:pt>
    <dgm:pt modelId="{6A950BA3-C059-4C22-9A5C-58EE43B821DD}" type="pres">
      <dgm:prSet presAssocID="{DE9B65C8-3F05-D544-8707-E1E5F28798A7}" presName="tx1" presStyleLbl="revTx" presStyleIdx="3" presStyleCnt="6"/>
      <dgm:spPr/>
      <dgm:t>
        <a:bodyPr/>
        <a:lstStyle/>
        <a:p>
          <a:endParaRPr lang="ru-RU"/>
        </a:p>
      </dgm:t>
    </dgm:pt>
    <dgm:pt modelId="{3F0C0637-C9F3-4E65-8AC5-42F1B9998D2D}" type="pres">
      <dgm:prSet presAssocID="{DE9B65C8-3F05-D544-8707-E1E5F28798A7}" presName="vert1" presStyleCnt="0"/>
      <dgm:spPr/>
    </dgm:pt>
    <dgm:pt modelId="{75DFED66-C11F-4A9A-9B41-0C3EDD22B88D}" type="pres">
      <dgm:prSet presAssocID="{345CF93B-D9BA-4B89-B1A7-CF0D8AC0E60F}" presName="thickLine" presStyleLbl="alignNode1" presStyleIdx="4" presStyleCnt="6"/>
      <dgm:spPr/>
    </dgm:pt>
    <dgm:pt modelId="{5C150D19-9F2E-4C4B-8620-84F9952AD9A1}" type="pres">
      <dgm:prSet presAssocID="{345CF93B-D9BA-4B89-B1A7-CF0D8AC0E60F}" presName="horz1" presStyleCnt="0"/>
      <dgm:spPr/>
    </dgm:pt>
    <dgm:pt modelId="{EA4EA23D-7863-4D7D-B03A-FA462899D6E8}" type="pres">
      <dgm:prSet presAssocID="{345CF93B-D9BA-4B89-B1A7-CF0D8AC0E60F}" presName="tx1" presStyleLbl="revTx" presStyleIdx="4" presStyleCnt="6"/>
      <dgm:spPr/>
      <dgm:t>
        <a:bodyPr/>
        <a:lstStyle/>
        <a:p>
          <a:endParaRPr lang="ru-RU"/>
        </a:p>
      </dgm:t>
    </dgm:pt>
    <dgm:pt modelId="{BEDC6076-AD82-4EEB-8DB4-D4D0BF2DD0F7}" type="pres">
      <dgm:prSet presAssocID="{345CF93B-D9BA-4B89-B1A7-CF0D8AC0E60F}" presName="vert1" presStyleCnt="0"/>
      <dgm:spPr/>
    </dgm:pt>
    <dgm:pt modelId="{5F524339-0AF8-4BA8-AE63-19BEF19BFFCB}" type="pres">
      <dgm:prSet presAssocID="{C2D27435-EF70-4D13-8062-ACCB26BAA41C}" presName="thickLine" presStyleLbl="alignNode1" presStyleIdx="5" presStyleCnt="6"/>
      <dgm:spPr/>
    </dgm:pt>
    <dgm:pt modelId="{C107C7CD-E651-4073-837E-4921053F4E56}" type="pres">
      <dgm:prSet presAssocID="{C2D27435-EF70-4D13-8062-ACCB26BAA41C}" presName="horz1" presStyleCnt="0"/>
      <dgm:spPr/>
    </dgm:pt>
    <dgm:pt modelId="{2567A4F2-2C9A-41A9-8F48-610474E0BBB3}" type="pres">
      <dgm:prSet presAssocID="{C2D27435-EF70-4D13-8062-ACCB26BAA41C}" presName="tx1" presStyleLbl="revTx" presStyleIdx="5" presStyleCnt="6"/>
      <dgm:spPr/>
      <dgm:t>
        <a:bodyPr/>
        <a:lstStyle/>
        <a:p>
          <a:endParaRPr lang="ru-RU"/>
        </a:p>
      </dgm:t>
    </dgm:pt>
    <dgm:pt modelId="{DD4E02F1-00A4-440F-AB6E-6195E83BDFDD}" type="pres">
      <dgm:prSet presAssocID="{C2D27435-EF70-4D13-8062-ACCB26BAA41C}" presName="vert1" presStyleCnt="0"/>
      <dgm:spPr/>
    </dgm:pt>
  </dgm:ptLst>
  <dgm:cxnLst>
    <dgm:cxn modelId="{27B1F41A-8550-4CDE-B773-0D597968F546}" type="presOf" srcId="{DE9B65C8-3F05-D544-8707-E1E5F28798A7}" destId="{6A950BA3-C059-4C22-9A5C-58EE43B821DD}" srcOrd="0" destOrd="0" presId="urn:microsoft.com/office/officeart/2008/layout/LinedList"/>
    <dgm:cxn modelId="{7F6B5280-43F8-41CD-8EAB-535D8766FD3C}" srcId="{436D6310-2E68-43BE-AA4C-5180EA2E95BA}" destId="{32271F69-EFB0-4759-B2BF-EF042C68BB1D}" srcOrd="0" destOrd="0" parTransId="{3A890F8B-7EF3-4616-BB02-4A00A2A40452}" sibTransId="{881F59E8-43F1-40D8-A96D-2F85636A35E8}"/>
    <dgm:cxn modelId="{16EF8A06-1F45-48AD-9EFC-BED86EBEF1F5}" type="presOf" srcId="{8BD82AD5-D034-B447-AF13-F506A1D968E7}" destId="{0AD14458-A4D3-45C5-BDA4-8862C413A7C5}" srcOrd="0" destOrd="0" presId="urn:microsoft.com/office/officeart/2008/layout/LinedList"/>
    <dgm:cxn modelId="{09405594-5EDB-45A0-BB6A-554EF50507DC}" type="presOf" srcId="{32271F69-EFB0-4759-B2BF-EF042C68BB1D}" destId="{7A54E3FB-B3A6-4876-98D2-141721AB899E}" srcOrd="0" destOrd="0" presId="urn:microsoft.com/office/officeart/2008/layout/LinedList"/>
    <dgm:cxn modelId="{9264DB33-CD66-4B53-B33C-AB421A27FCD5}" type="presOf" srcId="{436D6310-2E68-43BE-AA4C-5180EA2E95BA}" destId="{DF3E80D5-9466-47E0-9B36-638D1CA3643F}" srcOrd="0" destOrd="0" presId="urn:microsoft.com/office/officeart/2008/layout/LinedList"/>
    <dgm:cxn modelId="{018ABC75-CE7C-4662-A9E0-9F1752456692}" srcId="{436D6310-2E68-43BE-AA4C-5180EA2E95BA}" destId="{345CF93B-D9BA-4B89-B1A7-CF0D8AC0E60F}" srcOrd="4" destOrd="0" parTransId="{90634F87-7623-4E72-847F-A250DE9CB9E7}" sibTransId="{145F93D6-A5CB-4D01-B143-E144169459B1}"/>
    <dgm:cxn modelId="{C554F01A-248F-4D6C-8E39-3CC92C32E5A2}" type="presOf" srcId="{F8D05F31-EF2C-0743-A2F4-D1203CF8FF65}" destId="{0E06EDEC-7B6F-481B-A622-E3E2ECAE86EA}" srcOrd="0" destOrd="0" presId="urn:microsoft.com/office/officeart/2008/layout/LinedList"/>
    <dgm:cxn modelId="{A314DBD9-94AF-4570-A6DC-70F28BD399C6}" srcId="{436D6310-2E68-43BE-AA4C-5180EA2E95BA}" destId="{C2D27435-EF70-4D13-8062-ACCB26BAA41C}" srcOrd="5" destOrd="0" parTransId="{B4A31EBA-CCAD-4AD5-B8FB-2F654189AF65}" sibTransId="{BAEA48B7-F4E1-4ED5-A65B-99E040086928}"/>
    <dgm:cxn modelId="{88E3063F-CB57-4024-B011-5E2E2F19DB2D}" type="presOf" srcId="{C2D27435-EF70-4D13-8062-ACCB26BAA41C}" destId="{2567A4F2-2C9A-41A9-8F48-610474E0BBB3}" srcOrd="0" destOrd="0" presId="urn:microsoft.com/office/officeart/2008/layout/LinedList"/>
    <dgm:cxn modelId="{DA657E72-3A3E-094D-9E96-C5B6C7972488}" srcId="{436D6310-2E68-43BE-AA4C-5180EA2E95BA}" destId="{8BD82AD5-D034-B447-AF13-F506A1D968E7}" srcOrd="1" destOrd="0" parTransId="{C318274A-3776-B04E-8F4B-6C2D86A6DB69}" sibTransId="{EC22BC5A-D1B9-4D40-A525-2EF1D6B09AFC}"/>
    <dgm:cxn modelId="{194DDE8C-BC0D-4841-A954-EFE4ACB84066}" type="presOf" srcId="{345CF93B-D9BA-4B89-B1A7-CF0D8AC0E60F}" destId="{EA4EA23D-7863-4D7D-B03A-FA462899D6E8}" srcOrd="0" destOrd="0" presId="urn:microsoft.com/office/officeart/2008/layout/LinedList"/>
    <dgm:cxn modelId="{8854933B-EECE-4D48-9F3E-761D5218915F}" srcId="{436D6310-2E68-43BE-AA4C-5180EA2E95BA}" destId="{DE9B65C8-3F05-D544-8707-E1E5F28798A7}" srcOrd="3" destOrd="0" parTransId="{45B47F98-54A9-104F-AAE2-B134B8C3AE4B}" sibTransId="{0BDEED4E-CADF-6F4B-9921-2F33ECAAC9A9}"/>
    <dgm:cxn modelId="{3EE13388-5131-AC4B-9858-248686FAAEF3}" srcId="{436D6310-2E68-43BE-AA4C-5180EA2E95BA}" destId="{F8D05F31-EF2C-0743-A2F4-D1203CF8FF65}" srcOrd="2" destOrd="0" parTransId="{00F719FD-5324-EB42-9A96-36DBCDE85BFB}" sibTransId="{CE87EED8-AF79-794C-A85B-B5F574647862}"/>
    <dgm:cxn modelId="{B2A18B63-B91B-44ED-ADDC-281EC093D73F}" type="presParOf" srcId="{DF3E80D5-9466-47E0-9B36-638D1CA3643F}" destId="{34BF873E-21A6-4B9B-8ADB-83F8EC809981}" srcOrd="0" destOrd="0" presId="urn:microsoft.com/office/officeart/2008/layout/LinedList"/>
    <dgm:cxn modelId="{46B8FB52-9DA2-4B86-8AB4-20248B763F32}" type="presParOf" srcId="{DF3E80D5-9466-47E0-9B36-638D1CA3643F}" destId="{B4D7456C-B5A5-4E44-A1DC-BB94BE4284BF}" srcOrd="1" destOrd="0" presId="urn:microsoft.com/office/officeart/2008/layout/LinedList"/>
    <dgm:cxn modelId="{20BC1A9C-19EB-4830-AC4B-27DDDF99E81E}" type="presParOf" srcId="{B4D7456C-B5A5-4E44-A1DC-BB94BE4284BF}" destId="{7A54E3FB-B3A6-4876-98D2-141721AB899E}" srcOrd="0" destOrd="0" presId="urn:microsoft.com/office/officeart/2008/layout/LinedList"/>
    <dgm:cxn modelId="{4B04943A-EAA6-47CB-8F20-835D9A9ED4FE}" type="presParOf" srcId="{B4D7456C-B5A5-4E44-A1DC-BB94BE4284BF}" destId="{894CA59E-3885-4F6C-85E5-D227A01A24E9}" srcOrd="1" destOrd="0" presId="urn:microsoft.com/office/officeart/2008/layout/LinedList"/>
    <dgm:cxn modelId="{AA55112E-AF09-486F-9B6F-F0512BB49A8C}" type="presParOf" srcId="{DF3E80D5-9466-47E0-9B36-638D1CA3643F}" destId="{9596F7B2-85EC-492B-9BD9-12AA1D71741C}" srcOrd="2" destOrd="0" presId="urn:microsoft.com/office/officeart/2008/layout/LinedList"/>
    <dgm:cxn modelId="{756CFC52-EDA0-4ACA-A0A7-7DF34243DAFF}" type="presParOf" srcId="{DF3E80D5-9466-47E0-9B36-638D1CA3643F}" destId="{6D329490-6229-4647-A526-D9AB0BEB8C8A}" srcOrd="3" destOrd="0" presId="urn:microsoft.com/office/officeart/2008/layout/LinedList"/>
    <dgm:cxn modelId="{8AB639B3-5D88-4EC9-B75F-854F17E9EF1E}" type="presParOf" srcId="{6D329490-6229-4647-A526-D9AB0BEB8C8A}" destId="{0AD14458-A4D3-45C5-BDA4-8862C413A7C5}" srcOrd="0" destOrd="0" presId="urn:microsoft.com/office/officeart/2008/layout/LinedList"/>
    <dgm:cxn modelId="{FC3E7604-9101-44E3-98F4-B70962FA2771}" type="presParOf" srcId="{6D329490-6229-4647-A526-D9AB0BEB8C8A}" destId="{2B79CCF2-3F78-4C82-A0B6-CEF6E506E1D2}" srcOrd="1" destOrd="0" presId="urn:microsoft.com/office/officeart/2008/layout/LinedList"/>
    <dgm:cxn modelId="{1600562B-2A40-4E9B-9389-D6680638C675}" type="presParOf" srcId="{DF3E80D5-9466-47E0-9B36-638D1CA3643F}" destId="{A81EA6E1-D2BC-44A4-A9C5-E0DEADFDDE0E}" srcOrd="4" destOrd="0" presId="urn:microsoft.com/office/officeart/2008/layout/LinedList"/>
    <dgm:cxn modelId="{B3EB8757-D5EB-4C4E-A5ED-6DE32A6E9166}" type="presParOf" srcId="{DF3E80D5-9466-47E0-9B36-638D1CA3643F}" destId="{7B5AF4E9-4128-4DA4-87AC-122DEEE0C4C3}" srcOrd="5" destOrd="0" presId="urn:microsoft.com/office/officeart/2008/layout/LinedList"/>
    <dgm:cxn modelId="{C42A49B5-85FD-4707-A171-059F035F9317}" type="presParOf" srcId="{7B5AF4E9-4128-4DA4-87AC-122DEEE0C4C3}" destId="{0E06EDEC-7B6F-481B-A622-E3E2ECAE86EA}" srcOrd="0" destOrd="0" presId="urn:microsoft.com/office/officeart/2008/layout/LinedList"/>
    <dgm:cxn modelId="{09FC5CC8-C8EA-423E-A384-5600C387EE2E}" type="presParOf" srcId="{7B5AF4E9-4128-4DA4-87AC-122DEEE0C4C3}" destId="{5BC51C30-F97C-4F63-8136-0BB362583B85}" srcOrd="1" destOrd="0" presId="urn:microsoft.com/office/officeart/2008/layout/LinedList"/>
    <dgm:cxn modelId="{26E077BC-328E-43BF-AC45-F8BD6EE15D2D}" type="presParOf" srcId="{DF3E80D5-9466-47E0-9B36-638D1CA3643F}" destId="{AC3B1C85-1DB4-4F40-9BBB-C2CD0C96A4FF}" srcOrd="6" destOrd="0" presId="urn:microsoft.com/office/officeart/2008/layout/LinedList"/>
    <dgm:cxn modelId="{90B4F6D0-BD89-4522-A2B3-0D34D732CF32}" type="presParOf" srcId="{DF3E80D5-9466-47E0-9B36-638D1CA3643F}" destId="{59A3A651-573F-4F1F-864E-64DD17EFAAC9}" srcOrd="7" destOrd="0" presId="urn:microsoft.com/office/officeart/2008/layout/LinedList"/>
    <dgm:cxn modelId="{11E345F8-8B1F-43AA-BD7C-3D323CCEB68A}" type="presParOf" srcId="{59A3A651-573F-4F1F-864E-64DD17EFAAC9}" destId="{6A950BA3-C059-4C22-9A5C-58EE43B821DD}" srcOrd="0" destOrd="0" presId="urn:microsoft.com/office/officeart/2008/layout/LinedList"/>
    <dgm:cxn modelId="{33BBEB53-32D8-4DCE-A496-12881F37EBE1}" type="presParOf" srcId="{59A3A651-573F-4F1F-864E-64DD17EFAAC9}" destId="{3F0C0637-C9F3-4E65-8AC5-42F1B9998D2D}" srcOrd="1" destOrd="0" presId="urn:microsoft.com/office/officeart/2008/layout/LinedList"/>
    <dgm:cxn modelId="{2CD918CE-187F-4632-8751-AC2D73884C4B}" type="presParOf" srcId="{DF3E80D5-9466-47E0-9B36-638D1CA3643F}" destId="{75DFED66-C11F-4A9A-9B41-0C3EDD22B88D}" srcOrd="8" destOrd="0" presId="urn:microsoft.com/office/officeart/2008/layout/LinedList"/>
    <dgm:cxn modelId="{B80A7B24-85B0-45F0-B184-A0BCB65BE89B}" type="presParOf" srcId="{DF3E80D5-9466-47E0-9B36-638D1CA3643F}" destId="{5C150D19-9F2E-4C4B-8620-84F9952AD9A1}" srcOrd="9" destOrd="0" presId="urn:microsoft.com/office/officeart/2008/layout/LinedList"/>
    <dgm:cxn modelId="{D24EA058-ADB6-4A35-AA32-9A6B5759F1B7}" type="presParOf" srcId="{5C150D19-9F2E-4C4B-8620-84F9952AD9A1}" destId="{EA4EA23D-7863-4D7D-B03A-FA462899D6E8}" srcOrd="0" destOrd="0" presId="urn:microsoft.com/office/officeart/2008/layout/LinedList"/>
    <dgm:cxn modelId="{FF77C671-24E7-474E-8639-6E78A03375C7}" type="presParOf" srcId="{5C150D19-9F2E-4C4B-8620-84F9952AD9A1}" destId="{BEDC6076-AD82-4EEB-8DB4-D4D0BF2DD0F7}" srcOrd="1" destOrd="0" presId="urn:microsoft.com/office/officeart/2008/layout/LinedList"/>
    <dgm:cxn modelId="{2F700B99-CB04-4331-8A7E-0C2D9D16958D}" type="presParOf" srcId="{DF3E80D5-9466-47E0-9B36-638D1CA3643F}" destId="{5F524339-0AF8-4BA8-AE63-19BEF19BFFCB}" srcOrd="10" destOrd="0" presId="urn:microsoft.com/office/officeart/2008/layout/LinedList"/>
    <dgm:cxn modelId="{4AA0DFA8-EC9D-4DC1-BC0C-52913710A86A}" type="presParOf" srcId="{DF3E80D5-9466-47E0-9B36-638D1CA3643F}" destId="{C107C7CD-E651-4073-837E-4921053F4E56}" srcOrd="11" destOrd="0" presId="urn:microsoft.com/office/officeart/2008/layout/LinedList"/>
    <dgm:cxn modelId="{D531AA41-56B6-4412-9163-C0B1641A828E}" type="presParOf" srcId="{C107C7CD-E651-4073-837E-4921053F4E56}" destId="{2567A4F2-2C9A-41A9-8F48-610474E0BBB3}" srcOrd="0" destOrd="0" presId="urn:microsoft.com/office/officeart/2008/layout/LinedList"/>
    <dgm:cxn modelId="{41A4E2DE-900E-4ADE-A5B7-59C45F7B33D7}" type="presParOf" srcId="{C107C7CD-E651-4073-837E-4921053F4E56}" destId="{DD4E02F1-00A4-440F-AB6E-6195E83BDFDD}" srcOrd="1" destOrd="0" presId="urn:microsoft.com/office/officeart/2008/layout/LinedList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55BA2D-0581-4DC6-8D15-E6EABD927C26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C8AF9A-CBA0-4030-B301-6362B30255AB}">
      <dgm:prSet phldrT="[Текст]"/>
      <dgm:spPr/>
      <dgm:t>
        <a:bodyPr/>
        <a:lstStyle/>
        <a:p>
          <a:r>
            <a:rPr lang="ru-RU" dirty="0" smtClean="0"/>
            <a:t>Федеральный модуль</a:t>
          </a:r>
          <a:endParaRPr lang="ru-RU" dirty="0"/>
        </a:p>
      </dgm:t>
    </dgm:pt>
    <dgm:pt modelId="{97D5E1AE-05EE-4BB6-BEE2-181BE46CCB4D}" type="parTrans" cxnId="{C0FA3C2B-99C4-4532-9367-D01E503B3512}">
      <dgm:prSet/>
      <dgm:spPr/>
      <dgm:t>
        <a:bodyPr/>
        <a:lstStyle/>
        <a:p>
          <a:endParaRPr lang="ru-RU"/>
        </a:p>
      </dgm:t>
    </dgm:pt>
    <dgm:pt modelId="{3D16C260-C4A2-43BF-BED8-AD2F8580DFB8}" type="sibTrans" cxnId="{C0FA3C2B-99C4-4532-9367-D01E503B3512}">
      <dgm:prSet/>
      <dgm:spPr/>
      <dgm:t>
        <a:bodyPr/>
        <a:lstStyle/>
        <a:p>
          <a:endParaRPr lang="ru-RU"/>
        </a:p>
      </dgm:t>
    </dgm:pt>
    <dgm:pt modelId="{D598ED27-A1F8-4F85-A06D-230CC108914C}">
      <dgm:prSet phldrT="[Текст]" custT="1"/>
      <dgm:spPr/>
      <dgm:t>
        <a:bodyPr/>
        <a:lstStyle/>
        <a:p>
          <a:r>
            <a:rPr lang="ru-RU" sz="1400" dirty="0" smtClean="0"/>
            <a:t>освоение набора квалификационных характеристик, предусмотренных проектом стандарта</a:t>
          </a:r>
          <a:endParaRPr lang="ru-RU" sz="1400" dirty="0"/>
        </a:p>
      </dgm:t>
    </dgm:pt>
    <dgm:pt modelId="{A61B3FA2-84D3-4087-BFE5-8E98C18A1274}" type="parTrans" cxnId="{97A82B6A-544A-4C28-A9C1-120DB6F886ED}">
      <dgm:prSet/>
      <dgm:spPr/>
      <dgm:t>
        <a:bodyPr/>
        <a:lstStyle/>
        <a:p>
          <a:endParaRPr lang="ru-RU"/>
        </a:p>
      </dgm:t>
    </dgm:pt>
    <dgm:pt modelId="{1DB311D0-34DD-4879-8396-A67EB8BB2CCF}" type="sibTrans" cxnId="{97A82B6A-544A-4C28-A9C1-120DB6F886ED}">
      <dgm:prSet/>
      <dgm:spPr/>
      <dgm:t>
        <a:bodyPr/>
        <a:lstStyle/>
        <a:p>
          <a:endParaRPr lang="ru-RU"/>
        </a:p>
      </dgm:t>
    </dgm:pt>
    <dgm:pt modelId="{2910AA78-ECAF-4724-9A11-E2795E1FB892}">
      <dgm:prSet phldrT="[Текст]"/>
      <dgm:spPr/>
      <dgm:t>
        <a:bodyPr/>
        <a:lstStyle/>
        <a:p>
          <a:r>
            <a:rPr lang="ru-RU" dirty="0" smtClean="0"/>
            <a:t>Региональный модуль</a:t>
          </a:r>
          <a:endParaRPr lang="ru-RU" dirty="0"/>
        </a:p>
      </dgm:t>
    </dgm:pt>
    <dgm:pt modelId="{6CE4C6FD-80D6-40C9-9718-C8D5AF1B2D70}" type="parTrans" cxnId="{34C1B533-60B6-4463-BCFE-04D35D5E641D}">
      <dgm:prSet/>
      <dgm:spPr/>
      <dgm:t>
        <a:bodyPr/>
        <a:lstStyle/>
        <a:p>
          <a:endParaRPr lang="ru-RU"/>
        </a:p>
      </dgm:t>
    </dgm:pt>
    <dgm:pt modelId="{391DF025-FE5A-4227-80B9-421FD0A05336}" type="sibTrans" cxnId="{34C1B533-60B6-4463-BCFE-04D35D5E641D}">
      <dgm:prSet/>
      <dgm:spPr/>
      <dgm:t>
        <a:bodyPr/>
        <a:lstStyle/>
        <a:p>
          <a:endParaRPr lang="ru-RU"/>
        </a:p>
      </dgm:t>
    </dgm:pt>
    <dgm:pt modelId="{26EEDBBB-E88B-4F1E-8A91-9BEB67B82D91}">
      <dgm:prSet phldrT="[Текст]" custT="1"/>
      <dgm:spPr/>
      <dgm:t>
        <a:bodyPr/>
        <a:lstStyle/>
        <a:p>
          <a:pPr algn="r"/>
          <a:r>
            <a:rPr lang="ru-RU" sz="1400" dirty="0" smtClean="0"/>
            <a:t>подготовка к инициируемым местной властью изменениям, локализации федеральных инициатив на территории</a:t>
          </a:r>
          <a:endParaRPr lang="ru-RU" sz="1400" dirty="0"/>
        </a:p>
      </dgm:t>
    </dgm:pt>
    <dgm:pt modelId="{70EF9A7B-BD97-4FF8-ADE7-67AB964F08BF}" type="parTrans" cxnId="{084CECA7-9FA9-4FE4-9D08-635F5F7C3E9C}">
      <dgm:prSet/>
      <dgm:spPr/>
      <dgm:t>
        <a:bodyPr/>
        <a:lstStyle/>
        <a:p>
          <a:endParaRPr lang="ru-RU"/>
        </a:p>
      </dgm:t>
    </dgm:pt>
    <dgm:pt modelId="{FA4BD25C-2481-4258-B0C1-9E79E0B767A7}" type="sibTrans" cxnId="{084CECA7-9FA9-4FE4-9D08-635F5F7C3E9C}">
      <dgm:prSet/>
      <dgm:spPr/>
      <dgm:t>
        <a:bodyPr/>
        <a:lstStyle/>
        <a:p>
          <a:endParaRPr lang="ru-RU"/>
        </a:p>
      </dgm:t>
    </dgm:pt>
    <dgm:pt modelId="{F2262365-A8AE-433D-959B-F04FA4B5510F}">
      <dgm:prSet phldrT="[Текст]"/>
      <dgm:spPr/>
      <dgm:t>
        <a:bodyPr/>
        <a:lstStyle/>
        <a:p>
          <a:r>
            <a:rPr lang="ru-RU" dirty="0" smtClean="0"/>
            <a:t>Инициативный модуль</a:t>
          </a:r>
          <a:endParaRPr lang="ru-RU" dirty="0"/>
        </a:p>
      </dgm:t>
    </dgm:pt>
    <dgm:pt modelId="{23762C1F-4B84-437C-8D34-11D5C50D8DB1}" type="parTrans" cxnId="{8D672C0B-7E71-44A7-A11E-2BD2213DE2A1}">
      <dgm:prSet/>
      <dgm:spPr/>
      <dgm:t>
        <a:bodyPr/>
        <a:lstStyle/>
        <a:p>
          <a:endParaRPr lang="ru-RU"/>
        </a:p>
      </dgm:t>
    </dgm:pt>
    <dgm:pt modelId="{D0B261EE-0DBC-4B36-A5EA-49924C851E02}" type="sibTrans" cxnId="{8D672C0B-7E71-44A7-A11E-2BD2213DE2A1}">
      <dgm:prSet/>
      <dgm:spPr/>
      <dgm:t>
        <a:bodyPr/>
        <a:lstStyle/>
        <a:p>
          <a:endParaRPr lang="ru-RU"/>
        </a:p>
      </dgm:t>
    </dgm:pt>
    <dgm:pt modelId="{8ABC3ABC-F60E-4314-8B96-CA0FE43950BB}">
      <dgm:prSet phldrT="[Текст]" custT="1"/>
      <dgm:spPr/>
      <dgm:t>
        <a:bodyPr/>
        <a:lstStyle/>
        <a:p>
          <a:pPr algn="r"/>
          <a:r>
            <a:rPr lang="ru-RU" sz="1400" dirty="0" smtClean="0"/>
            <a:t>личный запрос слушателя, направленный на развитие персональных профессиональных компетенций</a:t>
          </a:r>
          <a:endParaRPr lang="ru-RU" sz="1400" dirty="0"/>
        </a:p>
      </dgm:t>
    </dgm:pt>
    <dgm:pt modelId="{B45F16FA-27A5-4CE2-93C1-74CA7539AFE4}" type="parTrans" cxnId="{D1E8AD04-EB38-4BFB-84B7-1BEE6986D190}">
      <dgm:prSet/>
      <dgm:spPr/>
      <dgm:t>
        <a:bodyPr/>
        <a:lstStyle/>
        <a:p>
          <a:endParaRPr lang="ru-RU"/>
        </a:p>
      </dgm:t>
    </dgm:pt>
    <dgm:pt modelId="{F064B88A-E79B-4185-B2F4-6692AE11BCEC}" type="sibTrans" cxnId="{D1E8AD04-EB38-4BFB-84B7-1BEE6986D190}">
      <dgm:prSet/>
      <dgm:spPr/>
      <dgm:t>
        <a:bodyPr/>
        <a:lstStyle/>
        <a:p>
          <a:endParaRPr lang="ru-RU"/>
        </a:p>
      </dgm:t>
    </dgm:pt>
    <dgm:pt modelId="{E1FEAA34-0B12-4D05-8D64-408959E2A08D}">
      <dgm:prSet phldrT="[Текст]"/>
      <dgm:spPr/>
      <dgm:t>
        <a:bodyPr/>
        <a:lstStyle/>
        <a:p>
          <a:r>
            <a:rPr lang="ru-RU" dirty="0" smtClean="0"/>
            <a:t>Адресный модуль</a:t>
          </a:r>
          <a:endParaRPr lang="ru-RU" dirty="0"/>
        </a:p>
      </dgm:t>
    </dgm:pt>
    <dgm:pt modelId="{91EA193B-1E88-484B-A358-67DF85ECFBAF}" type="parTrans" cxnId="{9FFBE2EB-105A-4075-A1A9-D412E68CCBAF}">
      <dgm:prSet/>
      <dgm:spPr/>
      <dgm:t>
        <a:bodyPr/>
        <a:lstStyle/>
        <a:p>
          <a:endParaRPr lang="ru-RU"/>
        </a:p>
      </dgm:t>
    </dgm:pt>
    <dgm:pt modelId="{485CE551-7831-4B6A-9C44-88CBC710C8E1}" type="sibTrans" cxnId="{9FFBE2EB-105A-4075-A1A9-D412E68CCBAF}">
      <dgm:prSet/>
      <dgm:spPr/>
      <dgm:t>
        <a:bodyPr/>
        <a:lstStyle/>
        <a:p>
          <a:endParaRPr lang="ru-RU"/>
        </a:p>
      </dgm:t>
    </dgm:pt>
    <dgm:pt modelId="{4CDC0559-76AC-47A4-A7A4-A94104D12577}">
      <dgm:prSet phldrT="[Текст]" custT="1"/>
      <dgm:spPr/>
      <dgm:t>
        <a:bodyPr/>
        <a:lstStyle/>
        <a:p>
          <a:r>
            <a:rPr lang="ru-RU" sz="1400" dirty="0" smtClean="0"/>
            <a:t>создание условий, обеспечивающих результативность работы директора, принадлежащей к некой целевой группе</a:t>
          </a:r>
          <a:endParaRPr lang="ru-RU" sz="1400" dirty="0"/>
        </a:p>
      </dgm:t>
    </dgm:pt>
    <dgm:pt modelId="{B5C300C3-736F-436F-86E2-A27947E4799A}" type="parTrans" cxnId="{062BFDB0-E900-4FAD-AE37-F4DC926BDC8D}">
      <dgm:prSet/>
      <dgm:spPr/>
      <dgm:t>
        <a:bodyPr/>
        <a:lstStyle/>
        <a:p>
          <a:endParaRPr lang="ru-RU"/>
        </a:p>
      </dgm:t>
    </dgm:pt>
    <dgm:pt modelId="{5CC49180-63DD-475C-84B7-CADF87FB5F9E}" type="sibTrans" cxnId="{062BFDB0-E900-4FAD-AE37-F4DC926BDC8D}">
      <dgm:prSet/>
      <dgm:spPr/>
      <dgm:t>
        <a:bodyPr/>
        <a:lstStyle/>
        <a:p>
          <a:endParaRPr lang="ru-RU"/>
        </a:p>
      </dgm:t>
    </dgm:pt>
    <dgm:pt modelId="{FEC027E2-7C5F-4A6C-87EC-68B5082819FE}" type="pres">
      <dgm:prSet presAssocID="{CF55BA2D-0581-4DC6-8D15-E6EABD927C2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BE5D37-F5A4-4D9E-B9A2-A773BED587F4}" type="pres">
      <dgm:prSet presAssocID="{CF55BA2D-0581-4DC6-8D15-E6EABD927C26}" presName="children" presStyleCnt="0"/>
      <dgm:spPr/>
    </dgm:pt>
    <dgm:pt modelId="{15912C2F-D57B-4B2C-AFA6-7B89167738AD}" type="pres">
      <dgm:prSet presAssocID="{CF55BA2D-0581-4DC6-8D15-E6EABD927C26}" presName="child1group" presStyleCnt="0"/>
      <dgm:spPr/>
    </dgm:pt>
    <dgm:pt modelId="{60569380-7278-4E8D-A239-0F23BF255032}" type="pres">
      <dgm:prSet presAssocID="{CF55BA2D-0581-4DC6-8D15-E6EABD927C26}" presName="child1" presStyleLbl="bgAcc1" presStyleIdx="0" presStyleCnt="4" custScaleX="127640" custScaleY="92905"/>
      <dgm:spPr/>
      <dgm:t>
        <a:bodyPr/>
        <a:lstStyle/>
        <a:p>
          <a:endParaRPr lang="ru-RU"/>
        </a:p>
      </dgm:t>
    </dgm:pt>
    <dgm:pt modelId="{E92FF4C3-43B4-4CD2-9348-7CA49DB35A8B}" type="pres">
      <dgm:prSet presAssocID="{CF55BA2D-0581-4DC6-8D15-E6EABD927C2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99D2D-C311-42DE-A55D-9278D4A7304F}" type="pres">
      <dgm:prSet presAssocID="{CF55BA2D-0581-4DC6-8D15-E6EABD927C26}" presName="child2group" presStyleCnt="0"/>
      <dgm:spPr/>
    </dgm:pt>
    <dgm:pt modelId="{210EDE23-CA90-489C-AEDB-A02FC810C6B3}" type="pres">
      <dgm:prSet presAssocID="{CF55BA2D-0581-4DC6-8D15-E6EABD927C26}" presName="child2" presStyleLbl="bgAcc1" presStyleIdx="1" presStyleCnt="4" custScaleX="129371" custScaleY="95999"/>
      <dgm:spPr/>
      <dgm:t>
        <a:bodyPr/>
        <a:lstStyle/>
        <a:p>
          <a:endParaRPr lang="ru-RU"/>
        </a:p>
      </dgm:t>
    </dgm:pt>
    <dgm:pt modelId="{800BA531-B581-421F-9ADB-AA7036D3FE91}" type="pres">
      <dgm:prSet presAssocID="{CF55BA2D-0581-4DC6-8D15-E6EABD927C2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C46C-0980-49CB-A4C1-D160DCD76C9A}" type="pres">
      <dgm:prSet presAssocID="{CF55BA2D-0581-4DC6-8D15-E6EABD927C26}" presName="child3group" presStyleCnt="0"/>
      <dgm:spPr/>
    </dgm:pt>
    <dgm:pt modelId="{CB80A14D-8CE0-4490-B724-3D640C862126}" type="pres">
      <dgm:prSet presAssocID="{CF55BA2D-0581-4DC6-8D15-E6EABD927C26}" presName="child3" presStyleLbl="bgAcc1" presStyleIdx="2" presStyleCnt="4" custScaleX="117002" custScaleY="131265"/>
      <dgm:spPr/>
      <dgm:t>
        <a:bodyPr/>
        <a:lstStyle/>
        <a:p>
          <a:endParaRPr lang="ru-RU"/>
        </a:p>
      </dgm:t>
    </dgm:pt>
    <dgm:pt modelId="{CC4FFD41-A4B3-4871-ACE9-B0590575D978}" type="pres">
      <dgm:prSet presAssocID="{CF55BA2D-0581-4DC6-8D15-E6EABD927C2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610A5-4405-4B87-A9DC-996489ECE176}" type="pres">
      <dgm:prSet presAssocID="{CF55BA2D-0581-4DC6-8D15-E6EABD927C26}" presName="child4group" presStyleCnt="0"/>
      <dgm:spPr/>
    </dgm:pt>
    <dgm:pt modelId="{F7615EE2-31E5-4D0B-B462-FFDB0846302E}" type="pres">
      <dgm:prSet presAssocID="{CF55BA2D-0581-4DC6-8D15-E6EABD927C26}" presName="child4" presStyleLbl="bgAcc1" presStyleIdx="3" presStyleCnt="4" custScaleX="121746" custScaleY="127154"/>
      <dgm:spPr/>
      <dgm:t>
        <a:bodyPr/>
        <a:lstStyle/>
        <a:p>
          <a:endParaRPr lang="ru-RU"/>
        </a:p>
      </dgm:t>
    </dgm:pt>
    <dgm:pt modelId="{C2A91186-A5AD-4C65-99AF-97E6979987DA}" type="pres">
      <dgm:prSet presAssocID="{CF55BA2D-0581-4DC6-8D15-E6EABD927C2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889F0-6F42-457B-89BF-F5033AF9AA6D}" type="pres">
      <dgm:prSet presAssocID="{CF55BA2D-0581-4DC6-8D15-E6EABD927C26}" presName="childPlaceholder" presStyleCnt="0"/>
      <dgm:spPr/>
    </dgm:pt>
    <dgm:pt modelId="{C811BB81-0EBA-439F-B8E6-E012265284A5}" type="pres">
      <dgm:prSet presAssocID="{CF55BA2D-0581-4DC6-8D15-E6EABD927C26}" presName="circle" presStyleCnt="0"/>
      <dgm:spPr/>
    </dgm:pt>
    <dgm:pt modelId="{2B21A71C-8FA6-4759-9EE2-868FDD248E65}" type="pres">
      <dgm:prSet presAssocID="{CF55BA2D-0581-4DC6-8D15-E6EABD927C2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88EC8-A8BE-42BD-B537-9B0B329AA0E9}" type="pres">
      <dgm:prSet presAssocID="{CF55BA2D-0581-4DC6-8D15-E6EABD927C2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1AF03-B07B-4F7E-B117-1793283643CD}" type="pres">
      <dgm:prSet presAssocID="{CF55BA2D-0581-4DC6-8D15-E6EABD927C2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F2675-E403-4E24-BFCC-28E05517E0CF}" type="pres">
      <dgm:prSet presAssocID="{CF55BA2D-0581-4DC6-8D15-E6EABD927C2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A611D-076E-4378-970A-20DE9DD99DC1}" type="pres">
      <dgm:prSet presAssocID="{CF55BA2D-0581-4DC6-8D15-E6EABD927C26}" presName="quadrantPlaceholder" presStyleCnt="0"/>
      <dgm:spPr/>
    </dgm:pt>
    <dgm:pt modelId="{603CBE53-7850-4A81-8B66-89BD0EC255DD}" type="pres">
      <dgm:prSet presAssocID="{CF55BA2D-0581-4DC6-8D15-E6EABD927C26}" presName="center1" presStyleLbl="fgShp" presStyleIdx="0" presStyleCnt="2"/>
      <dgm:spPr/>
    </dgm:pt>
    <dgm:pt modelId="{F96750EA-7FE1-411D-94BE-C96490C6AE27}" type="pres">
      <dgm:prSet presAssocID="{CF55BA2D-0581-4DC6-8D15-E6EABD927C26}" presName="center2" presStyleLbl="fgShp" presStyleIdx="1" presStyleCnt="2"/>
      <dgm:spPr/>
    </dgm:pt>
  </dgm:ptLst>
  <dgm:cxnLst>
    <dgm:cxn modelId="{084CECA7-9FA9-4FE4-9D08-635F5F7C3E9C}" srcId="{2910AA78-ECAF-4724-9A11-E2795E1FB892}" destId="{26EEDBBB-E88B-4F1E-8A91-9BEB67B82D91}" srcOrd="0" destOrd="0" parTransId="{70EF9A7B-BD97-4FF8-ADE7-67AB964F08BF}" sibTransId="{FA4BD25C-2481-4258-B0C1-9E79E0B767A7}"/>
    <dgm:cxn modelId="{0B269E7D-E2A2-442D-9A72-EA250136AFD2}" type="presOf" srcId="{E1FEAA34-0B12-4D05-8D64-408959E2A08D}" destId="{553F2675-E403-4E24-BFCC-28E05517E0CF}" srcOrd="0" destOrd="0" presId="urn:microsoft.com/office/officeart/2005/8/layout/cycle4"/>
    <dgm:cxn modelId="{3596BACB-C946-4BDE-9C94-D922922996EC}" type="presOf" srcId="{D598ED27-A1F8-4F85-A06D-230CC108914C}" destId="{E92FF4C3-43B4-4CD2-9348-7CA49DB35A8B}" srcOrd="1" destOrd="0" presId="urn:microsoft.com/office/officeart/2005/8/layout/cycle4"/>
    <dgm:cxn modelId="{0BFF50D0-7D0D-4FB4-95A1-8935043C6AC8}" type="presOf" srcId="{CF55BA2D-0581-4DC6-8D15-E6EABD927C26}" destId="{FEC027E2-7C5F-4A6C-87EC-68B5082819FE}" srcOrd="0" destOrd="0" presId="urn:microsoft.com/office/officeart/2005/8/layout/cycle4"/>
    <dgm:cxn modelId="{E806D48D-9A74-4AE9-AD3B-E095EA4D8E00}" type="presOf" srcId="{4CDC0559-76AC-47A4-A7A4-A94104D12577}" destId="{C2A91186-A5AD-4C65-99AF-97E6979987DA}" srcOrd="1" destOrd="0" presId="urn:microsoft.com/office/officeart/2005/8/layout/cycle4"/>
    <dgm:cxn modelId="{213AAB9D-EFB9-4141-B08F-C7A952653E1C}" type="presOf" srcId="{4CDC0559-76AC-47A4-A7A4-A94104D12577}" destId="{F7615EE2-31E5-4D0B-B462-FFDB0846302E}" srcOrd="0" destOrd="0" presId="urn:microsoft.com/office/officeart/2005/8/layout/cycle4"/>
    <dgm:cxn modelId="{23CA48B0-98C7-460F-9317-945E0600034B}" type="presOf" srcId="{2910AA78-ECAF-4724-9A11-E2795E1FB892}" destId="{B3988EC8-A8BE-42BD-B537-9B0B329AA0E9}" srcOrd="0" destOrd="0" presId="urn:microsoft.com/office/officeart/2005/8/layout/cycle4"/>
    <dgm:cxn modelId="{132F9DBA-2DD2-456F-832A-702E10BD854A}" type="presOf" srcId="{F2262365-A8AE-433D-959B-F04FA4B5510F}" destId="{A1C1AF03-B07B-4F7E-B117-1793283643CD}" srcOrd="0" destOrd="0" presId="urn:microsoft.com/office/officeart/2005/8/layout/cycle4"/>
    <dgm:cxn modelId="{19ADB8DB-FA2A-4586-A152-BA76AD33FBAE}" type="presOf" srcId="{8ABC3ABC-F60E-4314-8B96-CA0FE43950BB}" destId="{CB80A14D-8CE0-4490-B724-3D640C862126}" srcOrd="0" destOrd="0" presId="urn:microsoft.com/office/officeart/2005/8/layout/cycle4"/>
    <dgm:cxn modelId="{8D672C0B-7E71-44A7-A11E-2BD2213DE2A1}" srcId="{CF55BA2D-0581-4DC6-8D15-E6EABD927C26}" destId="{F2262365-A8AE-433D-959B-F04FA4B5510F}" srcOrd="2" destOrd="0" parTransId="{23762C1F-4B84-437C-8D34-11D5C50D8DB1}" sibTransId="{D0B261EE-0DBC-4B36-A5EA-49924C851E02}"/>
    <dgm:cxn modelId="{C0FA3C2B-99C4-4532-9367-D01E503B3512}" srcId="{CF55BA2D-0581-4DC6-8D15-E6EABD927C26}" destId="{BAC8AF9A-CBA0-4030-B301-6362B30255AB}" srcOrd="0" destOrd="0" parTransId="{97D5E1AE-05EE-4BB6-BEE2-181BE46CCB4D}" sibTransId="{3D16C260-C4A2-43BF-BED8-AD2F8580DFB8}"/>
    <dgm:cxn modelId="{D1E8AD04-EB38-4BFB-84B7-1BEE6986D190}" srcId="{F2262365-A8AE-433D-959B-F04FA4B5510F}" destId="{8ABC3ABC-F60E-4314-8B96-CA0FE43950BB}" srcOrd="0" destOrd="0" parTransId="{B45F16FA-27A5-4CE2-93C1-74CA7539AFE4}" sibTransId="{F064B88A-E79B-4185-B2F4-6692AE11BCEC}"/>
    <dgm:cxn modelId="{062BFDB0-E900-4FAD-AE37-F4DC926BDC8D}" srcId="{E1FEAA34-0B12-4D05-8D64-408959E2A08D}" destId="{4CDC0559-76AC-47A4-A7A4-A94104D12577}" srcOrd="0" destOrd="0" parTransId="{B5C300C3-736F-436F-86E2-A27947E4799A}" sibTransId="{5CC49180-63DD-475C-84B7-CADF87FB5F9E}"/>
    <dgm:cxn modelId="{7E08822A-2B10-47D8-A38A-B83AF68C9A87}" type="presOf" srcId="{26EEDBBB-E88B-4F1E-8A91-9BEB67B82D91}" destId="{210EDE23-CA90-489C-AEDB-A02FC810C6B3}" srcOrd="0" destOrd="0" presId="urn:microsoft.com/office/officeart/2005/8/layout/cycle4"/>
    <dgm:cxn modelId="{FB95EA70-DA84-473F-B363-1682E7843E57}" type="presOf" srcId="{26EEDBBB-E88B-4F1E-8A91-9BEB67B82D91}" destId="{800BA531-B581-421F-9ADB-AA7036D3FE91}" srcOrd="1" destOrd="0" presId="urn:microsoft.com/office/officeart/2005/8/layout/cycle4"/>
    <dgm:cxn modelId="{9FFBE2EB-105A-4075-A1A9-D412E68CCBAF}" srcId="{CF55BA2D-0581-4DC6-8D15-E6EABD927C26}" destId="{E1FEAA34-0B12-4D05-8D64-408959E2A08D}" srcOrd="3" destOrd="0" parTransId="{91EA193B-1E88-484B-A358-67DF85ECFBAF}" sibTransId="{485CE551-7831-4B6A-9C44-88CBC710C8E1}"/>
    <dgm:cxn modelId="{24723491-F216-45B2-8D2D-5392B5297A0B}" type="presOf" srcId="{D598ED27-A1F8-4F85-A06D-230CC108914C}" destId="{60569380-7278-4E8D-A239-0F23BF255032}" srcOrd="0" destOrd="0" presId="urn:microsoft.com/office/officeart/2005/8/layout/cycle4"/>
    <dgm:cxn modelId="{C4BFD3C7-7B91-4E40-B8D3-4BF4EDE642D5}" type="presOf" srcId="{BAC8AF9A-CBA0-4030-B301-6362B30255AB}" destId="{2B21A71C-8FA6-4759-9EE2-868FDD248E65}" srcOrd="0" destOrd="0" presId="urn:microsoft.com/office/officeart/2005/8/layout/cycle4"/>
    <dgm:cxn modelId="{1ED6F3E1-DEFC-4A20-8E93-BA2F9961E63E}" type="presOf" srcId="{8ABC3ABC-F60E-4314-8B96-CA0FE43950BB}" destId="{CC4FFD41-A4B3-4871-ACE9-B0590575D978}" srcOrd="1" destOrd="0" presId="urn:microsoft.com/office/officeart/2005/8/layout/cycle4"/>
    <dgm:cxn modelId="{34C1B533-60B6-4463-BCFE-04D35D5E641D}" srcId="{CF55BA2D-0581-4DC6-8D15-E6EABD927C26}" destId="{2910AA78-ECAF-4724-9A11-E2795E1FB892}" srcOrd="1" destOrd="0" parTransId="{6CE4C6FD-80D6-40C9-9718-C8D5AF1B2D70}" sibTransId="{391DF025-FE5A-4227-80B9-421FD0A05336}"/>
    <dgm:cxn modelId="{97A82B6A-544A-4C28-A9C1-120DB6F886ED}" srcId="{BAC8AF9A-CBA0-4030-B301-6362B30255AB}" destId="{D598ED27-A1F8-4F85-A06D-230CC108914C}" srcOrd="0" destOrd="0" parTransId="{A61B3FA2-84D3-4087-BFE5-8E98C18A1274}" sibTransId="{1DB311D0-34DD-4879-8396-A67EB8BB2CCF}"/>
    <dgm:cxn modelId="{8C95C505-4888-4B43-BF42-B5441F69B618}" type="presParOf" srcId="{FEC027E2-7C5F-4A6C-87EC-68B5082819FE}" destId="{A5BE5D37-F5A4-4D9E-B9A2-A773BED587F4}" srcOrd="0" destOrd="0" presId="urn:microsoft.com/office/officeart/2005/8/layout/cycle4"/>
    <dgm:cxn modelId="{724F92BD-9B86-4858-9309-BBE72B0A8F4C}" type="presParOf" srcId="{A5BE5D37-F5A4-4D9E-B9A2-A773BED587F4}" destId="{15912C2F-D57B-4B2C-AFA6-7B89167738AD}" srcOrd="0" destOrd="0" presId="urn:microsoft.com/office/officeart/2005/8/layout/cycle4"/>
    <dgm:cxn modelId="{8B4B9841-839D-4951-9D0B-B68E0C4E5571}" type="presParOf" srcId="{15912C2F-D57B-4B2C-AFA6-7B89167738AD}" destId="{60569380-7278-4E8D-A239-0F23BF255032}" srcOrd="0" destOrd="0" presId="urn:microsoft.com/office/officeart/2005/8/layout/cycle4"/>
    <dgm:cxn modelId="{935DFE62-BF6B-40B8-8F03-628A176AB922}" type="presParOf" srcId="{15912C2F-D57B-4B2C-AFA6-7B89167738AD}" destId="{E92FF4C3-43B4-4CD2-9348-7CA49DB35A8B}" srcOrd="1" destOrd="0" presId="urn:microsoft.com/office/officeart/2005/8/layout/cycle4"/>
    <dgm:cxn modelId="{CE643763-CAF8-471E-96FE-C3BDB30695DB}" type="presParOf" srcId="{A5BE5D37-F5A4-4D9E-B9A2-A773BED587F4}" destId="{4B699D2D-C311-42DE-A55D-9278D4A7304F}" srcOrd="1" destOrd="0" presId="urn:microsoft.com/office/officeart/2005/8/layout/cycle4"/>
    <dgm:cxn modelId="{4F40735E-662F-4FC9-AC28-53CF662DE6DA}" type="presParOf" srcId="{4B699D2D-C311-42DE-A55D-9278D4A7304F}" destId="{210EDE23-CA90-489C-AEDB-A02FC810C6B3}" srcOrd="0" destOrd="0" presId="urn:microsoft.com/office/officeart/2005/8/layout/cycle4"/>
    <dgm:cxn modelId="{0A6AA97C-D66A-4B64-948D-91B52DD9427A}" type="presParOf" srcId="{4B699D2D-C311-42DE-A55D-9278D4A7304F}" destId="{800BA531-B581-421F-9ADB-AA7036D3FE91}" srcOrd="1" destOrd="0" presId="urn:microsoft.com/office/officeart/2005/8/layout/cycle4"/>
    <dgm:cxn modelId="{55E760DE-01A0-470A-8F7F-FFEA10600A40}" type="presParOf" srcId="{A5BE5D37-F5A4-4D9E-B9A2-A773BED587F4}" destId="{1D0DC46C-0980-49CB-A4C1-D160DCD76C9A}" srcOrd="2" destOrd="0" presId="urn:microsoft.com/office/officeart/2005/8/layout/cycle4"/>
    <dgm:cxn modelId="{847FA62B-F139-4429-B595-229B57303FAF}" type="presParOf" srcId="{1D0DC46C-0980-49CB-A4C1-D160DCD76C9A}" destId="{CB80A14D-8CE0-4490-B724-3D640C862126}" srcOrd="0" destOrd="0" presId="urn:microsoft.com/office/officeart/2005/8/layout/cycle4"/>
    <dgm:cxn modelId="{D866BE9C-F2B8-47D6-844F-DA677EA783E2}" type="presParOf" srcId="{1D0DC46C-0980-49CB-A4C1-D160DCD76C9A}" destId="{CC4FFD41-A4B3-4871-ACE9-B0590575D978}" srcOrd="1" destOrd="0" presId="urn:microsoft.com/office/officeart/2005/8/layout/cycle4"/>
    <dgm:cxn modelId="{558C750A-E32F-41B5-B920-2265747885B1}" type="presParOf" srcId="{A5BE5D37-F5A4-4D9E-B9A2-A773BED587F4}" destId="{775610A5-4405-4B87-A9DC-996489ECE176}" srcOrd="3" destOrd="0" presId="urn:microsoft.com/office/officeart/2005/8/layout/cycle4"/>
    <dgm:cxn modelId="{D735FF50-02BE-41B8-B92D-0017075671F3}" type="presParOf" srcId="{775610A5-4405-4B87-A9DC-996489ECE176}" destId="{F7615EE2-31E5-4D0B-B462-FFDB0846302E}" srcOrd="0" destOrd="0" presId="urn:microsoft.com/office/officeart/2005/8/layout/cycle4"/>
    <dgm:cxn modelId="{2EA68B5C-4BEB-4A76-809A-4FBEA4BF5EB0}" type="presParOf" srcId="{775610A5-4405-4B87-A9DC-996489ECE176}" destId="{C2A91186-A5AD-4C65-99AF-97E6979987DA}" srcOrd="1" destOrd="0" presId="urn:microsoft.com/office/officeart/2005/8/layout/cycle4"/>
    <dgm:cxn modelId="{C56B79E1-3F49-4AD6-ACA8-4162C5FB9914}" type="presParOf" srcId="{A5BE5D37-F5A4-4D9E-B9A2-A773BED587F4}" destId="{BEE889F0-6F42-457B-89BF-F5033AF9AA6D}" srcOrd="4" destOrd="0" presId="urn:microsoft.com/office/officeart/2005/8/layout/cycle4"/>
    <dgm:cxn modelId="{8B0669E4-D8F4-4E7E-96C7-7987FA065C0E}" type="presParOf" srcId="{FEC027E2-7C5F-4A6C-87EC-68B5082819FE}" destId="{C811BB81-0EBA-439F-B8E6-E012265284A5}" srcOrd="1" destOrd="0" presId="urn:microsoft.com/office/officeart/2005/8/layout/cycle4"/>
    <dgm:cxn modelId="{06210FE8-43E9-4A9D-AADA-71242A00233F}" type="presParOf" srcId="{C811BB81-0EBA-439F-B8E6-E012265284A5}" destId="{2B21A71C-8FA6-4759-9EE2-868FDD248E65}" srcOrd="0" destOrd="0" presId="urn:microsoft.com/office/officeart/2005/8/layout/cycle4"/>
    <dgm:cxn modelId="{A1044E46-88DE-423E-9B34-3FFD59284FA1}" type="presParOf" srcId="{C811BB81-0EBA-439F-B8E6-E012265284A5}" destId="{B3988EC8-A8BE-42BD-B537-9B0B329AA0E9}" srcOrd="1" destOrd="0" presId="urn:microsoft.com/office/officeart/2005/8/layout/cycle4"/>
    <dgm:cxn modelId="{D8891086-6963-42EC-833B-C437986C9437}" type="presParOf" srcId="{C811BB81-0EBA-439F-B8E6-E012265284A5}" destId="{A1C1AF03-B07B-4F7E-B117-1793283643CD}" srcOrd="2" destOrd="0" presId="urn:microsoft.com/office/officeart/2005/8/layout/cycle4"/>
    <dgm:cxn modelId="{414E89BD-224C-47A3-8AAC-3D89E5EB39C7}" type="presParOf" srcId="{C811BB81-0EBA-439F-B8E6-E012265284A5}" destId="{553F2675-E403-4E24-BFCC-28E05517E0CF}" srcOrd="3" destOrd="0" presId="urn:microsoft.com/office/officeart/2005/8/layout/cycle4"/>
    <dgm:cxn modelId="{FD5FF5B8-C88E-4C94-AEC3-54C2C3001F98}" type="presParOf" srcId="{C811BB81-0EBA-439F-B8E6-E012265284A5}" destId="{D8EA611D-076E-4378-970A-20DE9DD99DC1}" srcOrd="4" destOrd="0" presId="urn:microsoft.com/office/officeart/2005/8/layout/cycle4"/>
    <dgm:cxn modelId="{A491B107-D55D-4F06-9565-090DEDAA8F71}" type="presParOf" srcId="{FEC027E2-7C5F-4A6C-87EC-68B5082819FE}" destId="{603CBE53-7850-4A81-8B66-89BD0EC255DD}" srcOrd="2" destOrd="0" presId="urn:microsoft.com/office/officeart/2005/8/layout/cycle4"/>
    <dgm:cxn modelId="{639BB5A8-A0CA-41A2-9FA5-E13073363E8F}" type="presParOf" srcId="{FEC027E2-7C5F-4A6C-87EC-68B5082819FE}" destId="{F96750EA-7FE1-411D-94BE-C96490C6AE2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EEDB4-4978-47BC-BA2D-A14F9EDDE7BB}">
      <dsp:nvSpPr>
        <dsp:cNvPr id="0" name=""/>
        <dsp:cNvSpPr/>
      </dsp:nvSpPr>
      <dsp:spPr>
        <a:xfrm>
          <a:off x="233" y="0"/>
          <a:ext cx="652216" cy="6522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D24F3-D67E-492B-8999-C5B42A8F5A3F}">
      <dsp:nvSpPr>
        <dsp:cNvPr id="0" name=""/>
        <dsp:cNvSpPr/>
      </dsp:nvSpPr>
      <dsp:spPr>
        <a:xfrm>
          <a:off x="65455" y="65221"/>
          <a:ext cx="521773" cy="521773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94318-0F85-4E41-9F09-37043DEABF4F}">
      <dsp:nvSpPr>
        <dsp:cNvPr id="0" name=""/>
        <dsp:cNvSpPr/>
      </dsp:nvSpPr>
      <dsp:spPr>
        <a:xfrm>
          <a:off x="788328" y="652216"/>
          <a:ext cx="1929475" cy="2744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Изучение стилей принятия решений и управленческих стилей руководителей школ РФ в сравнении с западными коллегами. Определение перечня основных дефицитов.</a:t>
          </a:r>
          <a:endParaRPr lang="ru-RU" sz="1700" kern="1200" dirty="0"/>
        </a:p>
      </dsp:txBody>
      <dsp:txXfrm>
        <a:off x="788328" y="652216"/>
        <a:ext cx="1929475" cy="2744746"/>
      </dsp:txXfrm>
    </dsp:sp>
    <dsp:sp modelId="{0A389206-88F7-4BCD-BAD1-C1121DCB50C9}">
      <dsp:nvSpPr>
        <dsp:cNvPr id="0" name=""/>
        <dsp:cNvSpPr/>
      </dsp:nvSpPr>
      <dsp:spPr>
        <a:xfrm>
          <a:off x="788328" y="0"/>
          <a:ext cx="1929475" cy="6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ШАГ 1</a:t>
          </a:r>
          <a:endParaRPr lang="ru-RU" sz="1700" kern="1200" dirty="0"/>
        </a:p>
      </dsp:txBody>
      <dsp:txXfrm>
        <a:off x="788328" y="0"/>
        <a:ext cx="1929475" cy="652216"/>
      </dsp:txXfrm>
    </dsp:sp>
    <dsp:sp modelId="{C5F0DA2B-BD8E-498B-80F2-F99B0402055B}">
      <dsp:nvSpPr>
        <dsp:cNvPr id="0" name=""/>
        <dsp:cNvSpPr/>
      </dsp:nvSpPr>
      <dsp:spPr>
        <a:xfrm>
          <a:off x="2853682" y="0"/>
          <a:ext cx="652216" cy="6522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65055-8DC3-41D7-8FC4-C3865A62CB67}">
      <dsp:nvSpPr>
        <dsp:cNvPr id="0" name=""/>
        <dsp:cNvSpPr/>
      </dsp:nvSpPr>
      <dsp:spPr>
        <a:xfrm>
          <a:off x="2918904" y="65221"/>
          <a:ext cx="521773" cy="521773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E8206-E8B9-4D4C-AC1E-C3EA7C026816}">
      <dsp:nvSpPr>
        <dsp:cNvPr id="0" name=""/>
        <dsp:cNvSpPr/>
      </dsp:nvSpPr>
      <dsp:spPr>
        <a:xfrm>
          <a:off x="3641778" y="652216"/>
          <a:ext cx="1929475" cy="2744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Разработка проекта профессионального стандарта через выделение обобщенных трудовых функций директора школы с учетом мирового опыта и российских реалий.</a:t>
          </a:r>
          <a:endParaRPr lang="ru-RU" sz="1700" kern="1200" dirty="0"/>
        </a:p>
      </dsp:txBody>
      <dsp:txXfrm>
        <a:off x="3641778" y="652216"/>
        <a:ext cx="1929475" cy="2744746"/>
      </dsp:txXfrm>
    </dsp:sp>
    <dsp:sp modelId="{69590530-39AA-43C3-A15C-2F07CD8E6555}">
      <dsp:nvSpPr>
        <dsp:cNvPr id="0" name=""/>
        <dsp:cNvSpPr/>
      </dsp:nvSpPr>
      <dsp:spPr>
        <a:xfrm>
          <a:off x="3641778" y="0"/>
          <a:ext cx="1929475" cy="6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ШАГ 2</a:t>
          </a:r>
          <a:endParaRPr lang="ru-RU" sz="1700" kern="1200" dirty="0"/>
        </a:p>
      </dsp:txBody>
      <dsp:txXfrm>
        <a:off x="3641778" y="0"/>
        <a:ext cx="1929475" cy="652216"/>
      </dsp:txXfrm>
    </dsp:sp>
    <dsp:sp modelId="{36B0ED79-C532-44AE-B3A6-AC0BBED21FAB}">
      <dsp:nvSpPr>
        <dsp:cNvPr id="0" name=""/>
        <dsp:cNvSpPr/>
      </dsp:nvSpPr>
      <dsp:spPr>
        <a:xfrm>
          <a:off x="5707131" y="0"/>
          <a:ext cx="652216" cy="6522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B2521-41C5-48E8-9FA5-C51F060AD30E}">
      <dsp:nvSpPr>
        <dsp:cNvPr id="0" name=""/>
        <dsp:cNvSpPr/>
      </dsp:nvSpPr>
      <dsp:spPr>
        <a:xfrm>
          <a:off x="5772353" y="65221"/>
          <a:ext cx="521773" cy="521773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2E9BF-B582-425F-9290-7C01ED105202}">
      <dsp:nvSpPr>
        <dsp:cNvPr id="0" name=""/>
        <dsp:cNvSpPr/>
      </dsp:nvSpPr>
      <dsp:spPr>
        <a:xfrm>
          <a:off x="6495227" y="652216"/>
          <a:ext cx="1929475" cy="2744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Разработка программы профессиональной подготовки  директоров российских школ на базе проекта образовательного стандарта, с учетом опыта, приобретенного в ходе реализации магистерской программы УО и Проекта модернизации ПО</a:t>
          </a:r>
          <a:endParaRPr lang="ru-RU" sz="1700" kern="1200" dirty="0"/>
        </a:p>
      </dsp:txBody>
      <dsp:txXfrm>
        <a:off x="6495227" y="652216"/>
        <a:ext cx="1929475" cy="2744746"/>
      </dsp:txXfrm>
    </dsp:sp>
    <dsp:sp modelId="{D3CA1528-E63A-4290-AED0-10EC82F8DF2A}">
      <dsp:nvSpPr>
        <dsp:cNvPr id="0" name=""/>
        <dsp:cNvSpPr/>
      </dsp:nvSpPr>
      <dsp:spPr>
        <a:xfrm>
          <a:off x="6495227" y="0"/>
          <a:ext cx="1929475" cy="6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ШАГ 3</a:t>
          </a:r>
          <a:endParaRPr lang="ru-RU" sz="1700" kern="1200" dirty="0"/>
        </a:p>
      </dsp:txBody>
      <dsp:txXfrm>
        <a:off x="6495227" y="0"/>
        <a:ext cx="1929475" cy="652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F527-777C-431F-9FB5-72F2B098CC1F}">
      <dsp:nvSpPr>
        <dsp:cNvPr id="0" name=""/>
        <dsp:cNvSpPr/>
      </dsp:nvSpPr>
      <dsp:spPr>
        <a:xfrm>
          <a:off x="909934" y="0"/>
          <a:ext cx="4680520" cy="468052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8EB80F-8151-4C94-BD91-F869918F189D}">
      <dsp:nvSpPr>
        <dsp:cNvPr id="0" name=""/>
        <dsp:cNvSpPr/>
      </dsp:nvSpPr>
      <dsp:spPr>
        <a:xfrm>
          <a:off x="1393081" y="471519"/>
          <a:ext cx="1825402" cy="1825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Аналитический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 </a:t>
          </a:r>
          <a:endParaRPr lang="ru-RU" sz="1700" b="1" kern="1200" dirty="0"/>
        </a:p>
      </dsp:txBody>
      <dsp:txXfrm>
        <a:off x="1482190" y="560628"/>
        <a:ext cx="1647184" cy="1647184"/>
      </dsp:txXfrm>
    </dsp:sp>
    <dsp:sp modelId="{A571C154-8572-4359-810D-66627B04CDF0}">
      <dsp:nvSpPr>
        <dsp:cNvPr id="0" name=""/>
        <dsp:cNvSpPr/>
      </dsp:nvSpPr>
      <dsp:spPr>
        <a:xfrm>
          <a:off x="3329528" y="472815"/>
          <a:ext cx="1825402" cy="1825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Директивный</a:t>
          </a:r>
          <a:endParaRPr lang="ru-RU" sz="1700" b="1" kern="1200" dirty="0"/>
        </a:p>
      </dsp:txBody>
      <dsp:txXfrm>
        <a:off x="3418637" y="561924"/>
        <a:ext cx="1647184" cy="1647184"/>
      </dsp:txXfrm>
    </dsp:sp>
    <dsp:sp modelId="{D9E1455A-01DB-4F0A-8049-5322564AFE3C}">
      <dsp:nvSpPr>
        <dsp:cNvPr id="0" name=""/>
        <dsp:cNvSpPr/>
      </dsp:nvSpPr>
      <dsp:spPr>
        <a:xfrm>
          <a:off x="1380358" y="2410467"/>
          <a:ext cx="1825402" cy="1825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Концептуальный</a:t>
          </a:r>
          <a:endParaRPr lang="ru-RU" sz="1600" b="1" kern="1200" dirty="0"/>
        </a:p>
      </dsp:txBody>
      <dsp:txXfrm>
        <a:off x="1469467" y="2499576"/>
        <a:ext cx="1647184" cy="1647184"/>
      </dsp:txXfrm>
    </dsp:sp>
    <dsp:sp modelId="{5A357C60-5508-4022-9E4A-598C3BA4C655}">
      <dsp:nvSpPr>
        <dsp:cNvPr id="0" name=""/>
        <dsp:cNvSpPr/>
      </dsp:nvSpPr>
      <dsp:spPr>
        <a:xfrm>
          <a:off x="3320401" y="2410467"/>
          <a:ext cx="1825402" cy="1825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Поведенческий</a:t>
          </a:r>
          <a:endParaRPr lang="ru-RU" sz="1700" b="1" kern="1200" dirty="0"/>
        </a:p>
      </dsp:txBody>
      <dsp:txXfrm>
        <a:off x="3409510" y="2499576"/>
        <a:ext cx="1647184" cy="16471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8473D-BBAB-4108-90D2-5EB80C6F984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0800D-58F3-47C0-9EC1-4D071896F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6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C638-E6D9-476E-82E2-E7C7C217F89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309A8-2B7C-4745-85B0-2CC77F636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0%20%D1%80%D1%84%20%D1%84%D0%B5%D0%B4%D0%B5%D1%80%D0%B0%D0%BB%D1%8C%D0%BD%D1%8B%D0%B5%20%D0%BE%D0%BA%D1%80%D1%83%D0%B3%D0%B0&amp;fp=0&amp;pos=0&amp;uinfo=ww-1094-wh-745-fw-869-fh-539-pd-1.0800000429153442&amp;rpt=simage&amp;img_url=http://www.partnersearch.ru/images/okruga_russi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14282" y="4653136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Национальный исследовательский  университет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                                                                          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Высшая школа экономики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Институт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образования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57224" y="4941168"/>
            <a:ext cx="6739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Авторы программы: </a:t>
            </a:r>
          </a:p>
          <a:p>
            <a:r>
              <a:rPr lang="ru-RU" dirty="0"/>
              <a:t>Каспржак </a:t>
            </a:r>
            <a:r>
              <a:rPr lang="ru-RU" dirty="0" smtClean="0"/>
              <a:t>А.,  Калашников </a:t>
            </a:r>
            <a:r>
              <a:rPr lang="ru-RU" dirty="0"/>
              <a:t>С</a:t>
            </a:r>
            <a:r>
              <a:rPr lang="en-US" dirty="0" smtClean="0"/>
              <a:t>.,</a:t>
            </a:r>
            <a:r>
              <a:rPr lang="ru-RU" dirty="0" smtClean="0"/>
              <a:t> Исаева Н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b="1" dirty="0" smtClean="0"/>
              <a:t>Исследовательская группа: </a:t>
            </a:r>
            <a:r>
              <a:rPr lang="ru-RU" dirty="0" smtClean="0"/>
              <a:t>Байбурин Р, Бысик Н., Евстигнеева Н., Исаева Н., Каспржак А., Шевцов Д.  </a:t>
            </a: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Программа профессиональной переподготовки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руководителей российских школ</a:t>
            </a:r>
            <a:endParaRPr lang="ru-RU" sz="2800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396"/>
            <a:ext cx="9144000" cy="428604"/>
          </a:xfrm>
          <a:gradFill>
            <a:gsLst>
              <a:gs pos="100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Москва, сентябрь 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178136"/>
              </p:ext>
            </p:extLst>
          </p:nvPr>
        </p:nvGraphicFramePr>
        <p:xfrm>
          <a:off x="253497" y="1124744"/>
          <a:ext cx="4436198" cy="536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1955548" y="5229200"/>
            <a:ext cx="1358020" cy="94526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0780" y="2636912"/>
            <a:ext cx="313249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u="sng" dirty="0" smtClean="0">
                <a:solidFill>
                  <a:srgbClr val="FF0000"/>
                </a:solidFill>
              </a:rPr>
              <a:t>Большинство </a:t>
            </a:r>
            <a:r>
              <a:rPr lang="ru-RU" sz="1400" b="1" u="sng" dirty="0">
                <a:solidFill>
                  <a:srgbClr val="FF0000"/>
                </a:solidFill>
              </a:rPr>
              <a:t>директоров мало посещают </a:t>
            </a:r>
            <a:r>
              <a:rPr lang="ru-RU" sz="1400" b="1" u="sng" dirty="0" smtClean="0">
                <a:solidFill>
                  <a:srgbClr val="FF0000"/>
                </a:solidFill>
              </a:rPr>
              <a:t>уроки </a:t>
            </a:r>
            <a:r>
              <a:rPr lang="ru-RU" sz="1400" b="1" u="sng" dirty="0">
                <a:solidFill>
                  <a:srgbClr val="FF0000"/>
                </a:solidFill>
              </a:rPr>
              <a:t>и не курируют работу методических объединений </a:t>
            </a:r>
            <a:r>
              <a:rPr lang="ru-RU" sz="1400" dirty="0" smtClean="0">
                <a:solidFill>
                  <a:srgbClr val="FF0000"/>
                </a:solidFill>
              </a:rPr>
              <a:t>то </a:t>
            </a:r>
            <a:r>
              <a:rPr lang="ru-RU" sz="1400" dirty="0">
                <a:solidFill>
                  <a:srgbClr val="FF0000"/>
                </a:solidFill>
              </a:rPr>
              <a:t>есть, предпочитают заботиться о педагогическом коллективе в целом, обсуждать  общие планы и </a:t>
            </a:r>
            <a:r>
              <a:rPr lang="ru-RU" sz="1400" dirty="0" smtClean="0">
                <a:solidFill>
                  <a:srgbClr val="FF0000"/>
                </a:solidFill>
              </a:rPr>
              <a:t>результаты, предоставлять педагогам возможности для общего, а не адресного профессионального развития.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716016" y="1160512"/>
            <a:ext cx="4201647" cy="1008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b="1" dirty="0">
                <a:cs typeface="+mj-cs"/>
              </a:rPr>
              <a:t>Управленческие модели директоров школ (результаты анкетирования директоров)</a:t>
            </a:r>
            <a:endParaRPr lang="ru-RU" b="1" dirty="0">
              <a:latin typeface="Calibri"/>
              <a:cs typeface="+mj-cs"/>
            </a:endParaRPr>
          </a:p>
        </p:txBody>
      </p:sp>
      <p:graphicFrame>
        <p:nvGraphicFramePr>
          <p:cNvPr id="8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508231"/>
              </p:ext>
            </p:extLst>
          </p:nvPr>
        </p:nvGraphicFramePr>
        <p:xfrm>
          <a:off x="4747449" y="2247010"/>
          <a:ext cx="4288793" cy="4157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3413"/>
                <a:gridCol w="915380"/>
              </a:tblGrid>
              <a:tr h="506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Основная задача директора при управлении школой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9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достойных условий для осуществления образовательного процесса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95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Обеспечение достижения учениками определенных образовательных результатов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Удовлетворение интересов учеников и их родителей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благоприятного психологического климата в школе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Повышение рейтинга школы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6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Удовлетворение интересов педагогического коллектива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Затрудняюсь ответить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32040" y="3861048"/>
            <a:ext cx="3132499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u="sng" dirty="0">
                <a:solidFill>
                  <a:srgbClr val="FF0000"/>
                </a:solidFill>
              </a:rPr>
              <a:t>Подавляющее большинство директоров определяют себя как «хозяйственников</a:t>
            </a:r>
            <a:r>
              <a:rPr lang="ru-RU" sz="1400" b="1" u="sng" dirty="0" smtClean="0">
                <a:solidFill>
                  <a:srgbClr val="FF0000"/>
                </a:solidFill>
              </a:rPr>
              <a:t>», </a:t>
            </a:r>
            <a:r>
              <a:rPr lang="ru-RU" sz="1400" dirty="0">
                <a:solidFill>
                  <a:srgbClr val="FF0000"/>
                </a:solidFill>
              </a:rPr>
              <a:t>для которых создание инфраструктурных условий оказывается важнее руководства процессом совершенствования образовательного  процесса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	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МЭО</a:t>
            </a:r>
            <a:r>
              <a:rPr lang="ru-RU" sz="2400" dirty="0">
                <a:latin typeface="+mj-lt"/>
                <a:ea typeface="+mj-ea"/>
                <a:cs typeface="+mj-cs"/>
              </a:rPr>
              <a:t>: управленческие практики директоров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			разных </a:t>
            </a:r>
            <a:r>
              <a:rPr lang="ru-RU" sz="2400" dirty="0">
                <a:latin typeface="+mj-lt"/>
                <a:ea typeface="+mj-ea"/>
                <a:cs typeface="+mj-cs"/>
              </a:rPr>
              <a:t>школ (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результаты, подтверждающие 			вывод 3)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 descr="logo_HSE_fakulty-manag_RUS.jpg.(150x160x123).jpg"/>
          <p:cNvPicPr>
            <a:picLocks noChangeAspect="1"/>
          </p:cNvPicPr>
          <p:nvPr/>
        </p:nvPicPr>
        <p:blipFill rotWithShape="1">
          <a:blip r:embed="rId3" cstate="print"/>
          <a:srcRect b="15983"/>
          <a:stretch/>
        </p:blipFill>
        <p:spPr>
          <a:xfrm>
            <a:off x="-32" y="-23"/>
            <a:ext cx="157160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978" y="1359342"/>
            <a:ext cx="588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Распределение времени работы директора школы по разным направлениям управления, %</a:t>
            </a:r>
            <a:endParaRPr lang="ru-RU" sz="1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97" y="2072055"/>
            <a:ext cx="6600802" cy="438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77527" y="6453336"/>
            <a:ext cx="53374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3F82"/>
                </a:solidFill>
                <a:latin typeface="Myriad Pro"/>
              </a:rPr>
              <a:t>*МС – Международное среднее по странам участницам TALIS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06558" y="1929528"/>
            <a:ext cx="15028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Российские директора большую часть рабочего времени тратят на административную работу и управление школой.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	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TALIS </a:t>
            </a:r>
            <a:r>
              <a:rPr lang="ru-RU" sz="2400" dirty="0">
                <a:latin typeface="+mj-lt"/>
                <a:ea typeface="+mj-ea"/>
                <a:cs typeface="+mj-cs"/>
              </a:rPr>
              <a:t>Международное исследование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				преподавания </a:t>
            </a:r>
            <a:r>
              <a:rPr lang="ru-RU" sz="2400" dirty="0">
                <a:latin typeface="+mj-lt"/>
                <a:ea typeface="+mj-ea"/>
                <a:cs typeface="+mj-cs"/>
              </a:rPr>
              <a:t>и обучения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(</a:t>
            </a:r>
            <a:r>
              <a:rPr lang="ru-RU" sz="2400" dirty="0">
                <a:latin typeface="+mj-lt"/>
                <a:ea typeface="+mj-ea"/>
                <a:cs typeface="+mj-cs"/>
              </a:rPr>
              <a:t>результаты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,				подтверждающие </a:t>
            </a:r>
            <a:r>
              <a:rPr lang="ru-RU" sz="2400" dirty="0">
                <a:latin typeface="+mj-lt"/>
                <a:ea typeface="+mj-ea"/>
                <a:cs typeface="+mj-cs"/>
              </a:rPr>
              <a:t>	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вывод </a:t>
            </a:r>
            <a:r>
              <a:rPr lang="ru-RU" sz="2400" dirty="0">
                <a:latin typeface="+mj-lt"/>
                <a:ea typeface="+mj-ea"/>
                <a:cs typeface="+mj-cs"/>
              </a:rPr>
              <a:t>3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)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logo_HSE_fakulty-manag_RUS.jpg.(150x160x1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	</a:t>
            </a:r>
            <a:r>
              <a:rPr lang="ru-RU" sz="2400" noProof="0" dirty="0" smtClean="0">
                <a:latin typeface="+mj-lt"/>
                <a:ea typeface="+mj-ea"/>
                <a:cs typeface="+mj-cs"/>
              </a:rPr>
              <a:t>ПРОФЕССИОНАЛЬНЫЙ СТАНДАРТ ДИРЕКТОРА: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			введены новые обобщенные трудовые 				функции (исходили из дефицитов)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logo_HSE_fakulty-manag_RUS.jpg.(150x160x123).jpg"/>
          <p:cNvPicPr>
            <a:picLocks noChangeAspect="1"/>
          </p:cNvPicPr>
          <p:nvPr/>
        </p:nvPicPr>
        <p:blipFill rotWithShape="1">
          <a:blip r:embed="rId2" cstate="print"/>
          <a:srcRect b="15983"/>
          <a:stretch/>
        </p:blipFill>
        <p:spPr>
          <a:xfrm>
            <a:off x="-32" y="-23"/>
            <a:ext cx="1571604" cy="1143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201078"/>
              </p:ext>
            </p:extLst>
          </p:nvPr>
        </p:nvGraphicFramePr>
        <p:xfrm>
          <a:off x="323527" y="1397000"/>
          <a:ext cx="856895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6840760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ru-RU" sz="1600" u="sng" dirty="0" smtClean="0">
                          <a:solidFill>
                            <a:schemeClr val="bg1"/>
                          </a:solidFill>
                          <a:effectLst/>
                        </a:rPr>
                        <a:t>А.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Формирование образовательной стратегии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образовательной организации</a:t>
                      </a:r>
                    </a:p>
                    <a:p>
                      <a:endParaRPr lang="ru-RU" dirty="0" smtClean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результативной деятельности коллектива образовательной организации, партнеров и местного сообщества, ориентированной на осмысление и локализацию  к местным условиям федеральных, региональных, муниципальных инициатив, определение, на этой основе, образовательной стратегии [1] и педагогической концепции [2]    образовательной организации. 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Руководство разработкой программы развития образовательной организации [3] с учетом мировых тенденций в области развития образования, национальных и региональных приоритетов,  запросов местного сообщества,  обучающихся (их семей) и потенциала образовательной организации.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Организует работу педагогического коллектива, ориентированного на разработку образовательной программы школы [4], которая должна обеспечить взаимодействие учителей и сотрудников школы, а также участников образовательного процесса для достижения целей образования, адекватному ей учебному плану, программам  по отдельным предметам.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0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	</a:t>
            </a:r>
            <a:r>
              <a:rPr lang="ru-RU" sz="2400" noProof="0" dirty="0" smtClean="0">
                <a:latin typeface="+mj-lt"/>
                <a:ea typeface="+mj-ea"/>
                <a:cs typeface="+mj-cs"/>
              </a:rPr>
              <a:t>ПРОФЕССИОНАЛЬНЫЙ СТАНДАРТ ДИРЕКТОРА: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			введены новые обобщенные трудовые 				функции (исходили из дефицитов)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652669"/>
              </p:ext>
            </p:extLst>
          </p:nvPr>
        </p:nvGraphicFramePr>
        <p:xfrm>
          <a:off x="785770" y="1772816"/>
          <a:ext cx="792088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1"/>
                <a:gridCol w="1980221"/>
                <a:gridCol w="1980221"/>
                <a:gridCol w="1980221"/>
              </a:tblGrid>
              <a:tr h="4320480">
                <a:tc>
                  <a:txBody>
                    <a:bodyPr/>
                    <a:lstStyle/>
                    <a:p>
                      <a:r>
                        <a:rPr lang="ru-RU" sz="1800" u="sng" dirty="0" smtClean="0"/>
                        <a:t>В. </a:t>
                      </a:r>
                      <a:r>
                        <a:rPr lang="ru-RU" sz="1800" dirty="0" smtClean="0"/>
                        <a:t>Управление реализации образовательных программ, реализуемых образовательной организацией, ориентированных на успешность каждого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u="sng" dirty="0" smtClean="0"/>
                        <a:t>С. </a:t>
                      </a:r>
                      <a:r>
                        <a:rPr lang="ru-RU" sz="1800" dirty="0" smtClean="0"/>
                        <a:t>Управление реализации образовательных программ, реализуемых образовательной организацией, ориентированных на успешность каждого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/>
                        <a:t>D.</a:t>
                      </a:r>
                      <a:r>
                        <a:rPr lang="ru-RU" sz="1800" dirty="0" smtClean="0"/>
                        <a:t>Оценка реализации образовательной стратегии и образовательных программ</a:t>
                      </a:r>
                    </a:p>
                    <a:p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Е. Управление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ресурсами образователь-ной организации </a:t>
                      </a:r>
                    </a:p>
                  </a:txBody>
                  <a:tcPr marL="114300" marR="11430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2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Основания для проектирования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56726790"/>
              </p:ext>
            </p:extLst>
          </p:nvPr>
        </p:nvGraphicFramePr>
        <p:xfrm>
          <a:off x="107504" y="1268760"/>
          <a:ext cx="8784976" cy="535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9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</a:t>
            </a:r>
            <a:r>
              <a:rPr lang="ru-RU" sz="1600" dirty="0">
                <a:latin typeface="+mj-lt"/>
                <a:ea typeface="+mj-ea"/>
                <a:cs typeface="+mj-cs"/>
              </a:rPr>
              <a:t> 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  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Подходы и ориентиры.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+mj-lt"/>
                <a:ea typeface="+mj-ea"/>
                <a:cs typeface="+mj-cs"/>
              </a:rPr>
              <a:t>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                                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Российский и международный опыт.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>
            <a:off x="279576" y="2420888"/>
            <a:ext cx="5184576" cy="2520280"/>
          </a:xfrm>
          <a:prstGeom prst="wedgeEllipseCallout">
            <a:avLst>
              <a:gd name="adj1" fmla="val 42933"/>
              <a:gd name="adj2" fmla="val -11455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Тренды  в проектировании эффективных программ </a:t>
            </a:r>
            <a:r>
              <a:rPr lang="ru-RU" sz="2000" dirty="0" smtClean="0">
                <a:solidFill>
                  <a:srgbClr val="FF0000"/>
                </a:solidFill>
              </a:rPr>
              <a:t>, например в </a:t>
            </a:r>
            <a:r>
              <a:rPr lang="ru-RU" sz="2000" dirty="0">
                <a:solidFill>
                  <a:srgbClr val="FF0000"/>
                </a:solidFill>
              </a:rPr>
              <a:t>США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8639328"/>
              </p:ext>
            </p:extLst>
          </p:nvPr>
        </p:nvGraphicFramePr>
        <p:xfrm>
          <a:off x="395536" y="1360416"/>
          <a:ext cx="8460924" cy="5236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Овальная выноска 7"/>
          <p:cNvSpPr/>
          <p:nvPr/>
        </p:nvSpPr>
        <p:spPr>
          <a:xfrm>
            <a:off x="3563888" y="2669376"/>
            <a:ext cx="5184576" cy="2520280"/>
          </a:xfrm>
          <a:prstGeom prst="wedgeEllipseCallout">
            <a:avLst>
              <a:gd name="adj1" fmla="val -57279"/>
              <a:gd name="adj2" fmla="val -1252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Подходы к проектированию из опыта реализации программы  НИУ ВШЭ «Управление образованием»;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</a:rPr>
              <a:t>ПК и ПП в проектах с вузами (ДВФУ, КГПУ, </a:t>
            </a:r>
            <a:r>
              <a:rPr lang="ru-RU" sz="1600" dirty="0" err="1">
                <a:solidFill>
                  <a:srgbClr val="FF0000"/>
                </a:solidFill>
              </a:rPr>
              <a:t>УлГПУ</a:t>
            </a:r>
            <a:r>
              <a:rPr lang="ru-RU" sz="1600" dirty="0">
                <a:solidFill>
                  <a:srgbClr val="FF0000"/>
                </a:solidFill>
              </a:rPr>
              <a:t>, МАМИ, МГУТУ); 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</a:rPr>
              <a:t>Разработки образовательных модулей в 44-х вузах РФ, реализующих программы подготовки педагогов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2768" y="1360417"/>
            <a:ext cx="8568952" cy="53245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Проектирование </a:t>
            </a:r>
            <a:r>
              <a:rPr lang="ru-RU" sz="2000" dirty="0"/>
              <a:t>образовательной программы </a:t>
            </a:r>
            <a:r>
              <a:rPr lang="ru-RU" sz="2000" b="1" dirty="0" smtClean="0"/>
              <a:t>начинается  </a:t>
            </a:r>
            <a:r>
              <a:rPr lang="ru-RU" sz="2000" b="1" dirty="0"/>
              <a:t>с формулировки образовательных результатов</a:t>
            </a:r>
            <a:r>
              <a:rPr lang="ru-RU" sz="2000" dirty="0"/>
              <a:t>, реконструируя их из компетентностей  профессионального стандарта </a:t>
            </a:r>
            <a:r>
              <a:rPr lang="ru-RU" sz="2000" dirty="0" smtClean="0"/>
              <a:t>руководителя, глобальных и локальных задач.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b="1" dirty="0" smtClean="0"/>
              <a:t>Содержанием </a:t>
            </a:r>
            <a:r>
              <a:rPr lang="ru-RU" sz="2000" dirty="0"/>
              <a:t>программ </a:t>
            </a:r>
            <a:r>
              <a:rPr lang="ru-RU" sz="2000" dirty="0" smtClean="0"/>
              <a:t>становится НЕ набор курсов, а описание: ПРОЦЕДУР </a:t>
            </a:r>
            <a:r>
              <a:rPr lang="ru-RU" sz="2000" dirty="0"/>
              <a:t>выделения приоритетных задач и формирования компетентностей слушателей для их решения</a:t>
            </a:r>
            <a:r>
              <a:rPr lang="ru-RU" sz="2000" dirty="0" smtClean="0"/>
              <a:t>; СТРУКТУР, </a:t>
            </a:r>
            <a:r>
              <a:rPr lang="ru-RU" sz="2000" dirty="0"/>
              <a:t>которые могут участвовать в разработке и реализации программ с обозначением сфер их ответственности и функционала</a:t>
            </a:r>
            <a:r>
              <a:rPr lang="ru-RU" sz="2000" dirty="0" smtClean="0"/>
              <a:t>; ПРОЦЕССА реализации </a:t>
            </a:r>
            <a:r>
              <a:rPr lang="ru-RU" sz="2000" dirty="0"/>
              <a:t>образовательных программ, ориентированных на различные целевые группы </a:t>
            </a:r>
            <a:r>
              <a:rPr lang="ru-RU" sz="2000" dirty="0" smtClean="0"/>
              <a:t>слушателей;  ТРЕБОВАНИЙ </a:t>
            </a:r>
            <a:r>
              <a:rPr lang="ru-RU" sz="2000" dirty="0"/>
              <a:t>к учебно-методическому </a:t>
            </a:r>
            <a:r>
              <a:rPr lang="ru-RU" sz="2000" dirty="0" smtClean="0"/>
              <a:t>сопровождению, </a:t>
            </a:r>
            <a:r>
              <a:rPr lang="ru-RU" sz="2000" dirty="0"/>
              <a:t>технологий работы  и преподавателей системы, инструментов уровня оценки достижений и т.д.).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Поскольку </a:t>
            </a:r>
            <a:r>
              <a:rPr lang="ru-RU" sz="2000" dirty="0"/>
              <a:t>слушателями программы являются практикующие работники образования, то </a:t>
            </a:r>
            <a:r>
              <a:rPr lang="ru-RU" sz="2000" b="1" dirty="0"/>
              <a:t>учебным материалом</a:t>
            </a:r>
            <a:r>
              <a:rPr lang="ru-RU" sz="2000" dirty="0"/>
              <a:t> для них </a:t>
            </a:r>
            <a:r>
              <a:rPr lang="ru-RU" sz="2000" dirty="0" smtClean="0"/>
              <a:t>становится </a:t>
            </a:r>
            <a:r>
              <a:rPr lang="ru-RU" sz="2000" dirty="0"/>
              <a:t>их </a:t>
            </a:r>
            <a:r>
              <a:rPr lang="ru-RU" sz="2000" b="1" dirty="0"/>
              <a:t>собственный профессиональный опыт</a:t>
            </a:r>
            <a:r>
              <a:rPr lang="ru-RU" sz="2000" dirty="0"/>
              <a:t>, а базовым процессом учения – его </a:t>
            </a:r>
            <a:r>
              <a:rPr lang="ru-RU" sz="2000" b="1" dirty="0"/>
              <a:t>рефлексия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8433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2" grpId="0">
        <p:bldAsOne/>
      </p:bldGraphic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Структура программы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68402179"/>
              </p:ext>
            </p:extLst>
          </p:nvPr>
        </p:nvGraphicFramePr>
        <p:xfrm>
          <a:off x="0" y="1360416"/>
          <a:ext cx="9144000" cy="5020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вальная выноска 2"/>
          <p:cNvSpPr/>
          <p:nvPr/>
        </p:nvSpPr>
        <p:spPr>
          <a:xfrm>
            <a:off x="4355976" y="1772816"/>
            <a:ext cx="4248472" cy="4608512"/>
          </a:xfrm>
          <a:prstGeom prst="wedgeEllipseCallout">
            <a:avLst>
              <a:gd name="adj1" fmla="val -45230"/>
              <a:gd name="adj2" fmla="val -5126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 Англии Национальным Колледжем школьного лидерства была разработана общая рамка компетенций, которая была передана на уровень регионов для адаптации под конкретные локальные задачи.</a:t>
            </a:r>
          </a:p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 США на основе профессионального стандарта были разработаны рекомендации по разработке программ отдельно для федерального, отдельно для регионального уровней. 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179512" y="1628800"/>
            <a:ext cx="3456384" cy="3384376"/>
          </a:xfrm>
          <a:prstGeom prst="wedgeEllipseCallout">
            <a:avLst>
              <a:gd name="adj1" fmla="val 50161"/>
              <a:gd name="adj2" fmla="val 5781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 Англии Национальным Колледжем школьного лидерства была разработана серия программ для директоров разных типов школ, в частности для работающих в сложных контекстных условиях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9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Общая информация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430420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/>
              <a:t>Направления подготовки:  </a:t>
            </a:r>
            <a:r>
              <a:rPr lang="ru-RU" sz="2000" dirty="0"/>
              <a:t>«Государственное и муниципальное управление», «Менеджмент», Специализация «Управление в образовании». 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Продолжительность программы: </a:t>
            </a:r>
            <a:r>
              <a:rPr lang="ru-RU" sz="2000" dirty="0"/>
              <a:t>608 часов (4 модуля по 152 часа).  </a:t>
            </a:r>
            <a:endParaRPr lang="ru-RU" sz="2000" dirty="0" smtClean="0"/>
          </a:p>
          <a:p>
            <a:pPr lvl="1" algn="just"/>
            <a:r>
              <a:rPr lang="ru-RU" sz="2000" dirty="0" smtClean="0"/>
              <a:t>Программа </a:t>
            </a:r>
            <a:r>
              <a:rPr lang="ru-RU" sz="2000" dirty="0"/>
              <a:t>реализуется  в течение 1-4 лет, модули могут изучаться </a:t>
            </a:r>
            <a:r>
              <a:rPr lang="ru-RU" sz="2000" dirty="0" smtClean="0"/>
              <a:t>как  </a:t>
            </a:r>
            <a:r>
              <a:rPr lang="ru-RU" sz="2000" dirty="0"/>
              <a:t>непосредственно один за одним, так и распределено (например, по 1-2 в течение учебного года). Кратность 76-ми часам учебной нагрузки  может позволить  «синхронизировать» программы переподготовки с  программами магистратуры. </a:t>
            </a:r>
            <a:endParaRPr lang="ru-RU" sz="2000" dirty="0" smtClean="0"/>
          </a:p>
          <a:p>
            <a:pPr lvl="1" algn="just"/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Формат </a:t>
            </a:r>
            <a:r>
              <a:rPr lang="ru-RU" sz="2000" b="1" dirty="0"/>
              <a:t>обучения:</a:t>
            </a:r>
            <a:r>
              <a:rPr lang="ru-RU" sz="2000" dirty="0"/>
              <a:t> </a:t>
            </a:r>
            <a:r>
              <a:rPr lang="ru-RU" sz="2000" dirty="0" smtClean="0"/>
              <a:t>очный </a:t>
            </a:r>
            <a:r>
              <a:rPr lang="ru-RU" sz="2000" dirty="0"/>
              <a:t>(1 модуль – 4-6 недель) или </a:t>
            </a:r>
            <a:r>
              <a:rPr lang="ru-RU" sz="2000" dirty="0" smtClean="0"/>
              <a:t>очно-заочный </a:t>
            </a:r>
            <a:r>
              <a:rPr lang="ru-RU" sz="2000" dirty="0"/>
              <a:t>(</a:t>
            </a:r>
            <a:r>
              <a:rPr lang="ru-RU" sz="2000" dirty="0" smtClean="0"/>
              <a:t>модульный) с </a:t>
            </a:r>
            <a:r>
              <a:rPr lang="ru-RU" sz="2000" dirty="0"/>
              <a:t>использованием дистанционных технологий</a:t>
            </a:r>
            <a:r>
              <a:rPr lang="ru-RU" sz="2000" dirty="0" smtClean="0"/>
              <a:t>. Последовательность модулей жестко не задается.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2411760" y="404663"/>
            <a:ext cx="6480720" cy="3688023"/>
          </a:xfrm>
          <a:prstGeom prst="wedgeEllipseCallout">
            <a:avLst>
              <a:gd name="adj1" fmla="val 28708"/>
              <a:gd name="adj2" fmla="val 761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Очную сессию в США обуславливают необходимостью создания единой когорты (профессионального сообщества внутри программы), в рамках которого студенты могут учиться друг у друга и перенимать реальный опыт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6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</a:t>
            </a:r>
            <a:r>
              <a:rPr lang="ru-RU" sz="2800" noProof="0" dirty="0" smtClean="0">
                <a:latin typeface="+mj-lt"/>
                <a:ea typeface="+mj-ea"/>
                <a:cs typeface="+mj-cs"/>
              </a:rPr>
              <a:t>Структура учебного плана каждого модуля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086246"/>
              </p:ext>
            </p:extLst>
          </p:nvPr>
        </p:nvGraphicFramePr>
        <p:xfrm>
          <a:off x="539550" y="1350301"/>
          <a:ext cx="8208913" cy="4831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6775"/>
                <a:gridCol w="1701024"/>
                <a:gridCol w="1461114"/>
              </a:tblGrid>
              <a:tr h="1537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модулей, учебных блоков\дисциплин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зачетных единиц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Количество часов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Модуль </a:t>
                      </a:r>
                      <a:r>
                        <a:rPr lang="ru-RU" sz="2000" dirty="0" smtClean="0">
                          <a:effectLst/>
                        </a:rPr>
                        <a:t> «....»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Базовая часть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Вариативная часть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Практики, стажировки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Мастер-классы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Подготовка и защита  аттестационной работы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Федеральный модуль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4696120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способность </a:t>
            </a:r>
            <a:r>
              <a:rPr lang="ru-RU" sz="1400" dirty="0"/>
              <a:t>обосновывать выбор педагогической концепции школы;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готовность и способность осуществлять анализ, целеполагание, планирование, необходимые для перехода образовательной организации от режима функционирования к режиму развития;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</a:t>
            </a:r>
            <a:r>
              <a:rPr lang="ru-RU" sz="1400" dirty="0" smtClean="0"/>
              <a:t>управления </a:t>
            </a:r>
            <a:r>
              <a:rPr lang="ru-RU" sz="1400" dirty="0"/>
              <a:t>финансовыми и материальными ресурсами школы, защиты интересов школы как юридического лица;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готовность быть педагогическим лидером, который стимулирует учителей на проведения комплекса работ по совершенствованию образовательного процесса в рамках определенной педагогической концепции;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организации мониторинга изменений в образовательной деятельности школы и ее результатах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4042" y="1741575"/>
            <a:ext cx="2520280" cy="283955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ru-RU" sz="1400" dirty="0" smtClean="0"/>
              <a:t>Профессиональный стандарт  </a:t>
            </a:r>
            <a:r>
              <a:rPr lang="ru-RU" sz="1400" dirty="0"/>
              <a:t>руководителя образовательной организации </a:t>
            </a:r>
            <a:r>
              <a:rPr lang="ru-RU" sz="1400" dirty="0" smtClean="0"/>
              <a:t> </a:t>
            </a:r>
            <a:endParaRPr lang="ru-RU" sz="1400" dirty="0"/>
          </a:p>
          <a:p>
            <a:pPr marL="457200" lvl="0" indent="-457200">
              <a:buFont typeface="+mj-lt"/>
              <a:buAutoNum type="arabicPeriod"/>
            </a:pPr>
            <a:r>
              <a:rPr lang="ru-RU" sz="1400" dirty="0" smtClean="0"/>
              <a:t>Результаты исследований успешных практик </a:t>
            </a:r>
            <a:r>
              <a:rPr lang="ru-RU" sz="1400" dirty="0"/>
              <a:t>руководителей </a:t>
            </a:r>
            <a:r>
              <a:rPr lang="ru-RU" sz="1400" dirty="0" smtClean="0"/>
              <a:t>образовательных организаций  </a:t>
            </a:r>
            <a:r>
              <a:rPr lang="ru-RU" sz="1400" dirty="0"/>
              <a:t>в РФ.  </a:t>
            </a:r>
          </a:p>
          <a:p>
            <a:pPr algn="ctr"/>
            <a:endParaRPr lang="ru-RU" sz="14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186370" y="2132856"/>
            <a:ext cx="2130046" cy="2592288"/>
          </a:xfrm>
          <a:prstGeom prst="rightArrow">
            <a:avLst>
              <a:gd name="adj1" fmla="val 46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Тест/кейс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896783" y="2122734"/>
            <a:ext cx="2130046" cy="2592288"/>
          </a:xfrm>
          <a:prstGeom prst="rightArrow">
            <a:avLst>
              <a:gd name="adj1" fmla="val 46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Тест/кейс</a:t>
            </a:r>
            <a:endParaRPr lang="ru-RU" dirty="0"/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2267744" y="1360417"/>
            <a:ext cx="4824536" cy="988463"/>
          </a:xfrm>
          <a:prstGeom prst="curved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92" y="4439858"/>
            <a:ext cx="163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12" name="Овальная выноска 11"/>
          <p:cNvSpPr/>
          <p:nvPr/>
        </p:nvSpPr>
        <p:spPr>
          <a:xfrm>
            <a:off x="4355976" y="404664"/>
            <a:ext cx="4536504" cy="3672408"/>
          </a:xfrm>
          <a:prstGeom prst="wedgeEllipseCallout">
            <a:avLst>
              <a:gd name="adj1" fmla="val -64423"/>
              <a:gd name="adj2" fmla="val 498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Во многих странах, например в Китае, Сингапуре и США, за программами подготовки директоров стоит некоторая идеологическая задача. В Гонконге директор представляется человеком, который должен подготовить учеников своей школы к жизни в открытом технологичном мире.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«Путь» к программе профессиональной 			переподготовке руководителей школ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21449305"/>
              </p:ext>
            </p:extLst>
          </p:nvPr>
        </p:nvGraphicFramePr>
        <p:xfrm>
          <a:off x="467544" y="1484784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93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Региональный модуль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4653136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понимание и </a:t>
            </a:r>
            <a:r>
              <a:rPr lang="ru-RU" sz="1400" dirty="0"/>
              <a:t>приоритетных направлений и задач развития региональной системы образования, инициируемых местной властью изменений и локализации федеральных инициатив в территории;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определять задачи развития организации, осуществлять анализ, целеполагание, планирование, необходимые с учетом приоритетных направлений и задач развития региональной системы образования;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готовность и способность осуществлять выбор образовательных программ, корректировать программу развития организации и отдельных проектов с учетом инициируемых региональной властью изменений и локализации федеральных образовательных инициатив.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5850" y="1484784"/>
            <a:ext cx="2412268" cy="28803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Приоритетные направления </a:t>
            </a:r>
            <a:r>
              <a:rPr lang="ru-RU" sz="1400" dirty="0"/>
              <a:t>и </a:t>
            </a:r>
            <a:r>
              <a:rPr lang="ru-RU" sz="1400" dirty="0" smtClean="0"/>
              <a:t>задачи </a:t>
            </a:r>
            <a:r>
              <a:rPr lang="ru-RU" sz="1400" dirty="0"/>
              <a:t>развития региональной системы образования, инициируемых местной властью изменений и локализации </a:t>
            </a:r>
            <a:r>
              <a:rPr lang="ru-RU" sz="1400" dirty="0" smtClean="0"/>
              <a:t>Федеральных инициатив </a:t>
            </a:r>
            <a:r>
              <a:rPr lang="ru-RU" sz="1400" dirty="0"/>
              <a:t>в территории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5940152" y="1528620"/>
            <a:ext cx="3096344" cy="2620460"/>
          </a:xfrm>
          <a:prstGeom prst="rightArrow">
            <a:avLst>
              <a:gd name="adj1" fmla="val 7894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Варианты итоговых работ (аналитическая записка с анализом Федеральных и региональных  инициатив,  и т.д.)</a:t>
            </a:r>
            <a:endParaRPr lang="ru-RU" sz="16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99620" y="1628800"/>
            <a:ext cx="2904228" cy="2592288"/>
          </a:xfrm>
          <a:prstGeom prst="rightArrow">
            <a:avLst>
              <a:gd name="adj1" fmla="val 7473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 smtClean="0"/>
              <a:t>Региональная заявка на ПП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dirty="0" smtClean="0"/>
              <a:t>Анкетирование директоров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30067" y="4355812"/>
            <a:ext cx="163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16002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Адресный модуль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0303" y="4509120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понимание специфики задач определенной целевой профессиональной группы руководителей образовательных организаций;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определять и оценивать характеристики образовательной организации и существующих контекстных факторов;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определять задачи развития организации, осуществлять анализ, целеполагание, планирование, необходимые с учетом ее специфичных характеристик и контекстных факторов;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готовность и способность осуществлять выбор образовательных программ, корректировать программу развития организации и отдельных проектов с учетом внешних контекстных факторов;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определять собственные профессиональные дефициты и задачи, определять индивидуальные результативные способы повышения профессиональной компетентности.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067" y="4149080"/>
            <a:ext cx="163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5850" y="1484784"/>
            <a:ext cx="2412268" cy="28803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Варианты сессий </a:t>
            </a:r>
            <a:r>
              <a:rPr lang="ru-RU" sz="1400" dirty="0"/>
              <a:t>(в том числе – стажировок)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5940152" y="1528620"/>
            <a:ext cx="2304256" cy="2620460"/>
          </a:xfrm>
          <a:prstGeom prst="rightArrow">
            <a:avLst>
              <a:gd name="adj1" fmla="val 7894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Варианты итоговых работ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99620" y="1628800"/>
            <a:ext cx="2904228" cy="2592288"/>
          </a:xfrm>
          <a:prstGeom prst="rightArrow">
            <a:avLst>
              <a:gd name="adj1" fmla="val 7473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/>
              <a:t>Инструменты для преодоления выявленных  дефицитов.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4139935" y="404664"/>
            <a:ext cx="4697311" cy="3816424"/>
          </a:xfrm>
          <a:prstGeom prst="wedgeEllipseCallout">
            <a:avLst>
              <a:gd name="adj1" fmla="val -52286"/>
              <a:gd name="adj2" fmla="val 3870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 Англии для поддержки слабых школ, разработана программа </a:t>
            </a:r>
            <a:r>
              <a:rPr lang="en-US" sz="1600" i="1" dirty="0" smtClean="0">
                <a:solidFill>
                  <a:srgbClr val="FF0000"/>
                </a:solidFill>
              </a:rPr>
              <a:t>London Leadership strategy</a:t>
            </a:r>
            <a:r>
              <a:rPr lang="ru-RU" sz="1600" i="1" dirty="0" smtClean="0">
                <a:solidFill>
                  <a:srgbClr val="FF0000"/>
                </a:solidFill>
              </a:rPr>
              <a:t>, включающая </a:t>
            </a:r>
            <a:r>
              <a:rPr lang="ru-RU" sz="1600" i="1" dirty="0" err="1" smtClean="0">
                <a:solidFill>
                  <a:srgbClr val="FF0000"/>
                </a:solidFill>
              </a:rPr>
              <a:t>тьюторство</a:t>
            </a:r>
            <a:r>
              <a:rPr lang="ru-RU" sz="1600" i="1" dirty="0" smtClean="0">
                <a:solidFill>
                  <a:srgbClr val="FF0000"/>
                </a:solidFill>
              </a:rPr>
              <a:t> лучших директоров соседних школ над слабыми (сильные директора могут становиться наставниками даже сети слабых школ)</a:t>
            </a:r>
          </a:p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Такая же программа создана и в Шанхае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4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Инициативный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модуль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0303" y="4708882"/>
            <a:ext cx="8496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формулировать личный образовательный запрос, определять собственные профессиональные дефициты и задачи, индивидуальные результативные способы повышения профессиональной компетентности;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способность определять индивидуальный учебный план путем выбора учебных курсов из банка (реестра) образовательных программ;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400" dirty="0"/>
              <a:t>понимание и умение применять на практике результатов прохождения выбранных для изучения дисциплин и курсов в зависимости от личного индивидуального запроса.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067" y="4355812"/>
            <a:ext cx="163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65850" y="1484784"/>
            <a:ext cx="2412268" cy="288032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Банк </a:t>
            </a:r>
            <a:r>
              <a:rPr lang="ru-RU" sz="1400" dirty="0"/>
              <a:t>(</a:t>
            </a:r>
            <a:r>
              <a:rPr lang="ru-RU" sz="1400" dirty="0" smtClean="0"/>
              <a:t>реестр) </a:t>
            </a:r>
            <a:r>
              <a:rPr lang="ru-RU" sz="1400" dirty="0"/>
              <a:t>курсов и образовательных программ, </a:t>
            </a:r>
            <a:r>
              <a:rPr lang="ru-RU" sz="1400" dirty="0" smtClean="0"/>
              <a:t>форм организации </a:t>
            </a:r>
            <a:r>
              <a:rPr lang="ru-RU" sz="1400" dirty="0"/>
              <a:t>образовательного </a:t>
            </a:r>
            <a:r>
              <a:rPr lang="ru-RU" sz="1400" dirty="0" smtClean="0"/>
              <a:t>процесса.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 smtClean="0"/>
              <a:t>ИУП, варианты сессий </a:t>
            </a:r>
            <a:r>
              <a:rPr lang="ru-RU" sz="1400" dirty="0"/>
              <a:t>(в том числе – стажировок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940152" y="1528620"/>
            <a:ext cx="2304256" cy="2620460"/>
          </a:xfrm>
          <a:prstGeom prst="rightArrow">
            <a:avLst>
              <a:gd name="adj1" fmla="val 7894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Варианты итоговых работ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99620" y="1628800"/>
            <a:ext cx="2904228" cy="2592288"/>
          </a:xfrm>
          <a:prstGeom prst="rightArrow">
            <a:avLst>
              <a:gd name="adj1" fmla="val 7473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/>
              <a:t>Индивидуальные заявки.</a:t>
            </a:r>
          </a:p>
          <a:p>
            <a:pPr lvl="0"/>
            <a:r>
              <a:rPr lang="ru-RU" sz="1600" dirty="0" smtClean="0"/>
              <a:t>Составление индивидуальных «диагностических карт»</a:t>
            </a:r>
            <a:endParaRPr lang="ru-RU" sz="1600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899592" y="404664"/>
            <a:ext cx="6768752" cy="1584176"/>
          </a:xfrm>
          <a:prstGeom prst="wedgeEllipseCallout">
            <a:avLst>
              <a:gd name="adj1" fmla="val -48785"/>
              <a:gd name="adj2" fmla="val 7099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Одной из ключевых характеристик разрабатываемых в США программ является предложение индивидуального плана, основанного на диагностике дефицитов человека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907704" y="3904337"/>
            <a:ext cx="6768752" cy="1584176"/>
          </a:xfrm>
          <a:prstGeom prst="wedgeEllipseCallout">
            <a:avLst>
              <a:gd name="adj1" fmla="val -60043"/>
              <a:gd name="adj2" fmla="val -6850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 Малайзии для решения индивидуальных задач слушателям предлагается выбор из более чем 700 онлайн-курсов, которые рекомендуются в зависимости от результатов входной диагностики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0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396"/>
            <a:ext cx="9144000" cy="428604"/>
          </a:xfrm>
          <a:gradFill>
            <a:gsLst>
              <a:gs pos="100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Москва, сентябрь 2015 г.</a:t>
            </a:r>
          </a:p>
        </p:txBody>
      </p:sp>
      <p:pic>
        <p:nvPicPr>
          <p:cNvPr id="10" name="Рисунок 9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14282" y="4929198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Национальный исследовательский  университет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                                                                          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Высшая школа экономики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Институт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образования</a:t>
            </a: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Спасибо за внимание!</a:t>
            </a:r>
            <a:br>
              <a:rPr lang="ru-RU" sz="4000" dirty="0" smtClean="0">
                <a:solidFill>
                  <a:prstClr val="black"/>
                </a:solidFill>
              </a:rPr>
            </a:br>
            <a:r>
              <a:rPr lang="ru-RU" sz="4000" dirty="0" smtClean="0">
                <a:solidFill>
                  <a:prstClr val="black"/>
                </a:solidFill>
              </a:rPr>
              <a:t>Вопросы….</a:t>
            </a:r>
            <a:endParaRPr lang="ru-RU" sz="40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371600" y="5185246"/>
            <a:ext cx="6400800" cy="908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F82"/>
                </a:solidFill>
                <a:effectLst/>
                <a:uLnTx/>
                <a:uFillTx/>
                <a:latin typeface="Myriad Pro" charset="0"/>
                <a:ea typeface="ＭＳ Ｐゴシック" pitchFamily="34" charset="-128"/>
                <a:cs typeface="+mn-cs"/>
              </a:rPr>
              <a:t>101000, Россия, Москва, Мясницкая ул., д. 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F82"/>
                </a:solidFill>
                <a:effectLst/>
                <a:uLnTx/>
                <a:uFillTx/>
                <a:latin typeface="Myriad Pro" charset="0"/>
                <a:ea typeface="ＭＳ Ｐゴシック" pitchFamily="34" charset="-128"/>
                <a:cs typeface="+mn-cs"/>
              </a:rPr>
              <a:t>Тел.: (495) 621-7983, факс: (495) 628-7931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F82"/>
              </a:solidFill>
              <a:effectLst/>
              <a:uLnTx/>
              <a:uFillTx/>
              <a:latin typeface="Myriad Pro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F82"/>
                </a:solidFill>
                <a:effectLst/>
                <a:uLnTx/>
                <a:uFillTx/>
                <a:latin typeface="Myriad Pro" charset="0"/>
                <a:ea typeface="ＭＳ Ｐゴシック" pitchFamily="34" charset="-128"/>
                <a:cs typeface="+mn-cs"/>
              </a:rPr>
              <a:t>www.hse.ru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F82"/>
              </a:solidFill>
              <a:effectLst/>
              <a:uLnTx/>
              <a:uFillTx/>
              <a:latin typeface="Myriad Pro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Проводили </a:t>
            </a:r>
            <a:r>
              <a:rPr lang="ru-RU" sz="1800" u="sng" dirty="0" smtClean="0"/>
              <a:t>не</a:t>
            </a:r>
            <a:r>
              <a:rPr lang="ru-RU" sz="1800" dirty="0" smtClean="0"/>
              <a:t> сотрудники Центра развития лидерства в образовании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1300" dirty="0" smtClean="0"/>
              <a:t>Мониторинг </a:t>
            </a:r>
            <a:r>
              <a:rPr lang="ru-RU" sz="1300" dirty="0"/>
              <a:t>экономики образования 2014 года, который проводится </a:t>
            </a:r>
            <a:r>
              <a:rPr lang="ru-RU" sz="1300" dirty="0" smtClean="0"/>
              <a:t>в </a:t>
            </a:r>
            <a:r>
              <a:rPr lang="ru-RU" sz="1300" dirty="0"/>
              <a:t>России НИУ ВШЭ начиная с 2002 года . В 2014 году в исследовании приняло участие 1292 руководителей общеобразовательных организаций учреждений из 64 регионов </a:t>
            </a:r>
            <a:r>
              <a:rPr lang="ru-RU" sz="1300" dirty="0" smtClean="0"/>
              <a:t>РФ.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300" dirty="0" smtClean="0"/>
              <a:t>Пилотная </a:t>
            </a:r>
            <a:r>
              <a:rPr lang="ru-RU" sz="1300" dirty="0"/>
              <a:t>апробация инструментария </a:t>
            </a:r>
            <a:r>
              <a:rPr lang="ru-RU" sz="1300" dirty="0" smtClean="0"/>
              <a:t>Международного </a:t>
            </a:r>
            <a:r>
              <a:rPr lang="ru-RU" sz="1300" dirty="0"/>
              <a:t>сопоставительного исследования «SABER-учителя» в трех городах России: Томск, Иваново, Санкт-Петербург </a:t>
            </a:r>
            <a:r>
              <a:rPr lang="ru-RU" sz="13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300" dirty="0" smtClean="0"/>
              <a:t>Сравнительное </a:t>
            </a:r>
            <a:r>
              <a:rPr lang="ru-RU" sz="1300" dirty="0"/>
              <a:t>исследование ОЭСР «</a:t>
            </a:r>
            <a:r>
              <a:rPr lang="ru-RU" sz="1300" dirty="0" err="1"/>
              <a:t>Teaching</a:t>
            </a:r>
            <a:r>
              <a:rPr lang="ru-RU" sz="1300" dirty="0"/>
              <a:t> </a:t>
            </a:r>
            <a:r>
              <a:rPr lang="ru-RU" sz="1300" dirty="0" err="1"/>
              <a:t>and</a:t>
            </a:r>
            <a:r>
              <a:rPr lang="ru-RU" sz="1300" dirty="0"/>
              <a:t> </a:t>
            </a:r>
            <a:r>
              <a:rPr lang="ru-RU" sz="1300" dirty="0" err="1"/>
              <a:t>learning</a:t>
            </a:r>
            <a:r>
              <a:rPr lang="ru-RU" sz="1300" dirty="0"/>
              <a:t> </a:t>
            </a:r>
            <a:r>
              <a:rPr lang="ru-RU" sz="1300" dirty="0" err="1"/>
              <a:t>international</a:t>
            </a:r>
            <a:r>
              <a:rPr lang="ru-RU" sz="1300" dirty="0"/>
              <a:t> </a:t>
            </a:r>
            <a:r>
              <a:rPr lang="ru-RU" sz="1300" dirty="0" err="1"/>
              <a:t>survey</a:t>
            </a:r>
            <a:r>
              <a:rPr lang="ru-RU" sz="1300" dirty="0"/>
              <a:t>» , </a:t>
            </a:r>
            <a:r>
              <a:rPr lang="ru-RU" sz="1300" dirty="0" smtClean="0"/>
              <a:t>проведенного </a:t>
            </a:r>
            <a:r>
              <a:rPr lang="ru-RU" sz="1300" dirty="0"/>
              <a:t>в 2013 Институтом образования НИУ ВШЭ совместно с Международной ассоциацией по оценке образовательных достижений (IEA) в России в форме анонимного онлайн опроса 4000 учителей 5-9 классов, а также директоров 200 российских школ 14 регионов</a:t>
            </a:r>
            <a:r>
              <a:rPr lang="ru-RU" sz="1300" dirty="0" smtClean="0"/>
              <a:t>.</a:t>
            </a:r>
            <a:endParaRPr lang="ru-RU" sz="13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Проводили </a:t>
            </a:r>
            <a:r>
              <a:rPr lang="ru-RU" sz="1800" dirty="0" smtClean="0"/>
              <a:t>сотрудники </a:t>
            </a:r>
            <a:r>
              <a:rPr lang="ru-RU" sz="1800" dirty="0"/>
              <a:t>Центра развития лидерства в </a:t>
            </a:r>
            <a:r>
              <a:rPr lang="ru-RU" sz="1800" dirty="0" smtClean="0"/>
              <a:t>образовании</a:t>
            </a:r>
            <a:endParaRPr lang="ru-RU" sz="1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Проект </a:t>
            </a:r>
            <a:r>
              <a:rPr lang="ru-RU" sz="1400" dirty="0"/>
              <a:t>«Руководящие кадры (лидеры) российских школ: кто и как управляет обновлением образовательного процесса (российская часть международного сравнительного исследования </a:t>
            </a:r>
            <a:r>
              <a:rPr lang="ru-RU" sz="1400" dirty="0" err="1"/>
              <a:t>Asia</a:t>
            </a:r>
            <a:r>
              <a:rPr lang="ru-RU" sz="1400" dirty="0"/>
              <a:t> </a:t>
            </a:r>
            <a:r>
              <a:rPr lang="ru-RU" sz="1400" dirty="0" err="1"/>
              <a:t>Leadership</a:t>
            </a:r>
            <a:r>
              <a:rPr lang="ru-RU" sz="1400" dirty="0"/>
              <a:t> </a:t>
            </a:r>
            <a:r>
              <a:rPr lang="ru-RU" sz="1400" dirty="0" err="1"/>
              <a:t>Project</a:t>
            </a:r>
            <a:r>
              <a:rPr lang="ru-RU" sz="1400" dirty="0" smtClean="0"/>
              <a:t>)»</a:t>
            </a:r>
          </a:p>
          <a:p>
            <a:pPr marL="457200" indent="-457200" algn="just">
              <a:buFont typeface="+mj-lt"/>
              <a:buAutoNum type="arabicPeriod"/>
            </a:pPr>
            <a:endParaRPr lang="ru-RU" sz="15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1400" dirty="0" smtClean="0"/>
              <a:t>«</a:t>
            </a:r>
            <a:r>
              <a:rPr lang="ru-RU" sz="1400" dirty="0"/>
              <a:t>Исследование эффективных моделей государственно-общественного управления образованием, связанных с личностными и профессиональными характеристиками руководителей общеобразовательных организаций, с целью разработки и распространения рекомендаций по повышению профессионального уровня управленческих кадров на всей территории РФ »</a:t>
            </a:r>
          </a:p>
          <a:p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latin typeface="+mj-lt"/>
                <a:ea typeface="+mj-ea"/>
                <a:cs typeface="+mj-cs"/>
              </a:rPr>
              <a:t>	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	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Основанием для проектирования стали 			результаты исследований</a:t>
            </a:r>
          </a:p>
        </p:txBody>
      </p:sp>
      <p:pic>
        <p:nvPicPr>
          <p:cNvPr id="14" name="Рисунок 13" descr="logo_HSE_fakulty-manag_RUS.jpg.(150x160x1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zabay.ru/Kodeks/modules/Map_Content/files/31/map/images/fe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16" y="1360417"/>
            <a:ext cx="845816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59832" y="1597634"/>
            <a:ext cx="5450424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700" b="1" u="sng" dirty="0"/>
              <a:t>В рамках данных  проектов было </a:t>
            </a:r>
            <a:r>
              <a:rPr lang="ru-RU" sz="1700" b="1" u="sng" dirty="0" smtClean="0"/>
              <a:t>проведено: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 smtClean="0"/>
              <a:t> анкетирование 4477 </a:t>
            </a:r>
            <a:r>
              <a:rPr lang="ru-RU" sz="1700" dirty="0"/>
              <a:t>руководителей </a:t>
            </a:r>
            <a:r>
              <a:rPr lang="ru-RU" sz="1700" dirty="0" smtClean="0"/>
              <a:t>общеобразовательных </a:t>
            </a:r>
            <a:r>
              <a:rPr lang="ru-RU" sz="1700" dirty="0"/>
              <a:t>организаций из </a:t>
            </a:r>
            <a:r>
              <a:rPr lang="ru-RU" sz="1700" dirty="0" smtClean="0"/>
              <a:t> 65 </a:t>
            </a:r>
            <a:r>
              <a:rPr lang="ru-RU" sz="1700" dirty="0"/>
              <a:t>субъектов РФ, (78% женщины, 22% мужчины</a:t>
            </a:r>
            <a:r>
              <a:rPr lang="ru-RU" sz="1700" dirty="0" smtClean="0"/>
              <a:t>), </a:t>
            </a:r>
            <a:r>
              <a:rPr lang="ru-RU" sz="1700" dirty="0"/>
              <a:t>в форме </a:t>
            </a:r>
            <a:r>
              <a:rPr lang="ru-RU" sz="1700" dirty="0" smtClean="0"/>
              <a:t>онлайн-опроса;</a:t>
            </a:r>
            <a:endParaRPr lang="ru-RU" sz="17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 smtClean="0"/>
              <a:t>по </a:t>
            </a:r>
            <a:r>
              <a:rPr lang="ru-RU" sz="1700" dirty="0"/>
              <a:t>3 панели фокус-групп в 85 регионах </a:t>
            </a:r>
            <a:r>
              <a:rPr lang="ru-RU" sz="1700" dirty="0" smtClean="0"/>
              <a:t>РФ;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700" b="1" dirty="0" smtClean="0"/>
              <a:t>анкетирование  директоров </a:t>
            </a:r>
            <a:r>
              <a:rPr lang="ru-RU" sz="1700" b="1" dirty="0"/>
              <a:t>по методике Алана </a:t>
            </a:r>
            <a:r>
              <a:rPr lang="ru-RU" sz="1700" b="1" dirty="0" err="1"/>
              <a:t>Роу</a:t>
            </a:r>
            <a:r>
              <a:rPr lang="ru-RU" sz="1700" b="1" dirty="0"/>
              <a:t> </a:t>
            </a:r>
            <a:r>
              <a:rPr lang="ru-RU" sz="1700" dirty="0"/>
              <a:t>[</a:t>
            </a:r>
            <a:r>
              <a:rPr lang="ru-RU" sz="1700" dirty="0" err="1"/>
              <a:t>Reardon</a:t>
            </a:r>
            <a:r>
              <a:rPr lang="ru-RU" sz="1700" dirty="0"/>
              <a:t>, </a:t>
            </a:r>
            <a:r>
              <a:rPr lang="ru-RU" sz="1700" dirty="0" err="1"/>
              <a:t>Reardon</a:t>
            </a:r>
            <a:r>
              <a:rPr lang="ru-RU" sz="1700" dirty="0"/>
              <a:t> &amp; </a:t>
            </a:r>
            <a:r>
              <a:rPr lang="ru-RU" sz="1700" dirty="0" err="1"/>
              <a:t>Rowe</a:t>
            </a:r>
            <a:r>
              <a:rPr lang="ru-RU" sz="1700" dirty="0"/>
              <a:t>, 1996]: </a:t>
            </a:r>
          </a:p>
          <a:p>
            <a:pPr marL="628650" lvl="1" indent="-171450" algn="just">
              <a:buFontTx/>
              <a:buChar char="-"/>
            </a:pPr>
            <a:r>
              <a:rPr lang="ru-RU" sz="1700" dirty="0" smtClean="0"/>
              <a:t>Красноярский </a:t>
            </a:r>
            <a:r>
              <a:rPr lang="ru-RU" sz="1700" dirty="0"/>
              <a:t>край - 874 </a:t>
            </a:r>
            <a:r>
              <a:rPr lang="ru-RU" sz="1700" dirty="0" smtClean="0"/>
              <a:t>директоров;</a:t>
            </a:r>
          </a:p>
          <a:p>
            <a:pPr marL="628650" lvl="1" indent="-171450" algn="just">
              <a:buFontTx/>
              <a:buChar char="-"/>
            </a:pPr>
            <a:r>
              <a:rPr lang="ru-RU" sz="1700" dirty="0" smtClean="0"/>
              <a:t>Москва </a:t>
            </a:r>
            <a:r>
              <a:rPr lang="ru-RU" sz="1700" dirty="0"/>
              <a:t>– 273 </a:t>
            </a:r>
            <a:r>
              <a:rPr lang="ru-RU" sz="1700" dirty="0" smtClean="0"/>
              <a:t>директора; </a:t>
            </a:r>
          </a:p>
          <a:p>
            <a:pPr marL="628650" lvl="1" indent="-171450" algn="just">
              <a:buFontTx/>
              <a:buChar char="-"/>
            </a:pPr>
            <a:r>
              <a:rPr lang="ru-RU" sz="1700" dirty="0" smtClean="0"/>
              <a:t>27 </a:t>
            </a:r>
            <a:r>
              <a:rPr lang="ru-RU" sz="1700" dirty="0"/>
              <a:t>финалистов </a:t>
            </a:r>
            <a:r>
              <a:rPr lang="ru-RU" sz="1700" dirty="0" smtClean="0"/>
              <a:t>победителей </a:t>
            </a:r>
            <a:r>
              <a:rPr lang="ru-RU" sz="1700" dirty="0"/>
              <a:t>профессионального конкурса </a:t>
            </a:r>
            <a:endParaRPr lang="ru-RU" sz="1700" dirty="0" smtClean="0"/>
          </a:p>
          <a:p>
            <a:pPr lvl="1" algn="just"/>
            <a:r>
              <a:rPr lang="ru-RU" sz="1700" dirty="0"/>
              <a:t> </a:t>
            </a:r>
            <a:r>
              <a:rPr lang="ru-RU" sz="1700" dirty="0" smtClean="0"/>
              <a:t>   «</a:t>
            </a:r>
            <a:r>
              <a:rPr lang="ru-RU" sz="1700" dirty="0"/>
              <a:t>Директор года» 2011–2013 </a:t>
            </a:r>
            <a:r>
              <a:rPr lang="ru-RU" sz="1700" dirty="0" smtClean="0"/>
              <a:t>гг.; </a:t>
            </a:r>
          </a:p>
          <a:p>
            <a:pPr marL="628650" lvl="1" indent="-171450" algn="just">
              <a:buFontTx/>
              <a:buChar char="-"/>
            </a:pPr>
            <a:r>
              <a:rPr lang="ru-RU" sz="1700" dirty="0" smtClean="0"/>
              <a:t>Санкт-Петербург </a:t>
            </a:r>
            <a:r>
              <a:rPr lang="ru-RU" sz="1700" dirty="0"/>
              <a:t>– 67 </a:t>
            </a:r>
            <a:r>
              <a:rPr lang="ru-RU" sz="1700" dirty="0" smtClean="0"/>
              <a:t>директоров; </a:t>
            </a:r>
          </a:p>
          <a:p>
            <a:pPr marL="628650" lvl="1" indent="-171450" algn="just">
              <a:buFontTx/>
              <a:buChar char="-"/>
            </a:pPr>
            <a:r>
              <a:rPr lang="ru-RU" sz="1700" dirty="0" smtClean="0"/>
              <a:t>по </a:t>
            </a:r>
            <a:r>
              <a:rPr lang="ru-RU" sz="1700" dirty="0"/>
              <a:t>200 директоров в Самарской области, </a:t>
            </a:r>
            <a:r>
              <a:rPr lang="ru-RU" sz="1700" dirty="0" smtClean="0"/>
              <a:t>Новосибирской </a:t>
            </a:r>
            <a:r>
              <a:rPr lang="ru-RU" sz="1700" dirty="0"/>
              <a:t>области, </a:t>
            </a:r>
            <a:r>
              <a:rPr lang="ru-RU" sz="1700" dirty="0" smtClean="0"/>
              <a:t>  Ярославской </a:t>
            </a:r>
            <a:r>
              <a:rPr lang="ru-RU" sz="1700" dirty="0"/>
              <a:t>области</a:t>
            </a:r>
            <a:r>
              <a:rPr lang="ru-RU" sz="1700" dirty="0" smtClean="0"/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>
                <a:latin typeface="+mj-lt"/>
                <a:ea typeface="+mj-ea"/>
                <a:cs typeface="+mj-cs"/>
              </a:rPr>
              <a:t>	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	</a:t>
            </a:r>
            <a:r>
              <a:rPr lang="ru-RU" sz="2800" dirty="0">
                <a:latin typeface="+mj-lt"/>
                <a:ea typeface="+mj-ea"/>
                <a:cs typeface="+mj-cs"/>
              </a:rPr>
              <a:t>База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исследования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logo_HSE_fakulty-manag_RUS.jpg.(150x160x1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962" y="1241269"/>
            <a:ext cx="2254789" cy="34778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Соотношение лидерских стилей (B. </a:t>
            </a:r>
            <a:r>
              <a:rPr lang="ru-RU" sz="2000" dirty="0" err="1">
                <a:solidFill>
                  <a:prstClr val="black"/>
                </a:solidFill>
              </a:rPr>
              <a:t>Bass</a:t>
            </a:r>
            <a:r>
              <a:rPr lang="ru-RU" sz="2000" dirty="0">
                <a:solidFill>
                  <a:prstClr val="black"/>
                </a:solidFill>
              </a:rPr>
              <a:t>) и стилей принятия решений (А. </a:t>
            </a:r>
            <a:r>
              <a:rPr lang="ru-RU" sz="2000" dirty="0" err="1">
                <a:solidFill>
                  <a:prstClr val="black"/>
                </a:solidFill>
              </a:rPr>
              <a:t>Rowe</a:t>
            </a:r>
            <a:r>
              <a:rPr lang="ru-RU" sz="2000" dirty="0">
                <a:solidFill>
                  <a:prstClr val="black"/>
                </a:solidFill>
              </a:rPr>
              <a:t>). </a:t>
            </a:r>
          </a:p>
          <a:p>
            <a:r>
              <a:rPr lang="ru-RU" sz="2000" b="1" u="sng" dirty="0">
                <a:solidFill>
                  <a:prstClr val="black"/>
                </a:solidFill>
              </a:rPr>
              <a:t>Внимание! </a:t>
            </a:r>
            <a:r>
              <a:rPr lang="ru-RU" sz="2000" dirty="0">
                <a:solidFill>
                  <a:prstClr val="black"/>
                </a:solidFill>
              </a:rPr>
              <a:t>Стили лидерства и стили принятия решений –  связанные, но не  тождественные характеристики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15328640"/>
              </p:ext>
            </p:extLst>
          </p:nvPr>
        </p:nvGraphicFramePr>
        <p:xfrm>
          <a:off x="2426329" y="1745834"/>
          <a:ext cx="65003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12942" y="1241269"/>
            <a:ext cx="3947310" cy="384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F497D"/>
                </a:solidFill>
              </a:rPr>
              <a:t>Когнитивная сложность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14411" y="1544075"/>
            <a:ext cx="3168202" cy="630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</a:rPr>
              <a:t>Высокая</a:t>
            </a:r>
            <a:r>
              <a:rPr lang="ru-RU" sz="1400" b="1" i="1" dirty="0" smtClean="0">
                <a:solidFill>
                  <a:prstClr val="black"/>
                </a:solidFill>
              </a:rPr>
              <a:t/>
            </a:r>
            <a:br>
              <a:rPr lang="ru-RU" sz="1400" b="1" i="1" dirty="0" smtClean="0">
                <a:solidFill>
                  <a:prstClr val="black"/>
                </a:solidFill>
              </a:rPr>
            </a:br>
            <a:r>
              <a:rPr lang="ru-RU" sz="1400" i="1" dirty="0" smtClean="0">
                <a:solidFill>
                  <a:prstClr val="black"/>
                </a:solidFill>
              </a:rPr>
              <a:t>(терпимость к неопределенности)</a:t>
            </a:r>
            <a:endParaRPr lang="ru-RU" sz="1400" i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94631" y="1544075"/>
            <a:ext cx="2651354" cy="630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</a:rPr>
              <a:t>Низкая</a:t>
            </a:r>
            <a:r>
              <a:rPr lang="ru-RU" sz="1400" b="1" i="1" dirty="0" smtClean="0">
                <a:solidFill>
                  <a:prstClr val="black"/>
                </a:solidFill>
              </a:rPr>
              <a:t/>
            </a:r>
            <a:br>
              <a:rPr lang="ru-RU" sz="1400" b="1" i="1" dirty="0" smtClean="0">
                <a:solidFill>
                  <a:prstClr val="black"/>
                </a:solidFill>
              </a:rPr>
            </a:br>
            <a:r>
              <a:rPr lang="ru-RU" sz="1400" i="1" dirty="0" smtClean="0">
                <a:solidFill>
                  <a:prstClr val="black"/>
                </a:solidFill>
              </a:rPr>
              <a:t>(необходима структура)</a:t>
            </a:r>
            <a:endParaRPr lang="ru-RU" sz="1400" i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9416" y="3057885"/>
            <a:ext cx="17188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libri"/>
              </a:rPr>
              <a:t>+</a:t>
            </a:r>
          </a:p>
          <a:p>
            <a:pPr algn="ctr"/>
            <a:r>
              <a:rPr lang="ru-RU" sz="1600" b="1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libri"/>
              </a:rPr>
              <a:t>Концептуальный</a:t>
            </a:r>
            <a:endParaRPr lang="ru-RU" sz="1600" b="1" dirty="0">
              <a:solidFill>
                <a:srgbClr val="C0504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9416" y="5140182"/>
            <a:ext cx="17188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libri"/>
              </a:rPr>
              <a:t>+</a:t>
            </a:r>
          </a:p>
          <a:p>
            <a:pPr algn="ctr"/>
            <a:r>
              <a:rPr lang="ru-RU" sz="1600" b="1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libri"/>
              </a:rPr>
              <a:t>Аналитический</a:t>
            </a:r>
            <a:endParaRPr lang="ru-RU" sz="1600" b="1" dirty="0">
              <a:solidFill>
                <a:srgbClr val="C0504D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6329" y="2181136"/>
            <a:ext cx="2285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Транзакционный</a:t>
            </a:r>
          </a:p>
          <a:p>
            <a:r>
              <a:rPr lang="ru-RU" sz="1400" b="1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выполнение задач в обмен на </a:t>
            </a:r>
            <a:r>
              <a:rPr lang="ru-RU" sz="1400" b="1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награды</a:t>
            </a:r>
            <a:endParaRPr lang="ru-RU" sz="1400" b="1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6127" y="4073531"/>
            <a:ext cx="3605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Трансформационный основан </a:t>
            </a:r>
            <a:r>
              <a:rPr lang="ru-RU" sz="1400" b="1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на кооперации и построении общего видения, ориентирован на развитие и </a:t>
            </a:r>
            <a:r>
              <a:rPr lang="ru-RU" sz="1400" b="1" dirty="0" smtClean="0">
                <a:solidFill>
                  <a:srgbClr val="C0504D">
                    <a:lumMod val="75000"/>
                  </a:srgbClr>
                </a:solidFill>
                <a:latin typeface="Calibri"/>
              </a:rPr>
              <a:t>изменение</a:t>
            </a:r>
            <a:endParaRPr lang="ru-RU" sz="1400" b="1" dirty="0">
              <a:solidFill>
                <a:srgbClr val="C0504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11921" y="4550585"/>
            <a:ext cx="1982709" cy="150605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711921" y="2462418"/>
            <a:ext cx="1910281" cy="150026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81888" y="2842947"/>
            <a:ext cx="1444829" cy="429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</a:rPr>
              <a:t>Задачи</a:t>
            </a:r>
            <a:endParaRPr lang="ru-RU" sz="1400" b="1" i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95856" y="4925244"/>
            <a:ext cx="1457609" cy="429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</a:rPr>
              <a:t>Люди</a:t>
            </a:r>
            <a:endParaRPr lang="ru-RU" sz="1400" b="1" i="1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26961" y="3738022"/>
            <a:ext cx="1542794" cy="630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F497D"/>
                </a:solidFill>
              </a:rPr>
              <a:t>Ценностная </a:t>
            </a:r>
            <a:r>
              <a:rPr lang="ru-RU" b="1" dirty="0">
                <a:solidFill>
                  <a:srgbClr val="1F497D"/>
                </a:solidFill>
              </a:rPr>
              <a:t>ориентация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17751" y="1241269"/>
            <a:ext cx="8578" cy="5043621"/>
          </a:xfrm>
          <a:prstGeom prst="line">
            <a:avLst/>
          </a:prstGeom>
          <a:ln w="3175">
            <a:solidFill>
              <a:srgbClr val="003F82"/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-32" y="-24"/>
            <a:ext cx="9144032" cy="1143000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>
                <a:latin typeface="+mj-lt"/>
                <a:ea typeface="+mj-ea"/>
                <a:cs typeface="+mj-cs"/>
              </a:rPr>
              <a:t>	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	</a:t>
            </a:r>
            <a:r>
              <a:rPr lang="ru-RU" sz="2800" b="1" u="sng" dirty="0" smtClean="0">
                <a:latin typeface="+mj-lt"/>
                <a:ea typeface="+mj-ea"/>
                <a:cs typeface="+mj-cs"/>
              </a:rPr>
              <a:t>Мы исходили из того, что: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«Реформаторский </a:t>
            </a:r>
            <a:r>
              <a:rPr lang="ru-RU" sz="2800" dirty="0">
                <a:latin typeface="+mj-lt"/>
                <a:ea typeface="+mj-ea"/>
                <a:cs typeface="+mj-cs"/>
              </a:rPr>
              <a:t>потенциал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			определяется </a:t>
            </a:r>
            <a:r>
              <a:rPr lang="ru-RU" sz="2800" dirty="0">
                <a:latin typeface="+mj-lt"/>
                <a:ea typeface="+mj-ea"/>
                <a:cs typeface="+mj-cs"/>
              </a:rPr>
              <a:t>долей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директоров</a:t>
            </a:r>
            <a:r>
              <a:rPr lang="ru-RU" sz="2800" dirty="0">
                <a:latin typeface="+mj-lt"/>
                <a:ea typeface="+mj-ea"/>
                <a:cs typeface="+mj-cs"/>
              </a:rPr>
              <a:t>,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использующих 				концептуальный стиль </a:t>
            </a:r>
            <a:r>
              <a:rPr lang="ru-RU" sz="2800" dirty="0">
                <a:latin typeface="+mj-lt"/>
                <a:ea typeface="+mj-ea"/>
                <a:cs typeface="+mj-cs"/>
              </a:rPr>
              <a:t>принятия решений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» </a:t>
            </a:r>
            <a:r>
              <a:rPr lang="ru-RU" sz="2800" dirty="0" err="1" smtClean="0">
                <a:latin typeface="+mj-lt"/>
                <a:ea typeface="+mj-ea"/>
                <a:cs typeface="+mj-cs"/>
              </a:rPr>
              <a:t>Raymond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>
                <a:latin typeface="+mj-lt"/>
                <a:ea typeface="+mj-ea"/>
                <a:cs typeface="+mj-cs"/>
              </a:rPr>
              <a:t>B. </a:t>
            </a:r>
            <a:r>
              <a:rPr lang="ru-RU" sz="2800" dirty="0" err="1" smtClean="0">
                <a:latin typeface="+mj-lt"/>
                <a:ea typeface="+mj-ea"/>
                <a:cs typeface="+mj-cs"/>
              </a:rPr>
              <a:t>Williams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22" name="Рисунок 21" descr="logo_HSE_fakulty-manag_RUS.jpg.(150x160x12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237" y="5733256"/>
            <a:ext cx="8177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+mn-lt"/>
              </a:rPr>
              <a:t>Существенных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различий в распределении стилей принятия решений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нет!</a:t>
            </a:r>
          </a:p>
          <a:p>
            <a:pPr algn="just"/>
            <a:r>
              <a:rPr lang="ru-RU" dirty="0" smtClean="0">
                <a:latin typeface="+mn-lt"/>
              </a:rPr>
              <a:t>Это опровергает представления многих, особенно зарубежных авторов, о том,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что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у российских директоров преобладает директивный стиль управления.</a:t>
            </a:r>
            <a:endParaRPr lang="ru-RU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175" y="1068029"/>
            <a:ext cx="8701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j-lt"/>
              </a:rPr>
              <a:t>Распределение генеральной совокупности директоров </a:t>
            </a:r>
            <a:endParaRPr lang="ru-RU" sz="1600" b="1" dirty="0" smtClean="0">
              <a:latin typeface="+mj-lt"/>
            </a:endParaRPr>
          </a:p>
          <a:p>
            <a:pPr algn="ctr"/>
            <a:r>
              <a:rPr lang="ru-RU" sz="1600" b="1" dirty="0" smtClean="0">
                <a:latin typeface="+mj-lt"/>
              </a:rPr>
              <a:t>по </a:t>
            </a:r>
            <a:r>
              <a:rPr lang="ru-RU" sz="1600" b="1" dirty="0">
                <a:latin typeface="+mj-lt"/>
              </a:rPr>
              <a:t>стилям принятия управленческих решений</a:t>
            </a:r>
            <a:endParaRPr lang="ru-RU" sz="1600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76144097"/>
              </p:ext>
            </p:extLst>
          </p:nvPr>
        </p:nvGraphicFramePr>
        <p:xfrm>
          <a:off x="337053" y="1817812"/>
          <a:ext cx="8421280" cy="391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-32" y="-24"/>
            <a:ext cx="9144032" cy="980752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		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Основные </a:t>
            </a:r>
            <a:r>
              <a:rPr lang="ru-RU" sz="2900" dirty="0">
                <a:latin typeface="+mj-lt"/>
                <a:ea typeface="+mj-ea"/>
                <a:cs typeface="+mj-cs"/>
              </a:rPr>
              <a:t>результаты исследования, выводы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			исследования</a:t>
            </a:r>
            <a:r>
              <a:rPr lang="ru-RU" sz="2900" dirty="0">
                <a:latin typeface="+mj-lt"/>
                <a:ea typeface="+mj-ea"/>
                <a:cs typeface="+mj-cs"/>
              </a:rPr>
              <a:t>,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проведенного </a:t>
            </a:r>
            <a:r>
              <a:rPr lang="ru-RU" sz="2900" dirty="0">
                <a:latin typeface="+mj-lt"/>
                <a:ea typeface="+mj-ea"/>
                <a:cs typeface="+mj-cs"/>
              </a:rPr>
              <a:t>по методике Алана </a:t>
            </a:r>
            <a:r>
              <a:rPr lang="ru-RU" sz="2900" dirty="0" err="1">
                <a:latin typeface="+mj-lt"/>
                <a:ea typeface="+mj-ea"/>
                <a:cs typeface="+mj-cs"/>
              </a:rPr>
              <a:t>Роу</a:t>
            </a:r>
            <a:r>
              <a:rPr lang="ru-RU" sz="2900" dirty="0">
                <a:latin typeface="+mj-lt"/>
                <a:ea typeface="+mj-ea"/>
                <a:cs typeface="+mj-cs"/>
              </a:rPr>
              <a:t> (20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	вопросов </a:t>
            </a:r>
            <a:r>
              <a:rPr lang="ru-RU" sz="2900" dirty="0">
                <a:latin typeface="+mj-lt"/>
                <a:ea typeface="+mj-ea"/>
                <a:cs typeface="+mj-cs"/>
              </a:rPr>
              <a:t>– кейсов) 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 descr="logo_HSE_fakulty-manag_RUS.jpg.(150x160x1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" y="-24"/>
            <a:ext cx="1571604" cy="13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570" y="5229200"/>
            <a:ext cx="85328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+mn-lt"/>
              </a:rPr>
              <a:t>Вывод </a:t>
            </a:r>
            <a:r>
              <a:rPr lang="ru-RU" b="1" u="sng" dirty="0" smtClean="0">
                <a:latin typeface="+mn-lt"/>
              </a:rPr>
              <a:t>1</a:t>
            </a:r>
            <a:endParaRPr lang="ru-RU" u="sng" dirty="0">
              <a:latin typeface="+mn-lt"/>
            </a:endParaRPr>
          </a:p>
          <a:p>
            <a:pPr algn="just"/>
            <a:r>
              <a:rPr lang="en-US" sz="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800" dirty="0" smtClean="0">
                <a:solidFill>
                  <a:srgbClr val="002060"/>
                </a:solidFill>
                <a:latin typeface="+mn-lt"/>
              </a:rPr>
            </a:b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Только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12% </a:t>
            </a: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руководителей школ могут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быть отнесены к трансформационным лидерам.</a:t>
            </a:r>
            <a:r>
              <a:rPr lang="ru-RU" sz="1600" dirty="0">
                <a:latin typeface="+mn-lt"/>
              </a:rPr>
              <a:t> И только 11</a:t>
            </a:r>
            <a:r>
              <a:rPr lang="ru-RU" sz="1600" dirty="0" smtClean="0">
                <a:latin typeface="+mn-lt"/>
              </a:rPr>
              <a:t>% </a:t>
            </a:r>
            <a:r>
              <a:rPr lang="ru-RU" sz="1600" dirty="0">
                <a:latin typeface="+mn-lt"/>
              </a:rPr>
              <a:t>– транзакционные </a:t>
            </a:r>
            <a:r>
              <a:rPr lang="ru-RU" sz="1600" dirty="0" smtClean="0">
                <a:latin typeface="+mn-lt"/>
              </a:rPr>
              <a:t>лидеры</a:t>
            </a:r>
            <a:r>
              <a:rPr lang="en-US" sz="1600" dirty="0" smtClean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– руководители с </a:t>
            </a:r>
            <a:r>
              <a:rPr lang="ru-RU" sz="1600" dirty="0">
                <a:latin typeface="+mn-lt"/>
              </a:rPr>
              <a:t>предрасположенностью к эффективной реализации изменений </a:t>
            </a:r>
            <a:r>
              <a:rPr lang="ru-RU" sz="1600" dirty="0" smtClean="0">
                <a:latin typeface="+mn-lt"/>
              </a:rPr>
              <a:t>и смещению стиля </a:t>
            </a:r>
            <a:r>
              <a:rPr lang="ru-RU" sz="1600" dirty="0">
                <a:latin typeface="+mn-lt"/>
              </a:rPr>
              <a:t>лидерства в сторону </a:t>
            </a:r>
            <a:r>
              <a:rPr lang="ru-RU" sz="1600" dirty="0" smtClean="0">
                <a:latin typeface="+mn-lt"/>
              </a:rPr>
              <a:t>трансформационного.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Таков реформаторский потенциал нынешнего корпуса директоров.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122" y="1182415"/>
            <a:ext cx="8483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</a:rPr>
              <a:t>Доля директоров общеобразовательных учреждений, использующих транзакционный и трансформационный стили </a:t>
            </a:r>
            <a:r>
              <a:rPr lang="ru-RU" b="1" dirty="0" smtClean="0">
                <a:latin typeface="+mj-lt"/>
              </a:rPr>
              <a:t>лидерства</a:t>
            </a:r>
            <a:endParaRPr lang="ru-RU" dirty="0">
              <a:latin typeface="+mj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4831322"/>
              </p:ext>
            </p:extLst>
          </p:nvPr>
        </p:nvGraphicFramePr>
        <p:xfrm>
          <a:off x="4956772" y="1916832"/>
          <a:ext cx="3716448" cy="331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69889"/>
              </p:ext>
            </p:extLst>
          </p:nvPr>
        </p:nvGraphicFramePr>
        <p:xfrm>
          <a:off x="200390" y="2060848"/>
          <a:ext cx="4626322" cy="3096345"/>
        </p:xfrm>
        <a:graphic>
          <a:graphicData uri="http://schemas.openxmlformats.org/drawingml/2006/table">
            <a:tbl>
              <a:tblPr firstRow="1" firstCol="1" bandRow="1"/>
              <a:tblGrid>
                <a:gridCol w="1119220"/>
                <a:gridCol w="1838292"/>
                <a:gridCol w="1668810"/>
              </a:tblGrid>
              <a:tr h="954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Трансформационный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стиль лидерства</a:t>
                      </a:r>
                      <a:endParaRPr lang="ru-RU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Транзакционный</a:t>
                      </a:r>
                      <a:b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стиль лидерства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66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директоров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1299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них данного стиля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процент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-32" y="-24"/>
            <a:ext cx="9144032" cy="980752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		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Основные </a:t>
            </a:r>
            <a:r>
              <a:rPr lang="ru-RU" sz="2900" dirty="0">
                <a:latin typeface="+mj-lt"/>
                <a:ea typeface="+mj-ea"/>
                <a:cs typeface="+mj-cs"/>
              </a:rPr>
              <a:t>результаты исследования, выводы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			исследования</a:t>
            </a:r>
            <a:r>
              <a:rPr lang="ru-RU" sz="2900" dirty="0">
                <a:latin typeface="+mj-lt"/>
                <a:ea typeface="+mj-ea"/>
                <a:cs typeface="+mj-cs"/>
              </a:rPr>
              <a:t>,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проведенного </a:t>
            </a:r>
            <a:r>
              <a:rPr lang="ru-RU" sz="2900" dirty="0">
                <a:latin typeface="+mj-lt"/>
                <a:ea typeface="+mj-ea"/>
                <a:cs typeface="+mj-cs"/>
              </a:rPr>
              <a:t>по методике Алана </a:t>
            </a:r>
            <a:r>
              <a:rPr lang="ru-RU" sz="2900" dirty="0" err="1" smtClean="0">
                <a:latin typeface="+mj-lt"/>
                <a:ea typeface="+mj-ea"/>
                <a:cs typeface="+mj-cs"/>
              </a:rPr>
              <a:t>Роу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 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Рисунок 12" descr="logo_HSE_fakulty-manag_RUS.jpg.(150x160x123).jpg"/>
          <p:cNvPicPr>
            <a:picLocks noChangeAspect="1"/>
          </p:cNvPicPr>
          <p:nvPr/>
        </p:nvPicPr>
        <p:blipFill rotWithShape="1">
          <a:blip r:embed="rId3" cstate="print"/>
          <a:srcRect b="13084"/>
          <a:stretch/>
        </p:blipFill>
        <p:spPr>
          <a:xfrm>
            <a:off x="-32" y="-23"/>
            <a:ext cx="1571604" cy="118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5004" y="947666"/>
            <a:ext cx="4250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		Использование </a:t>
            </a:r>
            <a:r>
              <a:rPr lang="ru-RU" sz="1600" b="1" dirty="0">
                <a:latin typeface="+mj-lt"/>
              </a:rPr>
              <a:t>директорами школ концептуального стиля принятия </a:t>
            </a:r>
            <a:r>
              <a:rPr lang="ru-RU" sz="1600" b="1" dirty="0" smtClean="0">
                <a:latin typeface="+mj-lt"/>
              </a:rPr>
              <a:t>решений в ОО с разным статусом</a:t>
            </a:r>
            <a:endParaRPr lang="ru-RU" sz="1600" dirty="0">
              <a:latin typeface="+mj-l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17264345"/>
              </p:ext>
            </p:extLst>
          </p:nvPr>
        </p:nvGraphicFramePr>
        <p:xfrm>
          <a:off x="170286" y="1753635"/>
          <a:ext cx="4282289" cy="343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04099" y="94766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+mj-lt"/>
              </a:rPr>
              <a:t>Использование директорами школ концептуального стиля принятия </a:t>
            </a:r>
            <a:r>
              <a:rPr lang="ru-RU" sz="1600" b="1" dirty="0" smtClean="0">
                <a:latin typeface="+mj-lt"/>
              </a:rPr>
              <a:t>решений</a:t>
            </a:r>
            <a:br>
              <a:rPr lang="ru-RU" sz="1600" b="1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в </a:t>
            </a:r>
            <a:r>
              <a:rPr lang="ru-RU" sz="1600" b="1" dirty="0">
                <a:latin typeface="+mj-lt"/>
              </a:rPr>
              <a:t>разных типах </a:t>
            </a:r>
            <a:r>
              <a:rPr lang="ru-RU" sz="1600" b="1" dirty="0" smtClean="0">
                <a:latin typeface="+mj-lt"/>
              </a:rPr>
              <a:t>ОО</a:t>
            </a:r>
            <a:endParaRPr lang="ru-RU" sz="16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996" y="5301208"/>
            <a:ext cx="867321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latin typeface="+mn-lt"/>
              </a:rPr>
              <a:t>Вывод </a:t>
            </a:r>
            <a:r>
              <a:rPr lang="ru-RU" b="1" u="sng" dirty="0" smtClean="0">
                <a:latin typeface="+mn-lt"/>
              </a:rPr>
              <a:t>2</a:t>
            </a:r>
            <a:r>
              <a:rPr lang="ru-RU" dirty="0" smtClean="0">
                <a:latin typeface="+mn-lt"/>
              </a:rPr>
              <a:t> </a:t>
            </a:r>
          </a:p>
          <a:p>
            <a:pPr algn="just"/>
            <a:endParaRPr lang="ru-RU" sz="400" dirty="0" smtClean="0">
              <a:latin typeface="+mn-lt"/>
            </a:endParaRPr>
          </a:p>
          <a:p>
            <a:pPr algn="just"/>
            <a:r>
              <a:rPr lang="ru-RU" sz="1600" dirty="0" smtClean="0">
                <a:latin typeface="+mn-lt"/>
              </a:rPr>
              <a:t>Из двух </a:t>
            </a:r>
            <a:r>
              <a:rPr lang="ru-RU" sz="1600" dirty="0">
                <a:latin typeface="+mn-lt"/>
              </a:rPr>
              <a:t>реформ — </a:t>
            </a:r>
            <a:r>
              <a:rPr lang="ru-RU" sz="1600" dirty="0" smtClean="0">
                <a:latin typeface="+mn-lt"/>
              </a:rPr>
              <a:t>введения </a:t>
            </a:r>
            <a:r>
              <a:rPr lang="ru-RU" sz="1600" dirty="0">
                <a:latin typeface="+mn-lt"/>
              </a:rPr>
              <a:t>вариативности и </a:t>
            </a:r>
            <a:r>
              <a:rPr lang="ru-RU" sz="1600" dirty="0" smtClean="0">
                <a:latin typeface="+mn-lt"/>
              </a:rPr>
              <a:t>предоставления </a:t>
            </a:r>
            <a:r>
              <a:rPr lang="ru-RU" sz="1600" dirty="0">
                <a:latin typeface="+mn-lt"/>
              </a:rPr>
              <a:t>финансовой свободы школам — </a:t>
            </a:r>
            <a:r>
              <a:rPr lang="ru-RU" sz="1600" dirty="0" smtClean="0">
                <a:latin typeface="+mn-lt"/>
              </a:rPr>
              <a:t>первая, как более содержательная, </a:t>
            </a:r>
            <a:r>
              <a:rPr lang="ru-RU" sz="1600" dirty="0">
                <a:latin typeface="+mn-lt"/>
              </a:rPr>
              <a:t>привлекла к себе внимание реформаторов (именно в ней они были востребованы), </a:t>
            </a:r>
            <a:r>
              <a:rPr lang="ru-RU" sz="1600" dirty="0" smtClean="0">
                <a:latin typeface="+mn-lt"/>
              </a:rPr>
              <a:t>финансовая же реформа состоялась, скорее, в связи </a:t>
            </a:r>
            <a:r>
              <a:rPr lang="ru-RU" sz="1600" dirty="0">
                <a:latin typeface="+mn-lt"/>
              </a:rPr>
              <a:t>с необходимостью исполнения государственной политики</a:t>
            </a:r>
            <a:r>
              <a:rPr lang="ru-RU" sz="1600" dirty="0" smtClean="0">
                <a:latin typeface="+mn-lt"/>
              </a:rPr>
              <a:t>.</a:t>
            </a:r>
            <a:endParaRPr lang="ru-RU" sz="1600" dirty="0">
              <a:latin typeface="+mn-lt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78270069"/>
              </p:ext>
            </p:extLst>
          </p:nvPr>
        </p:nvGraphicFramePr>
        <p:xfrm>
          <a:off x="4571984" y="1807311"/>
          <a:ext cx="4572000" cy="283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4454623" y="683839"/>
            <a:ext cx="32962" cy="417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2204864"/>
            <a:ext cx="8070294" cy="5641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9552" y="2204864"/>
            <a:ext cx="3691374" cy="1008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3479727">
            <a:off x="3167684" y="2220891"/>
            <a:ext cx="823865" cy="976060"/>
          </a:xfrm>
          <a:prstGeom prst="arc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-32" y="-24"/>
            <a:ext cx="9144032" cy="980752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		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Основные </a:t>
            </a:r>
            <a:r>
              <a:rPr lang="ru-RU" sz="2900" dirty="0">
                <a:latin typeface="+mj-lt"/>
                <a:ea typeface="+mj-ea"/>
                <a:cs typeface="+mj-cs"/>
              </a:rPr>
              <a:t>результаты исследования, выводы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			исследования</a:t>
            </a:r>
            <a:r>
              <a:rPr lang="ru-RU" sz="2900" dirty="0">
                <a:latin typeface="+mj-lt"/>
                <a:ea typeface="+mj-ea"/>
                <a:cs typeface="+mj-cs"/>
              </a:rPr>
              <a:t>, 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	проведенного </a:t>
            </a:r>
            <a:r>
              <a:rPr lang="ru-RU" sz="2900" dirty="0">
                <a:latin typeface="+mj-lt"/>
                <a:ea typeface="+mj-ea"/>
                <a:cs typeface="+mj-cs"/>
              </a:rPr>
              <a:t>по методике Алана </a:t>
            </a:r>
            <a:r>
              <a:rPr lang="ru-RU" sz="2900" dirty="0" err="1" smtClean="0">
                <a:latin typeface="+mj-lt"/>
                <a:ea typeface="+mj-ea"/>
                <a:cs typeface="+mj-cs"/>
              </a:rPr>
              <a:t>Роу</a:t>
            </a:r>
            <a:r>
              <a:rPr lang="ru-RU" sz="2900" dirty="0" smtClean="0">
                <a:latin typeface="+mj-lt"/>
                <a:ea typeface="+mj-ea"/>
                <a:cs typeface="+mj-cs"/>
              </a:rPr>
              <a:t> 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logo_HSE_fakulty-manag_RUS.jpg.(150x160x123).jpg"/>
          <p:cNvPicPr>
            <a:picLocks noChangeAspect="1"/>
          </p:cNvPicPr>
          <p:nvPr/>
        </p:nvPicPr>
        <p:blipFill rotWithShape="1">
          <a:blip r:embed="rId4" cstate="print"/>
          <a:srcRect b="13084"/>
          <a:stretch/>
        </p:blipFill>
        <p:spPr>
          <a:xfrm>
            <a:off x="-32" y="-23"/>
            <a:ext cx="1571604" cy="118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355437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Показатели, учитываемые директорами при назначении стимулирующих выплат учителям, %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60533829"/>
              </p:ext>
            </p:extLst>
          </p:nvPr>
        </p:nvGraphicFramePr>
        <p:xfrm>
          <a:off x="317590" y="2132856"/>
          <a:ext cx="5624599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92158" y="1709736"/>
            <a:ext cx="260032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FF0000"/>
                </a:solidFill>
              </a:rPr>
              <a:t>Большинство директоров </a:t>
            </a:r>
            <a:r>
              <a:rPr lang="ru-RU" sz="1600" dirty="0">
                <a:solidFill>
                  <a:srgbClr val="FF0000"/>
                </a:solidFill>
              </a:rPr>
              <a:t>уделяют </a:t>
            </a:r>
            <a:r>
              <a:rPr lang="ru-RU" sz="1600" dirty="0" smtClean="0">
                <a:solidFill>
                  <a:srgbClr val="FF0000"/>
                </a:solidFill>
              </a:rPr>
              <a:t>повышенное внимание оценке </a:t>
            </a:r>
            <a:r>
              <a:rPr lang="ru-RU" sz="1600" dirty="0">
                <a:solidFill>
                  <a:srgbClr val="FF0000"/>
                </a:solidFill>
              </a:rPr>
              <a:t>качества работы школы в целом (81%), управлению ее </a:t>
            </a:r>
            <a:r>
              <a:rPr lang="ru-RU" sz="1600" dirty="0" smtClean="0">
                <a:solidFill>
                  <a:srgbClr val="FF0000"/>
                </a:solidFill>
              </a:rPr>
              <a:t>бюджетом, </a:t>
            </a:r>
            <a:r>
              <a:rPr lang="ru-RU" sz="1600" dirty="0">
                <a:solidFill>
                  <a:srgbClr val="FF0000"/>
                </a:solidFill>
              </a:rPr>
              <a:t>оценке качества работы </a:t>
            </a:r>
            <a:r>
              <a:rPr lang="ru-RU" sz="1600" dirty="0" smtClean="0">
                <a:solidFill>
                  <a:srgbClr val="FF0000"/>
                </a:solidFill>
              </a:rPr>
              <a:t>учителей </a:t>
            </a:r>
            <a:r>
              <a:rPr lang="ru-RU" sz="1600" dirty="0">
                <a:solidFill>
                  <a:srgbClr val="FF0000"/>
                </a:solidFill>
              </a:rPr>
              <a:t>и решению хозяйственных </a:t>
            </a:r>
            <a:r>
              <a:rPr lang="ru-RU" sz="1600" dirty="0" smtClean="0">
                <a:solidFill>
                  <a:srgbClr val="FF0000"/>
                </a:solidFill>
              </a:rPr>
              <a:t>вопросов.</a:t>
            </a:r>
          </a:p>
          <a:p>
            <a:pPr algn="just">
              <a:spcAft>
                <a:spcPts val="600"/>
              </a:spcAft>
            </a:pPr>
            <a:r>
              <a:rPr lang="ru-RU" sz="1600" b="1" u="sng" dirty="0" smtClean="0">
                <a:solidFill>
                  <a:srgbClr val="FF0000"/>
                </a:solidFill>
              </a:rPr>
              <a:t>ВЫВОД 3. Функции</a:t>
            </a:r>
            <a:r>
              <a:rPr lang="ru-RU" sz="1600" b="1" u="sng" dirty="0">
                <a:solidFill>
                  <a:srgbClr val="FF0000"/>
                </a:solidFill>
              </a:rPr>
              <a:t>, связанные с </a:t>
            </a:r>
            <a:r>
              <a:rPr lang="ru-RU" sz="1600" b="1" u="sng" dirty="0" smtClean="0">
                <a:solidFill>
                  <a:srgbClr val="FF0000"/>
                </a:solidFill>
              </a:rPr>
              <a:t>управлением образовательным процессом, </a:t>
            </a:r>
            <a:r>
              <a:rPr lang="ru-RU" sz="1600" b="1" u="sng" dirty="0">
                <a:solidFill>
                  <a:srgbClr val="FF0000"/>
                </a:solidFill>
              </a:rPr>
              <a:t>педагогическим лидерством и взаимодействием с общественностью, не являются </a:t>
            </a:r>
            <a:r>
              <a:rPr lang="ru-RU" sz="1600" b="1" u="sng" dirty="0" smtClean="0">
                <a:solidFill>
                  <a:srgbClr val="FF0000"/>
                </a:solidFill>
              </a:rPr>
              <a:t>приоритетными.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2" y="-24"/>
            <a:ext cx="9144032" cy="980752"/>
          </a:xfrm>
          <a:prstGeom prst="rect">
            <a:avLst/>
          </a:prstGeom>
          <a:gradFill>
            <a:gsLst>
              <a:gs pos="83000">
                <a:schemeClr val="bg1"/>
              </a:gs>
              <a:gs pos="39999">
                <a:schemeClr val="tx2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		</a:t>
            </a:r>
            <a:r>
              <a:rPr lang="ru-RU" sz="2400" dirty="0">
                <a:latin typeface="+mj-lt"/>
                <a:ea typeface="+mj-ea"/>
                <a:cs typeface="+mj-cs"/>
              </a:rPr>
              <a:t>МЭО: управленческие практики директоров 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			разных </a:t>
            </a:r>
            <a:r>
              <a:rPr lang="ru-RU" sz="2400" dirty="0">
                <a:latin typeface="+mj-lt"/>
                <a:ea typeface="+mj-ea"/>
                <a:cs typeface="+mj-cs"/>
              </a:rPr>
              <a:t>школ (результаты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)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13" name="Рисунок 12" descr="logo_HSE_fakulty-manag_RUS.jpg.(150x160x123).jpg"/>
          <p:cNvPicPr>
            <a:picLocks noChangeAspect="1"/>
          </p:cNvPicPr>
          <p:nvPr/>
        </p:nvPicPr>
        <p:blipFill rotWithShape="1">
          <a:blip r:embed="rId3" cstate="print"/>
          <a:srcRect b="13084"/>
          <a:stretch/>
        </p:blipFill>
        <p:spPr>
          <a:xfrm>
            <a:off x="161100" y="-23"/>
            <a:ext cx="1410471" cy="106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2218</Words>
  <Application>Microsoft Office PowerPoint</Application>
  <PresentationFormat>Экран (4:3)</PresentationFormat>
  <Paragraphs>252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Программа профессиональной переподготовки  руководителей российских школ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Вопросы….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142</cp:revision>
  <dcterms:created xsi:type="dcterms:W3CDTF">2012-03-20T14:17:33Z</dcterms:created>
  <dcterms:modified xsi:type="dcterms:W3CDTF">2015-10-13T16:49:06Z</dcterms:modified>
</cp:coreProperties>
</file>