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57" r:id="rId4"/>
    <p:sldId id="259" r:id="rId5"/>
    <p:sldId id="261" r:id="rId6"/>
    <p:sldId id="258" r:id="rId7"/>
    <p:sldId id="260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1" r:id="rId16"/>
    <p:sldId id="270" r:id="rId17"/>
    <p:sldId id="272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CE33E-B228-4533-AFBD-0888216A4428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145D7-BB4B-4B87-812D-D5EEC46A10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25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 понимается успешность? Одинаково ли ее видят директора</a:t>
            </a:r>
            <a:r>
              <a:rPr lang="ru-RU" baseline="0" dirty="0" smtClean="0"/>
              <a:t> и департамент?</a:t>
            </a:r>
          </a:p>
          <a:p>
            <a:r>
              <a:rPr lang="ru-RU" baseline="0" dirty="0" smtClean="0"/>
              <a:t>Учат ли директоров быть успешными? И насколько успешно?</a:t>
            </a:r>
          </a:p>
          <a:p>
            <a:r>
              <a:rPr lang="ru-RU" baseline="0" dirty="0" smtClean="0"/>
              <a:t>Что делают директора, чтобы достичь успеха?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45D7-BB4B-4B87-812D-D5EEC46A100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913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Быть профессионально компетентным</a:t>
            </a:r>
          </a:p>
          <a:p>
            <a:r>
              <a:rPr lang="ru-RU" dirty="0" smtClean="0"/>
              <a:t>Показывать высокие</a:t>
            </a:r>
            <a:r>
              <a:rPr lang="ru-RU" baseline="0" dirty="0" smtClean="0"/>
              <a:t> результаты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45D7-BB4B-4B87-812D-D5EEC46A100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879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 понимается</a:t>
            </a:r>
            <a:r>
              <a:rPr lang="ru-RU" baseline="0" dirty="0" smtClean="0"/>
              <a:t> результативность?</a:t>
            </a:r>
          </a:p>
          <a:p>
            <a:r>
              <a:rPr lang="ru-RU" baseline="0" dirty="0" smtClean="0"/>
              <a:t>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45D7-BB4B-4B87-812D-D5EEC46A100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46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Я бы заменила «академических</a:t>
            </a:r>
            <a:r>
              <a:rPr lang="ru-RU" baseline="0" dirty="0" smtClean="0"/>
              <a:t> критериев» вместо учебных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F145D7-BB4B-4B87-812D-D5EEC46A100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86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80A7-5E54-4548-92AD-E905B0E1D930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FE58-076B-4749-931B-A22593291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92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80A7-5E54-4548-92AD-E905B0E1D930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FE58-076B-4749-931B-A22593291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04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80A7-5E54-4548-92AD-E905B0E1D930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FE58-076B-4749-931B-A22593291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270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C1241-E9F1-4C0A-8059-FA732B1B462B}" type="datetime1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64F4B-51DD-4695-B7AB-68EC3B47D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9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BB9DB-D7F1-40C4-850F-23EE46BC284F}" type="datetime1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0912C-8ED6-4990-8A63-2FF7C0A16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41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3E2A6-2E45-4CCE-86E1-0CCB8278CE3E}" type="datetime1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FD8D2-3CB2-4F0E-AB1E-1C2C1E566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73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8A2D6-79FF-488F-AA70-D368D8ADB359}" type="datetime1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F49B1-A0F0-4EC2-A0BD-94602A4F2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07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D1A52-43F5-414B-9217-5C3897C06B47}" type="datetime1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9E653-C590-489C-B26F-1FF79661B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75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B5AFF-6F55-49C7-99A1-CDC25D5EBCE3}" type="datetime1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76C49-0615-4FB7-A04D-C26FD45F5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95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C59C8-3F51-4697-ABBB-F3B45BBB54C9}" type="datetime1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9895F-8F9A-4CD2-8D25-74AC72F6A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07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B994A-549C-4DFF-B722-883C9FFE299B}" type="datetime1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15064-1F15-4438-9CE7-D46BC36D4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9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80A7-5E54-4548-92AD-E905B0E1D930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FE58-076B-4749-931B-A22593291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8505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9D8AC-52FB-4D01-8784-0AD30B31CA40}" type="datetime1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F7763-22F2-46E6-B585-E6086F8D5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03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C0D81-22DC-454D-8F9C-59DA7F06A5F7}" type="datetime1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1855D-2568-4F9E-9B5B-4AC663722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53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42593-FE00-48BE-9CC0-7718CC36EF1E}" type="datetime1">
              <a:rPr lang="en-US"/>
              <a:pPr>
                <a:defRPr/>
              </a:pPr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D7DCD-1E4B-4FED-A37A-4A5C35027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5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80A7-5E54-4548-92AD-E905B0E1D930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FE58-076B-4749-931B-A22593291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93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80A7-5E54-4548-92AD-E905B0E1D930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FE58-076B-4749-931B-A22593291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4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80A7-5E54-4548-92AD-E905B0E1D930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FE58-076B-4749-931B-A22593291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77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80A7-5E54-4548-92AD-E905B0E1D930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FE58-076B-4749-931B-A22593291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49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80A7-5E54-4548-92AD-E905B0E1D930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FE58-076B-4749-931B-A22593291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05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80A7-5E54-4548-92AD-E905B0E1D930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FE58-076B-4749-931B-A22593291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28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780A7-5E54-4548-92AD-E905B0E1D930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7FE58-076B-4749-931B-A22593291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89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80A7-5E54-4548-92AD-E905B0E1D930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7FE58-076B-4749-931B-A22593291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09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F0D869B2-A51C-473B-885E-0E1FBF59BC9D}" type="datetime1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E9899D3-E997-43D4-BBB6-3DE1389C1262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4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5" Type="http://schemas.openxmlformats.org/officeDocument/2006/relationships/oleObject" Target="../embeddings/oleObject1.bin"/><Relationship Id="rId4" Type="http://schemas.openxmlformats.org/officeDocument/2006/relationships/hyperlink" Target="http://www.dpomos.ru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0425"/>
            <a:ext cx="7774632" cy="2162671"/>
          </a:xfrm>
        </p:spPr>
        <p:txBody>
          <a:bodyPr>
            <a:normAutofit/>
          </a:bodyPr>
          <a:lstStyle/>
          <a:p>
            <a:r>
              <a:rPr lang="ru-RU" b="1" dirty="0"/>
              <a:t>Практики работы успешных директоров московских школ и факторы их успешности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797152"/>
            <a:ext cx="5432648" cy="141500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Бысик Надежда, Исаева Наталья</a:t>
            </a:r>
          </a:p>
          <a:p>
            <a:r>
              <a:rPr lang="ru-RU" dirty="0" smtClean="0"/>
              <a:t>Куксо Катерина, </a:t>
            </a:r>
          </a:p>
          <a:p>
            <a:r>
              <a:rPr lang="ru-RU" dirty="0" smtClean="0"/>
              <a:t>Центр развития лидерства в образовании Института образования НИУ ВШЭ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071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0" name="Заголовок 3"/>
          <p:cNvSpPr>
            <a:spLocks noGrp="1"/>
          </p:cNvSpPr>
          <p:nvPr>
            <p:ph type="title"/>
          </p:nvPr>
        </p:nvSpPr>
        <p:spPr>
          <a:xfrm>
            <a:off x="1263650" y="274638"/>
            <a:ext cx="7627938" cy="735012"/>
          </a:xfrm>
        </p:spPr>
        <p:txBody>
          <a:bodyPr/>
          <a:lstStyle/>
          <a:p>
            <a:r>
              <a:rPr lang="ru-RU" altLang="ru-RU" sz="3600" b="1" dirty="0" smtClean="0">
                <a:solidFill>
                  <a:schemeClr val="bg1"/>
                </a:solidFill>
              </a:rPr>
              <a:t>Респонденты (17 интервью):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484785"/>
            <a:ext cx="7920880" cy="5040560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Стаж в роли директора школы (директорский стаж от 1 до 20 лет);</a:t>
            </a:r>
          </a:p>
          <a:p>
            <a:pPr lvl="0"/>
            <a:r>
              <a:rPr lang="ru-RU" dirty="0"/>
              <a:t>Размер школы (от 500 до 6000 учеников);  </a:t>
            </a:r>
          </a:p>
          <a:p>
            <a:pPr lvl="0"/>
            <a:r>
              <a:rPr lang="ru-RU" dirty="0"/>
              <a:t>Позиция школы в рейтинге (12 школ входят  в рейтинг по итогам 2014/15 годов, 5 школ – не входят в рейтинг);</a:t>
            </a:r>
          </a:p>
          <a:p>
            <a:pPr lvl="0"/>
            <a:r>
              <a:rPr lang="ru-RU" dirty="0"/>
              <a:t>Представленность  разных административных </a:t>
            </a:r>
            <a:r>
              <a:rPr lang="ru-RU" dirty="0" smtClean="0"/>
              <a:t>округах </a:t>
            </a:r>
            <a:r>
              <a:rPr lang="ru-RU" dirty="0"/>
              <a:t>города.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ru-RU" u="sng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ru-RU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0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0" name="Заголовок 3"/>
          <p:cNvSpPr>
            <a:spLocks noGrp="1"/>
          </p:cNvSpPr>
          <p:nvPr>
            <p:ph type="title"/>
          </p:nvPr>
        </p:nvSpPr>
        <p:spPr>
          <a:xfrm>
            <a:off x="1263650" y="274638"/>
            <a:ext cx="7627938" cy="735012"/>
          </a:xfrm>
        </p:spPr>
        <p:txBody>
          <a:bodyPr/>
          <a:lstStyle/>
          <a:p>
            <a:r>
              <a:rPr lang="ru-RU" altLang="ru-RU" sz="3600" b="1" dirty="0" smtClean="0">
                <a:solidFill>
                  <a:schemeClr val="bg1"/>
                </a:solidFill>
              </a:rPr>
              <a:t>Выводы по интервью (важность):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484785"/>
            <a:ext cx="7920880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i="1" dirty="0"/>
              <a:t>«Критерии формирования оплаты труда известны и открыты.  Но очевидна только связь зарплаты директора со средней среди педагогов, размером платных услуг, </a:t>
            </a:r>
            <a:r>
              <a:rPr lang="ru-RU" i="1" dirty="0" smtClean="0"/>
              <a:t>… другие </a:t>
            </a:r>
            <a:r>
              <a:rPr lang="ru-RU" i="1" dirty="0"/>
              <a:t>показатели не полностью понятны».  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«Происходит упрощение, все, что касается содержания, концепции, проектных технологий, стандартов – это из области сложного. Просто – это когда можно взять цифру и вокруг нее ходить. Упрощение системы ведет к ее деградации». </a:t>
            </a:r>
            <a:endParaRPr lang="ru-RU" dirty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ru-RU" u="sng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82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0" name="Заголовок 3"/>
          <p:cNvSpPr>
            <a:spLocks noGrp="1"/>
          </p:cNvSpPr>
          <p:nvPr>
            <p:ph type="title"/>
          </p:nvPr>
        </p:nvSpPr>
        <p:spPr>
          <a:xfrm>
            <a:off x="1263650" y="274638"/>
            <a:ext cx="7627938" cy="735012"/>
          </a:xfrm>
        </p:spPr>
        <p:txBody>
          <a:bodyPr/>
          <a:lstStyle/>
          <a:p>
            <a:r>
              <a:rPr lang="ru-RU" altLang="ru-RU" sz="3600" b="1" dirty="0" smtClean="0">
                <a:solidFill>
                  <a:schemeClr val="bg1"/>
                </a:solidFill>
              </a:rPr>
              <a:t>Выводы по интервью (рейтинг):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256583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ru-RU" i="1" dirty="0"/>
              <a:t>«Мне было сказано – ваша задача – подняться в рейтинге. Для этого надо увеличить количество </a:t>
            </a:r>
            <a:r>
              <a:rPr lang="ru-RU" i="1" dirty="0" err="1"/>
              <a:t>стобалльников</a:t>
            </a:r>
            <a:r>
              <a:rPr lang="ru-RU" i="1" dirty="0"/>
              <a:t>, снизить - двоечников. У каждой школы здесь своя технология, у кого есть – тому легче</a:t>
            </a:r>
            <a:r>
              <a:rPr lang="ru-RU" i="1" dirty="0" smtClean="0"/>
              <a:t>».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ru-RU" i="1" dirty="0"/>
              <a:t>«Молодые (директора) не понимают, что работа дает результат, … работай и в рейтинге </a:t>
            </a:r>
            <a:r>
              <a:rPr lang="ru-RU" i="1" dirty="0" smtClean="0"/>
              <a:t>поднимешься. Надо </a:t>
            </a:r>
            <a:r>
              <a:rPr lang="ru-RU" i="1" dirty="0"/>
              <a:t>меньше всего думать о рейтинге, он сам к тебе придет»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i="1" dirty="0" smtClean="0">
                <a:solidFill>
                  <a:srgbClr val="FF0000"/>
                </a:solidFill>
              </a:rPr>
              <a:t>«</a:t>
            </a:r>
            <a:r>
              <a:rPr lang="ru-RU" i="1" dirty="0">
                <a:solidFill>
                  <a:srgbClr val="FF0000"/>
                </a:solidFill>
              </a:rPr>
              <a:t>Мы работаем на результат, но, к сожалению, все равно работаем на рейтинг»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ru-RU" u="sng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7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0" name="Заголовок 3"/>
          <p:cNvSpPr>
            <a:spLocks noGrp="1"/>
          </p:cNvSpPr>
          <p:nvPr>
            <p:ph type="title"/>
          </p:nvPr>
        </p:nvSpPr>
        <p:spPr>
          <a:xfrm>
            <a:off x="1263650" y="274638"/>
            <a:ext cx="7627938" cy="735012"/>
          </a:xfrm>
        </p:spPr>
        <p:txBody>
          <a:bodyPr/>
          <a:lstStyle/>
          <a:p>
            <a:r>
              <a:rPr lang="ru-RU" altLang="ru-RU" sz="3600" b="1" dirty="0" smtClean="0">
                <a:solidFill>
                  <a:schemeClr val="bg1"/>
                </a:solidFill>
              </a:rPr>
              <a:t>Выводы по интервью</a:t>
            </a:r>
            <a:br>
              <a:rPr lang="ru-RU" altLang="ru-RU" sz="3600" b="1" dirty="0" smtClean="0">
                <a:solidFill>
                  <a:schemeClr val="bg1"/>
                </a:solidFill>
              </a:rPr>
            </a:br>
            <a:r>
              <a:rPr lang="ru-RU" altLang="ru-RU" sz="3600" b="1" dirty="0" smtClean="0">
                <a:solidFill>
                  <a:schemeClr val="bg1"/>
                </a:solidFill>
              </a:rPr>
              <a:t> (подготовка):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25658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i="1" dirty="0"/>
              <a:t>«У них удобная организационная форма… Плюс небольшая цена и краткосрочность (6 </a:t>
            </a:r>
            <a:r>
              <a:rPr lang="ru-RU" i="1" dirty="0" err="1"/>
              <a:t>мес</a:t>
            </a:r>
            <a:r>
              <a:rPr lang="ru-RU" i="1" dirty="0"/>
              <a:t>).»</a:t>
            </a:r>
            <a:endParaRPr lang="ru-RU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i="1" dirty="0"/>
              <a:t>«Были очень полезными занятия по правовым </a:t>
            </a:r>
            <a:r>
              <a:rPr lang="ru-RU" i="1" dirty="0" smtClean="0"/>
              <a:t>вопросам…. с </a:t>
            </a:r>
            <a:r>
              <a:rPr lang="ru-RU" i="1" dirty="0"/>
              <a:t>точки зрения работы с обращениями, жалобами, составлению нормативных </a:t>
            </a:r>
            <a:r>
              <a:rPr lang="ru-RU" i="1" dirty="0" smtClean="0"/>
              <a:t>актов».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i="1" dirty="0" smtClean="0"/>
              <a:t>«</a:t>
            </a:r>
            <a:r>
              <a:rPr lang="ru-RU" i="1" dirty="0"/>
              <a:t>Помогла составить программу развития, которую защищала при аттестации</a:t>
            </a:r>
            <a:r>
              <a:rPr lang="ru-RU" i="1" dirty="0" smtClean="0"/>
              <a:t>».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i="1" dirty="0" smtClean="0">
                <a:solidFill>
                  <a:srgbClr val="FF0000"/>
                </a:solidFill>
              </a:rPr>
              <a:t>«…с </a:t>
            </a:r>
            <a:r>
              <a:rPr lang="ru-RU" i="1" dirty="0">
                <a:solidFill>
                  <a:srgbClr val="FF0000"/>
                </a:solidFill>
              </a:rPr>
              <a:t>точки зрения управления, скажу честно, не много я вынесла с этого обучения».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ru-RU" i="1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ru-RU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91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0" name="Заголовок 3"/>
          <p:cNvSpPr>
            <a:spLocks noGrp="1"/>
          </p:cNvSpPr>
          <p:nvPr>
            <p:ph type="title"/>
          </p:nvPr>
        </p:nvSpPr>
        <p:spPr>
          <a:xfrm>
            <a:off x="1263650" y="274638"/>
            <a:ext cx="7627938" cy="735012"/>
          </a:xfrm>
        </p:spPr>
        <p:txBody>
          <a:bodyPr/>
          <a:lstStyle/>
          <a:p>
            <a:r>
              <a:rPr lang="ru-RU" altLang="ru-RU" sz="3600" b="1" dirty="0" smtClean="0">
                <a:solidFill>
                  <a:schemeClr val="bg1"/>
                </a:solidFill>
              </a:rPr>
              <a:t>Выводы по интервью</a:t>
            </a:r>
            <a:br>
              <a:rPr lang="ru-RU" altLang="ru-RU" sz="3600" b="1" dirty="0" smtClean="0">
                <a:solidFill>
                  <a:schemeClr val="bg1"/>
                </a:solidFill>
              </a:rPr>
            </a:br>
            <a:r>
              <a:rPr lang="ru-RU" altLang="ru-RU" sz="3600" b="1" dirty="0" smtClean="0">
                <a:solidFill>
                  <a:schemeClr val="bg1"/>
                </a:solidFill>
              </a:rPr>
              <a:t> (успешные практики):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484785"/>
            <a:ext cx="8640960" cy="489654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i="1" dirty="0"/>
              <a:t>«Мы живем здесь (в школе). Это идея жизни. Это миссия».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i="1" dirty="0" smtClean="0"/>
              <a:t>«</a:t>
            </a:r>
            <a:r>
              <a:rPr lang="ru-RU" i="1" dirty="0"/>
              <a:t>Директор как образ жизни не вписывается в представление в образ директора как менеджера, которого можно поставить на образование, медицину. Директор, чтобы управлять школой, должен быть в ее содержании</a:t>
            </a:r>
            <a:r>
              <a:rPr lang="ru-RU" i="1" dirty="0" smtClean="0"/>
              <a:t>»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9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0" name="Заголовок 3"/>
          <p:cNvSpPr>
            <a:spLocks noGrp="1"/>
          </p:cNvSpPr>
          <p:nvPr>
            <p:ph type="title"/>
          </p:nvPr>
        </p:nvSpPr>
        <p:spPr>
          <a:xfrm>
            <a:off x="1263650" y="274638"/>
            <a:ext cx="7627938" cy="735012"/>
          </a:xfrm>
        </p:spPr>
        <p:txBody>
          <a:bodyPr/>
          <a:lstStyle/>
          <a:p>
            <a:r>
              <a:rPr lang="ru-RU" altLang="ru-RU" sz="3600" b="1" dirty="0" smtClean="0">
                <a:solidFill>
                  <a:schemeClr val="bg1"/>
                </a:solidFill>
              </a:rPr>
              <a:t>Выводы по интервью</a:t>
            </a:r>
            <a:br>
              <a:rPr lang="ru-RU" altLang="ru-RU" sz="3600" b="1" dirty="0" smtClean="0">
                <a:solidFill>
                  <a:schemeClr val="bg1"/>
                </a:solidFill>
              </a:rPr>
            </a:br>
            <a:r>
              <a:rPr lang="ru-RU" altLang="ru-RU" sz="3600" b="1" dirty="0" smtClean="0">
                <a:solidFill>
                  <a:schemeClr val="bg1"/>
                </a:solidFill>
              </a:rPr>
              <a:t> (партизанская педагогика):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25658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i="1" dirty="0" smtClean="0"/>
              <a:t>«Я </a:t>
            </a:r>
            <a:r>
              <a:rPr lang="ru-RU" i="1" dirty="0"/>
              <a:t>веду уроки, но считается, что мы не должны преподавать. Я преподаю </a:t>
            </a:r>
            <a:r>
              <a:rPr lang="ru-RU" i="1" dirty="0" smtClean="0"/>
              <a:t>подпольно».</a:t>
            </a:r>
          </a:p>
          <a:p>
            <a:pPr marL="0" indent="0">
              <a:buNone/>
            </a:pPr>
            <a:r>
              <a:rPr lang="ru-RU" i="1" dirty="0"/>
              <a:t>«Я посещаю уроки (1-2 в неделю), вместе с педагогами учусь внутри комплекса, когда приглашаем специалистов. Я не веду уроки, но хочу</a:t>
            </a:r>
            <a:r>
              <a:rPr lang="ru-RU" i="1" dirty="0" smtClean="0"/>
              <a:t>».</a:t>
            </a:r>
          </a:p>
          <a:p>
            <a:pPr marL="0" indent="0">
              <a:buNone/>
            </a:pPr>
            <a:r>
              <a:rPr lang="ru-RU" i="1" dirty="0"/>
              <a:t>«В том году я вела (уроки) в счет оклада собственного в моей личной ситуации это необходимо, поскольку я вновь назначенный директор, это один из моих </a:t>
            </a:r>
            <a:r>
              <a:rPr lang="ru-RU" i="1" dirty="0" smtClean="0"/>
              <a:t>ресурсов…»</a:t>
            </a:r>
            <a:endParaRPr lang="ru-RU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ru-RU" u="sng" dirty="0" smtClean="0"/>
          </a:p>
        </p:txBody>
      </p:sp>
    </p:spTree>
    <p:extLst>
      <p:ext uri="{BB962C8B-B14F-4D97-AF65-F5344CB8AC3E}">
        <p14:creationId xmlns:p14="http://schemas.microsoft.com/office/powerpoint/2010/main" val="40293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0" name="Заголовок 3"/>
          <p:cNvSpPr>
            <a:spLocks noGrp="1"/>
          </p:cNvSpPr>
          <p:nvPr>
            <p:ph type="title"/>
          </p:nvPr>
        </p:nvSpPr>
        <p:spPr>
          <a:xfrm>
            <a:off x="1263650" y="274638"/>
            <a:ext cx="7627938" cy="735012"/>
          </a:xfrm>
        </p:spPr>
        <p:txBody>
          <a:bodyPr/>
          <a:lstStyle/>
          <a:p>
            <a:r>
              <a:rPr lang="ru-RU" altLang="ru-RU" sz="3600" b="1" dirty="0" smtClean="0">
                <a:solidFill>
                  <a:schemeClr val="bg1"/>
                </a:solidFill>
              </a:rPr>
              <a:t>Риски: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256583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b="1" dirty="0" smtClean="0"/>
              <a:t>Педагогическое лидерство недооцененная практика успешного директора.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i="1" dirty="0"/>
              <a:t>«В Департаменте этим никто не интересуется. Если Ваша школа не в </a:t>
            </a:r>
            <a:r>
              <a:rPr lang="ru-RU" i="1" dirty="0" smtClean="0"/>
              <a:t>топе</a:t>
            </a:r>
            <a:r>
              <a:rPr lang="ru-RU" i="1" dirty="0"/>
              <a:t>, то вы должны лучше руководить этой школой, а если Вы учите – идите учите дальше</a:t>
            </a:r>
            <a:r>
              <a:rPr lang="ru-RU" i="1" dirty="0" smtClean="0"/>
              <a:t>».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b="1" dirty="0" smtClean="0"/>
              <a:t>Хорошего завуча легко потерять.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i="1" dirty="0" smtClean="0"/>
              <a:t>«</a:t>
            </a:r>
            <a:r>
              <a:rPr lang="ru-RU" i="1" dirty="0"/>
              <a:t>Мне сказали, что ответа «нет» - не существует,  и я была назначена»</a:t>
            </a:r>
            <a:r>
              <a:rPr lang="ru-RU" dirty="0"/>
              <a:t>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b="1" dirty="0" smtClean="0"/>
              <a:t>Помощь и поддержка директоров – дело самих директоров.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i="1" dirty="0"/>
              <a:t>«Любой заданный вопрос в Департамент… тебе тут же звонят и дают по шее… ты что обалдела, вопросы задавать</a:t>
            </a:r>
            <a:r>
              <a:rPr lang="ru-RU" i="1" dirty="0" smtClean="0"/>
              <a:t>?»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ru-RU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ru-RU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ru-RU" u="sng" dirty="0" smtClean="0"/>
          </a:p>
        </p:txBody>
      </p:sp>
    </p:spTree>
    <p:extLst>
      <p:ext uri="{BB962C8B-B14F-4D97-AF65-F5344CB8AC3E}">
        <p14:creationId xmlns:p14="http://schemas.microsoft.com/office/powerpoint/2010/main" val="36586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Спасибо за внимание!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101000, Россия, Москва, Потаповский переулок, дом 16, строение 10, Тел.: (495) 772-95-90, </a:t>
            </a:r>
            <a:r>
              <a:rPr lang="en-US" sz="2000" dirty="0" smtClean="0">
                <a:solidFill>
                  <a:schemeClr val="tx1"/>
                </a:solidFill>
              </a:rPr>
              <a:t>www.hse.ru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52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0" name="Заголовок 3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627938" cy="735012"/>
          </a:xfrm>
        </p:spPr>
        <p:txBody>
          <a:bodyPr/>
          <a:lstStyle/>
          <a:p>
            <a:r>
              <a:rPr lang="ru-RU" altLang="ru-RU" sz="3600" b="1" dirty="0" smtClean="0">
                <a:solidFill>
                  <a:schemeClr val="bg1"/>
                </a:solidFill>
              </a:rPr>
              <a:t>Дизайн исследования: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484784"/>
            <a:ext cx="8424936" cy="518457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Анализ </a:t>
            </a:r>
            <a:r>
              <a:rPr lang="ru-RU" dirty="0" smtClean="0"/>
              <a:t>того, как понимается успешность в системе образования Москвы (взгляд Департамента и директоров). </a:t>
            </a:r>
            <a:endParaRPr lang="ru-RU" dirty="0"/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ru-RU" dirty="0"/>
              <a:t>Анализ существующей системы подготовки, переподготовки  и повышения квалификации директоров </a:t>
            </a:r>
            <a:r>
              <a:rPr lang="ru-RU" dirty="0" smtClean="0"/>
              <a:t>школ – учат ли директоров быть успешными.</a:t>
            </a:r>
            <a:endParaRPr lang="ru-RU" dirty="0"/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ru-RU" dirty="0" smtClean="0"/>
              <a:t>Выяснение того, что делают директора, чтобы быть успешными (</a:t>
            </a:r>
            <a:r>
              <a:rPr lang="ru-RU" dirty="0" err="1" smtClean="0"/>
              <a:t>полуструктурированные</a:t>
            </a:r>
            <a:r>
              <a:rPr lang="ru-RU" dirty="0" smtClean="0"/>
              <a:t> интервью)</a:t>
            </a:r>
            <a:endParaRPr lang="ru-RU" dirty="0"/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6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0" name="Заголовок 3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775972" cy="735012"/>
          </a:xfrm>
        </p:spPr>
        <p:txBody>
          <a:bodyPr/>
          <a:lstStyle/>
          <a:p>
            <a:r>
              <a:rPr lang="ru-RU" altLang="ru-RU" sz="3200" b="1" dirty="0" smtClean="0">
                <a:solidFill>
                  <a:schemeClr val="bg1"/>
                </a:solidFill>
              </a:rPr>
              <a:t>Выводы к анализу контекстных факторов: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484785"/>
            <a:ext cx="7920880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Успешный </a:t>
            </a:r>
            <a:r>
              <a:rPr lang="ru-RU" dirty="0"/>
              <a:t>директор </a:t>
            </a:r>
            <a:r>
              <a:rPr lang="ru-RU" dirty="0" smtClean="0"/>
              <a:t>должен быть </a:t>
            </a:r>
            <a:r>
              <a:rPr lang="ru-RU" dirty="0"/>
              <a:t>профессионально компетентным, </a:t>
            </a:r>
            <a:r>
              <a:rPr lang="ru-RU" dirty="0" smtClean="0"/>
              <a:t>а его школа должна демонстрировать высокие результаты.</a:t>
            </a:r>
            <a:endParaRPr lang="ru-RU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endParaRPr lang="ru-RU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u="sng" dirty="0" smtClean="0"/>
              <a:t>Профессиональная компетентность</a:t>
            </a:r>
            <a:r>
              <a:rPr lang="ru-RU" u="sng" dirty="0"/>
              <a:t>: </a:t>
            </a:r>
            <a:r>
              <a:rPr lang="ru-RU" dirty="0"/>
              <a:t>быть публичным лицом, иметь  имидж во внешнем сообществе</a:t>
            </a:r>
            <a:r>
              <a:rPr lang="ru-RU" dirty="0" smtClean="0"/>
              <a:t>, авторитет среди коллег.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ru-RU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0" name="Заголовок 3"/>
          <p:cNvSpPr>
            <a:spLocks noGrp="1"/>
          </p:cNvSpPr>
          <p:nvPr>
            <p:ph type="title"/>
          </p:nvPr>
        </p:nvSpPr>
        <p:spPr>
          <a:xfrm>
            <a:off x="1263650" y="274638"/>
            <a:ext cx="7627938" cy="735012"/>
          </a:xfrm>
        </p:spPr>
        <p:txBody>
          <a:bodyPr/>
          <a:lstStyle/>
          <a:p>
            <a:r>
              <a:rPr lang="ru-RU" altLang="ru-RU" sz="3200" b="1" dirty="0" smtClean="0">
                <a:solidFill>
                  <a:schemeClr val="bg1"/>
                </a:solidFill>
              </a:rPr>
              <a:t>Выводы к анализу контекстных факторов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484785"/>
            <a:ext cx="7920880" cy="50405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u="sng" dirty="0" smtClean="0"/>
              <a:t>2. Результативность  деятельности:</a:t>
            </a:r>
          </a:p>
          <a:p>
            <a:r>
              <a:rPr lang="ru-RU" dirty="0"/>
              <a:t>Высокие образовательные достижения учащихся (вхождение в рейтинг);</a:t>
            </a:r>
          </a:p>
          <a:p>
            <a:r>
              <a:rPr lang="ru-RU" dirty="0"/>
              <a:t>Экономическая эффективность управления (зарплата, платные услуги, жалобы);</a:t>
            </a:r>
          </a:p>
          <a:p>
            <a:r>
              <a:rPr lang="ru-RU" dirty="0"/>
              <a:t>Педагогическая эффективность (профильность, обучение детей с ОВЗ, социальные акции, методическая работа)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0" name="Заголовок 3"/>
          <p:cNvSpPr>
            <a:spLocks noGrp="1"/>
          </p:cNvSpPr>
          <p:nvPr>
            <p:ph type="title"/>
          </p:nvPr>
        </p:nvSpPr>
        <p:spPr>
          <a:xfrm>
            <a:off x="1263650" y="274638"/>
            <a:ext cx="7627938" cy="735012"/>
          </a:xfrm>
        </p:spPr>
        <p:txBody>
          <a:bodyPr/>
          <a:lstStyle/>
          <a:p>
            <a:r>
              <a:rPr lang="ru-RU" altLang="ru-RU" sz="3600" b="1" dirty="0" smtClean="0">
                <a:solidFill>
                  <a:schemeClr val="bg1"/>
                </a:solidFill>
              </a:rPr>
              <a:t>Риски и предложения: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700807"/>
            <a:ext cx="7920880" cy="4824537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dirty="0" smtClean="0"/>
              <a:t>Частая смена показателей успешности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dirty="0" smtClean="0"/>
              <a:t>Преобладание разрозненных количественных показателей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dirty="0" smtClean="0"/>
              <a:t>Популярность академических  результатов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Больше рейтингов – хороших  и разных!</a:t>
            </a:r>
            <a:endParaRPr lang="ru-RU" dirty="0">
              <a:solidFill>
                <a:srgbClr val="C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Больше рейтингов, хороших и разных!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ru-RU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/>
          </a:p>
        </p:txBody>
      </p:sp>
      <p:pic>
        <p:nvPicPr>
          <p:cNvPr id="3074" name="Picture 2" descr="C:\Users\user\Pictures\130702429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22" y="5373215"/>
            <a:ext cx="8337449" cy="89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71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0" name="Заголовок 3"/>
          <p:cNvSpPr>
            <a:spLocks noGrp="1"/>
          </p:cNvSpPr>
          <p:nvPr>
            <p:ph type="title"/>
          </p:nvPr>
        </p:nvSpPr>
        <p:spPr>
          <a:xfrm>
            <a:off x="1263650" y="274638"/>
            <a:ext cx="7627938" cy="735012"/>
          </a:xfrm>
        </p:spPr>
        <p:txBody>
          <a:bodyPr/>
          <a:lstStyle/>
          <a:p>
            <a:r>
              <a:rPr lang="ru-RU" altLang="ru-RU" sz="3600" b="1" dirty="0" smtClean="0">
                <a:solidFill>
                  <a:schemeClr val="bg1"/>
                </a:solidFill>
              </a:rPr>
              <a:t>Выводы по системе ПК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18002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dirty="0" smtClean="0"/>
              <a:t>Региональный реестр дополнительных профессиональных программ педагогических работников города Москвы </a:t>
            </a:r>
            <a:r>
              <a:rPr lang="ru-RU" u="sng" dirty="0">
                <a:hlinkClick r:id="rId4"/>
              </a:rPr>
              <a:t>http://www.dpomos.ru/</a:t>
            </a:r>
            <a:r>
              <a:rPr lang="ru-RU" dirty="0"/>
              <a:t> </a:t>
            </a:r>
            <a:endParaRPr lang="ru-RU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dirty="0" smtClean="0"/>
              <a:t>Наиболее распространены  курсы продолжительностью 72 часа, очно-заочной формы,  итоговый контроль - экзамен.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49773"/>
              </p:ext>
            </p:extLst>
          </p:nvPr>
        </p:nvGraphicFramePr>
        <p:xfrm>
          <a:off x="899592" y="3645024"/>
          <a:ext cx="7408641" cy="3061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Документ" r:id="rId6" imgW="6248343" imgH="2235560" progId="Word.Document.12">
                  <p:embed/>
                </p:oleObj>
              </mc:Choice>
              <mc:Fallback>
                <p:oleObj name="Документ" r:id="rId6" imgW="6248343" imgH="22355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9592" y="3645024"/>
                        <a:ext cx="7408641" cy="3061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133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0" name="Заголовок 3"/>
          <p:cNvSpPr>
            <a:spLocks noGrp="1"/>
          </p:cNvSpPr>
          <p:nvPr>
            <p:ph type="title"/>
          </p:nvPr>
        </p:nvSpPr>
        <p:spPr>
          <a:xfrm>
            <a:off x="1263650" y="274638"/>
            <a:ext cx="7627938" cy="735012"/>
          </a:xfrm>
        </p:spPr>
        <p:txBody>
          <a:bodyPr/>
          <a:lstStyle/>
          <a:p>
            <a:r>
              <a:rPr lang="ru-RU" altLang="ru-RU" sz="3600" b="1" dirty="0" smtClean="0">
                <a:solidFill>
                  <a:schemeClr val="bg1"/>
                </a:solidFill>
              </a:rPr>
              <a:t>Выводы по системе ПК: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484785"/>
            <a:ext cx="7920880" cy="504056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dirty="0" smtClean="0"/>
              <a:t>Индивидуализация обучения (базовая и профильная части).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dirty="0" smtClean="0"/>
              <a:t>Содержание подготовки отвечает  пониманию успешности (</a:t>
            </a:r>
            <a:r>
              <a:rPr lang="ru-RU" dirty="0" err="1" smtClean="0"/>
              <a:t>командообразование</a:t>
            </a:r>
            <a:r>
              <a:rPr lang="ru-RU" dirty="0" smtClean="0"/>
              <a:t>, публичное выступление, разработка ООП).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dirty="0" smtClean="0"/>
              <a:t>Формы – актуальны (практические занятия, мастер-классы, проектирование, дискуссии).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dirty="0" smtClean="0"/>
              <a:t>Командное обучение (возможно), корпоративное (сильно возросло).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ru-RU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2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0" name="Заголовок 3"/>
          <p:cNvSpPr>
            <a:spLocks noGrp="1"/>
          </p:cNvSpPr>
          <p:nvPr>
            <p:ph type="title"/>
          </p:nvPr>
        </p:nvSpPr>
        <p:spPr>
          <a:xfrm>
            <a:off x="1263650" y="274638"/>
            <a:ext cx="7627938" cy="735012"/>
          </a:xfrm>
        </p:spPr>
        <p:txBody>
          <a:bodyPr/>
          <a:lstStyle/>
          <a:p>
            <a:r>
              <a:rPr lang="ru-RU" altLang="ru-RU" sz="3600" b="1" dirty="0" smtClean="0">
                <a:solidFill>
                  <a:schemeClr val="bg1"/>
                </a:solidFill>
              </a:rPr>
              <a:t>Риски и предложения: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1340768"/>
            <a:ext cx="7848872" cy="374441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dirty="0" smtClean="0"/>
              <a:t>Слабо используется опыт слушателей, нет рефлексивных практик.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dirty="0" smtClean="0"/>
              <a:t>Не готовят к аттестации (управленческому блоку).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ru-RU" dirty="0" smtClean="0"/>
              <a:t>Нет программ по управлению ТОК и педагогическому лидерству.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Учитесь школьной командой!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4814887"/>
            <a:ext cx="8112892" cy="1710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495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099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00" name="Заголовок 3"/>
          <p:cNvSpPr>
            <a:spLocks noGrp="1"/>
          </p:cNvSpPr>
          <p:nvPr>
            <p:ph type="title"/>
          </p:nvPr>
        </p:nvSpPr>
        <p:spPr>
          <a:xfrm>
            <a:off x="1263650" y="274638"/>
            <a:ext cx="7627938" cy="735012"/>
          </a:xfrm>
        </p:spPr>
        <p:txBody>
          <a:bodyPr/>
          <a:lstStyle/>
          <a:p>
            <a:r>
              <a:rPr lang="ru-RU" altLang="ru-RU" sz="3600" b="1" dirty="0" smtClean="0">
                <a:solidFill>
                  <a:schemeClr val="bg1"/>
                </a:solidFill>
              </a:rPr>
              <a:t>Исследовательские вопросы  интервью директоров: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484785"/>
            <a:ext cx="7920880" cy="5040560"/>
          </a:xfrm>
        </p:spPr>
        <p:txBody>
          <a:bodyPr>
            <a:normAutofit/>
          </a:bodyPr>
          <a:lstStyle/>
          <a:p>
            <a:r>
              <a:rPr lang="ru-RU" dirty="0" smtClean="0"/>
              <a:t>Какие </a:t>
            </a:r>
            <a:r>
              <a:rPr lang="ru-RU" dirty="0"/>
              <a:t>характеристики директора считают важными в оценке своей профессиональной деятельности</a:t>
            </a:r>
            <a:r>
              <a:rPr lang="ru-RU" dirty="0" smtClean="0"/>
              <a:t>?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/>
              <a:t>система переподготовки и повышения квалификации влияет на управленческие практики? </a:t>
            </a:r>
          </a:p>
          <a:p>
            <a:pPr lvl="0"/>
            <a:r>
              <a:rPr lang="ru-RU" dirty="0" smtClean="0"/>
              <a:t>Какие </a:t>
            </a:r>
            <a:r>
              <a:rPr lang="ru-RU" dirty="0"/>
              <a:t>управленческие практики приводят к успешности в их понимании?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5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978</Words>
  <Application>Microsoft Office PowerPoint</Application>
  <PresentationFormat>Экран (4:3)</PresentationFormat>
  <Paragraphs>118</Paragraphs>
  <Slides>17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Тема Office</vt:lpstr>
      <vt:lpstr>Office Theme</vt:lpstr>
      <vt:lpstr>Документ</vt:lpstr>
      <vt:lpstr>Практики работы успешных директоров московских школ и факторы их успешности</vt:lpstr>
      <vt:lpstr>Дизайн исследования:</vt:lpstr>
      <vt:lpstr>Выводы к анализу контекстных факторов:</vt:lpstr>
      <vt:lpstr>Выводы к анализу контекстных факторов</vt:lpstr>
      <vt:lpstr>Риски и предложения:</vt:lpstr>
      <vt:lpstr>Выводы по системе ПК</vt:lpstr>
      <vt:lpstr>Выводы по системе ПК:</vt:lpstr>
      <vt:lpstr>Риски и предложения:</vt:lpstr>
      <vt:lpstr>Исследовательские вопросы  интервью директоров:</vt:lpstr>
      <vt:lpstr>Респонденты (17 интервью):</vt:lpstr>
      <vt:lpstr>Выводы по интервью (важность):</vt:lpstr>
      <vt:lpstr>Выводы по интервью (рейтинг):</vt:lpstr>
      <vt:lpstr>Выводы по интервью  (подготовка):</vt:lpstr>
      <vt:lpstr>Выводы по интервью  (успешные практики):</vt:lpstr>
      <vt:lpstr>Выводы по интервью  (партизанская педагогика):</vt:lpstr>
      <vt:lpstr>Риски:</vt:lpstr>
      <vt:lpstr> 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Практики работы успешных директоров московских школ и факторы их успешности</dc:title>
  <dc:creator>user</dc:creator>
  <cp:lastModifiedBy>user</cp:lastModifiedBy>
  <cp:revision>20</cp:revision>
  <dcterms:created xsi:type="dcterms:W3CDTF">2015-12-03T12:16:13Z</dcterms:created>
  <dcterms:modified xsi:type="dcterms:W3CDTF">2015-12-21T09:21:46Z</dcterms:modified>
</cp:coreProperties>
</file>