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notesSlides/notesSlide21.xml" ContentType="application/vnd.openxmlformats-officedocument.presentationml.notesSlide+xml"/>
  <Override PartName="/ppt/charts/chart3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4.xml" ContentType="application/vnd.openxmlformats-officedocument.drawingml.chart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</p:sldMasterIdLst>
  <p:notesMasterIdLst>
    <p:notesMasterId r:id="rId46"/>
  </p:notesMasterIdLst>
  <p:handoutMasterIdLst>
    <p:handoutMasterId r:id="rId47"/>
  </p:handoutMasterIdLst>
  <p:sldIdLst>
    <p:sldId id="256" r:id="rId3"/>
    <p:sldId id="257" r:id="rId4"/>
    <p:sldId id="258" r:id="rId5"/>
    <p:sldId id="260" r:id="rId6"/>
    <p:sldId id="299" r:id="rId7"/>
    <p:sldId id="317" r:id="rId8"/>
    <p:sldId id="318" r:id="rId9"/>
    <p:sldId id="323" r:id="rId10"/>
    <p:sldId id="319" r:id="rId11"/>
    <p:sldId id="326" r:id="rId12"/>
    <p:sldId id="320" r:id="rId13"/>
    <p:sldId id="321" r:id="rId14"/>
    <p:sldId id="322" r:id="rId15"/>
    <p:sldId id="300" r:id="rId16"/>
    <p:sldId id="302" r:id="rId17"/>
    <p:sldId id="303" r:id="rId18"/>
    <p:sldId id="301" r:id="rId19"/>
    <p:sldId id="304" r:id="rId20"/>
    <p:sldId id="305" r:id="rId21"/>
    <p:sldId id="261" r:id="rId22"/>
    <p:sldId id="275" r:id="rId23"/>
    <p:sldId id="295" r:id="rId24"/>
    <p:sldId id="328" r:id="rId25"/>
    <p:sldId id="276" r:id="rId26"/>
    <p:sldId id="331" r:id="rId27"/>
    <p:sldId id="262" r:id="rId28"/>
    <p:sldId id="290" r:id="rId29"/>
    <p:sldId id="293" r:id="rId30"/>
    <p:sldId id="289" r:id="rId31"/>
    <p:sldId id="265" r:id="rId32"/>
    <p:sldId id="294" r:id="rId33"/>
    <p:sldId id="264" r:id="rId34"/>
    <p:sldId id="288" r:id="rId35"/>
    <p:sldId id="327" r:id="rId36"/>
    <p:sldId id="296" r:id="rId37"/>
    <p:sldId id="298" r:id="rId38"/>
    <p:sldId id="297" r:id="rId39"/>
    <p:sldId id="330" r:id="rId40"/>
    <p:sldId id="277" r:id="rId41"/>
    <p:sldId id="274" r:id="rId42"/>
    <p:sldId id="278" r:id="rId43"/>
    <p:sldId id="324" r:id="rId44"/>
    <p:sldId id="316" r:id="rId4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2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Lenovo\Downloads\&#1075;&#1088;&#1072;&#1092;&#1080;&#1082;&#1080;&#1072;&#1085;&#1075;&#1083;%20(2)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42;&#1057;&#1071;%20&#1057;&#1058;&#1040;&#1058;&#1048;&#1057;&#1058;&#1048;&#1050;&#1040;\&#1056;&#1045;&#1043;&#1048;&#1054;&#1053;&#1040;&#1051;&#1068;&#1053;&#1067;&#1049;%20&#1056;&#1040;&#1047;&#1056;&#1045;&#1047;\&#1044;&#1040;&#1053;&#1053;&#1067;&#1045;%20&#1056;&#1054;&#1057;&#1057;&#1058;&#1040;&#1058;%20&#1055;&#1054;%20&#1056;&#1045;&#1043;&#1048;&#1054;&#1053;&#1040;&#1052;%20&#1055;&#1054;%20&#1054;&#1041;&#1056;&#1040;&#1047;&#1054;&#1042;&#1040;&#1053;&#1048;&#1070;\2013-2014\&#1057;&#1090;&#1072;&#1090;&#1080;&#1089;&#1090;&#1080;&#1082;&#1072;_&#1042;&#1055;&#1054;-1_201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42;&#1057;&#1071;%20&#1057;&#1058;&#1040;&#1058;&#1048;&#1057;&#1058;&#1048;&#1050;&#1040;\&#1056;&#1045;&#1043;&#1048;&#1054;&#1053;&#1040;&#1051;&#1068;&#1053;&#1067;&#1049;%20&#1056;&#1040;&#1047;&#1056;&#1045;&#1047;\&#1044;&#1040;&#1053;&#1053;&#1067;&#1045;%20&#1056;&#1054;&#1057;&#1057;&#1058;&#1040;&#1058;%20&#1055;&#1054;%20&#1056;&#1045;&#1043;&#1048;&#1054;&#1053;&#1040;&#1052;%20&#1055;&#1054;%20&#1054;&#1041;&#1056;&#1040;&#1047;&#1054;&#1042;&#1040;&#1053;&#1048;&#1070;\2011-2012\&#1092;&#1080;&#1085;&#1072;&#1085;&#1089;&#1099;\tab16od_1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unset12:Dropbox:dea:Description%20re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7083542002466143E-2"/>
          <c:y val="3.9667386709404701E-2"/>
          <c:w val="0.89939962208091173"/>
          <c:h val="0.69926858552958893"/>
        </c:manualLayout>
      </c:layout>
      <c:lineChart>
        <c:grouping val="standard"/>
        <c:varyColors val="0"/>
        <c:ser>
          <c:idx val="0"/>
          <c:order val="0"/>
          <c:tx>
            <c:strRef>
              <c:f>'[графикиангл (2).xlsx]Лист2'!$B$63</c:f>
              <c:strCache>
                <c:ptCount val="1"/>
                <c:pt idx="0">
                  <c:v>number of state universities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000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'[графикиангл (2).xlsx]Лист2'!$A$64:$A$83</c:f>
              <c:strCache>
                <c:ptCount val="13"/>
                <c:pt idx="0">
                  <c:v> 1990/91</c:v>
                </c:pt>
                <c:pt idx="1">
                  <c:v> 1995/96</c:v>
                </c:pt>
                <c:pt idx="2">
                  <c:v> 2000/01</c:v>
                </c:pt>
                <c:pt idx="3">
                  <c:v> 2005/06</c:v>
                </c:pt>
                <c:pt idx="4">
                  <c:v> 2006/07</c:v>
                </c:pt>
                <c:pt idx="5">
                  <c:v> 2007/08</c:v>
                </c:pt>
                <c:pt idx="6">
                  <c:v> 2008/09</c:v>
                </c:pt>
                <c:pt idx="7">
                  <c:v> 2009/10</c:v>
                </c:pt>
                <c:pt idx="8">
                  <c:v>2010/11</c:v>
                </c:pt>
                <c:pt idx="9">
                  <c:v>2011/12</c:v>
                </c:pt>
                <c:pt idx="10">
                  <c:v>2012/13</c:v>
                </c:pt>
                <c:pt idx="11">
                  <c:v>2013/14</c:v>
                </c:pt>
                <c:pt idx="12">
                  <c:v>2014/15</c:v>
                </c:pt>
              </c:strCache>
              <c:extLst xmlns:c16r2="http://schemas.microsoft.com/office/drawing/2015/06/chart"/>
            </c:strRef>
          </c:cat>
          <c:val>
            <c:numRef>
              <c:f>'[графикиангл (2).xlsx]Лист2'!$B$64:$B$83</c:f>
              <c:numCache>
                <c:formatCode>General</c:formatCode>
                <c:ptCount val="13"/>
                <c:pt idx="0">
                  <c:v>514</c:v>
                </c:pt>
                <c:pt idx="1">
                  <c:v>569</c:v>
                </c:pt>
                <c:pt idx="2">
                  <c:v>607</c:v>
                </c:pt>
                <c:pt idx="3">
                  <c:v>655</c:v>
                </c:pt>
                <c:pt idx="4">
                  <c:v>660</c:v>
                </c:pt>
                <c:pt idx="5">
                  <c:v>658</c:v>
                </c:pt>
                <c:pt idx="6">
                  <c:v>660</c:v>
                </c:pt>
                <c:pt idx="7">
                  <c:v>662</c:v>
                </c:pt>
                <c:pt idx="8">
                  <c:v>653</c:v>
                </c:pt>
                <c:pt idx="9">
                  <c:v>634</c:v>
                </c:pt>
                <c:pt idx="10">
                  <c:v>609</c:v>
                </c:pt>
                <c:pt idx="11">
                  <c:v>578</c:v>
                </c:pt>
                <c:pt idx="12">
                  <c:v>548</c:v>
                </c:pt>
              </c:numCache>
              <c:extLst xmlns:c16r2="http://schemas.microsoft.com/office/drawing/2015/06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31C-4441-8176-D83331753BD5}"/>
            </c:ext>
          </c:extLst>
        </c:ser>
        <c:ser>
          <c:idx val="1"/>
          <c:order val="1"/>
          <c:tx>
            <c:strRef>
              <c:f>'[графикиангл (2).xlsx]Лист2'!$C$63</c:f>
              <c:strCache>
                <c:ptCount val="1"/>
                <c:pt idx="0">
                  <c:v>number of private uiversities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31C-4441-8176-D83331753B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'[графикиангл (2).xlsx]Лист2'!$A$64:$A$83</c:f>
              <c:strCache>
                <c:ptCount val="13"/>
                <c:pt idx="0">
                  <c:v> 1990/91</c:v>
                </c:pt>
                <c:pt idx="1">
                  <c:v> 1995/96</c:v>
                </c:pt>
                <c:pt idx="2">
                  <c:v> 2000/01</c:v>
                </c:pt>
                <c:pt idx="3">
                  <c:v> 2005/06</c:v>
                </c:pt>
                <c:pt idx="4">
                  <c:v> 2006/07</c:v>
                </c:pt>
                <c:pt idx="5">
                  <c:v> 2007/08</c:v>
                </c:pt>
                <c:pt idx="6">
                  <c:v> 2008/09</c:v>
                </c:pt>
                <c:pt idx="7">
                  <c:v> 2009/10</c:v>
                </c:pt>
                <c:pt idx="8">
                  <c:v>2010/11</c:v>
                </c:pt>
                <c:pt idx="9">
                  <c:v>2011/12</c:v>
                </c:pt>
                <c:pt idx="10">
                  <c:v>2012/13</c:v>
                </c:pt>
                <c:pt idx="11">
                  <c:v>2013/14</c:v>
                </c:pt>
                <c:pt idx="12">
                  <c:v>2014/15</c:v>
                </c:pt>
              </c:strCache>
              <c:extLst xmlns:c16r2="http://schemas.microsoft.com/office/drawing/2015/06/chart"/>
            </c:strRef>
          </c:cat>
          <c:val>
            <c:numRef>
              <c:f>'[графикиангл (2).xlsx]Лист2'!$C$64:$C$83</c:f>
              <c:numCache>
                <c:formatCode>General</c:formatCode>
                <c:ptCount val="13"/>
                <c:pt idx="1">
                  <c:v>193</c:v>
                </c:pt>
                <c:pt idx="2">
                  <c:v>358</c:v>
                </c:pt>
                <c:pt idx="3">
                  <c:v>413</c:v>
                </c:pt>
                <c:pt idx="4">
                  <c:v>430</c:v>
                </c:pt>
                <c:pt idx="5">
                  <c:v>450</c:v>
                </c:pt>
                <c:pt idx="6">
                  <c:v>474</c:v>
                </c:pt>
                <c:pt idx="7">
                  <c:v>452</c:v>
                </c:pt>
                <c:pt idx="8">
                  <c:v>462</c:v>
                </c:pt>
                <c:pt idx="9">
                  <c:v>446</c:v>
                </c:pt>
                <c:pt idx="10">
                  <c:v>437</c:v>
                </c:pt>
                <c:pt idx="11">
                  <c:v>391</c:v>
                </c:pt>
                <c:pt idx="12">
                  <c:v>402</c:v>
                </c:pt>
              </c:numCache>
              <c:extLst xmlns:c16r2="http://schemas.microsoft.com/office/drawing/2015/06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A31C-4441-8176-D83331753BD5}"/>
            </c:ext>
          </c:extLst>
        </c:ser>
        <c:ser>
          <c:idx val="2"/>
          <c:order val="2"/>
          <c:tx>
            <c:strRef>
              <c:f>'[графикиангл (2).xlsx]Лист2'!$D$63</c:f>
              <c:strCache>
                <c:ptCount val="1"/>
                <c:pt idx="0">
                  <c:v>total number of universities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marker>
            <c:spPr>
              <a:solidFill>
                <a:sysClr val="window" lastClr="FFFFFF"/>
              </a:solidFill>
              <a:ln>
                <a:solidFill>
                  <a:sysClr val="windowText" lastClr="000000"/>
                </a:solidFill>
              </a:ln>
            </c:spPr>
          </c:marker>
          <c:dLbls>
            <c:dLbl>
              <c:idx val="3"/>
              <c:layout>
                <c:manualLayout>
                  <c:x val="-7.7289813774481395E-2"/>
                  <c:y val="8.072571586676673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1C-4441-8176-D83331753BD5}"/>
                </c:ext>
              </c:extLst>
            </c:dLbl>
            <c:dLbl>
              <c:idx val="4"/>
              <c:layout>
                <c:manualLayout>
                  <c:x val="-5.1997264952726656E-2"/>
                  <c:y val="-2.04114214083408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31C-4441-8176-D83331753BD5}"/>
                </c:ext>
              </c:extLst>
            </c:dLbl>
            <c:dLbl>
              <c:idx val="5"/>
              <c:layout>
                <c:manualLayout>
                  <c:x val="-4.3566415345474001E-2"/>
                  <c:y val="-2.04114214083408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31C-4441-8176-D83331753BD5}"/>
                </c:ext>
              </c:extLst>
            </c:dLbl>
            <c:dLbl>
              <c:idx val="6"/>
              <c:layout>
                <c:manualLayout>
                  <c:x val="-3.9350990541847999E-2"/>
                  <c:y val="-2.30008753169788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31C-4441-8176-D83331753BD5}"/>
                </c:ext>
              </c:extLst>
            </c:dLbl>
            <c:dLbl>
              <c:idx val="7"/>
              <c:layout>
                <c:manualLayout>
                  <c:x val="-2.6704716130970307E-2"/>
                  <c:y val="-2.30008753169788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31C-4441-8176-D83331753BD5}"/>
                </c:ext>
              </c:extLst>
            </c:dLbl>
            <c:dLbl>
              <c:idx val="8"/>
              <c:layout>
                <c:manualLayout>
                  <c:x val="-1.129309750949919E-2"/>
                  <c:y val="-2.974056212644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31C-4441-8176-D83331753BD5}"/>
                </c:ext>
              </c:extLst>
            </c:dLbl>
            <c:dLbl>
              <c:idx val="9"/>
              <c:layout>
                <c:manualLayout>
                  <c:x val="-3.0996477672991622E-2"/>
                  <c:y val="-4.41533940523652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31C-4441-8176-D83331753BD5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'[графикиангл (2).xlsx]Лист2'!$A$64:$A$83</c:f>
              <c:strCache>
                <c:ptCount val="13"/>
                <c:pt idx="0">
                  <c:v> 1990/91</c:v>
                </c:pt>
                <c:pt idx="1">
                  <c:v> 1995/96</c:v>
                </c:pt>
                <c:pt idx="2">
                  <c:v> 2000/01</c:v>
                </c:pt>
                <c:pt idx="3">
                  <c:v> 2005/06</c:v>
                </c:pt>
                <c:pt idx="4">
                  <c:v> 2006/07</c:v>
                </c:pt>
                <c:pt idx="5">
                  <c:v> 2007/08</c:v>
                </c:pt>
                <c:pt idx="6">
                  <c:v> 2008/09</c:v>
                </c:pt>
                <c:pt idx="7">
                  <c:v> 2009/10</c:v>
                </c:pt>
                <c:pt idx="8">
                  <c:v>2010/11</c:v>
                </c:pt>
                <c:pt idx="9">
                  <c:v>2011/12</c:v>
                </c:pt>
                <c:pt idx="10">
                  <c:v>2012/13</c:v>
                </c:pt>
                <c:pt idx="11">
                  <c:v>2013/14</c:v>
                </c:pt>
                <c:pt idx="12">
                  <c:v>2014/15</c:v>
                </c:pt>
              </c:strCache>
              <c:extLst xmlns:c16r2="http://schemas.microsoft.com/office/drawing/2015/06/chart"/>
            </c:strRef>
          </c:cat>
          <c:val>
            <c:numRef>
              <c:f>'[графикиангл (2).xlsx]Лист2'!$D$64:$D$83</c:f>
              <c:numCache>
                <c:formatCode>General</c:formatCode>
                <c:ptCount val="13"/>
                <c:pt idx="0">
                  <c:v>514</c:v>
                </c:pt>
                <c:pt idx="1">
                  <c:v>762</c:v>
                </c:pt>
                <c:pt idx="2">
                  <c:v>965</c:v>
                </c:pt>
                <c:pt idx="3">
                  <c:v>1068</c:v>
                </c:pt>
                <c:pt idx="4">
                  <c:v>1090</c:v>
                </c:pt>
                <c:pt idx="5">
                  <c:v>1108</c:v>
                </c:pt>
                <c:pt idx="6">
                  <c:v>1134</c:v>
                </c:pt>
                <c:pt idx="7">
                  <c:v>1114</c:v>
                </c:pt>
                <c:pt idx="8">
                  <c:v>1115</c:v>
                </c:pt>
                <c:pt idx="9">
                  <c:v>1080</c:v>
                </c:pt>
                <c:pt idx="10">
                  <c:v>1046</c:v>
                </c:pt>
                <c:pt idx="11">
                  <c:v>969</c:v>
                </c:pt>
                <c:pt idx="12">
                  <c:v>950</c:v>
                </c:pt>
              </c:numCache>
              <c:extLst xmlns:c16r2="http://schemas.microsoft.com/office/drawing/2015/06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A31C-4441-8176-D83331753B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7087872"/>
        <c:axId val="183284800"/>
      </c:lineChart>
      <c:catAx>
        <c:axId val="227087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3284800"/>
        <c:crosses val="autoZero"/>
        <c:auto val="1"/>
        <c:lblAlgn val="ctr"/>
        <c:lblOffset val="100"/>
        <c:noMultiLvlLbl val="0"/>
      </c:catAx>
      <c:valAx>
        <c:axId val="183284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70878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8274142126284693"/>
          <c:y val="0.82235440354420308"/>
          <c:w val="0.67289450032035092"/>
          <c:h val="0.11966106504452825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'[Статистика_ВПО-1_2013.xlsx]по ФОИВ'!$G$14</c:f>
              <c:strCache>
                <c:ptCount val="1"/>
                <c:pt idx="0">
                  <c:v>Federal HEI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'[Статистика_ВПО-1_2013.xlsx]по ФОИВ'!$F$15:$F$20</c:f>
              <c:numCache>
                <c:formatCode>General</c:formatCode>
                <c:ptCount val="6"/>
                <c:pt idx="0">
                  <c:v>1995</c:v>
                </c:pt>
                <c:pt idx="1">
                  <c:v>2002</c:v>
                </c:pt>
                <c:pt idx="2">
                  <c:v>2005</c:v>
                </c:pt>
                <c:pt idx="3">
                  <c:v>2008</c:v>
                </c:pt>
                <c:pt idx="4">
                  <c:v>2010</c:v>
                </c:pt>
                <c:pt idx="5">
                  <c:v>2013</c:v>
                </c:pt>
              </c:numCache>
            </c:numRef>
          </c:cat>
          <c:val>
            <c:numRef>
              <c:f>'[Статистика_ВПО-1_2013.xlsx]по ФОИВ'!$G$15:$G$20</c:f>
              <c:numCache>
                <c:formatCode>General</c:formatCode>
                <c:ptCount val="6"/>
                <c:pt idx="0">
                  <c:v>528</c:v>
                </c:pt>
                <c:pt idx="1">
                  <c:v>545</c:v>
                </c:pt>
                <c:pt idx="2">
                  <c:v>587</c:v>
                </c:pt>
                <c:pt idx="3">
                  <c:v>598</c:v>
                </c:pt>
                <c:pt idx="4">
                  <c:v>574</c:v>
                </c:pt>
                <c:pt idx="5">
                  <c:v>522</c:v>
                </c:pt>
              </c:numCache>
            </c:numRef>
          </c:val>
        </c:ser>
        <c:ser>
          <c:idx val="1"/>
          <c:order val="1"/>
          <c:tx>
            <c:strRef>
              <c:f>'[Статистика_ВПО-1_2013.xlsx]по ФОИВ'!$H$14</c:f>
              <c:strCache>
                <c:ptCount val="1"/>
                <c:pt idx="0">
                  <c:v>Regional HEI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'[Статистика_ВПО-1_2013.xlsx]по ФОИВ'!$F$15:$F$20</c:f>
              <c:numCache>
                <c:formatCode>General</c:formatCode>
                <c:ptCount val="6"/>
                <c:pt idx="0">
                  <c:v>1995</c:v>
                </c:pt>
                <c:pt idx="1">
                  <c:v>2002</c:v>
                </c:pt>
                <c:pt idx="2">
                  <c:v>2005</c:v>
                </c:pt>
                <c:pt idx="3">
                  <c:v>2008</c:v>
                </c:pt>
                <c:pt idx="4">
                  <c:v>2010</c:v>
                </c:pt>
                <c:pt idx="5">
                  <c:v>2013</c:v>
                </c:pt>
              </c:numCache>
            </c:numRef>
          </c:cat>
          <c:val>
            <c:numRef>
              <c:f>'[Статистика_ВПО-1_2013.xlsx]по ФОИВ'!$H$15:$H$20</c:f>
              <c:numCache>
                <c:formatCode>General</c:formatCode>
                <c:ptCount val="6"/>
                <c:pt idx="0">
                  <c:v>38</c:v>
                </c:pt>
                <c:pt idx="1">
                  <c:v>56</c:v>
                </c:pt>
                <c:pt idx="2">
                  <c:v>61</c:v>
                </c:pt>
                <c:pt idx="3">
                  <c:v>58</c:v>
                </c:pt>
                <c:pt idx="4">
                  <c:v>59</c:v>
                </c:pt>
                <c:pt idx="5">
                  <c:v>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1008768"/>
        <c:axId val="183390144"/>
      </c:barChart>
      <c:catAx>
        <c:axId val="231008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3390144"/>
        <c:crosses val="autoZero"/>
        <c:auto val="1"/>
        <c:lblAlgn val="ctr"/>
        <c:lblOffset val="100"/>
        <c:noMultiLvlLbl val="0"/>
      </c:catAx>
      <c:valAx>
        <c:axId val="183390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100876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ru-RU" sz="1400" b="1" i="0" baseline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Пропорции доходов федерального и регионального бюджетов в консолидированном бюджете </a:t>
            </a:r>
            <a:endParaRPr lang="ru-RU" sz="14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Federal budget</c:v>
                </c:pt>
              </c:strCache>
            </c:strRef>
          </c:tx>
          <c:cat>
            <c:numRef>
              <c:f>Лист1!$B$1:$D$1</c:f>
              <c:numCache>
                <c:formatCode>General</c:formatCode>
                <c:ptCount val="3"/>
                <c:pt idx="0">
                  <c:v>1993</c:v>
                </c:pt>
                <c:pt idx="1">
                  <c:v>2000</c:v>
                </c:pt>
                <c:pt idx="2">
                  <c:v>2015</c:v>
                </c:pt>
              </c:numCache>
            </c:numRef>
          </c:cat>
          <c:val>
            <c:numRef>
              <c:f>Лист1!$B$2:$D$2</c:f>
              <c:numCache>
                <c:formatCode>0%</c:formatCode>
                <c:ptCount val="3"/>
                <c:pt idx="0">
                  <c:v>0.6</c:v>
                </c:pt>
                <c:pt idx="1">
                  <c:v>0.63</c:v>
                </c:pt>
                <c:pt idx="2">
                  <c:v>0.65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Regional budget</c:v>
                </c:pt>
              </c:strCache>
            </c:strRef>
          </c:tx>
          <c:cat>
            <c:numRef>
              <c:f>Лист1!$B$1:$D$1</c:f>
              <c:numCache>
                <c:formatCode>General</c:formatCode>
                <c:ptCount val="3"/>
                <c:pt idx="0">
                  <c:v>1993</c:v>
                </c:pt>
                <c:pt idx="1">
                  <c:v>2000</c:v>
                </c:pt>
                <c:pt idx="2">
                  <c:v>2015</c:v>
                </c:pt>
              </c:numCache>
            </c:numRef>
          </c:cat>
          <c:val>
            <c:numRef>
              <c:f>Лист1!$B$3:$D$3</c:f>
              <c:numCache>
                <c:formatCode>0%</c:formatCode>
                <c:ptCount val="3"/>
                <c:pt idx="0">
                  <c:v>0.4</c:v>
                </c:pt>
                <c:pt idx="1">
                  <c:v>0.37</c:v>
                </c:pt>
                <c:pt idx="2">
                  <c:v>0.35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3626624"/>
        <c:axId val="183411264"/>
      </c:lineChart>
      <c:catAx>
        <c:axId val="233626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3411264"/>
        <c:crosses val="autoZero"/>
        <c:auto val="1"/>
        <c:lblAlgn val="ctr"/>
        <c:lblOffset val="100"/>
        <c:noMultiLvlLbl val="0"/>
      </c:catAx>
      <c:valAx>
        <c:axId val="18341126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336266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Лист2!$B$1</c:f>
              <c:strCache>
                <c:ptCount val="1"/>
                <c:pt idx="0">
                  <c:v>Public funding to student numbers</c:v>
                </c:pt>
              </c:strCache>
            </c:strRef>
          </c:tx>
          <c:invertIfNegative val="0"/>
          <c:cat>
            <c:strRef>
              <c:f>Лист2!$A$2:$A$83</c:f>
              <c:strCache>
                <c:ptCount val="82"/>
                <c:pt idx="0">
                  <c:v>Altai Territory</c:v>
                </c:pt>
                <c:pt idx="1">
                  <c:v>Amur Region</c:v>
                </c:pt>
                <c:pt idx="2">
                  <c:v>Arkhangelsk Region</c:v>
                </c:pt>
                <c:pt idx="3">
                  <c:v>Astrakhan Region</c:v>
                </c:pt>
                <c:pt idx="4">
                  <c:v>Belgorod Region</c:v>
                </c:pt>
                <c:pt idx="5">
                  <c:v>Bryansk Region</c:v>
                </c:pt>
                <c:pt idx="6">
                  <c:v>Vladimir Region</c:v>
                </c:pt>
                <c:pt idx="7">
                  <c:v>Volgograd Region</c:v>
                </c:pt>
                <c:pt idx="8">
                  <c:v>Vologda Region</c:v>
                </c:pt>
                <c:pt idx="9">
                  <c:v>Voronezh Region</c:v>
                </c:pt>
                <c:pt idx="10">
                  <c:v>Jewish Autonomous Region</c:v>
                </c:pt>
                <c:pt idx="11">
                  <c:v>Trans-Baikal Territory</c:v>
                </c:pt>
                <c:pt idx="12">
                  <c:v>Ivanovo Region</c:v>
                </c:pt>
                <c:pt idx="13">
                  <c:v>Irkutsk Region</c:v>
                </c:pt>
                <c:pt idx="14">
                  <c:v>Kabardino-Balkarian Republic</c:v>
                </c:pt>
                <c:pt idx="15">
                  <c:v>Kaliningrad Region</c:v>
                </c:pt>
                <c:pt idx="16">
                  <c:v>Kaluga Region</c:v>
                </c:pt>
                <c:pt idx="17">
                  <c:v>Kamchatka Territory</c:v>
                </c:pt>
                <c:pt idx="18">
                  <c:v>Karachayevo-Circassian Republic</c:v>
                </c:pt>
                <c:pt idx="19">
                  <c:v>Kemerovo Region</c:v>
                </c:pt>
                <c:pt idx="20">
                  <c:v>Kirov Region</c:v>
                </c:pt>
                <c:pt idx="21">
                  <c:v>Kostroma Region</c:v>
                </c:pt>
                <c:pt idx="22">
                  <c:v>Krasnodar Territory</c:v>
                </c:pt>
                <c:pt idx="23">
                  <c:v>Krasnoyarsk Territory</c:v>
                </c:pt>
                <c:pt idx="24">
                  <c:v>Kurgan Region</c:v>
                </c:pt>
                <c:pt idx="25">
                  <c:v>Kursk Region</c:v>
                </c:pt>
                <c:pt idx="26">
                  <c:v>Leningrad Region</c:v>
                </c:pt>
                <c:pt idx="27">
                  <c:v>Lipetsk Region</c:v>
                </c:pt>
                <c:pt idx="28">
                  <c:v>Magadan Region</c:v>
                </c:pt>
                <c:pt idx="29">
                  <c:v>Moscow</c:v>
                </c:pt>
                <c:pt idx="30">
                  <c:v>Moscow Region</c:v>
                </c:pt>
                <c:pt idx="31">
                  <c:v>Murmansk Region</c:v>
                </c:pt>
                <c:pt idx="32">
                  <c:v>Nizhny Novgorod Region</c:v>
                </c:pt>
                <c:pt idx="33">
                  <c:v>Novgorod Region</c:v>
                </c:pt>
                <c:pt idx="34">
                  <c:v>Novosibirsk Region</c:v>
                </c:pt>
                <c:pt idx="35">
                  <c:v>Omsk Region</c:v>
                </c:pt>
                <c:pt idx="36">
                  <c:v>Orenburg Region</c:v>
                </c:pt>
                <c:pt idx="37">
                  <c:v>Orel Region</c:v>
                </c:pt>
                <c:pt idx="38">
                  <c:v>Penza Region</c:v>
                </c:pt>
                <c:pt idx="39">
                  <c:v>Perm Territory</c:v>
                </c:pt>
                <c:pt idx="40">
                  <c:v>Primorye Territory</c:v>
                </c:pt>
                <c:pt idx="41">
                  <c:v>Pskov Region</c:v>
                </c:pt>
                <c:pt idx="42">
                  <c:v>Republic of Adygeya</c:v>
                </c:pt>
                <c:pt idx="43">
                  <c:v>Republic of Altai</c:v>
                </c:pt>
                <c:pt idx="44">
                  <c:v>Republic of Bashkortostan</c:v>
                </c:pt>
                <c:pt idx="45">
                  <c:v>Republic of Buryatia</c:v>
                </c:pt>
                <c:pt idx="46">
                  <c:v>Republic of Dagestan</c:v>
                </c:pt>
                <c:pt idx="47">
                  <c:v>Republic of Ingushetia</c:v>
                </c:pt>
                <c:pt idx="48">
                  <c:v>Republic of Kalmykia</c:v>
                </c:pt>
                <c:pt idx="49">
                  <c:v>Republic of Karelia</c:v>
                </c:pt>
                <c:pt idx="50">
                  <c:v>Republic of Komi</c:v>
                </c:pt>
                <c:pt idx="51">
                  <c:v>Republic of Mari El</c:v>
                </c:pt>
                <c:pt idx="52">
                  <c:v>Republic of Mordovia</c:v>
                </c:pt>
                <c:pt idx="53">
                  <c:v>Republic of Sakha (Yakutia)</c:v>
                </c:pt>
                <c:pt idx="54">
                  <c:v>Republic of North Ossetia-Alania</c:v>
                </c:pt>
                <c:pt idx="55">
                  <c:v>Republic of Tatarstan</c:v>
                </c:pt>
                <c:pt idx="56">
                  <c:v>Republic of Tyva</c:v>
                </c:pt>
                <c:pt idx="57">
                  <c:v>Republic of Khakassia</c:v>
                </c:pt>
                <c:pt idx="58">
                  <c:v>Rostov Region</c:v>
                </c:pt>
                <c:pt idx="59">
                  <c:v>Ryazan Region</c:v>
                </c:pt>
                <c:pt idx="60">
                  <c:v>Samara Region</c:v>
                </c:pt>
                <c:pt idx="61">
                  <c:v>Saint-Petersburg</c:v>
                </c:pt>
                <c:pt idx="62">
                  <c:v>Saratov Region</c:v>
                </c:pt>
                <c:pt idx="63">
                  <c:v>Sakhalin Region</c:v>
                </c:pt>
                <c:pt idx="64">
                  <c:v>Sverdlovsk Region</c:v>
                </c:pt>
                <c:pt idx="65">
                  <c:v>Smolensk Region</c:v>
                </c:pt>
                <c:pt idx="66">
                  <c:v>Stavropol Territory</c:v>
                </c:pt>
                <c:pt idx="67">
                  <c:v>Tambov Region</c:v>
                </c:pt>
                <c:pt idx="68">
                  <c:v>Tver Region</c:v>
                </c:pt>
                <c:pt idx="69">
                  <c:v>Tomsk Region</c:v>
                </c:pt>
                <c:pt idx="70">
                  <c:v>Tula Region</c:v>
                </c:pt>
                <c:pt idx="71">
                  <c:v>Tyumen Region</c:v>
                </c:pt>
                <c:pt idx="72">
                  <c:v>Udmurtian Republic </c:v>
                </c:pt>
                <c:pt idx="73">
                  <c:v>Ulyanovsk Region</c:v>
                </c:pt>
                <c:pt idx="74">
                  <c:v>Khabarovsk Territory</c:v>
                </c:pt>
                <c:pt idx="75">
                  <c:v>Khanti-Mansi Autonomous Area</c:v>
                </c:pt>
                <c:pt idx="76">
                  <c:v>Chelyabinsk Region</c:v>
                </c:pt>
                <c:pt idx="77">
                  <c:v>Chechen Republic</c:v>
                </c:pt>
                <c:pt idx="78">
                  <c:v>Chuvash Republic</c:v>
                </c:pt>
                <c:pt idx="79">
                  <c:v>Chukotka</c:v>
                </c:pt>
                <c:pt idx="80">
                  <c:v>Yamal-Nenets Autonomous Area</c:v>
                </c:pt>
                <c:pt idx="81">
                  <c:v>Yaroslavl Region</c:v>
                </c:pt>
              </c:strCache>
            </c:strRef>
          </c:cat>
          <c:val>
            <c:numRef>
              <c:f>Лист2!$B$2:$B$83</c:f>
              <c:numCache>
                <c:formatCode>General</c:formatCode>
                <c:ptCount val="82"/>
                <c:pt idx="0">
                  <c:v>47296.068493150677</c:v>
                </c:pt>
                <c:pt idx="1">
                  <c:v>76989.25</c:v>
                </c:pt>
                <c:pt idx="2">
                  <c:v>146916.87543252599</c:v>
                </c:pt>
                <c:pt idx="3">
                  <c:v>45040.620437956197</c:v>
                </c:pt>
                <c:pt idx="4">
                  <c:v>50880.433641975302</c:v>
                </c:pt>
                <c:pt idx="5">
                  <c:v>38240.9448441247</c:v>
                </c:pt>
                <c:pt idx="6">
                  <c:v>50146.599056603773</c:v>
                </c:pt>
                <c:pt idx="7">
                  <c:v>46101.332601536778</c:v>
                </c:pt>
                <c:pt idx="8">
                  <c:v>55913.927745664718</c:v>
                </c:pt>
                <c:pt idx="9">
                  <c:v>53318.498116760828</c:v>
                </c:pt>
                <c:pt idx="10">
                  <c:v>57771.471698113201</c:v>
                </c:pt>
                <c:pt idx="11">
                  <c:v>51933.21148036253</c:v>
                </c:pt>
                <c:pt idx="12">
                  <c:v>85259.498740554161</c:v>
                </c:pt>
                <c:pt idx="13">
                  <c:v>69430.90070921983</c:v>
                </c:pt>
                <c:pt idx="14">
                  <c:v>82305.483568075113</c:v>
                </c:pt>
                <c:pt idx="15">
                  <c:v>73265.192878338261</c:v>
                </c:pt>
                <c:pt idx="16">
                  <c:v>47704.111913357388</c:v>
                </c:pt>
                <c:pt idx="17">
                  <c:v>61211.135922330097</c:v>
                </c:pt>
                <c:pt idx="18">
                  <c:v>55489.527027027027</c:v>
                </c:pt>
                <c:pt idx="19">
                  <c:v>61984.158376963358</c:v>
                </c:pt>
                <c:pt idx="20">
                  <c:v>43733.584725536988</c:v>
                </c:pt>
                <c:pt idx="21">
                  <c:v>49418.945355191252</c:v>
                </c:pt>
                <c:pt idx="22">
                  <c:v>33252.85153695225</c:v>
                </c:pt>
                <c:pt idx="23">
                  <c:v>99332.625365853644</c:v>
                </c:pt>
                <c:pt idx="24">
                  <c:v>35738.740875912423</c:v>
                </c:pt>
                <c:pt idx="25">
                  <c:v>33125.616666666669</c:v>
                </c:pt>
                <c:pt idx="26">
                  <c:v>20113.9126984127</c:v>
                </c:pt>
                <c:pt idx="27">
                  <c:v>41961.784810126577</c:v>
                </c:pt>
                <c:pt idx="28">
                  <c:v>67326.455882352937</c:v>
                </c:pt>
                <c:pt idx="29">
                  <c:v>121658.8703641077</c:v>
                </c:pt>
                <c:pt idx="30">
                  <c:v>75588.358270418714</c:v>
                </c:pt>
                <c:pt idx="31">
                  <c:v>54303.105022831049</c:v>
                </c:pt>
                <c:pt idx="32">
                  <c:v>53826.684800000003</c:v>
                </c:pt>
                <c:pt idx="33">
                  <c:v>54921.734567901229</c:v>
                </c:pt>
                <c:pt idx="34">
                  <c:v>67203.341772151907</c:v>
                </c:pt>
                <c:pt idx="35">
                  <c:v>48975.011482254697</c:v>
                </c:pt>
                <c:pt idx="36">
                  <c:v>53498.991176470598</c:v>
                </c:pt>
                <c:pt idx="37">
                  <c:v>68553.876675603227</c:v>
                </c:pt>
                <c:pt idx="38">
                  <c:v>48123.754385964923</c:v>
                </c:pt>
                <c:pt idx="39">
                  <c:v>68902.661349693255</c:v>
                </c:pt>
                <c:pt idx="40">
                  <c:v>165733.89140271489</c:v>
                </c:pt>
                <c:pt idx="41">
                  <c:v>49236.027932960882</c:v>
                </c:pt>
                <c:pt idx="42">
                  <c:v>98258.993288590587</c:v>
                </c:pt>
                <c:pt idx="43">
                  <c:v>139848.9743589744</c:v>
                </c:pt>
                <c:pt idx="44">
                  <c:v>41111.876508161818</c:v>
                </c:pt>
                <c:pt idx="45">
                  <c:v>57845.205655527003</c:v>
                </c:pt>
                <c:pt idx="46">
                  <c:v>34106.417016806721</c:v>
                </c:pt>
                <c:pt idx="47">
                  <c:v>84542.65094339622</c:v>
                </c:pt>
                <c:pt idx="48">
                  <c:v>49870.701030927827</c:v>
                </c:pt>
                <c:pt idx="49">
                  <c:v>102444.6744186047</c:v>
                </c:pt>
                <c:pt idx="50">
                  <c:v>66657.788321167885</c:v>
                </c:pt>
                <c:pt idx="51">
                  <c:v>60373.583333333328</c:v>
                </c:pt>
                <c:pt idx="52">
                  <c:v>60236.636627906977</c:v>
                </c:pt>
                <c:pt idx="53">
                  <c:v>184242.3475783476</c:v>
                </c:pt>
                <c:pt idx="54">
                  <c:v>65022.927152317869</c:v>
                </c:pt>
                <c:pt idx="55">
                  <c:v>64017.51210121013</c:v>
                </c:pt>
                <c:pt idx="56">
                  <c:v>96313.793103448275</c:v>
                </c:pt>
                <c:pt idx="57">
                  <c:v>87276.322033898294</c:v>
                </c:pt>
                <c:pt idx="58">
                  <c:v>57075.217511013223</c:v>
                </c:pt>
                <c:pt idx="59">
                  <c:v>60371.173160173152</c:v>
                </c:pt>
                <c:pt idx="60">
                  <c:v>59502.999232540293</c:v>
                </c:pt>
                <c:pt idx="61">
                  <c:v>135613.0187287174</c:v>
                </c:pt>
                <c:pt idx="62">
                  <c:v>47642.049535603699</c:v>
                </c:pt>
                <c:pt idx="63">
                  <c:v>67671.15217391304</c:v>
                </c:pt>
                <c:pt idx="64">
                  <c:v>62421.554621848722</c:v>
                </c:pt>
                <c:pt idx="65">
                  <c:v>39707.805970149253</c:v>
                </c:pt>
                <c:pt idx="66">
                  <c:v>55138.505032021953</c:v>
                </c:pt>
                <c:pt idx="67">
                  <c:v>51054.739130434777</c:v>
                </c:pt>
                <c:pt idx="68">
                  <c:v>48197.035326086967</c:v>
                </c:pt>
                <c:pt idx="69">
                  <c:v>158114.7073906486</c:v>
                </c:pt>
                <c:pt idx="70">
                  <c:v>39905.644927536232</c:v>
                </c:pt>
                <c:pt idx="71">
                  <c:v>49107.827676240217</c:v>
                </c:pt>
                <c:pt idx="72">
                  <c:v>51283.259528130671</c:v>
                </c:pt>
                <c:pt idx="73">
                  <c:v>113316.30501089329</c:v>
                </c:pt>
                <c:pt idx="74">
                  <c:v>54823.978165938868</c:v>
                </c:pt>
                <c:pt idx="75">
                  <c:v>80828.147757255952</c:v>
                </c:pt>
                <c:pt idx="76">
                  <c:v>48676.717765042973</c:v>
                </c:pt>
                <c:pt idx="77">
                  <c:v>63166.827586206899</c:v>
                </c:pt>
                <c:pt idx="78">
                  <c:v>31654.534446764101</c:v>
                </c:pt>
                <c:pt idx="79">
                  <c:v>79395.8</c:v>
                </c:pt>
                <c:pt idx="80">
                  <c:v>14078.5890410959</c:v>
                </c:pt>
                <c:pt idx="81">
                  <c:v>52082.694690265482</c:v>
                </c:pt>
              </c:numCache>
            </c:numRef>
          </c:val>
        </c:ser>
        <c:ser>
          <c:idx val="1"/>
          <c:order val="1"/>
          <c:tx>
            <c:strRef>
              <c:f>Лист2!$C$1</c:f>
              <c:strCache>
                <c:ptCount val="1"/>
                <c:pt idx="0">
                  <c:v>Private funding to student numbers</c:v>
                </c:pt>
              </c:strCache>
            </c:strRef>
          </c:tx>
          <c:invertIfNegative val="0"/>
          <c:cat>
            <c:strRef>
              <c:f>Лист2!$A$2:$A$83</c:f>
              <c:strCache>
                <c:ptCount val="82"/>
                <c:pt idx="0">
                  <c:v>Altai Territory</c:v>
                </c:pt>
                <c:pt idx="1">
                  <c:v>Amur Region</c:v>
                </c:pt>
                <c:pt idx="2">
                  <c:v>Arkhangelsk Region</c:v>
                </c:pt>
                <c:pt idx="3">
                  <c:v>Astrakhan Region</c:v>
                </c:pt>
                <c:pt idx="4">
                  <c:v>Belgorod Region</c:v>
                </c:pt>
                <c:pt idx="5">
                  <c:v>Bryansk Region</c:v>
                </c:pt>
                <c:pt idx="6">
                  <c:v>Vladimir Region</c:v>
                </c:pt>
                <c:pt idx="7">
                  <c:v>Volgograd Region</c:v>
                </c:pt>
                <c:pt idx="8">
                  <c:v>Vologda Region</c:v>
                </c:pt>
                <c:pt idx="9">
                  <c:v>Voronezh Region</c:v>
                </c:pt>
                <c:pt idx="10">
                  <c:v>Jewish Autonomous Region</c:v>
                </c:pt>
                <c:pt idx="11">
                  <c:v>Trans-Baikal Territory</c:v>
                </c:pt>
                <c:pt idx="12">
                  <c:v>Ivanovo Region</c:v>
                </c:pt>
                <c:pt idx="13">
                  <c:v>Irkutsk Region</c:v>
                </c:pt>
                <c:pt idx="14">
                  <c:v>Kabardino-Balkarian Republic</c:v>
                </c:pt>
                <c:pt idx="15">
                  <c:v>Kaliningrad Region</c:v>
                </c:pt>
                <c:pt idx="16">
                  <c:v>Kaluga Region</c:v>
                </c:pt>
                <c:pt idx="17">
                  <c:v>Kamchatka Territory</c:v>
                </c:pt>
                <c:pt idx="18">
                  <c:v>Karachayevo-Circassian Republic</c:v>
                </c:pt>
                <c:pt idx="19">
                  <c:v>Kemerovo Region</c:v>
                </c:pt>
                <c:pt idx="20">
                  <c:v>Kirov Region</c:v>
                </c:pt>
                <c:pt idx="21">
                  <c:v>Kostroma Region</c:v>
                </c:pt>
                <c:pt idx="22">
                  <c:v>Krasnodar Territory</c:v>
                </c:pt>
                <c:pt idx="23">
                  <c:v>Krasnoyarsk Territory</c:v>
                </c:pt>
                <c:pt idx="24">
                  <c:v>Kurgan Region</c:v>
                </c:pt>
                <c:pt idx="25">
                  <c:v>Kursk Region</c:v>
                </c:pt>
                <c:pt idx="26">
                  <c:v>Leningrad Region</c:v>
                </c:pt>
                <c:pt idx="27">
                  <c:v>Lipetsk Region</c:v>
                </c:pt>
                <c:pt idx="28">
                  <c:v>Magadan Region</c:v>
                </c:pt>
                <c:pt idx="29">
                  <c:v>Moscow</c:v>
                </c:pt>
                <c:pt idx="30">
                  <c:v>Moscow Region</c:v>
                </c:pt>
                <c:pt idx="31">
                  <c:v>Murmansk Region</c:v>
                </c:pt>
                <c:pt idx="32">
                  <c:v>Nizhny Novgorod Region</c:v>
                </c:pt>
                <c:pt idx="33">
                  <c:v>Novgorod Region</c:v>
                </c:pt>
                <c:pt idx="34">
                  <c:v>Novosibirsk Region</c:v>
                </c:pt>
                <c:pt idx="35">
                  <c:v>Omsk Region</c:v>
                </c:pt>
                <c:pt idx="36">
                  <c:v>Orenburg Region</c:v>
                </c:pt>
                <c:pt idx="37">
                  <c:v>Orel Region</c:v>
                </c:pt>
                <c:pt idx="38">
                  <c:v>Penza Region</c:v>
                </c:pt>
                <c:pt idx="39">
                  <c:v>Perm Territory</c:v>
                </c:pt>
                <c:pt idx="40">
                  <c:v>Primorye Territory</c:v>
                </c:pt>
                <c:pt idx="41">
                  <c:v>Pskov Region</c:v>
                </c:pt>
                <c:pt idx="42">
                  <c:v>Republic of Adygeya</c:v>
                </c:pt>
                <c:pt idx="43">
                  <c:v>Republic of Altai</c:v>
                </c:pt>
                <c:pt idx="44">
                  <c:v>Republic of Bashkortostan</c:v>
                </c:pt>
                <c:pt idx="45">
                  <c:v>Republic of Buryatia</c:v>
                </c:pt>
                <c:pt idx="46">
                  <c:v>Republic of Dagestan</c:v>
                </c:pt>
                <c:pt idx="47">
                  <c:v>Republic of Ingushetia</c:v>
                </c:pt>
                <c:pt idx="48">
                  <c:v>Republic of Kalmykia</c:v>
                </c:pt>
                <c:pt idx="49">
                  <c:v>Republic of Karelia</c:v>
                </c:pt>
                <c:pt idx="50">
                  <c:v>Republic of Komi</c:v>
                </c:pt>
                <c:pt idx="51">
                  <c:v>Republic of Mari El</c:v>
                </c:pt>
                <c:pt idx="52">
                  <c:v>Republic of Mordovia</c:v>
                </c:pt>
                <c:pt idx="53">
                  <c:v>Republic of Sakha (Yakutia)</c:v>
                </c:pt>
                <c:pt idx="54">
                  <c:v>Republic of North Ossetia-Alania</c:v>
                </c:pt>
                <c:pt idx="55">
                  <c:v>Republic of Tatarstan</c:v>
                </c:pt>
                <c:pt idx="56">
                  <c:v>Republic of Tyva</c:v>
                </c:pt>
                <c:pt idx="57">
                  <c:v>Republic of Khakassia</c:v>
                </c:pt>
                <c:pt idx="58">
                  <c:v>Rostov Region</c:v>
                </c:pt>
                <c:pt idx="59">
                  <c:v>Ryazan Region</c:v>
                </c:pt>
                <c:pt idx="60">
                  <c:v>Samara Region</c:v>
                </c:pt>
                <c:pt idx="61">
                  <c:v>Saint-Petersburg</c:v>
                </c:pt>
                <c:pt idx="62">
                  <c:v>Saratov Region</c:v>
                </c:pt>
                <c:pt idx="63">
                  <c:v>Sakhalin Region</c:v>
                </c:pt>
                <c:pt idx="64">
                  <c:v>Sverdlovsk Region</c:v>
                </c:pt>
                <c:pt idx="65">
                  <c:v>Smolensk Region</c:v>
                </c:pt>
                <c:pt idx="66">
                  <c:v>Stavropol Territory</c:v>
                </c:pt>
                <c:pt idx="67">
                  <c:v>Tambov Region</c:v>
                </c:pt>
                <c:pt idx="68">
                  <c:v>Tver Region</c:v>
                </c:pt>
                <c:pt idx="69">
                  <c:v>Tomsk Region</c:v>
                </c:pt>
                <c:pt idx="70">
                  <c:v>Tula Region</c:v>
                </c:pt>
                <c:pt idx="71">
                  <c:v>Tyumen Region</c:v>
                </c:pt>
                <c:pt idx="72">
                  <c:v>Udmurtian Republic </c:v>
                </c:pt>
                <c:pt idx="73">
                  <c:v>Ulyanovsk Region</c:v>
                </c:pt>
                <c:pt idx="74">
                  <c:v>Khabarovsk Territory</c:v>
                </c:pt>
                <c:pt idx="75">
                  <c:v>Khanti-Mansi Autonomous Area</c:v>
                </c:pt>
                <c:pt idx="76">
                  <c:v>Chelyabinsk Region</c:v>
                </c:pt>
                <c:pt idx="77">
                  <c:v>Chechen Republic</c:v>
                </c:pt>
                <c:pt idx="78">
                  <c:v>Chuvash Republic</c:v>
                </c:pt>
                <c:pt idx="79">
                  <c:v>Chukotka</c:v>
                </c:pt>
                <c:pt idx="80">
                  <c:v>Yamal-Nenets Autonomous Area</c:v>
                </c:pt>
                <c:pt idx="81">
                  <c:v>Yaroslavl Region</c:v>
                </c:pt>
              </c:strCache>
            </c:strRef>
          </c:cat>
          <c:val>
            <c:numRef>
              <c:f>Лист2!$C$2:$C$83</c:f>
              <c:numCache>
                <c:formatCode>General</c:formatCode>
                <c:ptCount val="82"/>
                <c:pt idx="0">
                  <c:v>29637.59452054794</c:v>
                </c:pt>
                <c:pt idx="1">
                  <c:v>39224.48333333333</c:v>
                </c:pt>
                <c:pt idx="2">
                  <c:v>46481.847750865047</c:v>
                </c:pt>
                <c:pt idx="3">
                  <c:v>36440.153284671527</c:v>
                </c:pt>
                <c:pt idx="4">
                  <c:v>49339.987654320998</c:v>
                </c:pt>
                <c:pt idx="5">
                  <c:v>24768.021582733811</c:v>
                </c:pt>
                <c:pt idx="6">
                  <c:v>25048.04009433962</c:v>
                </c:pt>
                <c:pt idx="7">
                  <c:v>37017.283205268948</c:v>
                </c:pt>
                <c:pt idx="8">
                  <c:v>28663.768786127159</c:v>
                </c:pt>
                <c:pt idx="9">
                  <c:v>40126.532015065903</c:v>
                </c:pt>
                <c:pt idx="10">
                  <c:v>23935.07547169811</c:v>
                </c:pt>
                <c:pt idx="11">
                  <c:v>37922.081570996997</c:v>
                </c:pt>
                <c:pt idx="12">
                  <c:v>27176.969773299748</c:v>
                </c:pt>
                <c:pt idx="13">
                  <c:v>50760.814589665657</c:v>
                </c:pt>
                <c:pt idx="14">
                  <c:v>25427.77464788732</c:v>
                </c:pt>
                <c:pt idx="15">
                  <c:v>42146.216617210688</c:v>
                </c:pt>
                <c:pt idx="16">
                  <c:v>37702.166064981953</c:v>
                </c:pt>
                <c:pt idx="17">
                  <c:v>45256.310679611648</c:v>
                </c:pt>
                <c:pt idx="18">
                  <c:v>19159.63513513513</c:v>
                </c:pt>
                <c:pt idx="19">
                  <c:v>32516.386125654441</c:v>
                </c:pt>
                <c:pt idx="20">
                  <c:v>29538.10739856802</c:v>
                </c:pt>
                <c:pt idx="21">
                  <c:v>22788.103825136612</c:v>
                </c:pt>
                <c:pt idx="22">
                  <c:v>41054.026814911696</c:v>
                </c:pt>
                <c:pt idx="23">
                  <c:v>44265.149268292698</c:v>
                </c:pt>
                <c:pt idx="24">
                  <c:v>22089.916058394159</c:v>
                </c:pt>
                <c:pt idx="25">
                  <c:v>30738.478333333329</c:v>
                </c:pt>
                <c:pt idx="26">
                  <c:v>48233.841269841272</c:v>
                </c:pt>
                <c:pt idx="27">
                  <c:v>27848.12025316455</c:v>
                </c:pt>
                <c:pt idx="28">
                  <c:v>27931.470588235301</c:v>
                </c:pt>
                <c:pt idx="29">
                  <c:v>105506.1230977341</c:v>
                </c:pt>
                <c:pt idx="30">
                  <c:v>55458.545641729594</c:v>
                </c:pt>
                <c:pt idx="31">
                  <c:v>46013.981735159818</c:v>
                </c:pt>
                <c:pt idx="32">
                  <c:v>46817.483999999997</c:v>
                </c:pt>
                <c:pt idx="33">
                  <c:v>37341.0987654321</c:v>
                </c:pt>
                <c:pt idx="34">
                  <c:v>55628.939873417723</c:v>
                </c:pt>
                <c:pt idx="35">
                  <c:v>37407.35073068893</c:v>
                </c:pt>
                <c:pt idx="36">
                  <c:v>24527.470588235301</c:v>
                </c:pt>
                <c:pt idx="37">
                  <c:v>21470.088471849871</c:v>
                </c:pt>
                <c:pt idx="38">
                  <c:v>24269.508771929821</c:v>
                </c:pt>
                <c:pt idx="39">
                  <c:v>74512.903067484687</c:v>
                </c:pt>
                <c:pt idx="40">
                  <c:v>63782.337858220213</c:v>
                </c:pt>
                <c:pt idx="41">
                  <c:v>28964.111731843561</c:v>
                </c:pt>
                <c:pt idx="42">
                  <c:v>19787.006711409402</c:v>
                </c:pt>
                <c:pt idx="43">
                  <c:v>13505.58974358974</c:v>
                </c:pt>
                <c:pt idx="44">
                  <c:v>43399.638041163947</c:v>
                </c:pt>
                <c:pt idx="45">
                  <c:v>27430.609254498711</c:v>
                </c:pt>
                <c:pt idx="46">
                  <c:v>17942.449579831919</c:v>
                </c:pt>
                <c:pt idx="47">
                  <c:v>12279.20754716981</c:v>
                </c:pt>
                <c:pt idx="48">
                  <c:v>18910.0206185567</c:v>
                </c:pt>
                <c:pt idx="49">
                  <c:v>41047.558139534878</c:v>
                </c:pt>
                <c:pt idx="50">
                  <c:v>48689.664233576637</c:v>
                </c:pt>
                <c:pt idx="51">
                  <c:v>34860.32894736842</c:v>
                </c:pt>
                <c:pt idx="52">
                  <c:v>38161.45639534884</c:v>
                </c:pt>
                <c:pt idx="53">
                  <c:v>36042.324786324782</c:v>
                </c:pt>
                <c:pt idx="54">
                  <c:v>24911.89072847681</c:v>
                </c:pt>
                <c:pt idx="55">
                  <c:v>57267.458195819599</c:v>
                </c:pt>
                <c:pt idx="56">
                  <c:v>26994.22413793104</c:v>
                </c:pt>
                <c:pt idx="57">
                  <c:v>42215.618644067799</c:v>
                </c:pt>
                <c:pt idx="58">
                  <c:v>38424.331497797357</c:v>
                </c:pt>
                <c:pt idx="59">
                  <c:v>34418.556277056283</c:v>
                </c:pt>
                <c:pt idx="60">
                  <c:v>55401.563315425949</c:v>
                </c:pt>
                <c:pt idx="61">
                  <c:v>92804.759080590215</c:v>
                </c:pt>
                <c:pt idx="62">
                  <c:v>38087.213622291027</c:v>
                </c:pt>
                <c:pt idx="63">
                  <c:v>80309.434782608689</c:v>
                </c:pt>
                <c:pt idx="64">
                  <c:v>59086.7707082833</c:v>
                </c:pt>
                <c:pt idx="65">
                  <c:v>29557.19402985074</c:v>
                </c:pt>
                <c:pt idx="66">
                  <c:v>32991.980786825246</c:v>
                </c:pt>
                <c:pt idx="67">
                  <c:v>29083.11304347825</c:v>
                </c:pt>
                <c:pt idx="68">
                  <c:v>39946.407608695663</c:v>
                </c:pt>
                <c:pt idx="69">
                  <c:v>94228.269984917046</c:v>
                </c:pt>
                <c:pt idx="70">
                  <c:v>36412.714975845418</c:v>
                </c:pt>
                <c:pt idx="71">
                  <c:v>63305.552219321173</c:v>
                </c:pt>
                <c:pt idx="72">
                  <c:v>37740.615245009067</c:v>
                </c:pt>
                <c:pt idx="73">
                  <c:v>38457.507625272337</c:v>
                </c:pt>
                <c:pt idx="74">
                  <c:v>47017.372634643369</c:v>
                </c:pt>
                <c:pt idx="75">
                  <c:v>58266.364116094999</c:v>
                </c:pt>
                <c:pt idx="76">
                  <c:v>40469.311604584524</c:v>
                </c:pt>
                <c:pt idx="77">
                  <c:v>13971.27272727273</c:v>
                </c:pt>
                <c:pt idx="78">
                  <c:v>27735.35699373695</c:v>
                </c:pt>
                <c:pt idx="79">
                  <c:v>54803</c:v>
                </c:pt>
                <c:pt idx="80">
                  <c:v>77270.465753424665</c:v>
                </c:pt>
                <c:pt idx="81">
                  <c:v>36160.440265486708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34395136"/>
        <c:axId val="183416448"/>
      </c:barChart>
      <c:lineChart>
        <c:grouping val="standard"/>
        <c:varyColors val="0"/>
        <c:ser>
          <c:idx val="2"/>
          <c:order val="2"/>
          <c:tx>
            <c:strRef>
              <c:f>Лист2!$D$1</c:f>
              <c:strCache>
                <c:ptCount val="1"/>
                <c:pt idx="0">
                  <c:v>GDP per capita 2012</c:v>
                </c:pt>
              </c:strCache>
            </c:strRef>
          </c:tx>
          <c:marker>
            <c:symbol val="none"/>
          </c:marker>
          <c:cat>
            <c:strRef>
              <c:f>Лист2!$A$2:$A$83</c:f>
              <c:strCache>
                <c:ptCount val="82"/>
                <c:pt idx="0">
                  <c:v>Altai Territory</c:v>
                </c:pt>
                <c:pt idx="1">
                  <c:v>Amur Region</c:v>
                </c:pt>
                <c:pt idx="2">
                  <c:v>Arkhangelsk Region</c:v>
                </c:pt>
                <c:pt idx="3">
                  <c:v>Astrakhan Region</c:v>
                </c:pt>
                <c:pt idx="4">
                  <c:v>Belgorod Region</c:v>
                </c:pt>
                <c:pt idx="5">
                  <c:v>Bryansk Region</c:v>
                </c:pt>
                <c:pt idx="6">
                  <c:v>Vladimir Region</c:v>
                </c:pt>
                <c:pt idx="7">
                  <c:v>Volgograd Region</c:v>
                </c:pt>
                <c:pt idx="8">
                  <c:v>Vologda Region</c:v>
                </c:pt>
                <c:pt idx="9">
                  <c:v>Voronezh Region</c:v>
                </c:pt>
                <c:pt idx="10">
                  <c:v>Jewish Autonomous Region</c:v>
                </c:pt>
                <c:pt idx="11">
                  <c:v>Trans-Baikal Territory</c:v>
                </c:pt>
                <c:pt idx="12">
                  <c:v>Ivanovo Region</c:v>
                </c:pt>
                <c:pt idx="13">
                  <c:v>Irkutsk Region</c:v>
                </c:pt>
                <c:pt idx="14">
                  <c:v>Kabardino-Balkarian Republic</c:v>
                </c:pt>
                <c:pt idx="15">
                  <c:v>Kaliningrad Region</c:v>
                </c:pt>
                <c:pt idx="16">
                  <c:v>Kaluga Region</c:v>
                </c:pt>
                <c:pt idx="17">
                  <c:v>Kamchatka Territory</c:v>
                </c:pt>
                <c:pt idx="18">
                  <c:v>Karachayevo-Circassian Republic</c:v>
                </c:pt>
                <c:pt idx="19">
                  <c:v>Kemerovo Region</c:v>
                </c:pt>
                <c:pt idx="20">
                  <c:v>Kirov Region</c:v>
                </c:pt>
                <c:pt idx="21">
                  <c:v>Kostroma Region</c:v>
                </c:pt>
                <c:pt idx="22">
                  <c:v>Krasnodar Territory</c:v>
                </c:pt>
                <c:pt idx="23">
                  <c:v>Krasnoyarsk Territory</c:v>
                </c:pt>
                <c:pt idx="24">
                  <c:v>Kurgan Region</c:v>
                </c:pt>
                <c:pt idx="25">
                  <c:v>Kursk Region</c:v>
                </c:pt>
                <c:pt idx="26">
                  <c:v>Leningrad Region</c:v>
                </c:pt>
                <c:pt idx="27">
                  <c:v>Lipetsk Region</c:v>
                </c:pt>
                <c:pt idx="28">
                  <c:v>Magadan Region</c:v>
                </c:pt>
                <c:pt idx="29">
                  <c:v>Moscow</c:v>
                </c:pt>
                <c:pt idx="30">
                  <c:v>Moscow Region</c:v>
                </c:pt>
                <c:pt idx="31">
                  <c:v>Murmansk Region</c:v>
                </c:pt>
                <c:pt idx="32">
                  <c:v>Nizhny Novgorod Region</c:v>
                </c:pt>
                <c:pt idx="33">
                  <c:v>Novgorod Region</c:v>
                </c:pt>
                <c:pt idx="34">
                  <c:v>Novosibirsk Region</c:v>
                </c:pt>
                <c:pt idx="35">
                  <c:v>Omsk Region</c:v>
                </c:pt>
                <c:pt idx="36">
                  <c:v>Orenburg Region</c:v>
                </c:pt>
                <c:pt idx="37">
                  <c:v>Orel Region</c:v>
                </c:pt>
                <c:pt idx="38">
                  <c:v>Penza Region</c:v>
                </c:pt>
                <c:pt idx="39">
                  <c:v>Perm Territory</c:v>
                </c:pt>
                <c:pt idx="40">
                  <c:v>Primorye Territory</c:v>
                </c:pt>
                <c:pt idx="41">
                  <c:v>Pskov Region</c:v>
                </c:pt>
                <c:pt idx="42">
                  <c:v>Republic of Adygeya</c:v>
                </c:pt>
                <c:pt idx="43">
                  <c:v>Republic of Altai</c:v>
                </c:pt>
                <c:pt idx="44">
                  <c:v>Republic of Bashkortostan</c:v>
                </c:pt>
                <c:pt idx="45">
                  <c:v>Republic of Buryatia</c:v>
                </c:pt>
                <c:pt idx="46">
                  <c:v>Republic of Dagestan</c:v>
                </c:pt>
                <c:pt idx="47">
                  <c:v>Republic of Ingushetia</c:v>
                </c:pt>
                <c:pt idx="48">
                  <c:v>Republic of Kalmykia</c:v>
                </c:pt>
                <c:pt idx="49">
                  <c:v>Republic of Karelia</c:v>
                </c:pt>
                <c:pt idx="50">
                  <c:v>Republic of Komi</c:v>
                </c:pt>
                <c:pt idx="51">
                  <c:v>Republic of Mari El</c:v>
                </c:pt>
                <c:pt idx="52">
                  <c:v>Republic of Mordovia</c:v>
                </c:pt>
                <c:pt idx="53">
                  <c:v>Republic of Sakha (Yakutia)</c:v>
                </c:pt>
                <c:pt idx="54">
                  <c:v>Republic of North Ossetia-Alania</c:v>
                </c:pt>
                <c:pt idx="55">
                  <c:v>Republic of Tatarstan</c:v>
                </c:pt>
                <c:pt idx="56">
                  <c:v>Republic of Tyva</c:v>
                </c:pt>
                <c:pt idx="57">
                  <c:v>Republic of Khakassia</c:v>
                </c:pt>
                <c:pt idx="58">
                  <c:v>Rostov Region</c:v>
                </c:pt>
                <c:pt idx="59">
                  <c:v>Ryazan Region</c:v>
                </c:pt>
                <c:pt idx="60">
                  <c:v>Samara Region</c:v>
                </c:pt>
                <c:pt idx="61">
                  <c:v>Saint-Petersburg</c:v>
                </c:pt>
                <c:pt idx="62">
                  <c:v>Saratov Region</c:v>
                </c:pt>
                <c:pt idx="63">
                  <c:v>Sakhalin Region</c:v>
                </c:pt>
                <c:pt idx="64">
                  <c:v>Sverdlovsk Region</c:v>
                </c:pt>
                <c:pt idx="65">
                  <c:v>Smolensk Region</c:v>
                </c:pt>
                <c:pt idx="66">
                  <c:v>Stavropol Territory</c:v>
                </c:pt>
                <c:pt idx="67">
                  <c:v>Tambov Region</c:v>
                </c:pt>
                <c:pt idx="68">
                  <c:v>Tver Region</c:v>
                </c:pt>
                <c:pt idx="69">
                  <c:v>Tomsk Region</c:v>
                </c:pt>
                <c:pt idx="70">
                  <c:v>Tula Region</c:v>
                </c:pt>
                <c:pt idx="71">
                  <c:v>Tyumen Region</c:v>
                </c:pt>
                <c:pt idx="72">
                  <c:v>Udmurtian Republic </c:v>
                </c:pt>
                <c:pt idx="73">
                  <c:v>Ulyanovsk Region</c:v>
                </c:pt>
                <c:pt idx="74">
                  <c:v>Khabarovsk Territory</c:v>
                </c:pt>
                <c:pt idx="75">
                  <c:v>Khanti-Mansi Autonomous Area</c:v>
                </c:pt>
                <c:pt idx="76">
                  <c:v>Chelyabinsk Region</c:v>
                </c:pt>
                <c:pt idx="77">
                  <c:v>Chechen Republic</c:v>
                </c:pt>
                <c:pt idx="78">
                  <c:v>Chuvash Republic</c:v>
                </c:pt>
                <c:pt idx="79">
                  <c:v>Chukotka</c:v>
                </c:pt>
                <c:pt idx="80">
                  <c:v>Yamal-Nenets Autonomous Area</c:v>
                </c:pt>
                <c:pt idx="81">
                  <c:v>Yaroslavl Region</c:v>
                </c:pt>
              </c:strCache>
            </c:strRef>
          </c:cat>
          <c:val>
            <c:numRef>
              <c:f>Лист2!$D$2:$D$83</c:f>
              <c:numCache>
                <c:formatCode>General</c:formatCode>
                <c:ptCount val="82"/>
                <c:pt idx="0">
                  <c:v>154205.70000000001</c:v>
                </c:pt>
                <c:pt idx="1">
                  <c:v>285642.7</c:v>
                </c:pt>
                <c:pt idx="2">
                  <c:v>261685.5</c:v>
                </c:pt>
                <c:pt idx="3">
                  <c:v>208328.8</c:v>
                </c:pt>
                <c:pt idx="4">
                  <c:v>354982.9</c:v>
                </c:pt>
                <c:pt idx="5">
                  <c:v>166654</c:v>
                </c:pt>
                <c:pt idx="6">
                  <c:v>200178.9</c:v>
                </c:pt>
                <c:pt idx="7">
                  <c:v>221677.3</c:v>
                </c:pt>
                <c:pt idx="8">
                  <c:v>297377.7</c:v>
                </c:pt>
                <c:pt idx="9">
                  <c:v>243941.3</c:v>
                </c:pt>
                <c:pt idx="10">
                  <c:v>244614</c:v>
                </c:pt>
                <c:pt idx="11">
                  <c:v>205511.4</c:v>
                </c:pt>
                <c:pt idx="12">
                  <c:v>129826</c:v>
                </c:pt>
                <c:pt idx="13">
                  <c:v>306935.90000000002</c:v>
                </c:pt>
                <c:pt idx="14">
                  <c:v>123389.8</c:v>
                </c:pt>
                <c:pt idx="15">
                  <c:v>278319.2</c:v>
                </c:pt>
                <c:pt idx="16">
                  <c:v>286496.7</c:v>
                </c:pt>
                <c:pt idx="17">
                  <c:v>396388.6</c:v>
                </c:pt>
                <c:pt idx="18">
                  <c:v>125750.5</c:v>
                </c:pt>
                <c:pt idx="19">
                  <c:v>261301.2</c:v>
                </c:pt>
                <c:pt idx="20">
                  <c:v>160461.79999999999</c:v>
                </c:pt>
                <c:pt idx="21">
                  <c:v>199326.8</c:v>
                </c:pt>
                <c:pt idx="22">
                  <c:v>271035.40000000002</c:v>
                </c:pt>
                <c:pt idx="23">
                  <c:v>419586.9</c:v>
                </c:pt>
                <c:pt idx="24">
                  <c:v>162559.5</c:v>
                </c:pt>
                <c:pt idx="25">
                  <c:v>226551.7</c:v>
                </c:pt>
                <c:pt idx="26">
                  <c:v>386747.8</c:v>
                </c:pt>
                <c:pt idx="27">
                  <c:v>253302.1</c:v>
                </c:pt>
                <c:pt idx="28">
                  <c:v>501071.2</c:v>
                </c:pt>
                <c:pt idx="29">
                  <c:v>887545.2</c:v>
                </c:pt>
                <c:pt idx="30">
                  <c:v>348533.8</c:v>
                </c:pt>
                <c:pt idx="31">
                  <c:v>357478.8</c:v>
                </c:pt>
                <c:pt idx="32">
                  <c:v>254630.6</c:v>
                </c:pt>
                <c:pt idx="33">
                  <c:v>274474.3</c:v>
                </c:pt>
                <c:pt idx="34">
                  <c:v>244441.8</c:v>
                </c:pt>
                <c:pt idx="35">
                  <c:v>252493</c:v>
                </c:pt>
                <c:pt idx="36">
                  <c:v>311588.5</c:v>
                </c:pt>
                <c:pt idx="37">
                  <c:v>187706.4</c:v>
                </c:pt>
                <c:pt idx="38">
                  <c:v>175094.9</c:v>
                </c:pt>
                <c:pt idx="39">
                  <c:v>340933.2</c:v>
                </c:pt>
                <c:pt idx="40">
                  <c:v>284789.3</c:v>
                </c:pt>
                <c:pt idx="41">
                  <c:v>162885.79999999999</c:v>
                </c:pt>
                <c:pt idx="42">
                  <c:v>147117.4</c:v>
                </c:pt>
                <c:pt idx="43">
                  <c:v>141442.4</c:v>
                </c:pt>
                <c:pt idx="44">
                  <c:v>284068.3</c:v>
                </c:pt>
                <c:pt idx="45">
                  <c:v>171920.4</c:v>
                </c:pt>
                <c:pt idx="46">
                  <c:v>128639.7</c:v>
                </c:pt>
                <c:pt idx="47">
                  <c:v>84532.9</c:v>
                </c:pt>
                <c:pt idx="48">
                  <c:v>119182.5</c:v>
                </c:pt>
                <c:pt idx="49">
                  <c:v>253800.8</c:v>
                </c:pt>
                <c:pt idx="50">
                  <c:v>543089.80000000005</c:v>
                </c:pt>
                <c:pt idx="51">
                  <c:v>170089</c:v>
                </c:pt>
                <c:pt idx="52">
                  <c:v>161158.70000000001</c:v>
                </c:pt>
                <c:pt idx="53">
                  <c:v>565450.4</c:v>
                </c:pt>
                <c:pt idx="54">
                  <c:v>140924.6</c:v>
                </c:pt>
                <c:pt idx="55">
                  <c:v>376889.2</c:v>
                </c:pt>
                <c:pt idx="56">
                  <c:v>121498.9</c:v>
                </c:pt>
                <c:pt idx="57">
                  <c:v>245382.3</c:v>
                </c:pt>
                <c:pt idx="58">
                  <c:v>197358.8</c:v>
                </c:pt>
                <c:pt idx="59">
                  <c:v>215619.20000000001</c:v>
                </c:pt>
                <c:pt idx="60">
                  <c:v>293001.2</c:v>
                </c:pt>
                <c:pt idx="61">
                  <c:v>459261.2</c:v>
                </c:pt>
                <c:pt idx="62">
                  <c:v>190481.6</c:v>
                </c:pt>
                <c:pt idx="63">
                  <c:v>1297866.6000000001</c:v>
                </c:pt>
                <c:pt idx="64">
                  <c:v>344282.6</c:v>
                </c:pt>
                <c:pt idx="65">
                  <c:v>205874.5</c:v>
                </c:pt>
                <c:pt idx="66">
                  <c:v>154529.60000000001</c:v>
                </c:pt>
                <c:pt idx="67">
                  <c:v>188358.6</c:v>
                </c:pt>
                <c:pt idx="68">
                  <c:v>200009.7</c:v>
                </c:pt>
                <c:pt idx="69">
                  <c:v>352660.4</c:v>
                </c:pt>
                <c:pt idx="70">
                  <c:v>201038</c:v>
                </c:pt>
                <c:pt idx="71">
                  <c:v>539134.30000000005</c:v>
                </c:pt>
                <c:pt idx="72">
                  <c:v>244746.2</c:v>
                </c:pt>
                <c:pt idx="73">
                  <c:v>191059.6</c:v>
                </c:pt>
                <c:pt idx="74">
                  <c:v>323415</c:v>
                </c:pt>
                <c:pt idx="75">
                  <c:v>1707991.7</c:v>
                </c:pt>
                <c:pt idx="76">
                  <c:v>242150.5</c:v>
                </c:pt>
                <c:pt idx="77">
                  <c:v>78934.2</c:v>
                </c:pt>
                <c:pt idx="78">
                  <c:v>174293.5</c:v>
                </c:pt>
                <c:pt idx="79">
                  <c:v>960056.9</c:v>
                </c:pt>
                <c:pt idx="80">
                  <c:v>2211580</c:v>
                </c:pt>
                <c:pt idx="81">
                  <c:v>255297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4396672"/>
        <c:axId val="183417024"/>
      </c:lineChart>
      <c:catAx>
        <c:axId val="2343951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83416448"/>
        <c:crosses val="autoZero"/>
        <c:auto val="1"/>
        <c:lblAlgn val="ctr"/>
        <c:lblOffset val="100"/>
        <c:noMultiLvlLbl val="0"/>
      </c:catAx>
      <c:valAx>
        <c:axId val="183416448"/>
        <c:scaling>
          <c:orientation val="minMax"/>
          <c:max val="2500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4395136"/>
        <c:crosses val="autoZero"/>
        <c:crossBetween val="between"/>
      </c:valAx>
      <c:valAx>
        <c:axId val="18341702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234396672"/>
        <c:crosses val="max"/>
        <c:crossBetween val="between"/>
      </c:valAx>
      <c:catAx>
        <c:axId val="234396672"/>
        <c:scaling>
          <c:orientation val="minMax"/>
        </c:scaling>
        <c:delete val="1"/>
        <c:axPos val="b"/>
        <c:majorTickMark val="out"/>
        <c:minorTickMark val="none"/>
        <c:tickLblPos val="nextTo"/>
        <c:crossAx val="183417024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88340-F862-4172-9B57-3013CBFBBDEE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B7DDF-22D2-4ED8-868E-8EEB10C0D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578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D8B5A-C1F6-4DE4-A5D0-28CB5676CB3B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121A8-88F1-4BAD-BBAB-3688217F36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514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7734A-B241-4D00-ADA3-DF91B094355D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7734A-B241-4D00-ADA3-DF91B094355D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7734A-B241-4D00-ADA3-DF91B094355D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7734A-B241-4D00-ADA3-DF91B094355D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7734A-B241-4D00-ADA3-DF91B094355D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7734A-B241-4D00-ADA3-DF91B094355D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7734A-B241-4D00-ADA3-DF91B094355D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7734A-B241-4D00-ADA3-DF91B094355D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7734A-B241-4D00-ADA3-DF91B094355D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7734A-B241-4D00-ADA3-DF91B094355D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7734A-B241-4D00-ADA3-DF91B094355D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7734A-B241-4D00-ADA3-DF91B094355D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7734A-B241-4D00-ADA3-DF91B094355D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7734A-B241-4D00-ADA3-DF91B094355D}" type="slidenum">
              <a:rPr lang="ru-RU" smtClean="0">
                <a:solidFill>
                  <a:prstClr val="black"/>
                </a:solidFill>
              </a:rPr>
              <a:pPr/>
              <a:t>30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7734A-B241-4D00-ADA3-DF91B094355D}" type="slidenum">
              <a:rPr lang="ru-RU" smtClean="0">
                <a:solidFill>
                  <a:prstClr val="black"/>
                </a:solidFill>
              </a:rPr>
              <a:pPr/>
              <a:t>32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7734A-B241-4D00-ADA3-DF91B094355D}" type="slidenum">
              <a:rPr lang="ru-RU" smtClean="0">
                <a:solidFill>
                  <a:prstClr val="black"/>
                </a:solidFill>
              </a:rPr>
              <a:pPr/>
              <a:t>33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7734A-B241-4D00-ADA3-DF91B094355D}" type="slidenum">
              <a:rPr lang="ru-RU" smtClean="0">
                <a:solidFill>
                  <a:prstClr val="black"/>
                </a:solidFill>
              </a:rPr>
              <a:pPr/>
              <a:t>34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7734A-B241-4D00-ADA3-DF91B094355D}" type="slidenum">
              <a:rPr lang="ru-RU" smtClean="0">
                <a:solidFill>
                  <a:prstClr val="black"/>
                </a:solidFill>
              </a:rPr>
              <a:pPr/>
              <a:t>35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7734A-B241-4D00-ADA3-DF91B094355D}" type="slidenum">
              <a:rPr lang="ru-RU" smtClean="0">
                <a:solidFill>
                  <a:prstClr val="black"/>
                </a:solidFill>
              </a:rPr>
              <a:pPr/>
              <a:t>36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7734A-B241-4D00-ADA3-DF91B094355D}" type="slidenum">
              <a:rPr lang="ru-RU" smtClean="0">
                <a:solidFill>
                  <a:prstClr val="black"/>
                </a:solidFill>
              </a:rPr>
              <a:pPr/>
              <a:t>37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7734A-B241-4D00-ADA3-DF91B094355D}" type="slidenum">
              <a:rPr lang="ru-RU" smtClean="0">
                <a:solidFill>
                  <a:prstClr val="black"/>
                </a:solidFill>
              </a:rPr>
              <a:pPr/>
              <a:t>38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7734A-B241-4D00-ADA3-DF91B094355D}" type="slidenum">
              <a:rPr lang="ru-RU" smtClean="0">
                <a:solidFill>
                  <a:prstClr val="black"/>
                </a:solidFill>
              </a:rPr>
              <a:pPr/>
              <a:t>39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7734A-B241-4D00-ADA3-DF91B094355D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7734A-B241-4D00-ADA3-DF91B094355D}" type="slidenum">
              <a:rPr lang="ru-RU" smtClean="0">
                <a:solidFill>
                  <a:prstClr val="black"/>
                </a:solidFill>
              </a:rPr>
              <a:pPr/>
              <a:t>40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7734A-B241-4D00-ADA3-DF91B094355D}" type="slidenum">
              <a:rPr lang="ru-RU" smtClean="0">
                <a:solidFill>
                  <a:prstClr val="black"/>
                </a:solidFill>
              </a:rPr>
              <a:pPr/>
              <a:t>41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7734A-B241-4D00-ADA3-DF91B094355D}" type="slidenum">
              <a:rPr lang="ru-RU" smtClean="0">
                <a:solidFill>
                  <a:prstClr val="black"/>
                </a:solidFill>
              </a:rPr>
              <a:pPr/>
              <a:t>42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7734A-B241-4D00-ADA3-DF91B094355D}" type="slidenum">
              <a:rPr lang="ru-RU" smtClean="0">
                <a:solidFill>
                  <a:prstClr val="black"/>
                </a:solidFill>
              </a:rPr>
              <a:pPr/>
              <a:t>43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7734A-B241-4D00-ADA3-DF91B094355D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7734A-B241-4D00-ADA3-DF91B094355D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7734A-B241-4D00-ADA3-DF91B094355D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7734A-B241-4D00-ADA3-DF91B094355D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7734A-B241-4D00-ADA3-DF91B094355D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7734A-B241-4D00-ADA3-DF91B094355D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DCF92-FC3E-437A-9742-14FF8A3A4730}" type="datetime1">
              <a:rPr lang="en-US"/>
              <a:pPr>
                <a:defRPr/>
              </a:pPr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60E50-1341-4110-8614-3B5A1C4F6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74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FC144-7D4F-4D46-B04B-B69770F7A435}" type="datetime1">
              <a:rPr lang="en-US"/>
              <a:pPr>
                <a:defRPr/>
              </a:pPr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63C27-F5F6-4389-B9B0-703C772206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58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1DFBF-B5F8-4225-BBC1-625465EF0B6E}" type="datetime1">
              <a:rPr lang="en-US"/>
              <a:pPr>
                <a:defRPr/>
              </a:pPr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909FC-E42E-42F4-A299-2B18712B6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425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A49C6-654F-49EA-9463-E1E264DB0C6B}" type="datetime1">
              <a:rPr lang="en-US"/>
              <a:pPr>
                <a:defRPr/>
              </a:pPr>
              <a:t>3/22/2016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37101-AB47-4452-A875-B22B235FB7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148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462C2-66E3-4450-9D92-8E54099103CD}" type="datetime1">
              <a:rPr lang="en-US"/>
              <a:pPr>
                <a:defRPr/>
              </a:pPr>
              <a:t>3/22/2016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37DA9-6249-409C-B5E1-42CA42086F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17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D8F7E-5BA9-4A20-B002-67566E26FD19}" type="datetime1">
              <a:rPr lang="en-US"/>
              <a:pPr>
                <a:defRPr/>
              </a:pPr>
              <a:t>3/22/2016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3A723-50AC-4080-BAF5-1A9D157A8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61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107C9-3828-4792-AAF3-8850614F23FD}" type="datetime1">
              <a:rPr lang="en-US"/>
              <a:pPr>
                <a:defRPr/>
              </a:pPr>
              <a:t>3/22/2016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8E9B1-82BB-479A-9A71-196B14FB4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2633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112D3-3C4E-47DA-84F2-B7E67104B437}" type="datetime1">
              <a:rPr lang="en-US"/>
              <a:pPr>
                <a:defRPr/>
              </a:pPr>
              <a:t>3/22/2016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01942-CE85-4D46-9A25-CD30977CE5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076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5F31B-0D3F-4D96-9447-946972BE50E8}" type="datetime1">
              <a:rPr lang="en-US"/>
              <a:pPr>
                <a:defRPr/>
              </a:pPr>
              <a:t>3/22/2016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50EC8-7C3F-4965-B898-F4C5C8758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961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33CDC-B1BF-4CBD-B79C-40D77243A42D}" type="datetime1">
              <a:rPr lang="en-US"/>
              <a:pPr>
                <a:defRPr/>
              </a:pPr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A4586-1BDF-4577-B047-AC422EB16B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2770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FB133-394B-4838-A19E-BD2EB0A5CE32}" type="datetime1">
              <a:rPr lang="en-US"/>
              <a:pPr>
                <a:defRPr/>
              </a:pPr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CF3C5-71F3-40FF-9F8C-387F878DAF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132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9E74BCF-93CB-4ECD-8EF6-7E8E4C962F6B}" type="datetime1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9D7C4A8-E89C-412E-92AB-7577AF2FF0E0}" type="slidenum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111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oleshukov@hse.r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338959" y="2446571"/>
            <a:ext cx="8466082" cy="2331579"/>
          </a:xfrm>
        </p:spPr>
        <p:txBody>
          <a:bodyPr/>
          <a:lstStyle/>
          <a:p>
            <a:pPr eaLnBrk="1" hangingPunct="1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поисках оптимальной модели управления университетами в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федеративных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странах</a:t>
            </a:r>
            <a:endParaRPr lang="en-US" sz="2900" b="1" dirty="0" smtClean="0">
              <a:latin typeface="Stencil" panose="040409050D0802020404" pitchFamily="82" charset="0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13316" name="Subtitle 2"/>
          <p:cNvSpPr txBox="1">
            <a:spLocks/>
          </p:cNvSpPr>
          <p:nvPr/>
        </p:nvSpPr>
        <p:spPr bwMode="auto">
          <a:xfrm>
            <a:off x="1371600" y="6467475"/>
            <a:ext cx="6400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 fontAlgn="base">
              <a:spcBef>
                <a:spcPct val="20000"/>
              </a:spcBef>
              <a:spcAft>
                <a:spcPct val="0"/>
              </a:spcAft>
            </a:pPr>
            <a:endParaRPr lang="en-US" sz="800" dirty="0" smtClean="0">
              <a:solidFill>
                <a:prstClr val="white"/>
              </a:solidFill>
              <a:latin typeface="Arial" charset="0"/>
              <a:ea typeface="ＭＳ Ｐゴシック"/>
            </a:endParaRPr>
          </a:p>
          <a:p>
            <a:pPr algn="ctr"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en-US" sz="800" dirty="0" smtClean="0">
                <a:solidFill>
                  <a:prstClr val="white"/>
                </a:solidFill>
                <a:latin typeface="Arial" charset="0"/>
                <a:ea typeface="ＭＳ Ｐゴシック"/>
              </a:rPr>
              <a:t>www.hse.ru</a:t>
            </a:r>
            <a:r>
              <a:rPr lang="ru-RU" sz="800" dirty="0" smtClean="0">
                <a:solidFill>
                  <a:prstClr val="white"/>
                </a:solidFill>
                <a:latin typeface="Arial" charset="0"/>
                <a:ea typeface="ＭＳ Ｐゴシック"/>
              </a:rPr>
              <a:t> </a:t>
            </a:r>
            <a:endParaRPr kumimoji="1" lang="ru-RU" sz="800" dirty="0">
              <a:solidFill>
                <a:prstClr val="white"/>
              </a:solidFill>
              <a:latin typeface="Myriad Pro"/>
              <a:ea typeface="ＭＳ Ｐゴシック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16016" y="5013176"/>
            <a:ext cx="4427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И.Д. Фрумин,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О.В. Лешуков,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Институт образования НИУ ВШЭ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26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6289675"/>
            <a:ext cx="9144000" cy="568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67C8C3C-C16A-4270-A8C8-611EC22FB1A4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4E63C27-F5F6-4389-B9B0-703C77220625}" type="slidenum">
              <a:rPr lang="en-US" sz="1200" smtClean="0">
                <a:solidFill>
                  <a:srgbClr val="898989"/>
                </a:solidFill>
                <a:ea typeface="ＭＳ Ｐゴシック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z="1200">
              <a:solidFill>
                <a:srgbClr val="898989"/>
              </a:solidFill>
              <a:ea typeface="ＭＳ Ｐゴシック" charset="-128"/>
            </a:endParaRPr>
          </a:p>
        </p:txBody>
      </p:sp>
      <p:sp>
        <p:nvSpPr>
          <p:cNvPr id="17" name="Номер слайда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4E63C27-F5F6-4389-B9B0-703C77220625}" type="slidenum">
              <a:rPr lang="en-US" sz="1200" smtClean="0">
                <a:solidFill>
                  <a:srgbClr val="898989"/>
                </a:solidFill>
                <a:ea typeface="ＭＳ Ｐゴシック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z="1200">
              <a:solidFill>
                <a:srgbClr val="898989"/>
              </a:solidFill>
              <a:ea typeface="ＭＳ Ｐゴシック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39119" y="334264"/>
            <a:ext cx="13694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Китай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2511"/>
            <a:ext cx="8686800" cy="50189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07032" y="1333179"/>
            <a:ext cx="80573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Расходы на одного студента по разным типам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вузов в Китае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95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6289675"/>
            <a:ext cx="9144000" cy="568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67C8C3C-C16A-4270-A8C8-611EC22FB1A4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4E63C27-F5F6-4389-B9B0-703C77220625}" type="slidenum">
              <a:rPr lang="en-US" sz="1200" smtClean="0">
                <a:solidFill>
                  <a:srgbClr val="898989"/>
                </a:solidFill>
                <a:ea typeface="ＭＳ Ｐゴシック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z="1200">
              <a:solidFill>
                <a:srgbClr val="898989"/>
              </a:solidFill>
              <a:ea typeface="ＭＳ Ｐゴシック" charset="-128"/>
            </a:endParaRPr>
          </a:p>
        </p:txBody>
      </p:sp>
      <p:sp>
        <p:nvSpPr>
          <p:cNvPr id="17" name="Номер слайда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4E63C27-F5F6-4389-B9B0-703C77220625}" type="slidenum">
              <a:rPr lang="en-US" sz="1200" smtClean="0">
                <a:solidFill>
                  <a:srgbClr val="898989"/>
                </a:solidFill>
                <a:ea typeface="ＭＳ Ｐゴシック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z="1200">
              <a:solidFill>
                <a:srgbClr val="898989"/>
              </a:solidFill>
              <a:ea typeface="ＭＳ Ｐゴシック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260648"/>
            <a:ext cx="6779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Бразилия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5766" y="1324303"/>
            <a:ext cx="9144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Три уровня власти: </a:t>
            </a:r>
            <a:r>
              <a:rPr lang="ru-RU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федеральный, региональный, муниципальный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имеют право открывать и содержать университеты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083597"/>
              </p:ext>
            </p:extLst>
          </p:nvPr>
        </p:nvGraphicFramePr>
        <p:xfrm>
          <a:off x="6084168" y="2924944"/>
          <a:ext cx="3044067" cy="2321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657"/>
                <a:gridCol w="900410"/>
              </a:tblGrid>
              <a:tr h="37471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Подчиненность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университетов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471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471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471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471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Частные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970634"/>
            <a:ext cx="622818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90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Согласно Конституции 18% налоговых </a:t>
            </a:r>
            <a:r>
              <a:rPr lang="ru-RU" sz="1900" dirty="0" smtClean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поступлений</a:t>
            </a:r>
            <a:r>
              <a:rPr lang="ru-RU" sz="190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</a:t>
            </a:r>
            <a:r>
              <a:rPr lang="ru-RU" sz="1900" dirty="0" smtClean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(без трансфертов) </a:t>
            </a:r>
            <a:r>
              <a:rPr lang="ru-RU" sz="190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в федеральный бюджет должно тратиться на образование (до 75% уходит на высшее образование)</a:t>
            </a: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25% поступлений в региональный и муниципальный бюджеты тратятся на образование (из них около 5% на высшее образование)</a:t>
            </a: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Федеральные вузы (преимущественно исследовательского типа) 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на 88% 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финансируются из 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федерального бюджета, региональные – на 87% из регионального 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бюджета</a:t>
            </a:r>
            <a:endParaRPr lang="ru-RU" sz="1900" dirty="0">
              <a:solidFill>
                <a:prstClr val="black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Муниципальные учреждения имеют большую долю поступлений от средств населения (80% составляют доходы от коммерческих мест)</a:t>
            </a: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Прерогатива 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федерального 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уровня: финансирование науки, установление образовательных стандартов</a:t>
            </a:r>
            <a:endParaRPr lang="ru-RU" sz="1900" dirty="0">
              <a:solidFill>
                <a:prstClr val="black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28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6289675"/>
            <a:ext cx="9144000" cy="568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67C8C3C-C16A-4270-A8C8-611EC22FB1A4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4E63C27-F5F6-4389-B9B0-703C77220625}" type="slidenum">
              <a:rPr lang="en-US" sz="1200" smtClean="0">
                <a:solidFill>
                  <a:srgbClr val="898989"/>
                </a:solidFill>
                <a:ea typeface="ＭＳ Ｐゴシック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z="1200">
              <a:solidFill>
                <a:srgbClr val="898989"/>
              </a:solidFill>
              <a:ea typeface="ＭＳ Ｐゴシック" charset="-128"/>
            </a:endParaRPr>
          </a:p>
        </p:txBody>
      </p:sp>
      <p:sp>
        <p:nvSpPr>
          <p:cNvPr id="17" name="Номер слайда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4E63C27-F5F6-4389-B9B0-703C77220625}" type="slidenum">
              <a:rPr lang="en-US" sz="1200" smtClean="0">
                <a:solidFill>
                  <a:srgbClr val="898989"/>
                </a:solidFill>
                <a:ea typeface="ＭＳ Ｐゴシック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z="1200">
              <a:solidFill>
                <a:srgbClr val="898989"/>
              </a:solidFill>
              <a:ea typeface="ＭＳ Ｐゴシック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9632" y="332656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Австралия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268760"/>
            <a:ext cx="9144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Гомогенная национальная система высшего образования – 37 университетов составляют «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Unified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Сферы ведения федерации:</a:t>
            </a:r>
          </a:p>
          <a:p>
            <a:pPr marL="969963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вузов и возможность изменения стандартов финансового управления</a:t>
            </a:r>
          </a:p>
          <a:p>
            <a:pPr marL="969963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Аккредитация и определение образовательных стандартов</a:t>
            </a:r>
          </a:p>
          <a:p>
            <a:pPr marL="969963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и аудит деятельности университетов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Формальные и ограниченные полномочия регионов: </a:t>
            </a:r>
          </a:p>
          <a:p>
            <a:pPr marL="98425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пользования землей, ЖКХ, </a:t>
            </a:r>
          </a:p>
          <a:p>
            <a:pPr marL="98425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оддержка взаимодействия со школами, </a:t>
            </a:r>
          </a:p>
          <a:p>
            <a:pPr marL="98425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селективная поддержка научных школ и т.д.</a:t>
            </a:r>
          </a:p>
          <a:p>
            <a:pPr marL="98425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Оперативное управление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университетов имеют более 30 000 студентов, 5 вузов более 50 000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Регионы  координируют уровень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vocational education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904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6289675"/>
            <a:ext cx="9144000" cy="568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67C8C3C-C16A-4270-A8C8-611EC22FB1A4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4E63C27-F5F6-4389-B9B0-703C77220625}" type="slidenum">
              <a:rPr lang="en-US" sz="1200" smtClean="0">
                <a:solidFill>
                  <a:srgbClr val="898989"/>
                </a:solidFill>
                <a:ea typeface="ＭＳ Ｐゴシック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z="1200">
              <a:solidFill>
                <a:srgbClr val="898989"/>
              </a:solidFill>
              <a:ea typeface="ＭＳ Ｐゴシック" charset="-128"/>
            </a:endParaRPr>
          </a:p>
        </p:txBody>
      </p:sp>
      <p:sp>
        <p:nvSpPr>
          <p:cNvPr id="17" name="Номер слайда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4E63C27-F5F6-4389-B9B0-703C77220625}" type="slidenum">
              <a:rPr lang="en-US" sz="1200" smtClean="0">
                <a:solidFill>
                  <a:srgbClr val="898989"/>
                </a:solidFill>
                <a:ea typeface="ＭＳ Ｐゴシック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z="1200">
              <a:solidFill>
                <a:srgbClr val="898989"/>
              </a:solidFill>
              <a:ea typeface="ＭＳ Ｐゴシック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7624" y="325260"/>
            <a:ext cx="7699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Мексика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249302"/>
            <a:ext cx="914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Сферы ведения регионов:</a:t>
            </a:r>
          </a:p>
          <a:p>
            <a:pPr marL="10795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Базовое финансирование вузов</a:t>
            </a:r>
          </a:p>
          <a:p>
            <a:pPr marL="10795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Согласование кандидатур ректоров при выборах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Сферы ведения федерации:</a:t>
            </a:r>
          </a:p>
          <a:p>
            <a:pPr marL="955675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финансирование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“public universities with solidarity support”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955675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качества</a:t>
            </a:r>
          </a:p>
          <a:p>
            <a:pPr marL="955675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науки</a:t>
            </a:r>
          </a:p>
          <a:p>
            <a:pPr marL="955675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Особые проекты национального масштаба (например, задача подготовки инженеров)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прозрачной системы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фискальный централизм и асимметрия: </a:t>
            </a:r>
          </a:p>
          <a:p>
            <a:pPr marL="355600"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вуз имеет собственный договор с федеральным правительством, устанавливающийся объем финансирования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94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6289675"/>
            <a:ext cx="9144000" cy="568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67C8C3C-C16A-4270-A8C8-611EC22FB1A4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4E63C27-F5F6-4389-B9B0-703C77220625}" type="slidenum">
              <a:rPr lang="en-US" sz="1200" smtClean="0">
                <a:solidFill>
                  <a:srgbClr val="898989"/>
                </a:solidFill>
                <a:ea typeface="ＭＳ Ｐゴシック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z="1200">
              <a:solidFill>
                <a:srgbClr val="898989"/>
              </a:solidFill>
              <a:ea typeface="ＭＳ Ｐゴシック" charset="-128"/>
            </a:endParaRPr>
          </a:p>
        </p:txBody>
      </p:sp>
      <p:sp>
        <p:nvSpPr>
          <p:cNvPr id="17" name="Номер слайда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4E63C27-F5F6-4389-B9B0-703C77220625}" type="slidenum">
              <a:rPr lang="en-US" sz="1200" smtClean="0">
                <a:solidFill>
                  <a:srgbClr val="898989"/>
                </a:solidFill>
                <a:ea typeface="ＭＳ Ｐゴシック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z="1200">
              <a:solidFill>
                <a:srgbClr val="898989"/>
              </a:solidFill>
              <a:ea typeface="ＭＳ Ｐゴシック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70871" y="360416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Попытки </a:t>
            </a:r>
            <a:r>
              <a:rPr lang="ru-RU" sz="24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типологизации</a:t>
            </a:r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степени централизации</a:t>
            </a:r>
            <a:endParaRPr lang="ru-RU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0796" y="1181069"/>
            <a:ext cx="9144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Децентрализованные до регионов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Канада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США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Германия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Смешанные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Бразилия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Мексика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Централизованные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Австралия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Централизованные в определенном сегменте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Китай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централизация политических и фискальных полномочий при децентрализации административных полномочий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Сильно централизованные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67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6289675"/>
            <a:ext cx="9144000" cy="568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t"/>
          <a:lstStyle/>
          <a:p>
            <a:fld id="{A67C8C3C-C16A-4270-A8C8-611EC22FB1A4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4E63C27-F5F6-4389-B9B0-703C77220625}" type="slidenum">
              <a:rPr lang="en-US" sz="1200" smtClean="0">
                <a:solidFill>
                  <a:srgbClr val="898989"/>
                </a:solidFill>
                <a:ea typeface="ＭＳ Ｐゴシック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z="1200">
              <a:solidFill>
                <a:srgbClr val="898989"/>
              </a:solidFill>
              <a:ea typeface="ＭＳ Ｐゴシック" charset="-128"/>
            </a:endParaRPr>
          </a:p>
        </p:txBody>
      </p:sp>
      <p:sp>
        <p:nvSpPr>
          <p:cNvPr id="17" name="Номер слайда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4E63C27-F5F6-4389-B9B0-703C77220625}" type="slidenum">
              <a:rPr lang="en-US" sz="1200" smtClean="0">
                <a:solidFill>
                  <a:srgbClr val="898989"/>
                </a:solidFill>
                <a:ea typeface="ＭＳ Ｐゴシック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z="1200">
              <a:solidFill>
                <a:srgbClr val="898989"/>
              </a:solidFill>
              <a:ea typeface="ＭＳ Ｐゴシック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7664" y="188640"/>
            <a:ext cx="7247656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различных моделей: предварительные результаты-1</a:t>
            </a:r>
            <a:endParaRPr lang="ru-RU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54008"/>
              </p:ext>
            </p:extLst>
          </p:nvPr>
        </p:nvGraphicFramePr>
        <p:xfrm>
          <a:off x="-19990" y="3140968"/>
          <a:ext cx="9144000" cy="1134229"/>
        </p:xfrm>
        <a:graphic>
          <a:graphicData uri="http://schemas.openxmlformats.org/drawingml/2006/table">
            <a:tbl>
              <a:tblPr/>
              <a:tblGrid>
                <a:gridCol w="3852777"/>
                <a:gridCol w="5291223"/>
              </a:tblGrid>
              <a:tr h="57606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Стабильность договоренностей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20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Подвержены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значительным изменениям 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Мексика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Бразилия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Медленная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эволюция в пределах общей структуры 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Германия, Китай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84046"/>
              </p:ext>
            </p:extLst>
          </p:nvPr>
        </p:nvGraphicFramePr>
        <p:xfrm>
          <a:off x="-21179" y="1484784"/>
          <a:ext cx="9032523" cy="1336541"/>
        </p:xfrm>
        <a:graphic>
          <a:graphicData uri="http://schemas.openxmlformats.org/drawingml/2006/table">
            <a:tbl>
              <a:tblPr/>
              <a:tblGrid>
                <a:gridCol w="2012251"/>
                <a:gridCol w="2016224"/>
                <a:gridCol w="3331520"/>
                <a:gridCol w="1672528"/>
              </a:tblGrid>
              <a:tr h="504056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Основные драйверы координации при управлении высшим образованием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6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Правовые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Австралия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Германия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Переговоры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Германия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Политические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Китай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стратегия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командных высот»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Мексика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Фискально-экономические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Австралия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044409"/>
              </p:ext>
            </p:extLst>
          </p:nvPr>
        </p:nvGraphicFramePr>
        <p:xfrm>
          <a:off x="0" y="4725144"/>
          <a:ext cx="9144000" cy="1631206"/>
        </p:xfrm>
        <a:graphic>
          <a:graphicData uri="http://schemas.openxmlformats.org/drawingml/2006/table">
            <a:tbl>
              <a:tblPr/>
              <a:tblGrid>
                <a:gridCol w="2373881"/>
                <a:gridCol w="3334536"/>
                <a:gridCol w="3435583"/>
              </a:tblGrid>
              <a:tr h="71401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Степень независимости региональных органов управления образованием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71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Высокая (Канада, США, Германия)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Доминантные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позиции центральных властей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(Австралия)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Значительная политическая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зависимость (Китай, Мексика)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253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6289675"/>
            <a:ext cx="9144000" cy="568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t"/>
          <a:lstStyle/>
          <a:p>
            <a:fld id="{A67C8C3C-C16A-4270-A8C8-611EC22FB1A4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4E63C27-F5F6-4389-B9B0-703C77220625}" type="slidenum">
              <a:rPr lang="en-US" sz="1200" smtClean="0">
                <a:solidFill>
                  <a:srgbClr val="898989"/>
                </a:solidFill>
                <a:ea typeface="ＭＳ Ｐゴシック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z="1200">
              <a:solidFill>
                <a:srgbClr val="898989"/>
              </a:solidFill>
              <a:ea typeface="ＭＳ Ｐゴシック" charset="-128"/>
            </a:endParaRPr>
          </a:p>
        </p:txBody>
      </p:sp>
      <p:sp>
        <p:nvSpPr>
          <p:cNvPr id="17" name="Номер слайда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4E63C27-F5F6-4389-B9B0-703C77220625}" type="slidenum">
              <a:rPr lang="en-US" sz="1200" smtClean="0">
                <a:solidFill>
                  <a:srgbClr val="898989"/>
                </a:solidFill>
                <a:ea typeface="ＭＳ Ｐゴシック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z="1200">
              <a:solidFill>
                <a:srgbClr val="898989"/>
              </a:solidFill>
              <a:ea typeface="ＭＳ Ｐゴシック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260648"/>
            <a:ext cx="7247656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различных моделей: предварительные </a:t>
            </a:r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результаты-2</a:t>
            </a:r>
            <a:endParaRPr lang="ru-RU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394196"/>
              </p:ext>
            </p:extLst>
          </p:nvPr>
        </p:nvGraphicFramePr>
        <p:xfrm>
          <a:off x="0" y="1412776"/>
          <a:ext cx="9143999" cy="1318731"/>
        </p:xfrm>
        <a:graphic>
          <a:graphicData uri="http://schemas.openxmlformats.org/drawingml/2006/table">
            <a:tbl>
              <a:tblPr/>
              <a:tblGrid>
                <a:gridCol w="2987824"/>
                <a:gridCol w="2592288"/>
                <a:gridCol w="3563887"/>
              </a:tblGrid>
              <a:tr h="48624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искальный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федерализм при управлении ВО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58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Сильная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фискальная централизация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Китай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Австралия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Вертикальный фискальный баланс (Германия, США, Канада)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Ассиметричный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фискальный федерализм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(Мексика, Бразилия)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05654"/>
              </p:ext>
            </p:extLst>
          </p:nvPr>
        </p:nvGraphicFramePr>
        <p:xfrm>
          <a:off x="-1" y="2852936"/>
          <a:ext cx="9144001" cy="1512168"/>
        </p:xfrm>
        <a:graphic>
          <a:graphicData uri="http://schemas.openxmlformats.org/drawingml/2006/table">
            <a:tbl>
              <a:tblPr/>
              <a:tblGrid>
                <a:gridCol w="3419873"/>
                <a:gridCol w="2808312"/>
                <a:gridCol w="2915816"/>
              </a:tblGrid>
              <a:tr h="38449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Неоднородность региональных систем ВО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276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Высокая </a:t>
                      </a:r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Китай,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Мексика</a:t>
                      </a:r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Бразилия)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Сравнительно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низкая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Германия, Канада,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Австралия)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943741"/>
              </p:ext>
            </p:extLst>
          </p:nvPr>
        </p:nvGraphicFramePr>
        <p:xfrm>
          <a:off x="-13454" y="4437112"/>
          <a:ext cx="9170908" cy="1192525"/>
        </p:xfrm>
        <a:graphic>
          <a:graphicData uri="http://schemas.openxmlformats.org/drawingml/2006/table">
            <a:tbl>
              <a:tblPr/>
              <a:tblGrid>
                <a:gridCol w="2267355"/>
                <a:gridCol w="2246596"/>
                <a:gridCol w="4656957"/>
              </a:tblGrid>
              <a:tr h="36004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Стратификация системы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29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Высокая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Мексика,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США)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Австралия,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США в некоторых регионах)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Сравнительное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равенство качества и репутации среди университетов (Германия, Канада (без учета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vocational education).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560882"/>
              </p:ext>
            </p:extLst>
          </p:nvPr>
        </p:nvGraphicFramePr>
        <p:xfrm>
          <a:off x="2570" y="5749997"/>
          <a:ext cx="9141430" cy="971478"/>
        </p:xfrm>
        <a:graphic>
          <a:graphicData uri="http://schemas.openxmlformats.org/drawingml/2006/table">
            <a:tbl>
              <a:tblPr/>
              <a:tblGrid>
                <a:gridCol w="2841239"/>
                <a:gridCol w="2736304"/>
                <a:gridCol w="3563887"/>
              </a:tblGrid>
              <a:tr h="28803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Направления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координации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34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центральными органами власти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Китай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Межрегиональная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Германия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Канада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федерацией и регионами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Германия, Бразилия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31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6289675"/>
            <a:ext cx="9144000" cy="568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67C8C3C-C16A-4270-A8C8-611EC22FB1A4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4E63C27-F5F6-4389-B9B0-703C77220625}" type="slidenum">
              <a:rPr lang="en-US" sz="1200" smtClean="0">
                <a:solidFill>
                  <a:srgbClr val="898989"/>
                </a:solidFill>
                <a:ea typeface="ＭＳ Ｐゴシック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z="1200">
              <a:solidFill>
                <a:srgbClr val="898989"/>
              </a:solidFill>
              <a:ea typeface="ＭＳ Ｐゴシック" charset="-128"/>
            </a:endParaRPr>
          </a:p>
        </p:txBody>
      </p:sp>
      <p:sp>
        <p:nvSpPr>
          <p:cNvPr id="17" name="Номер слайда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4E63C27-F5F6-4389-B9B0-703C77220625}" type="slidenum">
              <a:rPr lang="en-US" sz="1200" smtClean="0">
                <a:solidFill>
                  <a:srgbClr val="898989"/>
                </a:solidFill>
                <a:ea typeface="ＭＳ Ｐゴシック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z="1200">
              <a:solidFill>
                <a:srgbClr val="898989"/>
              </a:solidFill>
              <a:ea typeface="ＭＳ Ｐゴシック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1641" y="200867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драйверы изменения моделей федерально-региональных отношений в ВО</a:t>
            </a:r>
            <a:endParaRPr lang="ru-RU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65004"/>
            <a:ext cx="914503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массовизация</a:t>
            </a:r>
            <a:endParaRPr lang="en-US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диверсификация</a:t>
            </a:r>
            <a:endParaRPr lang="en-US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лобализация и «гонка за рейтингами»</a:t>
            </a:r>
            <a:endParaRPr lang="en-US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системы налогообложения,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cost-sharing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разными уровнями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властями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овышение роли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R&amp;D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</a:t>
            </a:r>
            <a:r>
              <a:rPr lang="ru-RU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легитимизации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власти федерального и регионального уровней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36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6289675"/>
            <a:ext cx="9144000" cy="568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67C8C3C-C16A-4270-A8C8-611EC22FB1A4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4E63C27-F5F6-4389-B9B0-703C77220625}" type="slidenum">
              <a:rPr lang="en-US" sz="1200" smtClean="0">
                <a:solidFill>
                  <a:srgbClr val="898989"/>
                </a:solidFill>
                <a:ea typeface="ＭＳ Ｐゴシック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z="1200">
              <a:solidFill>
                <a:srgbClr val="898989"/>
              </a:solidFill>
              <a:ea typeface="ＭＳ Ｐゴシック" charset="-128"/>
            </a:endParaRPr>
          </a:p>
        </p:txBody>
      </p:sp>
      <p:sp>
        <p:nvSpPr>
          <p:cNvPr id="17" name="Номер слайда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4E63C27-F5F6-4389-B9B0-703C77220625}" type="slidenum">
              <a:rPr lang="en-US" sz="1200" smtClean="0">
                <a:solidFill>
                  <a:srgbClr val="898989"/>
                </a:solidFill>
                <a:ea typeface="ＭＳ Ｐゴシック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z="1200">
              <a:solidFill>
                <a:srgbClr val="898989"/>
              </a:solidFill>
              <a:ea typeface="ＭＳ Ｐゴシック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" y="1628800"/>
            <a:ext cx="824440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Усиление федерального контроля через </a:t>
            </a:r>
            <a:endParaRPr lang="ru-RU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4263" indent="-4572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оценку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качества, </a:t>
            </a:r>
          </a:p>
          <a:p>
            <a:pPr marL="1084263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студентам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084263" indent="-4572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науки,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4263" indent="-4572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поддержку интернационализации</a:t>
            </a:r>
          </a:p>
          <a:p>
            <a:pPr algn="just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Федеральная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вузов мирового класса</a:t>
            </a:r>
          </a:p>
          <a:p>
            <a:pPr algn="just"/>
            <a:endParaRPr lang="ru-RU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Усиление связи университетов с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региональным развитием</a:t>
            </a:r>
          </a:p>
          <a:p>
            <a:pPr algn="just"/>
            <a:endParaRPr lang="ru-RU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31158" y="227580"/>
            <a:ext cx="7308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тренды развития федерализма в высшем образовании</a:t>
            </a:r>
            <a:endParaRPr lang="ru-RU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8244408" y="3501008"/>
            <a:ext cx="360040" cy="72008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0800000">
            <a:off x="8250766" y="4259786"/>
            <a:ext cx="360040" cy="72008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67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6289675"/>
            <a:ext cx="9144000" cy="568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67C8C3C-C16A-4270-A8C8-611EC22FB1A4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4E63C27-F5F6-4389-B9B0-703C77220625}" type="slidenum">
              <a:rPr lang="en-US" sz="1200" smtClean="0">
                <a:solidFill>
                  <a:srgbClr val="898989"/>
                </a:solidFill>
                <a:ea typeface="ＭＳ Ｐゴシック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z="1200">
              <a:solidFill>
                <a:srgbClr val="898989"/>
              </a:solidFill>
              <a:ea typeface="ＭＳ Ｐゴシック" charset="-128"/>
            </a:endParaRPr>
          </a:p>
        </p:txBody>
      </p:sp>
      <p:sp>
        <p:nvSpPr>
          <p:cNvPr id="17" name="Номер слайда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4E63C27-F5F6-4389-B9B0-703C77220625}" type="slidenum">
              <a:rPr lang="en-US" sz="1200" smtClean="0">
                <a:solidFill>
                  <a:srgbClr val="898989"/>
                </a:solidFill>
                <a:ea typeface="ＭＳ Ｐゴシック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z="1200">
              <a:solidFill>
                <a:srgbClr val="898989"/>
              </a:solidFill>
              <a:ea typeface="ＭＳ Ｐゴシック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772816"/>
            <a:ext cx="9056771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Локальная релевантность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 cost-sharing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Пересечение и дублирование 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Функциональное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разделение ответственности (регионы отвечают за образование, федерация за науку) 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снижает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управления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Централизация системы не ведет к региональной однородности и равенству 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88024" y="458412"/>
            <a:ext cx="7308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вызовы</a:t>
            </a:r>
            <a:endParaRPr lang="ru-RU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18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6289675"/>
            <a:ext cx="9144000" cy="568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67C8C3C-C16A-4270-A8C8-611EC22FB1A4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4E63C27-F5F6-4389-B9B0-703C77220625}" type="slidenum">
              <a:rPr lang="en-US" sz="1200" smtClean="0">
                <a:solidFill>
                  <a:srgbClr val="898989"/>
                </a:solidFill>
                <a:ea typeface="ＭＳ Ｐゴシック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z="1200">
              <a:solidFill>
                <a:srgbClr val="898989"/>
              </a:solidFill>
              <a:ea typeface="ＭＳ Ｐゴシック" charset="-128"/>
            </a:endParaRPr>
          </a:p>
        </p:txBody>
      </p:sp>
      <p:sp>
        <p:nvSpPr>
          <p:cNvPr id="17" name="Номер слайда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4E63C27-F5F6-4389-B9B0-703C77220625}" type="slidenum">
              <a:rPr lang="en-US" sz="1200" smtClean="0">
                <a:solidFill>
                  <a:srgbClr val="898989"/>
                </a:solidFill>
                <a:ea typeface="ＭＳ Ｐゴシック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z="1200">
              <a:solidFill>
                <a:srgbClr val="898989"/>
              </a:solidFill>
              <a:ea typeface="ＭＳ Ｐゴシック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1640" y="288308"/>
            <a:ext cx="7740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Сравнительный проект 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“Higher education federalism: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egulation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structure of higher education in “federal type” systems	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prstClr val="white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365526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Задача: </a:t>
            </a:r>
            <a:r>
              <a:rPr lang="ru-RU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анализ закономерностей развития различных моделей управления высшим образованием в системах «федеративного типа»</a:t>
            </a: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Федеративное государство: </a:t>
            </a: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(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1) два уровня власти управляют на одной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территории,</a:t>
            </a: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(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2) каждый уровень власти имеет по меньшей мере одну область ответственности, в которой является автономной, 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(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3) есть гарантия автономии каждого уровня власти в своей сфере (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Рикер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, 1964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).</a:t>
            </a: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Федерализм в высшем образовании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– наличие вузов разной уровневой подчиненности и (или) органов управления высшим образованием на центральном и региональном уровнях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исследовательские вопросы: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Каковы особенности управления высшим образованием в системах «федеративного типа», как они различаются и какие факторы определяют эти вариации?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Каковы основные характеристики региональных систем высшего образования в контексте федерально-региональных отношений?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Каково влияние конкретных моделей управления в высшем образовании на доступность и качество образования, вклад в социально-экономическое развитие регионов и т.д.?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14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67C8C3C-C16A-4270-A8C8-611EC22FB1A4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4E63C27-F5F6-4389-B9B0-703C77220625}" type="slidenum">
              <a:rPr lang="en-US" sz="1200" smtClean="0">
                <a:solidFill>
                  <a:srgbClr val="898989"/>
                </a:solidFill>
                <a:ea typeface="ＭＳ Ｐゴシック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z="1200">
              <a:solidFill>
                <a:srgbClr val="898989"/>
              </a:solidFill>
              <a:ea typeface="ＭＳ Ｐゴシック" charset="-128"/>
            </a:endParaRPr>
          </a:p>
        </p:txBody>
      </p:sp>
      <p:sp>
        <p:nvSpPr>
          <p:cNvPr id="17" name="Номер слайда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4E63C27-F5F6-4389-B9B0-703C77220625}" type="slidenum">
              <a:rPr lang="en-US" sz="1200" smtClean="0">
                <a:solidFill>
                  <a:srgbClr val="898989"/>
                </a:solidFill>
                <a:ea typeface="ＭＳ Ｐゴシック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z="1200">
              <a:solidFill>
                <a:srgbClr val="898989"/>
              </a:solidFill>
              <a:ea typeface="ＭＳ Ｐゴシック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9545" y="2481911"/>
            <a:ext cx="85133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Myriad Pro Semibold"/>
                <a:ea typeface="ＭＳ Ｐゴシック"/>
                <a:cs typeface="ＭＳ Ｐゴシック"/>
              </a:rPr>
              <a:t>Часть 2-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Myriad Pro Semibold"/>
                <a:ea typeface="ＭＳ Ｐゴシック"/>
                <a:cs typeface="ＭＳ Ｐゴシック"/>
              </a:rPr>
              <a:t>Особенности </a:t>
            </a:r>
            <a:r>
              <a:rPr lang="ru-RU" sz="2400" b="1" dirty="0">
                <a:latin typeface="Myriad Pro Semibold"/>
                <a:ea typeface="ＭＳ Ｐゴシック"/>
                <a:cs typeface="ＭＳ Ｐゴシック"/>
              </a:rPr>
              <a:t>федерально-региональных отношений в высшем образовании </a:t>
            </a:r>
            <a:r>
              <a:rPr lang="ru-RU" sz="2400" b="1" dirty="0" smtClean="0">
                <a:latin typeface="Myriad Pro Semibold"/>
                <a:ea typeface="ＭＳ Ｐゴシック"/>
                <a:cs typeface="ＭＳ Ｐゴシック"/>
              </a:rPr>
              <a:t>в </a:t>
            </a:r>
            <a:r>
              <a:rPr lang="ru-RU" sz="2400" b="1" dirty="0">
                <a:latin typeface="Myriad Pro Semibold"/>
                <a:ea typeface="ＭＳ Ｐゴシック"/>
                <a:cs typeface="ＭＳ Ｐゴシック"/>
              </a:rPr>
              <a:t>России</a:t>
            </a:r>
            <a:endParaRPr lang="en-US" sz="2400" b="1" dirty="0"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prstClr val="black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prstClr val="black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96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esktop\Рисунок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450"/>
            <a:ext cx="8229600" cy="1143000"/>
          </a:xfrm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Советская модель федерально-региональных отношений в высшем образовании России - 1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1340768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Сверхцентрализация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политики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–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высшее образование как часть системы народного хозяйства</a:t>
            </a:r>
          </a:p>
          <a:p>
            <a:pPr marL="285750" indent="-285750" algn="just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sz="3200" dirty="0" smtClean="0">
              <a:solidFill>
                <a:prstClr val="black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marL="285750" indent="-285750" algn="just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Планирование локализации, размеров вузов</a:t>
            </a:r>
          </a:p>
          <a:p>
            <a:pPr marL="285750" indent="-285750" algn="just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sz="3200" dirty="0" smtClean="0">
              <a:solidFill>
                <a:prstClr val="black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marL="285750" indent="-285750" algn="just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Разработка учебных программ в Москве, утверждение учебных материалов и методик центром</a:t>
            </a:r>
          </a:p>
          <a:p>
            <a:pPr marL="285750" indent="-285750" algn="just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marL="285750" indent="-285750" algn="just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black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marL="285750" indent="-285750" algn="just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marL="442913" algn="just" defTabSz="457200"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81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esktop\Рисунок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2432" y="197768"/>
            <a:ext cx="7941568" cy="1143000"/>
          </a:xfrm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Советская модель федерально-региональных отношений в высшем образовании России - 2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1340768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действительности локальные инициативы не реализовывались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Kuhns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2011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)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	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marL="285750" indent="-285750" algn="just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Связь с регионом сильнее проявлялась в «этнических» республиках, где вузы обеспечивали воспроизводство местных элит</a:t>
            </a:r>
          </a:p>
          <a:p>
            <a:pPr marL="285750" indent="-285750" algn="just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marL="285750" indent="-285750" algn="just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Превалирование потребностей национального народного хозяйства над задачами регионального развития (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Кинелев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, 1993)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1988 году 896 вузов СССР находились под юрисдикцией более чем 70 ведомств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(для сравнения к началу периода советской власти вузы были в подчинении 12 ведомств)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marL="285750" indent="-285750" algn="just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black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marL="285750" indent="-285750" algn="just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marL="442913" algn="just" defTabSz="457200"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8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esktop\Рисунок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2432" y="197768"/>
            <a:ext cx="7941568" cy="782960"/>
          </a:xfrm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Прагматичный федерализм (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Hollander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Patapan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2007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1340768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1) Ориентирован на решение конкретных тактических проблем</a:t>
            </a: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Недоктринальный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гибкость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sz="2800" dirty="0" smtClean="0">
              <a:solidFill>
                <a:prstClr val="black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8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Задачи прагматичного федерализма в ВО в СССР:</a:t>
            </a:r>
          </a:p>
          <a:p>
            <a:pPr marL="355600" indent="176213" algn="just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Оптимальное управление большой страной и сохранение ее единства</a:t>
            </a:r>
          </a:p>
          <a:p>
            <a:pPr marL="355600" indent="176213" algn="just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Кадровое обеспечение</a:t>
            </a:r>
          </a:p>
          <a:p>
            <a:pPr marL="355600" indent="176213" algn="just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Развитие территорий</a:t>
            </a:r>
            <a:endParaRPr lang="en-US" sz="2800" dirty="0" smtClean="0">
              <a:solidFill>
                <a:prstClr val="black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marL="285750" indent="-285750" algn="just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marL="442913" algn="just" defTabSz="457200"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02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esktop\Рисунок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8229600" cy="1143000"/>
          </a:xfrm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Резкая трансформация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24</a:t>
            </a:fld>
            <a:endParaRPr lang="ru-RU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255000398"/>
              </p:ext>
            </p:extLst>
          </p:nvPr>
        </p:nvGraphicFramePr>
        <p:xfrm>
          <a:off x="0" y="1196752"/>
          <a:ext cx="9144000" cy="3984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4588" y="5181422"/>
            <a:ext cx="8406019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Массовизация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приватизация высшего образования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Изменились экономика и рынок труда, их связи с высшим образованием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Изменилось федеративное устройство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01477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esktop\Рисунок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2432" y="197768"/>
            <a:ext cx="7941568" cy="782960"/>
          </a:xfrm>
        </p:spPr>
        <p:txBody>
          <a:bodyPr/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ДОЛЖНА ИЗМЕНИТЬСЯ СИСТЕМА ПРАГМАТИЧНОГО ФЕДЕРАЛИЗМА В ВЫСШЕМ ОБРАЗОВАНИИ?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1340768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prstClr val="black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8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Задачи прагматичного федерализма в ВО в СССР:</a:t>
            </a:r>
          </a:p>
          <a:p>
            <a:pPr marL="355600" indent="176213" algn="just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Оптимальное управление большой страной и сохранение ее единства</a:t>
            </a:r>
          </a:p>
          <a:p>
            <a:pPr marL="355600" indent="176213" algn="just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Кадровое обеспечение</a:t>
            </a:r>
          </a:p>
          <a:p>
            <a:pPr marL="355600" indent="176213" algn="just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Развитие территорий</a:t>
            </a:r>
          </a:p>
          <a:p>
            <a:pPr marL="355600" indent="176213" algn="just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marL="355600" algn="just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8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Новая задача </a:t>
            </a:r>
          </a:p>
          <a:p>
            <a:pPr marL="355600" algn="just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Легитимизация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через обеспечение доступности</a:t>
            </a:r>
            <a:endParaRPr lang="en-US" sz="2800" dirty="0" smtClean="0">
              <a:solidFill>
                <a:prstClr val="black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marL="285750" indent="-285750" algn="just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marL="442913" algn="just" defTabSz="457200"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43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esktop\Рисунок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8229600" cy="1143000"/>
          </a:xfrm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Федерализм в РФ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85 субъектов Федерации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уровня управления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14388" indent="100013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власть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14388" indent="100013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Региональная власть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14388" indent="100013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власть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4352508" y="2376334"/>
            <a:ext cx="720080" cy="75608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1741" y="2583806"/>
            <a:ext cx="3748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Государственная власть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26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3861048"/>
            <a:ext cx="83483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Исторически неоднородные регионы </a:t>
            </a:r>
            <a:endParaRPr lang="en-US" sz="2000" b="1" dirty="0" smtClean="0">
              <a:solidFill>
                <a:prstClr val="black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Республики</a:t>
            </a:r>
            <a:r>
              <a:rPr lang="en-US" sz="2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(22)</a:t>
            </a:r>
            <a:endParaRPr lang="en-US" sz="2000" i="1" dirty="0">
              <a:solidFill>
                <a:prstClr val="black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Края</a:t>
            </a:r>
            <a:r>
              <a:rPr lang="en-US" sz="2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(9)</a:t>
            </a:r>
            <a:endParaRPr lang="en-US" sz="2000" i="1" dirty="0">
              <a:solidFill>
                <a:prstClr val="black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Области</a:t>
            </a:r>
            <a:r>
              <a:rPr lang="en-US" sz="2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(46)</a:t>
            </a: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Автономные округи </a:t>
            </a:r>
            <a:r>
              <a:rPr lang="en-US" sz="2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(4)</a:t>
            </a: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Города федерального значения </a:t>
            </a:r>
            <a:r>
              <a:rPr lang="en-US" sz="2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(3)</a:t>
            </a: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Автономная область </a:t>
            </a:r>
            <a:r>
              <a:rPr lang="en-US" sz="2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(1)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268794"/>
            <a:ext cx="9144000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86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esktop\Рисунок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867" y="0"/>
            <a:ext cx="8229600" cy="1143000"/>
          </a:xfrm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этапы развития федерализма в РФ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– регионализация  и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легитимизация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27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268794"/>
            <a:ext cx="9144000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9483" y="1628800"/>
            <a:ext cx="88569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1991- 2000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«Война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суверенитетов»/ усиление региональной неоднородности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Ассиметричный федерализм, когда наиболее «проблемные» для центра регионы получали дополнительные преференции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Solnick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1995,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Treisman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1999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Выборы руководителей регионов прямым волеизъявлением граждан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533" y="3789040"/>
            <a:ext cx="88689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1992 году передача значительной части секторных вузов Министерству высшего образования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Децентрализация и демократизация управления, делегирование большей автономии вузам и региональным ассоциациям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Кинелев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1993)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небольшого количества региональных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вузов (около 40) в наиболее обеспеченных регионах. Часть из них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ля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легитимизации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региональной власти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(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Kuhns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, 2011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) 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Попытки регионализации высшего образования, которые были отклонены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из-за сопротивления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ректорского корпуса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(Bain, 2003).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cxnSp>
        <p:nvCxnSpPr>
          <p:cNvPr id="14" name="Прямая соединительная линия 13"/>
          <p:cNvCxnSpPr>
            <a:endCxn id="9" idx="3"/>
          </p:cNvCxnSpPr>
          <p:nvPr/>
        </p:nvCxnSpPr>
        <p:spPr>
          <a:xfrm>
            <a:off x="0" y="3429000"/>
            <a:ext cx="9144000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Скругленная соединительная линия 16"/>
          <p:cNvCxnSpPr/>
          <p:nvPr/>
        </p:nvCxnSpPr>
        <p:spPr>
          <a:xfrm>
            <a:off x="2555776" y="3212976"/>
            <a:ext cx="720080" cy="576064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43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esktop\Рисунок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8229600" cy="1143000"/>
          </a:xfrm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– централизация и повышение контроля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28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268794"/>
            <a:ext cx="9144000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36" y="1340768"/>
            <a:ext cx="88569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2000-2010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Отмена двухсторонних соглашений между центром и регионами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Попытка создания прозрачной системы распределения полномочий и ресурсов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федеральных округов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Отмена прямых выборов губернаторов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Инициация «национальных проектов»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Патернализм и пассивность региональных властей – падение числа регионов - «доноров» с 18 в 2000 г. до 13 в 2010 г.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“One-size-fits-all” policy” (de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Figueiredo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, B.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Weingast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, 2001)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5013176"/>
            <a:ext cx="87921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Середина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2000хх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Передача учреждений НПО и СПО на уровень регионов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открытие и содержание вузов регионального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подчинения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сети «федеральных»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университетов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Активизация федеральных интервенций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572" y="4653136"/>
            <a:ext cx="9144000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Скругленная соединительная линия 10"/>
          <p:cNvCxnSpPr/>
          <p:nvPr/>
        </p:nvCxnSpPr>
        <p:spPr>
          <a:xfrm>
            <a:off x="2915816" y="4365104"/>
            <a:ext cx="720080" cy="576064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54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user\Desktop\Рисунок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Централизация системы управления высшим образованием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29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6268794"/>
            <a:ext cx="9144000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" y="625718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sz="1600" dirty="0" smtClean="0"/>
              <a:t>Только 11% государственных (и муниципальных) вузов находятся в региональном (и муниципальном) подчинении</a:t>
            </a:r>
            <a:endParaRPr lang="ru-RU" sz="1600" dirty="0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8881385"/>
              </p:ext>
            </p:extLst>
          </p:nvPr>
        </p:nvGraphicFramePr>
        <p:xfrm>
          <a:off x="179512" y="1196752"/>
          <a:ext cx="885698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7864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67C8C3C-C16A-4270-A8C8-611EC22FB1A4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4E63C27-F5F6-4389-B9B0-703C77220625}" type="slidenum">
              <a:rPr lang="en-US" sz="1200" smtClean="0">
                <a:solidFill>
                  <a:srgbClr val="898989"/>
                </a:solidFill>
                <a:ea typeface="ＭＳ Ｐゴシック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z="1200">
              <a:solidFill>
                <a:srgbClr val="898989"/>
              </a:solidFill>
              <a:ea typeface="ＭＳ Ｐゴシック" charset="-128"/>
            </a:endParaRPr>
          </a:p>
        </p:txBody>
      </p:sp>
      <p:sp>
        <p:nvSpPr>
          <p:cNvPr id="17" name="Номер слайда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4E63C27-F5F6-4389-B9B0-703C77220625}" type="slidenum">
              <a:rPr lang="en-US" sz="1200" smtClean="0">
                <a:solidFill>
                  <a:srgbClr val="898989"/>
                </a:solidFill>
                <a:ea typeface="ＭＳ Ｐゴシック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z="1200">
              <a:solidFill>
                <a:srgbClr val="898989"/>
              </a:solidFill>
              <a:ea typeface="ＭＳ Ｐゴシック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8310" y="320955"/>
            <a:ext cx="7519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Участники проекта</a:t>
            </a:r>
            <a:endParaRPr lang="ru-RU" sz="2400" b="1" dirty="0">
              <a:solidFill>
                <a:prstClr val="white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966159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prstClr val="black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Редакторская группа: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Isak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Froumin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(National Research University “Higher School of Economics”)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Martin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Carnoy (Stanford University)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Marginson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College London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Кейсы: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084810"/>
              </p:ext>
            </p:extLst>
          </p:nvPr>
        </p:nvGraphicFramePr>
        <p:xfrm>
          <a:off x="0" y="3369339"/>
          <a:ext cx="9144000" cy="3084150"/>
        </p:xfrm>
        <a:graphic>
          <a:graphicData uri="http://schemas.openxmlformats.org/drawingml/2006/table">
            <a:tbl>
              <a:tblPr firstRow="1" firstCol="1" bandRow="1"/>
              <a:tblGrid>
                <a:gridCol w="9144000"/>
              </a:tblGrid>
              <a:tr h="4060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1.     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Brazil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(R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Verhine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L.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Dantas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University of Bahia)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2.     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Canada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(G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Jones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C.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Noumi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University of Toronto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6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3.     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China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(R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8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Wang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Po Yang, Peking University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4.     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India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J.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Tilak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National university of education planning and administration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1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5.     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Germany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(U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8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Teichler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University of Kassel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Mexico (I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Ordorika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R.R. Gomez, M. Lloyd, </a:t>
                      </a:r>
                      <a:r>
                        <a:rPr lang="en-US" sz="18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National Autonomous University</a:t>
                      </a:r>
                      <a:r>
                        <a:rPr lang="en-US" u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 Mexico)</a:t>
                      </a:r>
                      <a:endParaRPr lang="ru-RU" sz="18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     Australia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(S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Marginson,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UCL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     USA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(M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Carnoy,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A. Antonio, C.R. Nelson, Stanford university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9.     Russian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Federation (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l.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Froumin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O.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Leshukov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HSE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820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67C8C3C-C16A-4270-A8C8-611EC22FB1A4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4E63C27-F5F6-4389-B9B0-703C77220625}" type="slidenum">
              <a:rPr lang="en-US" sz="1200" smtClean="0">
                <a:solidFill>
                  <a:srgbClr val="898989"/>
                </a:solidFill>
                <a:ea typeface="ＭＳ Ｐゴシック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sz="1200">
              <a:solidFill>
                <a:srgbClr val="898989"/>
              </a:solidFill>
              <a:ea typeface="ＭＳ Ｐゴシック" charset="-128"/>
            </a:endParaRPr>
          </a:p>
        </p:txBody>
      </p:sp>
      <p:sp>
        <p:nvSpPr>
          <p:cNvPr id="17" name="Номер слайда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4E63C27-F5F6-4389-B9B0-703C77220625}" type="slidenum">
              <a:rPr lang="en-US" sz="1200" smtClean="0">
                <a:solidFill>
                  <a:srgbClr val="898989"/>
                </a:solidFill>
                <a:ea typeface="ＭＳ Ｐゴシック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sz="1200">
              <a:solidFill>
                <a:srgbClr val="898989"/>
              </a:solidFill>
              <a:ea typeface="ＭＳ Ｐゴシック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86455" y="394138"/>
            <a:ext cx="58132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Распределение вузов регионального подчинения</a:t>
            </a:r>
            <a:endParaRPr lang="ru-RU" sz="2000" b="1" dirty="0">
              <a:solidFill>
                <a:prstClr val="white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</p:txBody>
      </p:sp>
      <p:pic>
        <p:nvPicPr>
          <p:cNvPr id="6" name="Рисунок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1241"/>
            <a:ext cx="9144000" cy="49188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77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esktop\Рисунок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8229600" cy="1143000"/>
          </a:xfrm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– поиск новой модели: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excellence and regional relevance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31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6" y="1268760"/>
            <a:ext cx="88569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2010-н.в. - поиск новой модели федерализма, направленной на усиление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проактивной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роли регионов при сохранении устойчивой централизации власти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Возвращение выборов губернаторов (но с особыми условиями и фильтрами)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Конкурсные процедуры предоставления регионам субсидий и грантов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Усиление фискального федерализма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783591652"/>
              </p:ext>
            </p:extLst>
          </p:nvPr>
        </p:nvGraphicFramePr>
        <p:xfrm>
          <a:off x="0" y="2636912"/>
          <a:ext cx="9144000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0" y="6268794"/>
            <a:ext cx="9144000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443" y="5711535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Кадры для регионов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модели финансирования КЦП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сети опорных университетов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216" y="5517232"/>
            <a:ext cx="9144000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Скругленная соединительная линия 12"/>
          <p:cNvCxnSpPr/>
          <p:nvPr/>
        </p:nvCxnSpPr>
        <p:spPr>
          <a:xfrm>
            <a:off x="2051720" y="5135471"/>
            <a:ext cx="720080" cy="576064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12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67C8C3C-C16A-4270-A8C8-611EC22FB1A4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4E63C27-F5F6-4389-B9B0-703C77220625}" type="slidenum">
              <a:rPr lang="en-US" sz="1200" smtClean="0">
                <a:solidFill>
                  <a:srgbClr val="898989"/>
                </a:solidFill>
                <a:ea typeface="ＭＳ Ｐゴシック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sz="1200">
              <a:solidFill>
                <a:srgbClr val="898989"/>
              </a:solidFill>
              <a:ea typeface="ＭＳ Ｐゴシック" charset="-128"/>
            </a:endParaRPr>
          </a:p>
        </p:txBody>
      </p:sp>
      <p:sp>
        <p:nvSpPr>
          <p:cNvPr id="17" name="Номер слайда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4E63C27-F5F6-4389-B9B0-703C77220625}" type="slidenum">
              <a:rPr lang="en-US" sz="1200" smtClean="0">
                <a:solidFill>
                  <a:srgbClr val="898989"/>
                </a:solidFill>
                <a:ea typeface="ＭＳ Ｐゴシック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sz="1200">
              <a:solidFill>
                <a:srgbClr val="898989"/>
              </a:solidFill>
              <a:ea typeface="ＭＳ Ｐゴシック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5311" y="2923345"/>
            <a:ext cx="8513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prstClr val="black"/>
              </a:solidFill>
              <a:latin typeface="Arial" charset="0"/>
              <a:ea typeface="ＭＳ Ｐゴシック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87367" y="351361"/>
            <a:ext cx="7299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МОН РФ – самый крупный «собственник» вузов</a:t>
            </a:r>
            <a:endParaRPr lang="ru-RU" sz="2000" b="1" dirty="0">
              <a:solidFill>
                <a:prstClr val="white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431032"/>
              </p:ext>
            </p:extLst>
          </p:nvPr>
        </p:nvGraphicFramePr>
        <p:xfrm>
          <a:off x="0" y="1193083"/>
          <a:ext cx="9144000" cy="55283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34609"/>
                <a:gridCol w="1864493"/>
                <a:gridCol w="2386551"/>
                <a:gridCol w="2558347"/>
              </a:tblGrid>
              <a:tr h="1142633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Ведомство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</a:t>
                      </a: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вузов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8255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от общего количества</a:t>
                      </a: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вузов гос. и </a:t>
                      </a:r>
                      <a:r>
                        <a:rPr lang="ru-RU" sz="16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</a:t>
                      </a: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вузов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студентов от общего количества студентов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гос. и </a:t>
                      </a:r>
                      <a:r>
                        <a:rPr lang="ru-RU" sz="1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вузов.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4382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Региональные (и муниципальные)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072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 РФ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131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Минсельхоз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072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Минздрав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131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Минкульт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131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Минспорт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072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Минтранс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767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Остальные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41425" y="1908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17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67C8C3C-C16A-4270-A8C8-611EC22FB1A4}" type="slidenum">
              <a:rPr lang="ru-RU" smtClean="0"/>
              <a:pPr/>
              <a:t>33</a:t>
            </a:fld>
            <a:endParaRPr lang="ru-RU"/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4E63C27-F5F6-4389-B9B0-703C77220625}" type="slidenum">
              <a:rPr lang="en-US" sz="1200" smtClean="0">
                <a:solidFill>
                  <a:srgbClr val="898989"/>
                </a:solidFill>
                <a:ea typeface="ＭＳ Ｐゴシック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sz="1200">
              <a:solidFill>
                <a:srgbClr val="898989"/>
              </a:solidFill>
              <a:ea typeface="ＭＳ Ｐゴシック" charset="-128"/>
            </a:endParaRPr>
          </a:p>
        </p:txBody>
      </p:sp>
      <p:sp>
        <p:nvSpPr>
          <p:cNvPr id="17" name="Номер слайда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4E63C27-F5F6-4389-B9B0-703C77220625}" type="slidenum">
              <a:rPr lang="en-US" sz="1200" smtClean="0">
                <a:solidFill>
                  <a:srgbClr val="898989"/>
                </a:solidFill>
                <a:ea typeface="ＭＳ Ｐゴシック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sz="1200">
              <a:solidFill>
                <a:srgbClr val="898989"/>
              </a:solidFill>
              <a:ea typeface="ＭＳ Ｐゴシック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92533" y="260645"/>
            <a:ext cx="7294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Основные каналы влияния регионов на развитие высшего образования</a:t>
            </a:r>
            <a:endParaRPr lang="ru-RU" sz="2400" b="1" dirty="0">
              <a:solidFill>
                <a:prstClr val="white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851" y="1334351"/>
            <a:ext cx="914400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Согласование кандидатур при назначении на должность ректора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Формальное право согласования КЦП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целевых мест и научных исследований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Вхождение в наблюдательные или попечительские советы представителей региональной власти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Имущественная поддержка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Небольшое количество регионов (не более 20%) имеют специальные структуры, ответственные за развитие высшего образования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Согласование основных направлений развития вуза (для конкурса опорных университетов)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Частные вузы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коммерческие места)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507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67C8C3C-C16A-4270-A8C8-611EC22FB1A4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4E63C27-F5F6-4389-B9B0-703C77220625}" type="slidenum">
              <a:rPr lang="en-US" sz="1200" smtClean="0">
                <a:solidFill>
                  <a:srgbClr val="898989"/>
                </a:solidFill>
                <a:ea typeface="ＭＳ Ｐゴシック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sz="1200">
              <a:solidFill>
                <a:srgbClr val="898989"/>
              </a:solidFill>
              <a:ea typeface="ＭＳ Ｐゴシック" charset="-128"/>
            </a:endParaRPr>
          </a:p>
        </p:txBody>
      </p:sp>
      <p:sp>
        <p:nvSpPr>
          <p:cNvPr id="17" name="Номер слайда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4E63C27-F5F6-4389-B9B0-703C77220625}" type="slidenum">
              <a:rPr lang="en-US" sz="1200" smtClean="0">
                <a:solidFill>
                  <a:srgbClr val="898989"/>
                </a:solidFill>
                <a:ea typeface="ＭＳ Ｐゴシック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sz="1200">
              <a:solidFill>
                <a:srgbClr val="898989"/>
              </a:solidFill>
              <a:ea typeface="ＭＳ Ｐゴシック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924944"/>
            <a:ext cx="9144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Неоднородность региональных систем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высшего образования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513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67C8C3C-C16A-4270-A8C8-611EC22FB1A4}" type="slidenum">
              <a:rPr lang="ru-RU" smtClean="0"/>
              <a:pPr/>
              <a:t>35</a:t>
            </a:fld>
            <a:endParaRPr lang="ru-RU"/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4E63C27-F5F6-4389-B9B0-703C77220625}" type="slidenum">
              <a:rPr lang="en-US" sz="1200" smtClean="0">
                <a:solidFill>
                  <a:srgbClr val="898989"/>
                </a:solidFill>
                <a:ea typeface="ＭＳ Ｐゴシック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 sz="1200">
              <a:solidFill>
                <a:srgbClr val="898989"/>
              </a:solidFill>
              <a:ea typeface="ＭＳ Ｐゴシック" charset="-128"/>
            </a:endParaRPr>
          </a:p>
        </p:txBody>
      </p:sp>
      <p:sp>
        <p:nvSpPr>
          <p:cNvPr id="17" name="Номер слайда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4E63C27-F5F6-4389-B9B0-703C77220625}" type="slidenum">
              <a:rPr lang="en-US" sz="1200" smtClean="0">
                <a:solidFill>
                  <a:srgbClr val="898989"/>
                </a:solidFill>
                <a:ea typeface="ＭＳ Ｐゴシック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 sz="1200">
              <a:solidFill>
                <a:srgbClr val="898989"/>
              </a:solidFill>
              <a:ea typeface="ＭＳ Ｐゴシック" charset="-128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9144000" cy="494865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79897" y="260646"/>
            <a:ext cx="71733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региональных систем ВО: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Сальдо межрегиональной образовательной миграции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928" y="1293221"/>
            <a:ext cx="90132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Соотношение поступивших в вузы на очную форму обучения к численности выпускников школ (2013)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60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67C8C3C-C16A-4270-A8C8-611EC22FB1A4}" type="slidenum">
              <a:rPr lang="ru-RU" smtClean="0"/>
              <a:pPr/>
              <a:t>36</a:t>
            </a:fld>
            <a:endParaRPr lang="ru-RU"/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4E63C27-F5F6-4389-B9B0-703C77220625}" type="slidenum">
              <a:rPr lang="en-US" sz="1200" smtClean="0">
                <a:solidFill>
                  <a:srgbClr val="898989"/>
                </a:solidFill>
                <a:ea typeface="ＭＳ Ｐゴシック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 sz="1200">
              <a:solidFill>
                <a:srgbClr val="898989"/>
              </a:solidFill>
              <a:ea typeface="ＭＳ Ｐゴシック" charset="-128"/>
            </a:endParaRPr>
          </a:p>
        </p:txBody>
      </p:sp>
      <p:sp>
        <p:nvSpPr>
          <p:cNvPr id="17" name="Номер слайда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4E63C27-F5F6-4389-B9B0-703C77220625}" type="slidenum">
              <a:rPr lang="en-US" sz="1200" smtClean="0">
                <a:solidFill>
                  <a:srgbClr val="898989"/>
                </a:solidFill>
                <a:ea typeface="ＭＳ Ｐゴシック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 sz="1200">
              <a:solidFill>
                <a:srgbClr val="898989"/>
              </a:solidFill>
              <a:ea typeface="ＭＳ Ｐゴシック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353943"/>
            <a:ext cx="7812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региональных систем ВО:</a:t>
            </a: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2498238"/>
              </p:ext>
            </p:extLst>
          </p:nvPr>
        </p:nvGraphicFramePr>
        <p:xfrm>
          <a:off x="-8450" y="1645442"/>
          <a:ext cx="9152450" cy="489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3008" y="6582975"/>
            <a:ext cx="5544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Расчеты Платоновой Д.П.,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Лешукова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О.В., Семенова Д.С.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008" y="1276110"/>
            <a:ext cx="6922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источников финансирования в расчете на студента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02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67C8C3C-C16A-4270-A8C8-611EC22FB1A4}" type="slidenum">
              <a:rPr lang="ru-RU" smtClean="0"/>
              <a:pPr/>
              <a:t>37</a:t>
            </a:fld>
            <a:endParaRPr lang="ru-RU"/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4E63C27-F5F6-4389-B9B0-703C77220625}" type="slidenum">
              <a:rPr lang="en-US" sz="1200" smtClean="0">
                <a:solidFill>
                  <a:srgbClr val="898989"/>
                </a:solidFill>
                <a:ea typeface="ＭＳ Ｐゴシック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 sz="1200">
              <a:solidFill>
                <a:srgbClr val="898989"/>
              </a:solidFill>
              <a:ea typeface="ＭＳ Ｐゴシック" charset="-128"/>
            </a:endParaRPr>
          </a:p>
        </p:txBody>
      </p:sp>
      <p:sp>
        <p:nvSpPr>
          <p:cNvPr id="17" name="Номер слайда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4E63C27-F5F6-4389-B9B0-703C77220625}" type="slidenum">
              <a:rPr lang="en-US" sz="1200" smtClean="0">
                <a:solidFill>
                  <a:srgbClr val="898989"/>
                </a:solidFill>
                <a:ea typeface="ＭＳ Ｐゴシック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 sz="1200">
              <a:solidFill>
                <a:srgbClr val="898989"/>
              </a:solidFill>
              <a:ea typeface="ＭＳ Ｐゴシック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9712" y="506468"/>
            <a:ext cx="5827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региональных систем ВО</a:t>
            </a:r>
          </a:p>
        </p:txBody>
      </p:sp>
      <p:pic>
        <p:nvPicPr>
          <p:cNvPr id="8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54063"/>
            <a:ext cx="8568952" cy="462208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" name="TextBox 1"/>
          <p:cNvSpPr txBox="1"/>
          <p:nvPr/>
        </p:nvSpPr>
        <p:spPr>
          <a:xfrm>
            <a:off x="0" y="6559336"/>
            <a:ext cx="25410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*</a:t>
            </a:r>
            <a:r>
              <a:rPr lang="ru-RU" sz="1100" dirty="0" err="1" smtClean="0"/>
              <a:t>Андрущак</a:t>
            </a:r>
            <a:r>
              <a:rPr lang="ru-RU" sz="1100" dirty="0" smtClean="0"/>
              <a:t>, </a:t>
            </a:r>
            <a:r>
              <a:rPr lang="ru-RU" sz="1100" dirty="0" err="1" smtClean="0"/>
              <a:t>Павлюткин</a:t>
            </a:r>
            <a:r>
              <a:rPr lang="ru-RU" sz="1100" dirty="0" smtClean="0"/>
              <a:t>, Новиков, 2010</a:t>
            </a:r>
            <a:endParaRPr lang="ru-RU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40992" y="1353609"/>
            <a:ext cx="4640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студентов на 10 000 населения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33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67C8C3C-C16A-4270-A8C8-611EC22FB1A4}" type="slidenum">
              <a:rPr lang="ru-RU" smtClean="0"/>
              <a:pPr/>
              <a:t>38</a:t>
            </a:fld>
            <a:endParaRPr lang="ru-RU"/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4E63C27-F5F6-4389-B9B0-703C77220625}" type="slidenum">
              <a:rPr lang="en-US" sz="1200" smtClean="0">
                <a:solidFill>
                  <a:srgbClr val="898989"/>
                </a:solidFill>
                <a:ea typeface="ＭＳ Ｐゴシック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 sz="1200">
              <a:solidFill>
                <a:srgbClr val="898989"/>
              </a:solidFill>
              <a:ea typeface="ＭＳ Ｐゴシック" charset="-128"/>
            </a:endParaRPr>
          </a:p>
        </p:txBody>
      </p:sp>
      <p:sp>
        <p:nvSpPr>
          <p:cNvPr id="17" name="Номер слайда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4E63C27-F5F6-4389-B9B0-703C77220625}" type="slidenum">
              <a:rPr lang="en-US" sz="1200" smtClean="0">
                <a:solidFill>
                  <a:srgbClr val="898989"/>
                </a:solidFill>
                <a:ea typeface="ＭＳ Ｐゴシック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 sz="1200">
              <a:solidFill>
                <a:srgbClr val="898989"/>
              </a:solidFill>
              <a:ea typeface="ＭＳ Ｐゴシック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76097" y="260648"/>
            <a:ext cx="6810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региональных систем ВО: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внутрирегиональной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конкуренции</a:t>
            </a:r>
          </a:p>
        </p:txBody>
      </p:sp>
      <p:sp>
        <p:nvSpPr>
          <p:cNvPr id="6" name="Прямоугольник 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273235"/>
            <a:ext cx="1729704" cy="845937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noFill/>
                <a:latin typeface="Arial" charset="0"/>
                <a:ea typeface="ＭＳ Ｐゴシック" pitchFamily="34" charset="-128"/>
              </a:rPr>
              <a:t> 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860550" y="1470025"/>
            <a:ext cx="7283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где,</a:t>
            </a:r>
            <a:r>
              <a:rPr lang="en-US" alt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N – </a:t>
            </a:r>
            <a:r>
              <a:rPr lang="ru-RU" alt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доля студентов, обучающихся в </a:t>
            </a:r>
            <a:r>
              <a:rPr lang="en-US" alt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том учреждении высшего образования, от общей численности студентов в регионе </a:t>
            </a:r>
          </a:p>
        </p:txBody>
      </p:sp>
      <p:graphicFrame>
        <p:nvGraphicFramePr>
          <p:cNvPr id="9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8705151"/>
              </p:ext>
            </p:extLst>
          </p:nvPr>
        </p:nvGraphicFramePr>
        <p:xfrm>
          <a:off x="0" y="2255838"/>
          <a:ext cx="9144000" cy="3727450"/>
        </p:xfrm>
        <a:graphic>
          <a:graphicData uri="http://schemas.openxmlformats.org/drawingml/2006/table">
            <a:tbl>
              <a:tblPr/>
              <a:tblGrid>
                <a:gridCol w="4625975"/>
                <a:gridCol w="4518025"/>
              </a:tblGrid>
              <a:tr h="5842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itchFamily="34" charset="-128"/>
                          <a:cs typeface="Times New Roman" panose="02020603050405020304" pitchFamily="18" charset="0"/>
                        </a:rPr>
                        <a:t>Регион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itchFamily="34" charset="-128"/>
                          <a:cs typeface="Times New Roman" panose="02020603050405020304" pitchFamily="18" charset="0"/>
                        </a:rPr>
                        <a:t>Индекс  концентрации (монополизации), 2012-2013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2857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itchFamily="34" charset="-128"/>
                          <a:cs typeface="Times New Roman" panose="02020603050405020304" pitchFamily="18" charset="0"/>
                        </a:rPr>
                        <a:t>Республика Алтай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itchFamily="34" charset="-128"/>
                          <a:cs typeface="Times New Roman" panose="02020603050405020304" pitchFamily="18" charset="0"/>
                        </a:rPr>
                        <a:t>0,98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2857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itchFamily="34" charset="-128"/>
                          <a:cs typeface="Times New Roman" panose="02020603050405020304" pitchFamily="18" charset="0"/>
                        </a:rPr>
                        <a:t>Республика Тыва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itchFamily="34" charset="-128"/>
                          <a:cs typeface="Times New Roman" panose="02020603050405020304" pitchFamily="18" charset="0"/>
                        </a:rPr>
                        <a:t>0,96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2857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itchFamily="34" charset="-128"/>
                          <a:cs typeface="Times New Roman" panose="02020603050405020304" pitchFamily="18" charset="0"/>
                        </a:rPr>
                        <a:t>Республика Ингушетия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itchFamily="34" charset="-128"/>
                          <a:cs typeface="Times New Roman" panose="02020603050405020304" pitchFamily="18" charset="0"/>
                        </a:rPr>
                        <a:t>0,95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2857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itchFamily="34" charset="-128"/>
                          <a:cs typeface="Times New Roman" panose="02020603050405020304" pitchFamily="18" charset="0"/>
                        </a:rPr>
                        <a:t>Республика Калмыкия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itchFamily="34" charset="-128"/>
                          <a:cs typeface="Times New Roman" panose="02020603050405020304" pitchFamily="18" charset="0"/>
                        </a:rPr>
                        <a:t>0,64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2857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itchFamily="34" charset="-128"/>
                          <a:cs typeface="Times New Roman" panose="02020603050405020304" pitchFamily="18" charset="0"/>
                        </a:rPr>
                        <a:t>Новгородская область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itchFamily="34" charset="-128"/>
                          <a:cs typeface="Times New Roman" panose="02020603050405020304" pitchFamily="18" charset="0"/>
                        </a:rPr>
                        <a:t>0,59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2857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itchFamily="34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itchFamily="34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itchFamily="34" charset="-128"/>
                          <a:cs typeface="Times New Roman" panose="02020603050405020304" pitchFamily="18" charset="0"/>
                        </a:rPr>
                        <a:t>Новосибирская область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itchFamily="34" charset="-128"/>
                          <a:cs typeface="Times New Roman" panose="02020603050405020304" pitchFamily="18" charset="0"/>
                        </a:rPr>
                        <a:t>0,08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</a:tr>
              <a:tr h="2857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itchFamily="34" charset="-128"/>
                          <a:cs typeface="Times New Roman" panose="02020603050405020304" pitchFamily="18" charset="0"/>
                        </a:rPr>
                        <a:t>Ростовская область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itchFamily="34" charset="-128"/>
                          <a:cs typeface="Times New Roman" panose="02020603050405020304" pitchFamily="18" charset="0"/>
                        </a:rPr>
                        <a:t>0,07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</a:tr>
              <a:tr h="2857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itchFamily="34" charset="-128"/>
                          <a:cs typeface="Times New Roman" panose="02020603050405020304" pitchFamily="18" charset="0"/>
                        </a:rPr>
                        <a:t>Самарская область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itchFamily="34" charset="-128"/>
                          <a:cs typeface="Times New Roman" panose="02020603050405020304" pitchFamily="18" charset="0"/>
                        </a:rPr>
                        <a:t>0,06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</a:tr>
              <a:tr h="2857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itchFamily="34" charset="-128"/>
                          <a:cs typeface="Times New Roman" panose="02020603050405020304" pitchFamily="18" charset="0"/>
                        </a:rPr>
                        <a:t>Санкт-Петербург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itchFamily="34" charset="-128"/>
                          <a:cs typeface="Times New Roman" panose="02020603050405020304" pitchFamily="18" charset="0"/>
                        </a:rPr>
                        <a:t>0,04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</a:tr>
              <a:tr h="2857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itchFamily="34" charset="-128"/>
                          <a:cs typeface="Times New Roman" panose="02020603050405020304" pitchFamily="18" charset="0"/>
                        </a:rPr>
                        <a:t>Москва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itchFamily="34" charset="-128"/>
                          <a:cs typeface="Times New Roman" panose="02020603050405020304" pitchFamily="18" charset="0"/>
                        </a:rPr>
                        <a:t>0,02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0" y="6289675"/>
            <a:ext cx="9144000" cy="568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1"/>
          <p:cNvSpPr>
            <a:spLocks noChangeArrowheads="1"/>
          </p:cNvSpPr>
          <p:nvPr/>
        </p:nvSpPr>
        <p:spPr bwMode="auto">
          <a:xfrm>
            <a:off x="441434" y="5953125"/>
            <a:ext cx="914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59% регионов – «высококонцентрированные» (высокая степень монополизации)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22% регионов – «</a:t>
            </a:r>
            <a:r>
              <a:rPr lang="ru-RU" alt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умеренноконцентрированные</a:t>
            </a:r>
            <a:r>
              <a:rPr lang="ru-RU" alt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19% регионов – «</a:t>
            </a:r>
            <a:r>
              <a:rPr lang="ru-RU" alt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низкоконцентрированные</a:t>
            </a:r>
            <a:r>
              <a:rPr lang="ru-RU" alt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val="79258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67C8C3C-C16A-4270-A8C8-611EC22FB1A4}" type="slidenum">
              <a:rPr lang="ru-RU" smtClean="0"/>
              <a:pPr/>
              <a:t>39</a:t>
            </a:fld>
            <a:endParaRPr lang="ru-RU"/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4E63C27-F5F6-4389-B9B0-703C77220625}" type="slidenum">
              <a:rPr lang="en-US" sz="1200" smtClean="0">
                <a:solidFill>
                  <a:srgbClr val="898989"/>
                </a:solidFill>
                <a:ea typeface="ＭＳ Ｐゴシック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 sz="1200">
              <a:solidFill>
                <a:srgbClr val="898989"/>
              </a:solidFill>
              <a:ea typeface="ＭＳ Ｐゴシック" charset="-128"/>
            </a:endParaRPr>
          </a:p>
        </p:txBody>
      </p:sp>
      <p:sp>
        <p:nvSpPr>
          <p:cNvPr id="17" name="Номер слайда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4E63C27-F5F6-4389-B9B0-703C77220625}" type="slidenum">
              <a:rPr lang="en-US" sz="1200" smtClean="0">
                <a:solidFill>
                  <a:srgbClr val="898989"/>
                </a:solidFill>
                <a:ea typeface="ＭＳ Ｐゴシック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 sz="1200">
              <a:solidFill>
                <a:srgbClr val="898989"/>
              </a:solidFill>
              <a:ea typeface="ＭＳ Ｐゴシック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89961" y="260647"/>
            <a:ext cx="7726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Основные особенности федерально-региональных отношений в высшем образовании в РФ</a:t>
            </a:r>
            <a:endParaRPr lang="ru-RU" sz="2400" b="1" dirty="0">
              <a:solidFill>
                <a:prstClr val="white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40768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неоднородность региональных систем высшего образования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«Замкнутость» региональных систем высшего образования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достаточных стимулов для регионов вкладываться в развитие высшего образования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Намечающийся тренд на регионализацию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(парадоксально) по инициативе федерального центра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89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67C8C3C-C16A-4270-A8C8-611EC22FB1A4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4E63C27-F5F6-4389-B9B0-703C77220625}" type="slidenum">
              <a:rPr lang="en-US" sz="1200" smtClean="0">
                <a:solidFill>
                  <a:srgbClr val="898989"/>
                </a:solidFill>
                <a:ea typeface="ＭＳ Ｐゴシック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z="1200">
              <a:solidFill>
                <a:srgbClr val="898989"/>
              </a:solidFill>
              <a:ea typeface="ＭＳ Ｐゴシック" charset="-128"/>
            </a:endParaRPr>
          </a:p>
        </p:txBody>
      </p:sp>
      <p:sp>
        <p:nvSpPr>
          <p:cNvPr id="17" name="Номер слайда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4E63C27-F5F6-4389-B9B0-703C77220625}" type="slidenum">
              <a:rPr lang="en-US" sz="1200" smtClean="0">
                <a:solidFill>
                  <a:srgbClr val="898989"/>
                </a:solidFill>
                <a:ea typeface="ＭＳ Ｐゴシック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z="1200">
              <a:solidFill>
                <a:srgbClr val="898989"/>
              </a:solidFill>
              <a:ea typeface="ＭＳ Ｐゴシック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5988" y="459306"/>
            <a:ext cx="7803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Основные теоретические рамки</a:t>
            </a:r>
            <a:endParaRPr lang="ru-RU" sz="2400" b="1" dirty="0">
              <a:solidFill>
                <a:prstClr val="white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411493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Кооперативный и конкурентный федерализм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(Elazar; Breton, 1996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)</a:t>
            </a: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sz="2800" dirty="0" smtClean="0">
              <a:solidFill>
                <a:prstClr val="black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Теория «поддерживающего рынок» федерализма (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t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heory of market-preserving federalism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)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(B.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Weingast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, 1995)</a:t>
            </a: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sz="2800" dirty="0" smtClean="0">
              <a:solidFill>
                <a:prstClr val="black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“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Прагматичный федерализм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” (Hollander,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Patapan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, 2007)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black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12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6289675"/>
            <a:ext cx="9144000" cy="568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t"/>
          <a:lstStyle/>
          <a:p>
            <a:fld id="{A67C8C3C-C16A-4270-A8C8-611EC22FB1A4}" type="slidenum">
              <a:rPr lang="ru-RU" smtClean="0"/>
              <a:pPr/>
              <a:t>40</a:t>
            </a:fld>
            <a:endParaRPr lang="ru-RU"/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4E63C27-F5F6-4389-B9B0-703C77220625}" type="slidenum">
              <a:rPr lang="en-US" sz="1200" smtClean="0">
                <a:solidFill>
                  <a:srgbClr val="898989"/>
                </a:solidFill>
                <a:ea typeface="ＭＳ Ｐゴシック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 sz="1200">
              <a:solidFill>
                <a:srgbClr val="898989"/>
              </a:solidFill>
              <a:ea typeface="ＭＳ Ｐゴシック" charset="-128"/>
            </a:endParaRPr>
          </a:p>
        </p:txBody>
      </p:sp>
      <p:sp>
        <p:nvSpPr>
          <p:cNvPr id="17" name="Номер слайда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4E63C27-F5F6-4389-B9B0-703C77220625}" type="slidenum">
              <a:rPr lang="en-US" sz="1200" smtClean="0">
                <a:solidFill>
                  <a:srgbClr val="898989"/>
                </a:solidFill>
                <a:ea typeface="ＭＳ Ｐゴシック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 sz="1200">
              <a:solidFill>
                <a:srgbClr val="898989"/>
              </a:solidFill>
              <a:ea typeface="ＭＳ Ｐゴシック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7664" y="332656"/>
            <a:ext cx="724765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РФ на карте сравнения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028103"/>
              </p:ext>
            </p:extLst>
          </p:nvPr>
        </p:nvGraphicFramePr>
        <p:xfrm>
          <a:off x="-19990" y="3140968"/>
          <a:ext cx="9144000" cy="1134229"/>
        </p:xfrm>
        <a:graphic>
          <a:graphicData uri="http://schemas.openxmlformats.org/drawingml/2006/table">
            <a:tbl>
              <a:tblPr/>
              <a:tblGrid>
                <a:gridCol w="3852777"/>
                <a:gridCol w="5291223"/>
              </a:tblGrid>
              <a:tr h="57606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Стабильность договоренностей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20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Подвержены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значительным изменениям 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Мексика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Бразилия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Медленная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эволюция в пределах общей структуры 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Германия, Австралия,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524105"/>
              </p:ext>
            </p:extLst>
          </p:nvPr>
        </p:nvGraphicFramePr>
        <p:xfrm>
          <a:off x="-21179" y="1484784"/>
          <a:ext cx="9032523" cy="1336541"/>
        </p:xfrm>
        <a:graphic>
          <a:graphicData uri="http://schemas.openxmlformats.org/drawingml/2006/table">
            <a:tbl>
              <a:tblPr/>
              <a:tblGrid>
                <a:gridCol w="2012251"/>
                <a:gridCol w="2016224"/>
                <a:gridCol w="3331520"/>
                <a:gridCol w="1672528"/>
              </a:tblGrid>
              <a:tr h="504056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Основные драйверы координации при управлении высшим образованием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6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Правовые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Австралия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Германия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Переговоры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Германия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Политические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Китай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стратегия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командных высот»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Мексика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Фискально-экономические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Австралия,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332735"/>
              </p:ext>
            </p:extLst>
          </p:nvPr>
        </p:nvGraphicFramePr>
        <p:xfrm>
          <a:off x="0" y="4725144"/>
          <a:ext cx="9143999" cy="1820819"/>
        </p:xfrm>
        <a:graphic>
          <a:graphicData uri="http://schemas.openxmlformats.org/drawingml/2006/table">
            <a:tbl>
              <a:tblPr/>
              <a:tblGrid>
                <a:gridCol w="1691680"/>
                <a:gridCol w="2376264"/>
                <a:gridCol w="2448272"/>
                <a:gridCol w="2627783"/>
              </a:tblGrid>
              <a:tr h="71401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Степень независимости региональных органов управления образованием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71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Высокая (Канада, США, Германия)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Доминантные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позиции центральных властей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(Австралия)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Значительная политическая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зависимость (Китай, Мексика)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Практически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полное отсутствие региональных органов, отвечающих за ВО (</a:t>
                      </a:r>
                      <a:r>
                        <a:rPr lang="ru-RU" sz="18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156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6289675"/>
            <a:ext cx="9144000" cy="568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t"/>
          <a:lstStyle/>
          <a:p>
            <a:fld id="{A67C8C3C-C16A-4270-A8C8-611EC22FB1A4}" type="slidenum">
              <a:rPr lang="ru-RU" smtClean="0"/>
              <a:pPr/>
              <a:t>41</a:t>
            </a:fld>
            <a:endParaRPr lang="ru-RU"/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4E63C27-F5F6-4389-B9B0-703C77220625}" type="slidenum">
              <a:rPr lang="en-US" sz="1200" smtClean="0">
                <a:solidFill>
                  <a:srgbClr val="898989"/>
                </a:solidFill>
                <a:ea typeface="ＭＳ Ｐゴシック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 sz="1200">
              <a:solidFill>
                <a:srgbClr val="898989"/>
              </a:solidFill>
              <a:ea typeface="ＭＳ Ｐゴシック" charset="-128"/>
            </a:endParaRPr>
          </a:p>
        </p:txBody>
      </p:sp>
      <p:sp>
        <p:nvSpPr>
          <p:cNvPr id="17" name="Номер слайда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4E63C27-F5F6-4389-B9B0-703C77220625}" type="slidenum">
              <a:rPr lang="en-US" sz="1200" smtClean="0">
                <a:solidFill>
                  <a:srgbClr val="898989"/>
                </a:solidFill>
                <a:ea typeface="ＭＳ Ｐゴシック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 sz="1200">
              <a:solidFill>
                <a:srgbClr val="898989"/>
              </a:solidFill>
              <a:ea typeface="ＭＳ Ｐゴシック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260648"/>
            <a:ext cx="724765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РФ на карте сравнения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194453"/>
              </p:ext>
            </p:extLst>
          </p:nvPr>
        </p:nvGraphicFramePr>
        <p:xfrm>
          <a:off x="0" y="1412776"/>
          <a:ext cx="9143999" cy="1318731"/>
        </p:xfrm>
        <a:graphic>
          <a:graphicData uri="http://schemas.openxmlformats.org/drawingml/2006/table">
            <a:tbl>
              <a:tblPr/>
              <a:tblGrid>
                <a:gridCol w="2987824"/>
                <a:gridCol w="2592288"/>
                <a:gridCol w="3563887"/>
              </a:tblGrid>
              <a:tr h="48624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искальный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федерализм при управлении ВО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58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Сильная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фискальная централизация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Китай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Австралия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Вертикальный фискальный баланс (Германия, США, Канада)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Ассиметричный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фискальный федерализм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Мексика, Бразилия)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945807"/>
              </p:ext>
            </p:extLst>
          </p:nvPr>
        </p:nvGraphicFramePr>
        <p:xfrm>
          <a:off x="-1" y="2852936"/>
          <a:ext cx="9144001" cy="1512168"/>
        </p:xfrm>
        <a:graphic>
          <a:graphicData uri="http://schemas.openxmlformats.org/drawingml/2006/table">
            <a:tbl>
              <a:tblPr/>
              <a:tblGrid>
                <a:gridCol w="3419873"/>
                <a:gridCol w="2808312"/>
                <a:gridCol w="2915816"/>
              </a:tblGrid>
              <a:tr h="38449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Неоднородность региональных систем ВО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276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Высокая </a:t>
                      </a:r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Китай,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Бразилия, Мексика, </a:t>
                      </a:r>
                      <a:r>
                        <a:rPr lang="ru-RU" sz="18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Бразилия)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Сравнительно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низкая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Германия, Канада,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Австралия)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94129"/>
              </p:ext>
            </p:extLst>
          </p:nvPr>
        </p:nvGraphicFramePr>
        <p:xfrm>
          <a:off x="-13454" y="4437112"/>
          <a:ext cx="9170908" cy="1192525"/>
        </p:xfrm>
        <a:graphic>
          <a:graphicData uri="http://schemas.openxmlformats.org/drawingml/2006/table">
            <a:tbl>
              <a:tblPr/>
              <a:tblGrid>
                <a:gridCol w="2267355"/>
                <a:gridCol w="2246596"/>
                <a:gridCol w="4656957"/>
              </a:tblGrid>
              <a:tr h="36004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Стратификация системы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29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Высокая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Мексика,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США, </a:t>
                      </a:r>
                      <a:r>
                        <a:rPr lang="ru-RU" sz="18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Австралия,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США в некоторых регионах)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Сравнительное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равенство качества и репутации среди университетов (Германия, Канада (без учета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vocational education).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387773"/>
              </p:ext>
            </p:extLst>
          </p:nvPr>
        </p:nvGraphicFramePr>
        <p:xfrm>
          <a:off x="2570" y="5749997"/>
          <a:ext cx="9141430" cy="1120517"/>
        </p:xfrm>
        <a:graphic>
          <a:graphicData uri="http://schemas.openxmlformats.org/drawingml/2006/table">
            <a:tbl>
              <a:tblPr/>
              <a:tblGrid>
                <a:gridCol w="2841239"/>
                <a:gridCol w="2736304"/>
                <a:gridCol w="3563887"/>
              </a:tblGrid>
              <a:tr h="28803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Направления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координации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34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центральными органами власти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Китай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Межрегиональная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Германия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Канада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центром и регионами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Германия, Бразилия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421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6289675"/>
            <a:ext cx="9144000" cy="568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67C8C3C-C16A-4270-A8C8-611EC22FB1A4}" type="slidenum">
              <a:rPr lang="ru-RU" smtClean="0"/>
              <a:pPr/>
              <a:t>42</a:t>
            </a:fld>
            <a:endParaRPr lang="ru-RU"/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4E63C27-F5F6-4389-B9B0-703C77220625}" type="slidenum">
              <a:rPr lang="en-US" sz="1200" smtClean="0">
                <a:solidFill>
                  <a:srgbClr val="898989"/>
                </a:solidFill>
                <a:ea typeface="ＭＳ Ｐゴシック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 sz="1200">
              <a:solidFill>
                <a:srgbClr val="898989"/>
              </a:solidFill>
              <a:ea typeface="ＭＳ Ｐゴシック" charset="-128"/>
            </a:endParaRPr>
          </a:p>
        </p:txBody>
      </p:sp>
      <p:sp>
        <p:nvSpPr>
          <p:cNvPr id="17" name="Номер слайда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4E63C27-F5F6-4389-B9B0-703C77220625}" type="slidenum">
              <a:rPr lang="en-US" sz="1200" smtClean="0">
                <a:solidFill>
                  <a:srgbClr val="898989"/>
                </a:solidFill>
                <a:ea typeface="ＭＳ Ｐゴシック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 sz="1200">
              <a:solidFill>
                <a:srgbClr val="898989"/>
              </a:solidFill>
              <a:ea typeface="ＭＳ Ｐゴシック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01597" y="404664"/>
            <a:ext cx="3333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Дальнейшие вопросы:</a:t>
            </a:r>
            <a:endParaRPr lang="ru-RU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414392"/>
            <a:ext cx="85329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Какова политика развития разнородных региональных систем высшего образования в РФ? (Централизация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конкуренция/кооперация)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Каковы основные направления развития федеральных систем высшего образования, ориентированные на сбалансированное развитие региональных систем высшего образования?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68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1628800"/>
            <a:ext cx="9144000" cy="522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  <a:endParaRPr lang="en-US" sz="3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oleshukov@hse.ru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froumin@hse.ru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67C8C3C-C16A-4270-A8C8-611EC22FB1A4}" type="slidenum">
              <a:rPr lang="ru-RU" smtClean="0"/>
              <a:pPr/>
              <a:t>43</a:t>
            </a:fld>
            <a:endParaRPr lang="ru-RU"/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4E63C27-F5F6-4389-B9B0-703C77220625}" type="slidenum">
              <a:rPr lang="en-US" sz="1200" smtClean="0">
                <a:solidFill>
                  <a:srgbClr val="898989"/>
                </a:solidFill>
                <a:ea typeface="ＭＳ Ｐゴシック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 sz="1200">
              <a:solidFill>
                <a:srgbClr val="898989"/>
              </a:solidFill>
              <a:ea typeface="ＭＳ Ｐゴシック" charset="-128"/>
            </a:endParaRPr>
          </a:p>
        </p:txBody>
      </p:sp>
      <p:sp>
        <p:nvSpPr>
          <p:cNvPr id="17" name="Номер слайда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4E63C27-F5F6-4389-B9B0-703C77220625}" type="slidenum">
              <a:rPr lang="en-US" sz="1200" smtClean="0">
                <a:solidFill>
                  <a:srgbClr val="898989"/>
                </a:solidFill>
                <a:ea typeface="ＭＳ Ｐゴシック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 sz="1200">
              <a:solidFill>
                <a:srgbClr val="898989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373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6289675"/>
            <a:ext cx="9144000" cy="568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67C8C3C-C16A-4270-A8C8-611EC22FB1A4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4E63C27-F5F6-4389-B9B0-703C77220625}" type="slidenum">
              <a:rPr lang="en-US" sz="1200" smtClean="0">
                <a:solidFill>
                  <a:srgbClr val="898989"/>
                </a:solidFill>
                <a:ea typeface="ＭＳ Ｐゴシック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z="1200">
              <a:solidFill>
                <a:srgbClr val="898989"/>
              </a:solidFill>
              <a:ea typeface="ＭＳ Ｐゴシック" charset="-128"/>
            </a:endParaRPr>
          </a:p>
        </p:txBody>
      </p:sp>
      <p:sp>
        <p:nvSpPr>
          <p:cNvPr id="17" name="Номер слайда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4E63C27-F5F6-4389-B9B0-703C77220625}" type="slidenum">
              <a:rPr lang="en-US" sz="1200" smtClean="0">
                <a:solidFill>
                  <a:srgbClr val="898989"/>
                </a:solidFill>
                <a:ea typeface="ＭＳ Ｐゴシック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z="1200">
              <a:solidFill>
                <a:srgbClr val="898989"/>
              </a:solidFill>
              <a:ea typeface="ＭＳ Ｐゴシック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037" y="2293699"/>
            <a:ext cx="86409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b="1" dirty="0" smtClean="0">
              <a:solidFill>
                <a:prstClr val="black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Часть 1 – 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«Зоология» систем высшего образования «федеративного типа»</a:t>
            </a: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dirty="0" smtClean="0">
              <a:solidFill>
                <a:prstClr val="black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400" i="1" dirty="0">
              <a:solidFill>
                <a:prstClr val="black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1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6289675"/>
            <a:ext cx="9144000" cy="568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67C8C3C-C16A-4270-A8C8-611EC22FB1A4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4E63C27-F5F6-4389-B9B0-703C77220625}" type="slidenum">
              <a:rPr lang="en-US" sz="1200" smtClean="0">
                <a:solidFill>
                  <a:srgbClr val="898989"/>
                </a:solidFill>
                <a:ea typeface="ＭＳ Ｐゴシック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z="1200">
              <a:solidFill>
                <a:srgbClr val="898989"/>
              </a:solidFill>
              <a:ea typeface="ＭＳ Ｐゴシック" charset="-128"/>
            </a:endParaRPr>
          </a:p>
        </p:txBody>
      </p:sp>
      <p:sp>
        <p:nvSpPr>
          <p:cNvPr id="17" name="Номер слайда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4E63C27-F5F6-4389-B9B0-703C77220625}" type="slidenum">
              <a:rPr lang="en-US" sz="1200" smtClean="0">
                <a:solidFill>
                  <a:srgbClr val="898989"/>
                </a:solidFill>
                <a:ea typeface="ＭＳ Ｐゴシック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z="1200">
              <a:solidFill>
                <a:srgbClr val="898989"/>
              </a:solidFill>
              <a:ea typeface="ＭＳ Ｐゴシック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488361"/>
            <a:ext cx="9144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defTabSz="457200" fontAlgn="base"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ru-RU" sz="24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Децентрализованная </a:t>
            </a:r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система </a:t>
            </a:r>
            <a:endParaRPr lang="ru-RU" sz="2400" i="1" dirty="0" smtClean="0">
              <a:solidFill>
                <a:prstClr val="black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marL="342900" indent="-342900" algn="just" defTabSz="457200" fontAlgn="base"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ru-RU" sz="24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Сферы ведения федерации:</a:t>
            </a:r>
            <a:endParaRPr lang="ru-RU" sz="2400" i="1" dirty="0">
              <a:solidFill>
                <a:prstClr val="black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marL="901700" indent="-342900" algn="just" defTabSz="457200" fontAlgn="base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Гранты студентам</a:t>
            </a:r>
          </a:p>
          <a:p>
            <a:pPr marL="901700" indent="-342900" algn="just" defTabSz="457200" fontAlgn="base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Научные гранты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marL="901700" indent="-342900" algn="just" defTabSz="457200" fontAlgn="base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Национальная система подотчетности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вузов (Обама)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marL="342900" indent="-342900" algn="just" defTabSz="457200" fontAlgn="base"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финансирования приходится на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120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университетов</a:t>
            </a:r>
          </a:p>
          <a:p>
            <a:pPr marL="342900" indent="-342900" algn="just" defTabSz="457200" fontAlgn="base"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ru-RU" sz="24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Различные </a:t>
            </a:r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региональные стратегии развития высшего </a:t>
            </a:r>
            <a:r>
              <a:rPr lang="ru-RU" sz="24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образования (управление или координация)</a:t>
            </a:r>
            <a:endParaRPr lang="ru-RU" sz="2400" i="1" dirty="0">
              <a:solidFill>
                <a:prstClr val="black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1513" y="260648"/>
            <a:ext cx="7884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США</a:t>
            </a:r>
          </a:p>
        </p:txBody>
      </p:sp>
    </p:spTree>
    <p:extLst>
      <p:ext uri="{BB962C8B-B14F-4D97-AF65-F5344CB8AC3E}">
        <p14:creationId xmlns:p14="http://schemas.microsoft.com/office/powerpoint/2010/main" val="171893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6289675"/>
            <a:ext cx="9144000" cy="568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67C8C3C-C16A-4270-A8C8-611EC22FB1A4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4E63C27-F5F6-4389-B9B0-703C77220625}" type="slidenum">
              <a:rPr lang="en-US" sz="1200" smtClean="0">
                <a:solidFill>
                  <a:srgbClr val="898989"/>
                </a:solidFill>
                <a:ea typeface="ＭＳ Ｐゴシック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z="1200">
              <a:solidFill>
                <a:srgbClr val="898989"/>
              </a:solidFill>
              <a:ea typeface="ＭＳ Ｐゴシック" charset="-128"/>
            </a:endParaRPr>
          </a:p>
        </p:txBody>
      </p:sp>
      <p:sp>
        <p:nvSpPr>
          <p:cNvPr id="17" name="Номер слайда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4E63C27-F5F6-4389-B9B0-703C77220625}" type="slidenum">
              <a:rPr lang="en-US" sz="1200" smtClean="0">
                <a:solidFill>
                  <a:srgbClr val="898989"/>
                </a:solidFill>
                <a:ea typeface="ＭＳ Ｐゴシック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z="1200">
              <a:solidFill>
                <a:srgbClr val="898989"/>
              </a:solidFill>
              <a:ea typeface="ＭＳ Ｐゴシック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68760"/>
            <a:ext cx="9144000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</a:t>
            </a:r>
            <a:r>
              <a:rPr lang="ru-RU" sz="22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Децентрализованная система </a:t>
            </a:r>
            <a:endParaRPr lang="en-US" sz="2200" i="1" dirty="0">
              <a:solidFill>
                <a:prstClr val="black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marL="342900" indent="-342900" defTabSz="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endParaRPr lang="ru-RU" sz="2200" i="1" dirty="0" smtClean="0">
              <a:solidFill>
                <a:prstClr val="black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CA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sum </a:t>
            </a:r>
            <a:r>
              <a:rPr lang="en-CA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thirteen quite different and distinct provincial and territorial systems, each with its </a:t>
            </a:r>
            <a:r>
              <a:rPr lang="en-CA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unique </a:t>
            </a:r>
            <a:r>
              <a:rPr lang="en-CA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regulatory environment 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(Jones, 1997</a:t>
            </a:r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ru-RU" sz="22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Сферы ведения федерации:</a:t>
            </a:r>
            <a:endParaRPr lang="ru-RU" sz="2200" i="1" dirty="0">
              <a:solidFill>
                <a:prstClr val="black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marL="779463" indent="-3429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Наука 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и 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инноваци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и</a:t>
            </a:r>
          </a:p>
          <a:p>
            <a:pPr marL="779463" indent="-3429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Гранты студентам </a:t>
            </a:r>
            <a:r>
              <a:rPr lang="en-US" sz="1900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(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образовательные кредиты)</a:t>
            </a:r>
            <a:endParaRPr lang="ru-RU" sz="1900" dirty="0" smtClean="0">
              <a:solidFill>
                <a:prstClr val="black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marL="779463" indent="-3429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Образование коренного населения</a:t>
            </a:r>
            <a:endParaRPr lang="ru-RU" sz="1900" dirty="0">
              <a:solidFill>
                <a:prstClr val="black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marL="342900" indent="-342900" defTabSz="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endParaRPr lang="ru-RU" sz="1900" dirty="0">
              <a:solidFill>
                <a:prstClr val="black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marL="342900" indent="-342900" defTabSz="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ru-RU" sz="22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Полномочия регионов:</a:t>
            </a:r>
            <a:endParaRPr lang="ru-RU" sz="2200" i="1" dirty="0">
              <a:solidFill>
                <a:prstClr val="black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marL="779463" indent="-3429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Финансирование 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и открытие 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новых университетов</a:t>
            </a:r>
          </a:p>
          <a:p>
            <a:pPr marL="779463" indent="-3429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Планирование и координация деятельности университетов</a:t>
            </a:r>
          </a:p>
          <a:p>
            <a:pPr marL="779463" indent="-3429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Оценка 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качества образования </a:t>
            </a:r>
          </a:p>
          <a:p>
            <a:pPr marL="779463" indent="-3429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Регулирование 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уровня стоимости обучения</a:t>
            </a:r>
          </a:p>
          <a:p>
            <a:pPr marL="342900" indent="-342900" defTabSz="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endParaRPr lang="en-US" sz="2200" i="1" dirty="0">
              <a:solidFill>
                <a:prstClr val="black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marL="342900" indent="-342900" defTabSz="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ru-RU" sz="22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Специальный </a:t>
            </a:r>
            <a:r>
              <a:rPr lang="ru-RU" sz="2200" i="1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орган для координации политики регионов </a:t>
            </a:r>
            <a:r>
              <a:rPr lang="ru-RU" sz="22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- </a:t>
            </a:r>
            <a:r>
              <a:rPr lang="en-US" sz="2200" i="1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Council of Ministers of Education</a:t>
            </a:r>
            <a:endParaRPr lang="ru-RU" sz="2200" i="1" dirty="0">
              <a:solidFill>
                <a:prstClr val="black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82125" y="260648"/>
            <a:ext cx="1538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Канада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84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6289675"/>
            <a:ext cx="9144000" cy="568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67C8C3C-C16A-4270-A8C8-611EC22FB1A4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4E63C27-F5F6-4389-B9B0-703C77220625}" type="slidenum">
              <a:rPr lang="en-US" sz="1200" smtClean="0">
                <a:solidFill>
                  <a:srgbClr val="898989"/>
                </a:solidFill>
                <a:ea typeface="ＭＳ Ｐゴシック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z="1200">
              <a:solidFill>
                <a:srgbClr val="898989"/>
              </a:solidFill>
              <a:ea typeface="ＭＳ Ｐゴシック" charset="-128"/>
            </a:endParaRPr>
          </a:p>
        </p:txBody>
      </p:sp>
      <p:sp>
        <p:nvSpPr>
          <p:cNvPr id="17" name="Номер слайда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4E63C27-F5F6-4389-B9B0-703C77220625}" type="slidenum">
              <a:rPr lang="en-US" sz="1200" smtClean="0">
                <a:solidFill>
                  <a:srgbClr val="898989"/>
                </a:solidFill>
                <a:ea typeface="ＭＳ Ｐゴシック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z="1200">
              <a:solidFill>
                <a:srgbClr val="898989"/>
              </a:solidFill>
              <a:ea typeface="ＭＳ Ｐゴシック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23928" y="332656"/>
            <a:ext cx="1997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Германия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15596" y="1238656"/>
            <a:ext cx="9159595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457200" fontAlgn="base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</a:t>
            </a:r>
            <a:r>
              <a:rPr lang="en-GB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ultural</a:t>
            </a: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diversity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homogeneous living conditions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i="1" dirty="0">
              <a:solidFill>
                <a:prstClr val="black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marL="285750" indent="-285750" algn="just" defTabSz="457200" fontAlgn="base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ru-RU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Децентрализованная </a:t>
            </a:r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система </a:t>
            </a:r>
            <a:r>
              <a:rPr lang="ru-RU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с чертами кооперативного </a:t>
            </a:r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федерализма </a:t>
            </a:r>
          </a:p>
          <a:p>
            <a:pPr marL="285750" indent="-285750" algn="just" defTabSz="457200" fontAlgn="base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ru-RU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Условия </a:t>
            </a:r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для кооперации между разным уровнями и органами власти:</a:t>
            </a:r>
          </a:p>
          <a:p>
            <a:pPr marL="1009650" indent="-285750" algn="just" defTabSz="457200" fontAlgn="base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Межрегиональная координация - Конференция региональных министров</a:t>
            </a:r>
          </a:p>
          <a:p>
            <a:pPr marL="1009650" indent="-285750" algn="just" defTabSz="457200" fontAlgn="base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Федерально-региональные практики подписания официальных соглашений по обоюдному согласию</a:t>
            </a:r>
          </a:p>
          <a:p>
            <a:pPr marL="723900" algn="just" defTabSz="457200" fontAlgn="base">
              <a:spcBef>
                <a:spcPct val="0"/>
              </a:spcBef>
              <a:spcAft>
                <a:spcPts val="120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marL="285750" indent="-285750" algn="just" defTabSz="457200" fontAlgn="base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ru-RU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Сферы ведения регионов:</a:t>
            </a:r>
          </a:p>
          <a:p>
            <a:pPr marL="981075" indent="-285750" algn="just" defTabSz="457200" fontAlgn="base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Аккредитация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, лицензирование учреждений и образовательных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программ</a:t>
            </a:r>
          </a:p>
          <a:p>
            <a:pPr marL="981075" indent="-285750" algn="just" defTabSz="457200" fontAlgn="base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Финансирование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marL="981075" indent="-285750" algn="just" defTabSz="457200" fontAlgn="base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Контроль качества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образования</a:t>
            </a:r>
          </a:p>
          <a:p>
            <a:pPr marL="981075" indent="-285750" algn="just" defTabSz="457200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Вопросы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поступления синхронизируются между регионами</a:t>
            </a:r>
          </a:p>
          <a:p>
            <a:pPr marL="285750" indent="-285750" algn="just" defTabSz="457200" fontAlgn="base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ru-RU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Сферы ведения федерации</a:t>
            </a:r>
          </a:p>
          <a:p>
            <a:pPr marL="981075" indent="-285750" algn="just" defTabSz="457200" fontAlgn="base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Интернационализация</a:t>
            </a:r>
          </a:p>
          <a:p>
            <a:pPr marL="981075" indent="-285750" algn="just" defTabSz="457200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Особые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программы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развития (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Exzellenzinitiative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)</a:t>
            </a:r>
          </a:p>
          <a:p>
            <a:pPr marL="285750" indent="-285750" algn="just" defTabSz="457200" fontAlgn="base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ru-RU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Наука - сфера </a:t>
            </a:r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совместного </a:t>
            </a:r>
            <a:r>
              <a:rPr lang="ru-RU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ведения</a:t>
            </a:r>
            <a:endParaRPr lang="ru-RU" i="1" dirty="0">
              <a:solidFill>
                <a:prstClr val="black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40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6289675"/>
            <a:ext cx="9144000" cy="568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C3C-C16A-4270-A8C8-611EC22FB1A4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4E63C27-F5F6-4389-B9B0-703C77220625}" type="slidenum">
              <a:rPr lang="en-US" sz="1200" smtClean="0">
                <a:solidFill>
                  <a:srgbClr val="898989"/>
                </a:solidFill>
                <a:ea typeface="ＭＳ Ｐゴシック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z="1200">
              <a:solidFill>
                <a:srgbClr val="898989"/>
              </a:solidFill>
              <a:ea typeface="ＭＳ Ｐゴシック" charset="-128"/>
            </a:endParaRPr>
          </a:p>
        </p:txBody>
      </p:sp>
      <p:sp>
        <p:nvSpPr>
          <p:cNvPr id="17" name="Номер слайда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4E63C27-F5F6-4389-B9B0-703C77220625}" type="slidenum">
              <a:rPr lang="en-US" sz="1200" smtClean="0">
                <a:solidFill>
                  <a:srgbClr val="898989"/>
                </a:solidFill>
                <a:ea typeface="ＭＳ Ｐゴシック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z="1200">
              <a:solidFill>
                <a:srgbClr val="898989"/>
              </a:solidFill>
              <a:ea typeface="ＭＳ Ｐゴシック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91680" y="260648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Китай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412776"/>
            <a:ext cx="91440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1998 год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– </a:t>
            </a:r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реформа 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по регионализации системы высшего </a:t>
            </a:r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образования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(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Yat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Wai Lo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, 2014)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marL="901700" indent="-342900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Принципы реформы:</a:t>
            </a:r>
          </a:p>
          <a:p>
            <a:pPr marL="901700" indent="-342900" defTabSz="45720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Смена ведомственной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подчиненности вузов</a:t>
            </a:r>
          </a:p>
          <a:p>
            <a:pPr marL="901700" indent="-342900" defTabSz="45720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Кооперация</a:t>
            </a:r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marL="901700" indent="-342900" defTabSz="45720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Слияния</a:t>
            </a:r>
          </a:p>
          <a:p>
            <a:pPr marL="901700" indent="-342900" defTabSz="45720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Сферы ведения центра:</a:t>
            </a:r>
            <a:endParaRPr lang="ru-RU" sz="2000" i="1" dirty="0">
              <a:solidFill>
                <a:prstClr val="black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marL="723900" indent="-192088" defTabSz="2667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Управляет 73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лидирующими вузами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(проекты 211 и 985)</a:t>
            </a:r>
          </a:p>
          <a:p>
            <a:pPr marL="723900" indent="-192088" defTabSz="2667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Аккредитации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4-х летних программ (провинции – 3-х летние)</a:t>
            </a:r>
          </a:p>
          <a:p>
            <a:pPr marL="723900" indent="-192088" defTabSz="2667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Регулирование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R&amp;D</a:t>
            </a:r>
          </a:p>
          <a:p>
            <a:pPr marL="723900" indent="-192088" defTabSz="2667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Регулирование образовательной миграции </a:t>
            </a:r>
          </a:p>
          <a:p>
            <a:pPr marL="354013" indent="-285750" defTabSz="2667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marL="354013" indent="-285750" defTabSz="2667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ru-RU" sz="2000" i="1" dirty="0" smtClean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Стратегия «командных высот»: </a:t>
            </a:r>
          </a:p>
          <a:p>
            <a:pPr marL="68263" defTabSz="26670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контроль КПК и центральных элит,  фискальный централизм, децентрализация большей части административных полномочий </a:t>
            </a:r>
          </a:p>
          <a:p>
            <a:pPr marL="354013" indent="-285750" defTabSz="2667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marL="354013" indent="-285750" defTabSz="2667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70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4212</TotalTime>
  <Words>2552</Words>
  <Application>Microsoft Office PowerPoint</Application>
  <PresentationFormat>Экран (4:3)</PresentationFormat>
  <Paragraphs>610</Paragraphs>
  <Slides>43</Slides>
  <Notes>33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43</vt:i4>
      </vt:variant>
    </vt:vector>
  </HeadingPairs>
  <TitlesOfParts>
    <vt:vector size="45" baseType="lpstr">
      <vt:lpstr>Тема Office</vt:lpstr>
      <vt:lpstr>Office Theme</vt:lpstr>
      <vt:lpstr> В поисках оптимальной модели управления университетами в федеративных странах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Советская модель федерально-региональных отношений в высшем образовании России - 1</vt:lpstr>
      <vt:lpstr>Советская модель федерально-региональных отношений в высшем образовании России - 2</vt:lpstr>
      <vt:lpstr>Прагматичный федерализм (Hollander, Patapan, 2007) </vt:lpstr>
      <vt:lpstr>Резкая трансформация</vt:lpstr>
      <vt:lpstr>КАК ДОЛЖНА ИЗМЕНИТЬСЯ СИСТЕМА ПРАГМАТИЧНОГО ФЕДЕРАЛИЗМА В ВЫСШЕМ ОБРАЗОВАНИИ?</vt:lpstr>
      <vt:lpstr>Федерализм в РФ</vt:lpstr>
      <vt:lpstr>Основные этапы развития федерализма в РФ:  1 этап – регионализация  и легитимизация</vt:lpstr>
      <vt:lpstr>2 этап – централизация и повышение контроля</vt:lpstr>
      <vt:lpstr>Централизация системы управления высшим образованием </vt:lpstr>
      <vt:lpstr>Презентация PowerPoint</vt:lpstr>
      <vt:lpstr>3 этап – поиск новой модели: global excellence and regional relevance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National-regional relationships in “federal” higher education systems (the case of Russia)</dc:title>
  <dc:creator>User</dc:creator>
  <cp:lastModifiedBy>User</cp:lastModifiedBy>
  <cp:revision>471</cp:revision>
  <cp:lastPrinted>2016-03-21T16:08:30Z</cp:lastPrinted>
  <dcterms:created xsi:type="dcterms:W3CDTF">2016-03-06T10:06:34Z</dcterms:created>
  <dcterms:modified xsi:type="dcterms:W3CDTF">2016-03-22T12:21:54Z</dcterms:modified>
</cp:coreProperties>
</file>