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8"/>
  </p:notesMasterIdLst>
  <p:sldIdLst>
    <p:sldId id="256" r:id="rId2"/>
    <p:sldId id="262" r:id="rId3"/>
    <p:sldId id="257" r:id="rId4"/>
    <p:sldId id="259" r:id="rId5"/>
    <p:sldId id="263" r:id="rId6"/>
    <p:sldId id="260" r:id="rId7"/>
    <p:sldId id="273" r:id="rId8"/>
    <p:sldId id="287" r:id="rId9"/>
    <p:sldId id="258" r:id="rId10"/>
    <p:sldId id="268" r:id="rId11"/>
    <p:sldId id="261" r:id="rId12"/>
    <p:sldId id="265" r:id="rId13"/>
    <p:sldId id="270" r:id="rId14"/>
    <p:sldId id="266" r:id="rId15"/>
    <p:sldId id="276" r:id="rId16"/>
    <p:sldId id="280" r:id="rId17"/>
    <p:sldId id="288" r:id="rId18"/>
    <p:sldId id="289" r:id="rId19"/>
    <p:sldId id="290" r:id="rId20"/>
    <p:sldId id="274" r:id="rId21"/>
    <p:sldId id="264" r:id="rId22"/>
    <p:sldId id="271" r:id="rId23"/>
    <p:sldId id="283" r:id="rId24"/>
    <p:sldId id="281" r:id="rId25"/>
    <p:sldId id="285" r:id="rId26"/>
    <p:sldId id="278" r:id="rId27"/>
    <p:sldId id="279" r:id="rId28"/>
    <p:sldId id="296" r:id="rId29"/>
    <p:sldId id="297" r:id="rId30"/>
    <p:sldId id="298" r:id="rId31"/>
    <p:sldId id="299" r:id="rId32"/>
    <p:sldId id="301" r:id="rId33"/>
    <p:sldId id="313" r:id="rId34"/>
    <p:sldId id="300" r:id="rId35"/>
    <p:sldId id="267" r:id="rId36"/>
    <p:sldId id="27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DDDD"/>
    <a:srgbClr val="8080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0921" autoAdjust="0"/>
  </p:normalViewPr>
  <p:slideViewPr>
    <p:cSldViewPr>
      <p:cViewPr>
        <p:scale>
          <a:sx n="70" d="100"/>
          <a:sy n="70" d="100"/>
        </p:scale>
        <p:origin x="-564" y="-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4.9576375571796394E-2"/>
          <c:y val="0.17700758954780907"/>
          <c:w val="0.8051183926423634"/>
          <c:h val="0.75373983659841814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нш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Лист1!$A$2:$A$6</c:f>
              <c:strCache>
                <c:ptCount val="5"/>
                <c:pt idx="0">
                  <c:v>1959-1990</c:v>
                </c:pt>
                <c:pt idx="1">
                  <c:v>1990-2000</c:v>
                </c:pt>
                <c:pt idx="2">
                  <c:v>2001-2006</c:v>
                </c:pt>
                <c:pt idx="3">
                  <c:v>2007-2013</c:v>
                </c:pt>
                <c:pt idx="4">
                  <c:v>2014-2015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0.5</c:v>
                </c:pt>
                <c:pt idx="1">
                  <c:v>9</c:v>
                </c:pt>
                <c:pt idx="2">
                  <c:v>3</c:v>
                </c:pt>
                <c:pt idx="3">
                  <c:v>1</c:v>
                </c:pt>
                <c:pt idx="4">
                  <c:v>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ош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cat>
            <c:strRef>
              <c:f>Лист1!$A$2:$A$6</c:f>
              <c:strCache>
                <c:ptCount val="5"/>
                <c:pt idx="0">
                  <c:v>1959-1990</c:v>
                </c:pt>
                <c:pt idx="1">
                  <c:v>1990-2000</c:v>
                </c:pt>
                <c:pt idx="2">
                  <c:v>2001-2006</c:v>
                </c:pt>
                <c:pt idx="3">
                  <c:v>2007-2013</c:v>
                </c:pt>
                <c:pt idx="4">
                  <c:v>2014-2015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shape val="cone"/>
        <c:axId val="88487424"/>
        <c:axId val="88488960"/>
        <c:axId val="109021824"/>
      </c:bar3DChart>
      <c:catAx>
        <c:axId val="88487424"/>
        <c:scaling>
          <c:orientation val="minMax"/>
        </c:scaling>
        <c:axPos val="b"/>
        <c:tickLblPos val="nextTo"/>
        <c:crossAx val="88488960"/>
        <c:crosses val="autoZero"/>
        <c:auto val="1"/>
        <c:lblAlgn val="ctr"/>
        <c:lblOffset val="100"/>
      </c:catAx>
      <c:valAx>
        <c:axId val="88488960"/>
        <c:scaling>
          <c:orientation val="minMax"/>
        </c:scaling>
        <c:axPos val="l"/>
        <c:majorGridlines/>
        <c:numFmt formatCode="General" sourceLinked="1"/>
        <c:tickLblPos val="nextTo"/>
        <c:crossAx val="88487424"/>
        <c:crosses val="autoZero"/>
        <c:crossBetween val="between"/>
      </c:valAx>
      <c:serAx>
        <c:axId val="109021824"/>
        <c:scaling>
          <c:orientation val="minMax"/>
        </c:scaling>
        <c:axPos val="b"/>
        <c:tickLblPos val="nextTo"/>
        <c:crossAx val="88488960"/>
        <c:crosses val="autoZero"/>
      </c:ser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А</c:v>
                </c:pt>
              </c:strCache>
            </c:strRef>
          </c:tx>
          <c:spPr>
            <a:ln w="41275">
              <a:solidFill>
                <a:srgbClr val="FFC000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50</c:v>
                </c:pt>
                <c:pt idx="2">
                  <c:v>40</c:v>
                </c:pt>
                <c:pt idx="3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</c:v>
                </c:pt>
              </c:strCache>
            </c:strRef>
          </c:tx>
          <c:spPr>
            <a:ln w="41275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20</c:v>
                </c:pt>
                <c:pt idx="3">
                  <c:v>5</c:v>
                </c:pt>
              </c:numCache>
            </c:numRef>
          </c:val>
        </c:ser>
        <c:marker val="1"/>
        <c:axId val="143195136"/>
        <c:axId val="143332096"/>
      </c:lineChart>
      <c:catAx>
        <c:axId val="143195136"/>
        <c:scaling>
          <c:orientation val="minMax"/>
        </c:scaling>
        <c:axPos val="b"/>
        <c:numFmt formatCode="General" sourceLinked="1"/>
        <c:tickLblPos val="nextTo"/>
        <c:crossAx val="143332096"/>
        <c:crosses val="autoZero"/>
        <c:auto val="1"/>
        <c:lblAlgn val="ctr"/>
        <c:lblOffset val="100"/>
      </c:catAx>
      <c:valAx>
        <c:axId val="143332096"/>
        <c:scaling>
          <c:orientation val="minMax"/>
        </c:scaling>
        <c:axPos val="l"/>
        <c:majorGridlines/>
        <c:numFmt formatCode="General" sourceLinked="1"/>
        <c:tickLblPos val="nextTo"/>
        <c:crossAx val="14319513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image" Target="../media/image33.tiff"/><Relationship Id="rId4" Type="http://schemas.openxmlformats.org/officeDocument/2006/relationships/image" Target="../media/image36.tif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image" Target="../media/image33.tiff"/><Relationship Id="rId4" Type="http://schemas.openxmlformats.org/officeDocument/2006/relationships/image" Target="../media/image36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37E5B0-741A-463C-8222-284553FC5502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BB4C81-8417-43CC-B960-C9B34353D9F6}">
      <dgm:prSet phldrT="[Текст]" custT="1"/>
      <dgm:spPr/>
      <dgm:t>
        <a:bodyPr/>
        <a:lstStyle/>
        <a:p>
          <a:r>
            <a:rPr lang="ru-RU" sz="1800" b="1" dirty="0" smtClean="0"/>
            <a:t>Принципиально иное содержание, новые формы обучения</a:t>
          </a:r>
        </a:p>
        <a:p>
          <a:r>
            <a:rPr lang="ru-RU" sz="1800" b="1" dirty="0" smtClean="0"/>
            <a:t> (логико-предметный и </a:t>
          </a:r>
          <a:r>
            <a:rPr lang="ru-RU" sz="1800" b="1" dirty="0" err="1" smtClean="0"/>
            <a:t>логико-психологичекий</a:t>
          </a:r>
          <a:r>
            <a:rPr lang="ru-RU" sz="1800" b="1" dirty="0" smtClean="0"/>
            <a:t> анализ);  другой УМК</a:t>
          </a:r>
          <a:endParaRPr lang="ru-RU" sz="1800" b="1" dirty="0"/>
        </a:p>
      </dgm:t>
    </dgm:pt>
    <dgm:pt modelId="{87AE6E7F-EA4F-4FDD-89C0-2F51964BC314}" type="parTrans" cxnId="{CC28D488-9F5D-45F1-A2B3-C1F8374449DF}">
      <dgm:prSet/>
      <dgm:spPr/>
      <dgm:t>
        <a:bodyPr/>
        <a:lstStyle/>
        <a:p>
          <a:endParaRPr lang="ru-RU"/>
        </a:p>
      </dgm:t>
    </dgm:pt>
    <dgm:pt modelId="{3C807BF6-B443-4759-92C0-6EB9AE7B2192}" type="sibTrans" cxnId="{CC28D488-9F5D-45F1-A2B3-C1F8374449DF}">
      <dgm:prSet/>
      <dgm:spPr/>
      <dgm:t>
        <a:bodyPr/>
        <a:lstStyle/>
        <a:p>
          <a:endParaRPr lang="ru-RU"/>
        </a:p>
      </dgm:t>
    </dgm:pt>
    <dgm:pt modelId="{6493CF3D-2B39-4C09-84CE-5107B1069298}">
      <dgm:prSet phldrT="[Текст]" custT="1"/>
      <dgm:spPr/>
      <dgm:t>
        <a:bodyPr/>
        <a:lstStyle/>
        <a:p>
          <a:r>
            <a:rPr lang="ru-RU" sz="2000" b="1" dirty="0" smtClean="0"/>
            <a:t>Нужен другой учитель (рефлексивный, чуткий к изменениям учеников, готовый меняться, образованный) </a:t>
          </a:r>
          <a:endParaRPr lang="ru-RU" sz="2000" b="1" dirty="0"/>
        </a:p>
      </dgm:t>
    </dgm:pt>
    <dgm:pt modelId="{25C58126-A698-494B-9A4B-1848CC9DF230}" type="parTrans" cxnId="{14135669-0C5E-4425-8934-2C6FFCE63A54}">
      <dgm:prSet/>
      <dgm:spPr/>
      <dgm:t>
        <a:bodyPr/>
        <a:lstStyle/>
        <a:p>
          <a:endParaRPr lang="ru-RU"/>
        </a:p>
      </dgm:t>
    </dgm:pt>
    <dgm:pt modelId="{4642D1EB-0BF3-4076-98E2-EE1B998CB8FC}" type="sibTrans" cxnId="{14135669-0C5E-4425-8934-2C6FFCE63A54}">
      <dgm:prSet/>
      <dgm:spPr/>
      <dgm:t>
        <a:bodyPr/>
        <a:lstStyle/>
        <a:p>
          <a:endParaRPr lang="ru-RU"/>
        </a:p>
      </dgm:t>
    </dgm:pt>
    <dgm:pt modelId="{88A73BD0-D972-44CE-98A6-57B22635165C}">
      <dgm:prSet phldrT="[Текст]" custT="1"/>
      <dgm:spPr/>
      <dgm:t>
        <a:bodyPr/>
        <a:lstStyle/>
        <a:p>
          <a:r>
            <a:rPr lang="ru-RU" sz="1800" b="1" dirty="0" smtClean="0"/>
            <a:t>Другая школа как </a:t>
          </a:r>
          <a:r>
            <a:rPr lang="ru-RU" sz="1800" b="1" dirty="0" err="1" smtClean="0"/>
            <a:t>самовозоб-новляющаяся</a:t>
          </a:r>
          <a:r>
            <a:rPr lang="ru-RU" sz="1800" b="1" dirty="0" smtClean="0"/>
            <a:t>, саморазвивающаяся система);</a:t>
          </a:r>
        </a:p>
        <a:p>
          <a:r>
            <a:rPr lang="ru-RU" sz="1800" b="1" dirty="0" smtClean="0"/>
            <a:t>Другое управление, система оценки…</a:t>
          </a:r>
          <a:endParaRPr lang="ru-RU" sz="1800" b="1" dirty="0"/>
        </a:p>
      </dgm:t>
    </dgm:pt>
    <dgm:pt modelId="{D1B5C5A5-0461-4669-9491-E9B37BB24736}" type="parTrans" cxnId="{0B51FA6E-3B98-4957-9EC5-13BB4FB6BD99}">
      <dgm:prSet/>
      <dgm:spPr/>
      <dgm:t>
        <a:bodyPr/>
        <a:lstStyle/>
        <a:p>
          <a:endParaRPr lang="ru-RU"/>
        </a:p>
      </dgm:t>
    </dgm:pt>
    <dgm:pt modelId="{2BEC693C-421A-4C48-927F-D817711D248F}" type="sibTrans" cxnId="{0B51FA6E-3B98-4957-9EC5-13BB4FB6BD99}">
      <dgm:prSet/>
      <dgm:spPr/>
      <dgm:t>
        <a:bodyPr/>
        <a:lstStyle/>
        <a:p>
          <a:endParaRPr lang="ru-RU"/>
        </a:p>
      </dgm:t>
    </dgm:pt>
    <dgm:pt modelId="{46846485-0ACD-40BA-BCBE-8BC257299FF6}" type="pres">
      <dgm:prSet presAssocID="{6B37E5B0-741A-463C-8222-284553FC55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D3ECEC-40E1-4569-99E4-C6EABD5D98EE}" type="pres">
      <dgm:prSet presAssocID="{6B37E5B0-741A-463C-8222-284553FC5502}" presName="bkgdShp" presStyleLbl="alignAccFollowNode1" presStyleIdx="0" presStyleCnt="1"/>
      <dgm:spPr/>
    </dgm:pt>
    <dgm:pt modelId="{8871AC43-46E4-4BF8-83ED-B531BFBBDD22}" type="pres">
      <dgm:prSet presAssocID="{6B37E5B0-741A-463C-8222-284553FC5502}" presName="linComp" presStyleCnt="0"/>
      <dgm:spPr/>
    </dgm:pt>
    <dgm:pt modelId="{3D84D99A-3760-40D6-9857-602C8E0D2EDF}" type="pres">
      <dgm:prSet presAssocID="{43BB4C81-8417-43CC-B960-C9B34353D9F6}" presName="compNode" presStyleCnt="0"/>
      <dgm:spPr/>
    </dgm:pt>
    <dgm:pt modelId="{0BF95300-D0E7-41F4-AAEF-D092C7A468F5}" type="pres">
      <dgm:prSet presAssocID="{43BB4C81-8417-43CC-B960-C9B34353D9F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5C8EC-80E5-4D14-8991-80C8FC0C59E2}" type="pres">
      <dgm:prSet presAssocID="{43BB4C81-8417-43CC-B960-C9B34353D9F6}" presName="invisiNode" presStyleLbl="node1" presStyleIdx="0" presStyleCnt="3"/>
      <dgm:spPr/>
    </dgm:pt>
    <dgm:pt modelId="{76C588C7-4D25-49EF-88A6-48183089B723}" type="pres">
      <dgm:prSet presAssocID="{43BB4C81-8417-43CC-B960-C9B34353D9F6}" presName="imagNode" presStyleLbl="fgImgPlace1" presStyleIdx="0" presStyleCnt="3" custScaleY="114498" custLinFactX="6415" custLinFactNeighborX="100000" custLinFactNeighborY="187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6AC80AD-123F-4802-99C3-CC061328BE89}" type="pres">
      <dgm:prSet presAssocID="{3C807BF6-B443-4759-92C0-6EB9AE7B219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A0CED58-7C95-4235-ADC5-44032E7512B6}" type="pres">
      <dgm:prSet presAssocID="{6493CF3D-2B39-4C09-84CE-5107B1069298}" presName="compNode" presStyleCnt="0"/>
      <dgm:spPr/>
    </dgm:pt>
    <dgm:pt modelId="{C198C621-A7AE-44DB-B55C-48C99CA3A5A2}" type="pres">
      <dgm:prSet presAssocID="{6493CF3D-2B39-4C09-84CE-5107B106929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36EE4-52BC-43D0-9739-F9B594FE1055}" type="pres">
      <dgm:prSet presAssocID="{6493CF3D-2B39-4C09-84CE-5107B1069298}" presName="invisiNode" presStyleLbl="node1" presStyleIdx="1" presStyleCnt="3"/>
      <dgm:spPr/>
    </dgm:pt>
    <dgm:pt modelId="{694CB45E-CB89-4ECC-8F49-BA492D587174}" type="pres">
      <dgm:prSet presAssocID="{6493CF3D-2B39-4C09-84CE-5107B1069298}" presName="imagNode" presStyleLbl="fgImgPlace1" presStyleIdx="1" presStyleCnt="3" custScaleY="108301" custLinFactX="-13909" custLinFactNeighborX="-100000" custLinFactNeighborY="304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5EDB441-A974-4591-AE69-0A5E3C6D6A97}" type="pres">
      <dgm:prSet presAssocID="{4642D1EB-0BF3-4076-98E2-EE1B998CB8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C96A473-032B-4AD0-B893-FF70F0ECD9DA}" type="pres">
      <dgm:prSet presAssocID="{88A73BD0-D972-44CE-98A6-57B22635165C}" presName="compNode" presStyleCnt="0"/>
      <dgm:spPr/>
    </dgm:pt>
    <dgm:pt modelId="{0CDC8292-1526-4084-BC92-11980AC2E947}" type="pres">
      <dgm:prSet presAssocID="{88A73BD0-D972-44CE-98A6-57B22635165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1FE21-1990-494A-A831-74E3FB5D7A99}" type="pres">
      <dgm:prSet presAssocID="{88A73BD0-D972-44CE-98A6-57B22635165C}" presName="invisiNode" presStyleLbl="node1" presStyleIdx="2" presStyleCnt="3"/>
      <dgm:spPr/>
    </dgm:pt>
    <dgm:pt modelId="{F97E4F50-EDE7-46E5-A5FF-CEA24A729098}" type="pres">
      <dgm:prSet presAssocID="{88A73BD0-D972-44CE-98A6-57B22635165C}" presName="imagNode" presStyleLbl="fgImgPlace1" presStyleIdx="2" presStyleCnt="3" custScaleY="111457" custLinFactNeighborX="-110" custLinFactNeighborY="461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B51FA6E-3B98-4957-9EC5-13BB4FB6BD99}" srcId="{6B37E5B0-741A-463C-8222-284553FC5502}" destId="{88A73BD0-D972-44CE-98A6-57B22635165C}" srcOrd="2" destOrd="0" parTransId="{D1B5C5A5-0461-4669-9491-E9B37BB24736}" sibTransId="{2BEC693C-421A-4C48-927F-D817711D248F}"/>
    <dgm:cxn modelId="{224DDB37-F10C-42BD-9390-2456463492E8}" type="presOf" srcId="{3C807BF6-B443-4759-92C0-6EB9AE7B2192}" destId="{56AC80AD-123F-4802-99C3-CC061328BE89}" srcOrd="0" destOrd="0" presId="urn:microsoft.com/office/officeart/2005/8/layout/pList2"/>
    <dgm:cxn modelId="{DAF7DB07-72EE-4829-B883-EAECFD3FFB6A}" type="presOf" srcId="{4642D1EB-0BF3-4076-98E2-EE1B998CB8FC}" destId="{D5EDB441-A974-4591-AE69-0A5E3C6D6A97}" srcOrd="0" destOrd="0" presId="urn:microsoft.com/office/officeart/2005/8/layout/pList2"/>
    <dgm:cxn modelId="{09236952-74D5-4283-86D9-BE06721E0C7C}" type="presOf" srcId="{88A73BD0-D972-44CE-98A6-57B22635165C}" destId="{0CDC8292-1526-4084-BC92-11980AC2E947}" srcOrd="0" destOrd="0" presId="urn:microsoft.com/office/officeart/2005/8/layout/pList2"/>
    <dgm:cxn modelId="{CC28D488-9F5D-45F1-A2B3-C1F8374449DF}" srcId="{6B37E5B0-741A-463C-8222-284553FC5502}" destId="{43BB4C81-8417-43CC-B960-C9B34353D9F6}" srcOrd="0" destOrd="0" parTransId="{87AE6E7F-EA4F-4FDD-89C0-2F51964BC314}" sibTransId="{3C807BF6-B443-4759-92C0-6EB9AE7B2192}"/>
    <dgm:cxn modelId="{14135669-0C5E-4425-8934-2C6FFCE63A54}" srcId="{6B37E5B0-741A-463C-8222-284553FC5502}" destId="{6493CF3D-2B39-4C09-84CE-5107B1069298}" srcOrd="1" destOrd="0" parTransId="{25C58126-A698-494B-9A4B-1848CC9DF230}" sibTransId="{4642D1EB-0BF3-4076-98E2-EE1B998CB8FC}"/>
    <dgm:cxn modelId="{4C470C49-87C0-444A-80C9-AA0527DFCC18}" type="presOf" srcId="{6B37E5B0-741A-463C-8222-284553FC5502}" destId="{46846485-0ACD-40BA-BCBE-8BC257299FF6}" srcOrd="0" destOrd="0" presId="urn:microsoft.com/office/officeart/2005/8/layout/pList2"/>
    <dgm:cxn modelId="{72EEA774-04A6-4DFE-9B16-3AAC92D5BC8A}" type="presOf" srcId="{43BB4C81-8417-43CC-B960-C9B34353D9F6}" destId="{0BF95300-D0E7-41F4-AAEF-D092C7A468F5}" srcOrd="0" destOrd="0" presId="urn:microsoft.com/office/officeart/2005/8/layout/pList2"/>
    <dgm:cxn modelId="{6C87B0BF-1F06-4A89-AA40-63B36C4C3F89}" type="presOf" srcId="{6493CF3D-2B39-4C09-84CE-5107B1069298}" destId="{C198C621-A7AE-44DB-B55C-48C99CA3A5A2}" srcOrd="0" destOrd="0" presId="urn:microsoft.com/office/officeart/2005/8/layout/pList2"/>
    <dgm:cxn modelId="{889C5700-755C-45FD-8B6D-C9E66D4C5841}" type="presParOf" srcId="{46846485-0ACD-40BA-BCBE-8BC257299FF6}" destId="{28D3ECEC-40E1-4569-99E4-C6EABD5D98EE}" srcOrd="0" destOrd="0" presId="urn:microsoft.com/office/officeart/2005/8/layout/pList2"/>
    <dgm:cxn modelId="{55D988B9-263D-4C5D-BDE5-6FF4B09F0A41}" type="presParOf" srcId="{46846485-0ACD-40BA-BCBE-8BC257299FF6}" destId="{8871AC43-46E4-4BF8-83ED-B531BFBBDD22}" srcOrd="1" destOrd="0" presId="urn:microsoft.com/office/officeart/2005/8/layout/pList2"/>
    <dgm:cxn modelId="{F3AB0D79-9A39-4A3A-886C-754BCE6AE2EC}" type="presParOf" srcId="{8871AC43-46E4-4BF8-83ED-B531BFBBDD22}" destId="{3D84D99A-3760-40D6-9857-602C8E0D2EDF}" srcOrd="0" destOrd="0" presId="urn:microsoft.com/office/officeart/2005/8/layout/pList2"/>
    <dgm:cxn modelId="{BDC1316E-E857-426C-8D0B-F27BF9E662C6}" type="presParOf" srcId="{3D84D99A-3760-40D6-9857-602C8E0D2EDF}" destId="{0BF95300-D0E7-41F4-AAEF-D092C7A468F5}" srcOrd="0" destOrd="0" presId="urn:microsoft.com/office/officeart/2005/8/layout/pList2"/>
    <dgm:cxn modelId="{8C486CEE-51C2-4CEB-BCF5-82805E051833}" type="presParOf" srcId="{3D84D99A-3760-40D6-9857-602C8E0D2EDF}" destId="{BCE5C8EC-80E5-4D14-8991-80C8FC0C59E2}" srcOrd="1" destOrd="0" presId="urn:microsoft.com/office/officeart/2005/8/layout/pList2"/>
    <dgm:cxn modelId="{C3DDBC5D-ED7F-4448-8AF1-4BDD886B0CA4}" type="presParOf" srcId="{3D84D99A-3760-40D6-9857-602C8E0D2EDF}" destId="{76C588C7-4D25-49EF-88A6-48183089B723}" srcOrd="2" destOrd="0" presId="urn:microsoft.com/office/officeart/2005/8/layout/pList2"/>
    <dgm:cxn modelId="{3A917130-EE8E-4D5E-9E35-76BB6912091B}" type="presParOf" srcId="{8871AC43-46E4-4BF8-83ED-B531BFBBDD22}" destId="{56AC80AD-123F-4802-99C3-CC061328BE89}" srcOrd="1" destOrd="0" presId="urn:microsoft.com/office/officeart/2005/8/layout/pList2"/>
    <dgm:cxn modelId="{74482FC9-65FC-4DB1-B823-508BB6E1B321}" type="presParOf" srcId="{8871AC43-46E4-4BF8-83ED-B531BFBBDD22}" destId="{8A0CED58-7C95-4235-ADC5-44032E7512B6}" srcOrd="2" destOrd="0" presId="urn:microsoft.com/office/officeart/2005/8/layout/pList2"/>
    <dgm:cxn modelId="{D9469FAF-4B3D-4482-993C-659A656E7561}" type="presParOf" srcId="{8A0CED58-7C95-4235-ADC5-44032E7512B6}" destId="{C198C621-A7AE-44DB-B55C-48C99CA3A5A2}" srcOrd="0" destOrd="0" presId="urn:microsoft.com/office/officeart/2005/8/layout/pList2"/>
    <dgm:cxn modelId="{0CD52610-570B-49AE-A0C2-2846924F6F30}" type="presParOf" srcId="{8A0CED58-7C95-4235-ADC5-44032E7512B6}" destId="{01836EE4-52BC-43D0-9739-F9B594FE1055}" srcOrd="1" destOrd="0" presId="urn:microsoft.com/office/officeart/2005/8/layout/pList2"/>
    <dgm:cxn modelId="{B0550164-B984-4A65-B740-FD52D5DCE9A0}" type="presParOf" srcId="{8A0CED58-7C95-4235-ADC5-44032E7512B6}" destId="{694CB45E-CB89-4ECC-8F49-BA492D587174}" srcOrd="2" destOrd="0" presId="urn:microsoft.com/office/officeart/2005/8/layout/pList2"/>
    <dgm:cxn modelId="{C9EFBFD3-EACD-4AE3-BA7A-87EECBF7B45D}" type="presParOf" srcId="{8871AC43-46E4-4BF8-83ED-B531BFBBDD22}" destId="{D5EDB441-A974-4591-AE69-0A5E3C6D6A97}" srcOrd="3" destOrd="0" presId="urn:microsoft.com/office/officeart/2005/8/layout/pList2"/>
    <dgm:cxn modelId="{43D627A8-B1EA-4489-B19F-1E0083A75694}" type="presParOf" srcId="{8871AC43-46E4-4BF8-83ED-B531BFBBDD22}" destId="{3C96A473-032B-4AD0-B893-FF70F0ECD9DA}" srcOrd="4" destOrd="0" presId="urn:microsoft.com/office/officeart/2005/8/layout/pList2"/>
    <dgm:cxn modelId="{A42E24D2-C0F6-4888-A321-F8C12486AD7E}" type="presParOf" srcId="{3C96A473-032B-4AD0-B893-FF70F0ECD9DA}" destId="{0CDC8292-1526-4084-BC92-11980AC2E947}" srcOrd="0" destOrd="0" presId="urn:microsoft.com/office/officeart/2005/8/layout/pList2"/>
    <dgm:cxn modelId="{E3EF2160-BA9B-4468-BF6F-4A9718D1DD4B}" type="presParOf" srcId="{3C96A473-032B-4AD0-B893-FF70F0ECD9DA}" destId="{8361FE21-1990-494A-A831-74E3FB5D7A99}" srcOrd="1" destOrd="0" presId="urn:microsoft.com/office/officeart/2005/8/layout/pList2"/>
    <dgm:cxn modelId="{915B93A2-E723-4919-A080-54F6A264142C}" type="presParOf" srcId="{3C96A473-032B-4AD0-B893-FF70F0ECD9DA}" destId="{F97E4F50-EDE7-46E5-A5FF-CEA24A72909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32F517-72D5-46D4-A322-45BEC7D015B8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E743FFF-E10E-4F65-97DA-D6A48949EBFE}">
      <dgm:prSet phldrT="[Текст]" custT="1"/>
      <dgm:spPr/>
      <dgm:t>
        <a:bodyPr/>
        <a:lstStyle/>
        <a:p>
          <a:endParaRPr lang="ru-RU" sz="2000" b="1" dirty="0" smtClean="0">
            <a:solidFill>
              <a:schemeClr val="tx1"/>
            </a:solidFill>
          </a:endParaRPr>
        </a:p>
        <a:p>
          <a:endParaRPr lang="ru-RU" sz="2000" b="1" dirty="0" smtClean="0">
            <a:solidFill>
              <a:schemeClr val="tx1"/>
            </a:solidFill>
          </a:endParaRPr>
        </a:p>
        <a:p>
          <a:endParaRPr lang="ru-RU" sz="2000" b="1" dirty="0" smtClean="0">
            <a:solidFill>
              <a:schemeClr val="tx1"/>
            </a:solidFill>
          </a:endParaRPr>
        </a:p>
        <a:p>
          <a:r>
            <a:rPr lang="ru-RU" sz="2000" b="1" dirty="0" smtClean="0">
              <a:solidFill>
                <a:schemeClr val="tx1"/>
              </a:solidFill>
            </a:rPr>
            <a:t>Общий способ, мышление, теоретическое понятие, учебная задача, учебные действия</a:t>
          </a:r>
          <a:endParaRPr lang="ru-RU" sz="2000" b="1" dirty="0">
            <a:solidFill>
              <a:schemeClr val="tx1"/>
            </a:solidFill>
          </a:endParaRPr>
        </a:p>
      </dgm:t>
    </dgm:pt>
    <dgm:pt modelId="{8C398A28-6790-46F9-AA91-3AC671AE8909}" type="parTrans" cxnId="{DCBAC7F4-E21B-4177-ACD0-4D794CF42807}">
      <dgm:prSet/>
      <dgm:spPr/>
      <dgm:t>
        <a:bodyPr/>
        <a:lstStyle/>
        <a:p>
          <a:endParaRPr lang="ru-RU"/>
        </a:p>
      </dgm:t>
    </dgm:pt>
    <dgm:pt modelId="{DA689AB5-DDFC-4F02-A4FF-A52ED494D93D}" type="sibTrans" cxnId="{DCBAC7F4-E21B-4177-ACD0-4D794CF42807}">
      <dgm:prSet/>
      <dgm:spPr/>
      <dgm:t>
        <a:bodyPr/>
        <a:lstStyle/>
        <a:p>
          <a:endParaRPr lang="ru-RU"/>
        </a:p>
      </dgm:t>
    </dgm:pt>
    <dgm:pt modelId="{828EDE17-C2C2-4456-8B80-AE36C70A9674}">
      <dgm:prSet phldrT="[Текст]" custT="1"/>
      <dgm:spPr/>
      <dgm:t>
        <a:bodyPr/>
        <a:lstStyle/>
        <a:p>
          <a:endParaRPr lang="ru-RU" sz="2000" b="1" dirty="0" smtClean="0">
            <a:solidFill>
              <a:schemeClr val="tx1"/>
            </a:solidFill>
          </a:endParaRPr>
        </a:p>
        <a:p>
          <a:endParaRPr lang="ru-RU" sz="2000" b="1" dirty="0" smtClean="0">
            <a:solidFill>
              <a:schemeClr val="tx1"/>
            </a:solidFill>
          </a:endParaRPr>
        </a:p>
        <a:p>
          <a:r>
            <a:rPr lang="ru-RU" sz="2000" b="1" dirty="0" smtClean="0">
              <a:solidFill>
                <a:schemeClr val="tx1"/>
              </a:solidFill>
            </a:rPr>
            <a:t>Учебное сотрудничество, позиционные взаимодействия, </a:t>
          </a:r>
          <a:r>
            <a:rPr lang="ru-RU" sz="2000" b="1" dirty="0" err="1" smtClean="0">
              <a:solidFill>
                <a:schemeClr val="tx1"/>
              </a:solidFill>
            </a:rPr>
            <a:t>безотметочное</a:t>
          </a:r>
          <a:r>
            <a:rPr lang="ru-RU" sz="2000" b="1" dirty="0" smtClean="0">
              <a:solidFill>
                <a:schemeClr val="tx1"/>
              </a:solidFill>
            </a:rPr>
            <a:t> оценивание</a:t>
          </a:r>
          <a:endParaRPr lang="ru-RU" sz="2000" dirty="0"/>
        </a:p>
      </dgm:t>
    </dgm:pt>
    <dgm:pt modelId="{093DCA8B-8937-48D3-B2D1-57E7D06D7E9B}" type="parTrans" cxnId="{B44227A3-6410-49F5-A6A4-A46BF4064F69}">
      <dgm:prSet/>
      <dgm:spPr/>
      <dgm:t>
        <a:bodyPr/>
        <a:lstStyle/>
        <a:p>
          <a:endParaRPr lang="ru-RU"/>
        </a:p>
      </dgm:t>
    </dgm:pt>
    <dgm:pt modelId="{5F411DF0-EDD1-49B0-8FF7-7983F8BBC248}" type="sibTrans" cxnId="{B44227A3-6410-49F5-A6A4-A46BF4064F69}">
      <dgm:prSet/>
      <dgm:spPr/>
      <dgm:t>
        <a:bodyPr/>
        <a:lstStyle/>
        <a:p>
          <a:endParaRPr lang="ru-RU"/>
        </a:p>
      </dgm:t>
    </dgm:pt>
    <dgm:pt modelId="{F3B0F745-8D5F-4F98-B735-A3C7BAE42EAE}">
      <dgm:prSet phldrT="[Текст]" custT="1"/>
      <dgm:spPr/>
      <dgm:t>
        <a:bodyPr/>
        <a:lstStyle/>
        <a:p>
          <a:endParaRPr lang="ru-RU" sz="2000" b="1" dirty="0" smtClean="0">
            <a:solidFill>
              <a:schemeClr val="tx1"/>
            </a:solidFill>
          </a:endParaRPr>
        </a:p>
        <a:p>
          <a:endParaRPr lang="ru-RU" sz="2000" b="1" dirty="0" smtClean="0">
            <a:solidFill>
              <a:schemeClr val="tx1"/>
            </a:solidFill>
          </a:endParaRPr>
        </a:p>
        <a:p>
          <a:r>
            <a:rPr lang="ru-RU" sz="2000" b="1" dirty="0" smtClean="0">
              <a:solidFill>
                <a:schemeClr val="tx1"/>
              </a:solidFill>
            </a:rPr>
            <a:t>Эффекты развития, субъект </a:t>
          </a:r>
          <a:r>
            <a:rPr lang="ru-RU" sz="2000" b="1" dirty="0" err="1" smtClean="0">
              <a:solidFill>
                <a:schemeClr val="tx1"/>
              </a:solidFill>
            </a:rPr>
            <a:t>УД,индивидуальная</a:t>
          </a:r>
          <a:r>
            <a:rPr lang="ru-RU" sz="2000" b="1" dirty="0" smtClean="0">
              <a:solidFill>
                <a:schemeClr val="tx1"/>
              </a:solidFill>
            </a:rPr>
            <a:t> инициатива, умение учиться, </a:t>
          </a:r>
          <a:r>
            <a:rPr lang="ru-RU" sz="2000" b="1" dirty="0" err="1" smtClean="0">
              <a:solidFill>
                <a:schemeClr val="tx1"/>
              </a:solidFill>
            </a:rPr>
            <a:t>самоизменение</a:t>
          </a:r>
          <a:r>
            <a:rPr lang="ru-RU" sz="2000" b="1" dirty="0" smtClean="0">
              <a:solidFill>
                <a:schemeClr val="tx1"/>
              </a:solidFill>
            </a:rPr>
            <a:t>, учебная самостоятельность</a:t>
          </a:r>
        </a:p>
        <a:p>
          <a:endParaRPr lang="ru-RU" sz="1400" dirty="0"/>
        </a:p>
      </dgm:t>
    </dgm:pt>
    <dgm:pt modelId="{5A1F9AD3-EFA2-4ED0-8557-E77DE7332E1B}" type="parTrans" cxnId="{D3FD7885-D3AE-4CA9-AFB6-39E8F7309251}">
      <dgm:prSet/>
      <dgm:spPr/>
      <dgm:t>
        <a:bodyPr/>
        <a:lstStyle/>
        <a:p>
          <a:endParaRPr lang="ru-RU"/>
        </a:p>
      </dgm:t>
    </dgm:pt>
    <dgm:pt modelId="{7FEBBAC2-E197-4A67-91CE-A5970B2F5642}" type="sibTrans" cxnId="{D3FD7885-D3AE-4CA9-AFB6-39E8F7309251}">
      <dgm:prSet/>
      <dgm:spPr/>
      <dgm:t>
        <a:bodyPr/>
        <a:lstStyle/>
        <a:p>
          <a:endParaRPr lang="ru-RU"/>
        </a:p>
      </dgm:t>
    </dgm:pt>
    <dgm:pt modelId="{6B4BE67D-60F5-457C-BADD-6D7D38E9CD15}">
      <dgm:prSet custT="1"/>
      <dgm:spPr/>
      <dgm:t>
        <a:bodyPr/>
        <a:lstStyle/>
        <a:p>
          <a:endParaRPr lang="ru-RU" sz="2000" b="1" dirty="0" smtClean="0">
            <a:solidFill>
              <a:schemeClr val="tx1"/>
            </a:solidFill>
          </a:endParaRPr>
        </a:p>
        <a:p>
          <a:r>
            <a:rPr lang="ru-RU" sz="2000" b="1" dirty="0" smtClean="0">
              <a:solidFill>
                <a:schemeClr val="tx1"/>
              </a:solidFill>
            </a:rPr>
            <a:t>Понимание, опоры, функциональное поле, моделирование, письменная речь, учебная проба</a:t>
          </a:r>
          <a:endParaRPr lang="ru-RU" sz="2000" b="1" dirty="0">
            <a:solidFill>
              <a:schemeClr val="tx1"/>
            </a:solidFill>
          </a:endParaRPr>
        </a:p>
      </dgm:t>
    </dgm:pt>
    <dgm:pt modelId="{2C0050C6-1A82-4B47-9D2D-94BA066F55E8}" type="parTrans" cxnId="{AB8D8110-CF83-425A-9BA3-AB8D18F5669F}">
      <dgm:prSet/>
      <dgm:spPr/>
      <dgm:t>
        <a:bodyPr/>
        <a:lstStyle/>
        <a:p>
          <a:endParaRPr lang="ru-RU"/>
        </a:p>
      </dgm:t>
    </dgm:pt>
    <dgm:pt modelId="{08E84E58-70B4-4AB7-A117-14866D363C76}" type="sibTrans" cxnId="{AB8D8110-CF83-425A-9BA3-AB8D18F5669F}">
      <dgm:prSet/>
      <dgm:spPr/>
      <dgm:t>
        <a:bodyPr/>
        <a:lstStyle/>
        <a:p>
          <a:endParaRPr lang="ru-RU"/>
        </a:p>
      </dgm:t>
    </dgm:pt>
    <dgm:pt modelId="{8CE8E922-5576-4992-A435-42F307C85C93}" type="pres">
      <dgm:prSet presAssocID="{E832F517-72D5-46D4-A322-45BEC7D015B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2724E5-68FD-44C7-B634-59FD5962D140}" type="pres">
      <dgm:prSet presAssocID="{3E743FFF-E10E-4F65-97DA-D6A48949EBFE}" presName="node" presStyleLbl="node1" presStyleIdx="0" presStyleCnt="4" custScaleX="115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0ACA9-B22D-4F94-B1BF-7125DE98C1E5}" type="pres">
      <dgm:prSet presAssocID="{DA689AB5-DDFC-4F02-A4FF-A52ED494D93D}" presName="sibTrans" presStyleCnt="0"/>
      <dgm:spPr/>
    </dgm:pt>
    <dgm:pt modelId="{4BCCEC83-12A0-478A-9174-4920594900F9}" type="pres">
      <dgm:prSet presAssocID="{828EDE17-C2C2-4456-8B80-AE36C70A9674}" presName="node" presStyleLbl="node1" presStyleIdx="1" presStyleCnt="4" custScaleX="130935" custLinFactNeighborX="22908" custLinFactNeighborY="-1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1F4D18-B21E-4A77-AC52-1245F88A1B33}" type="pres">
      <dgm:prSet presAssocID="{5F411DF0-EDD1-49B0-8FF7-7983F8BBC248}" presName="sibTrans" presStyleCnt="0"/>
      <dgm:spPr/>
    </dgm:pt>
    <dgm:pt modelId="{BD1BD6A0-51C9-4F62-9B3E-0469895404D4}" type="pres">
      <dgm:prSet presAssocID="{F3B0F745-8D5F-4F98-B735-A3C7BAE42EAE}" presName="node" presStyleLbl="node1" presStyleIdx="2" presStyleCnt="4" custScaleX="120147" custLinFactNeighborX="-6136" custLinFactNeighborY="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F17DF-435C-48AC-8E90-A041AFBB02F5}" type="pres">
      <dgm:prSet presAssocID="{7FEBBAC2-E197-4A67-91CE-A5970B2F5642}" presName="sibTrans" presStyleCnt="0"/>
      <dgm:spPr/>
    </dgm:pt>
    <dgm:pt modelId="{BA3C2613-7165-42F4-8E6D-6D5D1FD1386A}" type="pres">
      <dgm:prSet presAssocID="{6B4BE67D-60F5-457C-BADD-6D7D38E9CD15}" presName="node" presStyleLbl="node1" presStyleIdx="3" presStyleCnt="4" custLinFactNeighborX="-25733" custLinFactNeighborY="3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935229-42E1-4695-86AE-4A15BCCF2FB2}" type="presOf" srcId="{F3B0F745-8D5F-4F98-B735-A3C7BAE42EAE}" destId="{BD1BD6A0-51C9-4F62-9B3E-0469895404D4}" srcOrd="0" destOrd="0" presId="urn:microsoft.com/office/officeart/2005/8/layout/hList6"/>
    <dgm:cxn modelId="{EB9930FE-6154-4BE9-BA2A-23774DEAB31D}" type="presOf" srcId="{828EDE17-C2C2-4456-8B80-AE36C70A9674}" destId="{4BCCEC83-12A0-478A-9174-4920594900F9}" srcOrd="0" destOrd="0" presId="urn:microsoft.com/office/officeart/2005/8/layout/hList6"/>
    <dgm:cxn modelId="{D3FD7885-D3AE-4CA9-AFB6-39E8F7309251}" srcId="{E832F517-72D5-46D4-A322-45BEC7D015B8}" destId="{F3B0F745-8D5F-4F98-B735-A3C7BAE42EAE}" srcOrd="2" destOrd="0" parTransId="{5A1F9AD3-EFA2-4ED0-8557-E77DE7332E1B}" sibTransId="{7FEBBAC2-E197-4A67-91CE-A5970B2F5642}"/>
    <dgm:cxn modelId="{B44227A3-6410-49F5-A6A4-A46BF4064F69}" srcId="{E832F517-72D5-46D4-A322-45BEC7D015B8}" destId="{828EDE17-C2C2-4456-8B80-AE36C70A9674}" srcOrd="1" destOrd="0" parTransId="{093DCA8B-8937-48D3-B2D1-57E7D06D7E9B}" sibTransId="{5F411DF0-EDD1-49B0-8FF7-7983F8BBC248}"/>
    <dgm:cxn modelId="{AB8D8110-CF83-425A-9BA3-AB8D18F5669F}" srcId="{E832F517-72D5-46D4-A322-45BEC7D015B8}" destId="{6B4BE67D-60F5-457C-BADD-6D7D38E9CD15}" srcOrd="3" destOrd="0" parTransId="{2C0050C6-1A82-4B47-9D2D-94BA066F55E8}" sibTransId="{08E84E58-70B4-4AB7-A117-14866D363C76}"/>
    <dgm:cxn modelId="{DCBAC7F4-E21B-4177-ACD0-4D794CF42807}" srcId="{E832F517-72D5-46D4-A322-45BEC7D015B8}" destId="{3E743FFF-E10E-4F65-97DA-D6A48949EBFE}" srcOrd="0" destOrd="0" parTransId="{8C398A28-6790-46F9-AA91-3AC671AE8909}" sibTransId="{DA689AB5-DDFC-4F02-A4FF-A52ED494D93D}"/>
    <dgm:cxn modelId="{40D1D402-EC4D-4E74-AD34-9E62327904E3}" type="presOf" srcId="{E832F517-72D5-46D4-A322-45BEC7D015B8}" destId="{8CE8E922-5576-4992-A435-42F307C85C93}" srcOrd="0" destOrd="0" presId="urn:microsoft.com/office/officeart/2005/8/layout/hList6"/>
    <dgm:cxn modelId="{FCEE1C79-9361-4502-9101-712FC4DBAE10}" type="presOf" srcId="{3E743FFF-E10E-4F65-97DA-D6A48949EBFE}" destId="{3B2724E5-68FD-44C7-B634-59FD5962D140}" srcOrd="0" destOrd="0" presId="urn:microsoft.com/office/officeart/2005/8/layout/hList6"/>
    <dgm:cxn modelId="{09411D8E-FC9D-4459-9E39-11D87CA91240}" type="presOf" srcId="{6B4BE67D-60F5-457C-BADD-6D7D38E9CD15}" destId="{BA3C2613-7165-42F4-8E6D-6D5D1FD1386A}" srcOrd="0" destOrd="0" presId="urn:microsoft.com/office/officeart/2005/8/layout/hList6"/>
    <dgm:cxn modelId="{B5A70BAE-6B82-411F-8F9F-580DE6832E5C}" type="presParOf" srcId="{8CE8E922-5576-4992-A435-42F307C85C93}" destId="{3B2724E5-68FD-44C7-B634-59FD5962D140}" srcOrd="0" destOrd="0" presId="urn:microsoft.com/office/officeart/2005/8/layout/hList6"/>
    <dgm:cxn modelId="{5A743BA4-7207-4C8D-877B-9AD6E624362D}" type="presParOf" srcId="{8CE8E922-5576-4992-A435-42F307C85C93}" destId="{3D10ACA9-B22D-4F94-B1BF-7125DE98C1E5}" srcOrd="1" destOrd="0" presId="urn:microsoft.com/office/officeart/2005/8/layout/hList6"/>
    <dgm:cxn modelId="{716F5C2F-C965-48EB-92E3-F0EF40DB4496}" type="presParOf" srcId="{8CE8E922-5576-4992-A435-42F307C85C93}" destId="{4BCCEC83-12A0-478A-9174-4920594900F9}" srcOrd="2" destOrd="0" presId="urn:microsoft.com/office/officeart/2005/8/layout/hList6"/>
    <dgm:cxn modelId="{2FF5CD5A-D2BB-4A1F-9684-254E9083EFEB}" type="presParOf" srcId="{8CE8E922-5576-4992-A435-42F307C85C93}" destId="{F61F4D18-B21E-4A77-AC52-1245F88A1B33}" srcOrd="3" destOrd="0" presId="urn:microsoft.com/office/officeart/2005/8/layout/hList6"/>
    <dgm:cxn modelId="{54EB9045-FECC-435E-8DA6-88059F677F2E}" type="presParOf" srcId="{8CE8E922-5576-4992-A435-42F307C85C93}" destId="{BD1BD6A0-51C9-4F62-9B3E-0469895404D4}" srcOrd="4" destOrd="0" presId="urn:microsoft.com/office/officeart/2005/8/layout/hList6"/>
    <dgm:cxn modelId="{4A570CDE-D7A9-4D87-871E-A0912406E952}" type="presParOf" srcId="{8CE8E922-5576-4992-A435-42F307C85C93}" destId="{F85F17DF-435C-48AC-8E90-A041AFBB02F5}" srcOrd="5" destOrd="0" presId="urn:microsoft.com/office/officeart/2005/8/layout/hList6"/>
    <dgm:cxn modelId="{E9AEAEA7-614B-4A9A-8942-CED6E7EB7EDE}" type="presParOf" srcId="{8CE8E922-5576-4992-A435-42F307C85C93}" destId="{BA3C2613-7165-42F4-8E6D-6D5D1FD1386A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D816F4-88BF-403C-8B6E-B41D7001C396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0DD5476-CF0F-4FDA-AAB2-9CF9767E210A}">
      <dgm:prSet phldrT="[Текст]" custT="1"/>
      <dgm:spPr/>
      <dgm:t>
        <a:bodyPr/>
        <a:lstStyle/>
        <a:p>
          <a:r>
            <a:rPr lang="ru-RU" sz="1800" b="1" dirty="0" smtClean="0"/>
            <a:t>Лабораторные эксперименты</a:t>
          </a:r>
          <a:endParaRPr lang="ru-RU" sz="1800" b="1" dirty="0"/>
        </a:p>
      </dgm:t>
    </dgm:pt>
    <dgm:pt modelId="{B4F6CB70-10E6-46F6-BD64-AA4B890F757A}" type="parTrans" cxnId="{DFC2452A-3C93-4D6B-8569-0BA2A22E2952}">
      <dgm:prSet/>
      <dgm:spPr/>
      <dgm:t>
        <a:bodyPr/>
        <a:lstStyle/>
        <a:p>
          <a:endParaRPr lang="ru-RU" sz="1800" b="1"/>
        </a:p>
      </dgm:t>
    </dgm:pt>
    <dgm:pt modelId="{407A271A-1D34-4308-8712-C5B0E45CDC58}" type="sibTrans" cxnId="{DFC2452A-3C93-4D6B-8569-0BA2A22E2952}">
      <dgm:prSet/>
      <dgm:spPr/>
      <dgm:t>
        <a:bodyPr/>
        <a:lstStyle/>
        <a:p>
          <a:endParaRPr lang="ru-RU" sz="1800" b="1"/>
        </a:p>
      </dgm:t>
    </dgm:pt>
    <dgm:pt modelId="{45CF5867-816C-4251-A697-E2A7DB2ECEEC}">
      <dgm:prSet phldrT="[Текст]" custT="1"/>
      <dgm:spPr/>
      <dgm:t>
        <a:bodyPr/>
        <a:lstStyle/>
        <a:p>
          <a:r>
            <a:rPr lang="ru-RU" sz="2000" b="1" dirty="0" smtClean="0"/>
            <a:t>Проблема </a:t>
          </a:r>
          <a:r>
            <a:rPr lang="ru-RU" sz="2000" b="1" dirty="0" err="1" smtClean="0"/>
            <a:t>опосредствования</a:t>
          </a:r>
          <a:r>
            <a:rPr lang="ru-RU" sz="2000" b="1" dirty="0" smtClean="0"/>
            <a:t> (на материале введения понятия величины, начальных лингвистических понятий: посредническое действие, включение детской телесности – понятия опор, функционального поля); возникновение намерения</a:t>
          </a:r>
          <a:endParaRPr lang="ru-RU" sz="2000" b="1" dirty="0"/>
        </a:p>
      </dgm:t>
    </dgm:pt>
    <dgm:pt modelId="{F6A563EC-E363-4B74-94D3-C1E56C51216F}" type="parTrans" cxnId="{DA437B2F-4BB7-4940-80BA-5B1957BE26AA}">
      <dgm:prSet/>
      <dgm:spPr/>
      <dgm:t>
        <a:bodyPr/>
        <a:lstStyle/>
        <a:p>
          <a:endParaRPr lang="ru-RU" sz="1800" b="1"/>
        </a:p>
      </dgm:t>
    </dgm:pt>
    <dgm:pt modelId="{645D8368-8240-4874-828F-E66E865DE27A}" type="sibTrans" cxnId="{DA437B2F-4BB7-4940-80BA-5B1957BE26AA}">
      <dgm:prSet/>
      <dgm:spPr/>
      <dgm:t>
        <a:bodyPr/>
        <a:lstStyle/>
        <a:p>
          <a:endParaRPr lang="ru-RU" sz="1800" b="1"/>
        </a:p>
      </dgm:t>
    </dgm:pt>
    <dgm:pt modelId="{372B7AC6-9B97-4DE3-B7FE-87B4101B7460}">
      <dgm:prSet phldrT="[Текст]" custT="1"/>
      <dgm:spPr/>
      <dgm:t>
        <a:bodyPr/>
        <a:lstStyle/>
        <a:p>
          <a:r>
            <a:rPr lang="ru-RU" sz="1800" b="1" dirty="0" smtClean="0"/>
            <a:t>Экспериментальное формирование в классе </a:t>
          </a:r>
          <a:endParaRPr lang="ru-RU" sz="1800" b="1" dirty="0"/>
        </a:p>
      </dgm:t>
    </dgm:pt>
    <dgm:pt modelId="{928BBD89-B13F-4449-9647-0A5D086A2F61}" type="parTrans" cxnId="{1CE6EB26-E395-40D3-8939-160493C9A2C4}">
      <dgm:prSet/>
      <dgm:spPr/>
      <dgm:t>
        <a:bodyPr/>
        <a:lstStyle/>
        <a:p>
          <a:endParaRPr lang="ru-RU" sz="1800" b="1"/>
        </a:p>
      </dgm:t>
    </dgm:pt>
    <dgm:pt modelId="{6CB6118E-5A58-4220-8577-0F8258DA406C}" type="sibTrans" cxnId="{1CE6EB26-E395-40D3-8939-160493C9A2C4}">
      <dgm:prSet/>
      <dgm:spPr/>
      <dgm:t>
        <a:bodyPr/>
        <a:lstStyle/>
        <a:p>
          <a:endParaRPr lang="ru-RU" sz="1800" b="1"/>
        </a:p>
      </dgm:t>
    </dgm:pt>
    <dgm:pt modelId="{43477296-AD1C-4F63-BC75-F70E33886A60}">
      <dgm:prSet phldrT="[Текст]" custT="1"/>
      <dgm:spPr/>
      <dgm:t>
        <a:bodyPr/>
        <a:lstStyle/>
        <a:p>
          <a:r>
            <a:rPr lang="ru-RU" sz="2000" b="1" dirty="0" smtClean="0"/>
            <a:t>Развитие физических, биологических, математических, географических, химических понятий у школьников (5-9)</a:t>
          </a:r>
          <a:endParaRPr lang="ru-RU" sz="2000" b="1" dirty="0"/>
        </a:p>
      </dgm:t>
    </dgm:pt>
    <dgm:pt modelId="{4AE3570D-7E14-42FE-BF9F-D72D15BBBE65}" type="parTrans" cxnId="{D1AAF879-A850-4010-8D5A-A5F6AE9C68B7}">
      <dgm:prSet/>
      <dgm:spPr/>
      <dgm:t>
        <a:bodyPr/>
        <a:lstStyle/>
        <a:p>
          <a:endParaRPr lang="ru-RU" sz="1800" b="1"/>
        </a:p>
      </dgm:t>
    </dgm:pt>
    <dgm:pt modelId="{AD0FC91C-2343-4640-84B4-CAFDF210DDBB}" type="sibTrans" cxnId="{D1AAF879-A850-4010-8D5A-A5F6AE9C68B7}">
      <dgm:prSet/>
      <dgm:spPr/>
      <dgm:t>
        <a:bodyPr/>
        <a:lstStyle/>
        <a:p>
          <a:endParaRPr lang="ru-RU" sz="1800" b="1"/>
        </a:p>
      </dgm:t>
    </dgm:pt>
    <dgm:pt modelId="{F03DE6DD-AB74-4AAF-8026-7B89742FCC0D}">
      <dgm:prSet phldrT="[Текст]" custT="1"/>
      <dgm:spPr/>
      <dgm:t>
        <a:bodyPr/>
        <a:lstStyle/>
        <a:p>
          <a:r>
            <a:rPr lang="ru-RU" sz="2000" b="1" dirty="0" smtClean="0"/>
            <a:t>Развитие письменной речи;  понимание текста</a:t>
          </a:r>
          <a:endParaRPr lang="ru-RU" sz="2000" b="1" dirty="0"/>
        </a:p>
      </dgm:t>
    </dgm:pt>
    <dgm:pt modelId="{4BE5AE18-B16D-40F0-A2C2-82B8278BCB02}" type="parTrans" cxnId="{E97B7C9F-4165-46CF-9AD7-B6A0046A5CDE}">
      <dgm:prSet/>
      <dgm:spPr/>
      <dgm:t>
        <a:bodyPr/>
        <a:lstStyle/>
        <a:p>
          <a:endParaRPr lang="ru-RU" sz="1800" b="1"/>
        </a:p>
      </dgm:t>
    </dgm:pt>
    <dgm:pt modelId="{F91BA736-3FAF-40C4-81E5-36EFE07CFB19}" type="sibTrans" cxnId="{E97B7C9F-4165-46CF-9AD7-B6A0046A5CDE}">
      <dgm:prSet/>
      <dgm:spPr/>
      <dgm:t>
        <a:bodyPr/>
        <a:lstStyle/>
        <a:p>
          <a:endParaRPr lang="ru-RU" sz="1800" b="1"/>
        </a:p>
      </dgm:t>
    </dgm:pt>
    <dgm:pt modelId="{0092EF17-66F1-43F3-A689-F049A7A41CA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err="1" smtClean="0"/>
            <a:t>Лонгитюды</a:t>
          </a:r>
          <a:endParaRPr lang="ru-RU" sz="1800" b="1" dirty="0" smtClean="0"/>
        </a:p>
        <a:p>
          <a:pPr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dirty="0"/>
        </a:p>
      </dgm:t>
    </dgm:pt>
    <dgm:pt modelId="{77E5E53C-534E-40EF-86E4-B0CB646E787B}" type="parTrans" cxnId="{D543CDBE-F444-43E7-886B-C1CE7597765A}">
      <dgm:prSet/>
      <dgm:spPr/>
      <dgm:t>
        <a:bodyPr/>
        <a:lstStyle/>
        <a:p>
          <a:endParaRPr lang="ru-RU" sz="1800" b="1"/>
        </a:p>
      </dgm:t>
    </dgm:pt>
    <dgm:pt modelId="{A5701C50-F760-41E4-8D07-DD85C597E65D}" type="sibTrans" cxnId="{D543CDBE-F444-43E7-886B-C1CE7597765A}">
      <dgm:prSet/>
      <dgm:spPr/>
      <dgm:t>
        <a:bodyPr/>
        <a:lstStyle/>
        <a:p>
          <a:endParaRPr lang="ru-RU" sz="1800" b="1"/>
        </a:p>
      </dgm:t>
    </dgm:pt>
    <dgm:pt modelId="{C4966847-7322-436C-B3EE-738882AC20EF}">
      <dgm:prSet phldrT="[Текст]" custT="1"/>
      <dgm:spPr/>
      <dgm:t>
        <a:bodyPr/>
        <a:lstStyle/>
        <a:p>
          <a:r>
            <a:rPr lang="ru-RU" sz="2000" b="1" dirty="0" smtClean="0"/>
            <a:t>Развитие учебной самостоятельности (проблема субъекта)</a:t>
          </a:r>
          <a:endParaRPr lang="ru-RU" sz="2000" b="1" dirty="0"/>
        </a:p>
      </dgm:t>
    </dgm:pt>
    <dgm:pt modelId="{1D443621-82BF-4689-9311-45E855B92A0F}" type="parTrans" cxnId="{F48F9375-D3E4-4432-9A6A-E7EDEB7B3226}">
      <dgm:prSet/>
      <dgm:spPr/>
      <dgm:t>
        <a:bodyPr/>
        <a:lstStyle/>
        <a:p>
          <a:endParaRPr lang="ru-RU" sz="1800" b="1"/>
        </a:p>
      </dgm:t>
    </dgm:pt>
    <dgm:pt modelId="{4E41637F-6F6A-4CC6-8DFE-26B1D939AB39}" type="sibTrans" cxnId="{F48F9375-D3E4-4432-9A6A-E7EDEB7B3226}">
      <dgm:prSet/>
      <dgm:spPr/>
      <dgm:t>
        <a:bodyPr/>
        <a:lstStyle/>
        <a:p>
          <a:endParaRPr lang="ru-RU" sz="1800" b="1"/>
        </a:p>
      </dgm:t>
    </dgm:pt>
    <dgm:pt modelId="{FCB5B4C6-344A-437A-A53B-46222C991E9A}">
      <dgm:prSet phldrT="[Текст]" custT="1"/>
      <dgm:spPr/>
      <dgm:t>
        <a:bodyPr/>
        <a:lstStyle/>
        <a:p>
          <a:r>
            <a:rPr lang="ru-RU" sz="2000" b="1" dirty="0" smtClean="0"/>
            <a:t>Динамика учебной деятельности  (в первую очередь,  действия моделирования  как центрального учебного действия)</a:t>
          </a:r>
          <a:endParaRPr lang="ru-RU" sz="2000" b="1" dirty="0"/>
        </a:p>
      </dgm:t>
    </dgm:pt>
    <dgm:pt modelId="{22FD6F8E-7875-4F7B-A390-FF0407C519FA}" type="parTrans" cxnId="{BCF01503-1C37-4381-ACED-453547DA0710}">
      <dgm:prSet/>
      <dgm:spPr/>
      <dgm:t>
        <a:bodyPr/>
        <a:lstStyle/>
        <a:p>
          <a:endParaRPr lang="ru-RU" sz="1800" b="1"/>
        </a:p>
      </dgm:t>
    </dgm:pt>
    <dgm:pt modelId="{30ADF759-A898-498F-BA80-581936273E6B}" type="sibTrans" cxnId="{BCF01503-1C37-4381-ACED-453547DA0710}">
      <dgm:prSet/>
      <dgm:spPr/>
      <dgm:t>
        <a:bodyPr/>
        <a:lstStyle/>
        <a:p>
          <a:endParaRPr lang="ru-RU" sz="1800" b="1"/>
        </a:p>
      </dgm:t>
    </dgm:pt>
    <dgm:pt modelId="{02831374-EF3A-40EE-AB5B-D7B28ECB1E75}">
      <dgm:prSet phldrT="[Текст]" custT="1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1800" b="1" dirty="0" smtClean="0"/>
            <a:t>Психодиагностика</a:t>
          </a:r>
        </a:p>
        <a:p>
          <a:endParaRPr lang="ru-RU" sz="1800" b="1" dirty="0"/>
        </a:p>
      </dgm:t>
    </dgm:pt>
    <dgm:pt modelId="{92414225-0BB5-446A-8AD1-E740CFA9D303}" type="parTrans" cxnId="{4C86C099-A753-4832-B124-D724CD1CFA82}">
      <dgm:prSet/>
      <dgm:spPr/>
      <dgm:t>
        <a:bodyPr/>
        <a:lstStyle/>
        <a:p>
          <a:endParaRPr lang="ru-RU" sz="1800" b="1"/>
        </a:p>
      </dgm:t>
    </dgm:pt>
    <dgm:pt modelId="{3225AB34-4DDE-44A2-BC43-D2E115E6314D}" type="sibTrans" cxnId="{4C86C099-A753-4832-B124-D724CD1CFA82}">
      <dgm:prSet/>
      <dgm:spPr/>
      <dgm:t>
        <a:bodyPr/>
        <a:lstStyle/>
        <a:p>
          <a:endParaRPr lang="ru-RU" sz="1800" b="1"/>
        </a:p>
      </dgm:t>
    </dgm:pt>
    <dgm:pt modelId="{2874395F-565D-4A00-A0E6-74B7DD36AC90}">
      <dgm:prSet phldrT="[Текст]" custT="1"/>
      <dgm:spPr/>
      <dgm:t>
        <a:bodyPr/>
        <a:lstStyle/>
        <a:p>
          <a:r>
            <a:rPr lang="ru-RU" sz="2000" b="1" dirty="0" smtClean="0"/>
            <a:t>Метапредметные образовательные результаты (умение учиться, учебное сотрудничество,  работа с текстом)</a:t>
          </a:r>
          <a:endParaRPr lang="ru-RU" sz="2000" b="1" dirty="0"/>
        </a:p>
      </dgm:t>
    </dgm:pt>
    <dgm:pt modelId="{76FB89D7-07F9-46B6-B987-47C66B88C17E}" type="parTrans" cxnId="{FE6F7EB5-490C-4E6C-926E-03D641A3457D}">
      <dgm:prSet/>
      <dgm:spPr/>
      <dgm:t>
        <a:bodyPr/>
        <a:lstStyle/>
        <a:p>
          <a:endParaRPr lang="ru-RU" sz="1800" b="1"/>
        </a:p>
      </dgm:t>
    </dgm:pt>
    <dgm:pt modelId="{07DDBEA5-B4DA-4C19-B827-C37CC19C2726}" type="sibTrans" cxnId="{FE6F7EB5-490C-4E6C-926E-03D641A3457D}">
      <dgm:prSet/>
      <dgm:spPr/>
      <dgm:t>
        <a:bodyPr/>
        <a:lstStyle/>
        <a:p>
          <a:endParaRPr lang="ru-RU" sz="1800" b="1"/>
        </a:p>
      </dgm:t>
    </dgm:pt>
    <dgm:pt modelId="{F96B7183-882A-4FEC-A407-20D1E93AA0A2}">
      <dgm:prSet phldrT="[Текст]" custT="1"/>
      <dgm:spPr/>
      <dgm:t>
        <a:bodyPr/>
        <a:lstStyle/>
        <a:p>
          <a:r>
            <a:rPr lang="ru-RU" sz="2000" b="1" dirty="0" smtClean="0"/>
            <a:t>Учебно-предметные компетенции (</a:t>
          </a:r>
          <a:r>
            <a:rPr lang="en-US" sz="2000" b="1" dirty="0" smtClean="0"/>
            <a:t>SAM</a:t>
          </a:r>
          <a:r>
            <a:rPr lang="ru-RU" sz="2000" b="1" dirty="0" smtClean="0"/>
            <a:t>)</a:t>
          </a:r>
          <a:endParaRPr lang="ru-RU" sz="2000" b="1" dirty="0"/>
        </a:p>
      </dgm:t>
    </dgm:pt>
    <dgm:pt modelId="{654A9294-8302-416E-987C-7C084460FCA8}" type="parTrans" cxnId="{86C427BC-09DA-4C0B-9B5B-A876E53660FC}">
      <dgm:prSet/>
      <dgm:spPr/>
      <dgm:t>
        <a:bodyPr/>
        <a:lstStyle/>
        <a:p>
          <a:endParaRPr lang="ru-RU" sz="1800" b="1"/>
        </a:p>
      </dgm:t>
    </dgm:pt>
    <dgm:pt modelId="{4C281DD7-471F-4D73-8B49-82A2102D8C72}" type="sibTrans" cxnId="{86C427BC-09DA-4C0B-9B5B-A876E53660FC}">
      <dgm:prSet/>
      <dgm:spPr/>
      <dgm:t>
        <a:bodyPr/>
        <a:lstStyle/>
        <a:p>
          <a:endParaRPr lang="ru-RU" sz="1800" b="1"/>
        </a:p>
      </dgm:t>
    </dgm:pt>
    <dgm:pt modelId="{0EAF7D45-B732-432A-80D1-100F7BFAEA9B}">
      <dgm:prSet phldrT="[Текст]" custT="1"/>
      <dgm:spPr/>
      <dgm:t>
        <a:bodyPr/>
        <a:lstStyle/>
        <a:p>
          <a:r>
            <a:rPr lang="ru-RU" sz="2000" b="1" dirty="0" smtClean="0"/>
            <a:t>Включение ЦОР в учебную деятельность («</a:t>
          </a:r>
          <a:r>
            <a:rPr lang="fr-FR" sz="2000" b="1" dirty="0" smtClean="0"/>
            <a:t>pour voir</a:t>
          </a:r>
          <a:r>
            <a:rPr lang="ru-RU" sz="2000" b="1" dirty="0" smtClean="0"/>
            <a:t>»)</a:t>
          </a:r>
          <a:endParaRPr lang="ru-RU" sz="2000" b="1" dirty="0"/>
        </a:p>
      </dgm:t>
    </dgm:pt>
    <dgm:pt modelId="{4503E0BF-FEF3-4286-B8E7-887B47FA8267}" type="parTrans" cxnId="{0726D5F7-2010-4AAC-B0C4-A98EDC9D79F1}">
      <dgm:prSet/>
      <dgm:spPr/>
      <dgm:t>
        <a:bodyPr/>
        <a:lstStyle/>
        <a:p>
          <a:endParaRPr lang="ru-RU"/>
        </a:p>
      </dgm:t>
    </dgm:pt>
    <dgm:pt modelId="{9588DDCD-6EDF-4D0A-A857-1B2402BAB304}" type="sibTrans" cxnId="{0726D5F7-2010-4AAC-B0C4-A98EDC9D79F1}">
      <dgm:prSet/>
      <dgm:spPr/>
      <dgm:t>
        <a:bodyPr/>
        <a:lstStyle/>
        <a:p>
          <a:endParaRPr lang="ru-RU"/>
        </a:p>
      </dgm:t>
    </dgm:pt>
    <dgm:pt modelId="{B98A0366-04A9-46E3-806F-7CEB916C1C74}" type="pres">
      <dgm:prSet presAssocID="{2BD816F4-88BF-403C-8B6E-B41D7001C3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1DEA61-00E4-45F0-B34D-53894535EEA7}" type="pres">
      <dgm:prSet presAssocID="{B0DD5476-CF0F-4FDA-AAB2-9CF9767E210A}" presName="linNode" presStyleCnt="0"/>
      <dgm:spPr/>
    </dgm:pt>
    <dgm:pt modelId="{AFECB117-FE92-49DE-A4D0-444603E6AC45}" type="pres">
      <dgm:prSet presAssocID="{B0DD5476-CF0F-4FDA-AAB2-9CF9767E210A}" presName="parentText" presStyleLbl="node1" presStyleIdx="0" presStyleCnt="4" custScaleX="46072" custLinFactNeighborY="-48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8F156-8208-4EE3-9145-FE8433B20238}" type="pres">
      <dgm:prSet presAssocID="{B0DD5476-CF0F-4FDA-AAB2-9CF9767E210A}" presName="descendantText" presStyleLbl="alignAccFollowNode1" presStyleIdx="0" presStyleCnt="4" custScaleX="129830" custScaleY="224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B43D4-8895-49CC-9B33-1C9A45E1C547}" type="pres">
      <dgm:prSet presAssocID="{407A271A-1D34-4308-8712-C5B0E45CDC58}" presName="sp" presStyleCnt="0"/>
      <dgm:spPr/>
    </dgm:pt>
    <dgm:pt modelId="{4414712E-FD29-4254-A4C1-F0CA38C32850}" type="pres">
      <dgm:prSet presAssocID="{372B7AC6-9B97-4DE3-B7FE-87B4101B7460}" presName="linNode" presStyleCnt="0"/>
      <dgm:spPr/>
    </dgm:pt>
    <dgm:pt modelId="{92C9CCC1-AEB4-4F83-AD27-582C7F55002C}" type="pres">
      <dgm:prSet presAssocID="{372B7AC6-9B97-4DE3-B7FE-87B4101B7460}" presName="parentText" presStyleLbl="node1" presStyleIdx="1" presStyleCnt="4" custScaleX="47505" custScaleY="120835" custLinFactNeighborY="-83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93D89-0B6E-4BB1-B65D-553491A6CCA8}" type="pres">
      <dgm:prSet presAssocID="{372B7AC6-9B97-4DE3-B7FE-87B4101B7460}" presName="descendantText" presStyleLbl="alignAccFollowNode1" presStyleIdx="1" presStyleCnt="4" custScaleX="143803" custScaleY="96172" custLinFactNeighborX="76" custLinFactNeighborY="-11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8B742-B6BA-4F6D-A19A-88B618EE5F81}" type="pres">
      <dgm:prSet presAssocID="{6CB6118E-5A58-4220-8577-0F8258DA406C}" presName="sp" presStyleCnt="0"/>
      <dgm:spPr/>
    </dgm:pt>
    <dgm:pt modelId="{07AEBEBD-3A14-48A7-B735-3F283EA401C7}" type="pres">
      <dgm:prSet presAssocID="{0092EF17-66F1-43F3-A689-F049A7A41CAE}" presName="linNode" presStyleCnt="0"/>
      <dgm:spPr/>
    </dgm:pt>
    <dgm:pt modelId="{52CF4E47-1930-4E67-9D25-EC1522697D2F}" type="pres">
      <dgm:prSet presAssocID="{0092EF17-66F1-43F3-A689-F049A7A41CAE}" presName="parentText" presStyleLbl="node1" presStyleIdx="2" presStyleCnt="4" custScaleX="60668" custLinFactNeighborY="-126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B60122-A13A-416B-B555-5C18341D63B0}" type="pres">
      <dgm:prSet presAssocID="{0092EF17-66F1-43F3-A689-F049A7A41CAE}" presName="descendantText" presStyleLbl="alignAccFollowNode1" presStyleIdx="2" presStyleCnt="4" custScaleX="169417" custScaleY="157054" custLinFactNeighborX="-1515" custLinFactNeighborY="-17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1D2302-3E82-42F6-B8FE-7B4685D7D737}" type="pres">
      <dgm:prSet presAssocID="{A5701C50-F760-41E4-8D07-DD85C597E65D}" presName="sp" presStyleCnt="0"/>
      <dgm:spPr/>
    </dgm:pt>
    <dgm:pt modelId="{00E15E13-FFEB-4307-A211-43AF02BB7D8F}" type="pres">
      <dgm:prSet presAssocID="{02831374-EF3A-40EE-AB5B-D7B28ECB1E75}" presName="linNode" presStyleCnt="0"/>
      <dgm:spPr/>
    </dgm:pt>
    <dgm:pt modelId="{FBDF45D6-41A1-4185-BF40-1DBFA4F2ACCB}" type="pres">
      <dgm:prSet presAssocID="{02831374-EF3A-40EE-AB5B-D7B28ECB1E75}" presName="parentText" presStyleLbl="node1" presStyleIdx="3" presStyleCnt="4" custScaleX="57326" custLinFactNeighborX="-9" custLinFactNeighborY="-31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05ADE-57B4-447A-8C95-923A29568811}" type="pres">
      <dgm:prSet presAssocID="{02831374-EF3A-40EE-AB5B-D7B28ECB1E75}" presName="descendantText" presStyleLbl="alignAccFollowNode1" presStyleIdx="3" presStyleCnt="4" custScaleX="162844" custScaleY="115482" custLinFactNeighborX="3866" custLinFactNeighborY="-3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E50F8F-054C-43FC-9E9B-54B190D969E5}" type="presOf" srcId="{02831374-EF3A-40EE-AB5B-D7B28ECB1E75}" destId="{FBDF45D6-41A1-4185-BF40-1DBFA4F2ACCB}" srcOrd="0" destOrd="0" presId="urn:microsoft.com/office/officeart/2005/8/layout/vList5"/>
    <dgm:cxn modelId="{FE6F7EB5-490C-4E6C-926E-03D641A3457D}" srcId="{02831374-EF3A-40EE-AB5B-D7B28ECB1E75}" destId="{2874395F-565D-4A00-A0E6-74B7DD36AC90}" srcOrd="0" destOrd="0" parTransId="{76FB89D7-07F9-46B6-B987-47C66B88C17E}" sibTransId="{07DDBEA5-B4DA-4C19-B827-C37CC19C2726}"/>
    <dgm:cxn modelId="{844E7733-A0C8-499B-BB5F-93AF9FA0E74A}" type="presOf" srcId="{F03DE6DD-AB74-4AAF-8026-7B89742FCC0D}" destId="{C3B93D89-0B6E-4BB1-B65D-553491A6CCA8}" srcOrd="0" destOrd="1" presId="urn:microsoft.com/office/officeart/2005/8/layout/vList5"/>
    <dgm:cxn modelId="{4C86C099-A753-4832-B124-D724CD1CFA82}" srcId="{2BD816F4-88BF-403C-8B6E-B41D7001C396}" destId="{02831374-EF3A-40EE-AB5B-D7B28ECB1E75}" srcOrd="3" destOrd="0" parTransId="{92414225-0BB5-446A-8AD1-E740CFA9D303}" sibTransId="{3225AB34-4DDE-44A2-BC43-D2E115E6314D}"/>
    <dgm:cxn modelId="{E97B7C9F-4165-46CF-9AD7-B6A0046A5CDE}" srcId="{372B7AC6-9B97-4DE3-B7FE-87B4101B7460}" destId="{F03DE6DD-AB74-4AAF-8026-7B89742FCC0D}" srcOrd="1" destOrd="0" parTransId="{4BE5AE18-B16D-40F0-A2C2-82B8278BCB02}" sibTransId="{F91BA736-3FAF-40C4-81E5-36EFE07CFB19}"/>
    <dgm:cxn modelId="{DFC2452A-3C93-4D6B-8569-0BA2A22E2952}" srcId="{2BD816F4-88BF-403C-8B6E-B41D7001C396}" destId="{B0DD5476-CF0F-4FDA-AAB2-9CF9767E210A}" srcOrd="0" destOrd="0" parTransId="{B4F6CB70-10E6-46F6-BD64-AA4B890F757A}" sibTransId="{407A271A-1D34-4308-8712-C5B0E45CDC58}"/>
    <dgm:cxn modelId="{8391EF7D-9ECE-4E97-8259-D209060D263F}" type="presOf" srcId="{FCB5B4C6-344A-437A-A53B-46222C991E9A}" destId="{E2B60122-A13A-416B-B555-5C18341D63B0}" srcOrd="0" destOrd="1" presId="urn:microsoft.com/office/officeart/2005/8/layout/vList5"/>
    <dgm:cxn modelId="{1CE6EB26-E395-40D3-8939-160493C9A2C4}" srcId="{2BD816F4-88BF-403C-8B6E-B41D7001C396}" destId="{372B7AC6-9B97-4DE3-B7FE-87B4101B7460}" srcOrd="1" destOrd="0" parTransId="{928BBD89-B13F-4449-9647-0A5D086A2F61}" sibTransId="{6CB6118E-5A58-4220-8577-0F8258DA406C}"/>
    <dgm:cxn modelId="{D543CDBE-F444-43E7-886B-C1CE7597765A}" srcId="{2BD816F4-88BF-403C-8B6E-B41D7001C396}" destId="{0092EF17-66F1-43F3-A689-F049A7A41CAE}" srcOrd="2" destOrd="0" parTransId="{77E5E53C-534E-40EF-86E4-B0CB646E787B}" sibTransId="{A5701C50-F760-41E4-8D07-DD85C597E65D}"/>
    <dgm:cxn modelId="{8DF787EE-BF3C-40B3-A371-1C541BC20C73}" type="presOf" srcId="{0092EF17-66F1-43F3-A689-F049A7A41CAE}" destId="{52CF4E47-1930-4E67-9D25-EC1522697D2F}" srcOrd="0" destOrd="0" presId="urn:microsoft.com/office/officeart/2005/8/layout/vList5"/>
    <dgm:cxn modelId="{35B55EFD-B78F-4CD9-A408-2F72250584E5}" type="presOf" srcId="{B0DD5476-CF0F-4FDA-AAB2-9CF9767E210A}" destId="{AFECB117-FE92-49DE-A4D0-444603E6AC45}" srcOrd="0" destOrd="0" presId="urn:microsoft.com/office/officeart/2005/8/layout/vList5"/>
    <dgm:cxn modelId="{0726D5F7-2010-4AAC-B0C4-A98EDC9D79F1}" srcId="{B0DD5476-CF0F-4FDA-AAB2-9CF9767E210A}" destId="{0EAF7D45-B732-432A-80D1-100F7BFAEA9B}" srcOrd="1" destOrd="0" parTransId="{4503E0BF-FEF3-4286-B8E7-887B47FA8267}" sibTransId="{9588DDCD-6EDF-4D0A-A857-1B2402BAB304}"/>
    <dgm:cxn modelId="{236B8091-28F8-41F6-AEC6-80A7F74C1E54}" type="presOf" srcId="{45CF5867-816C-4251-A697-E2A7DB2ECEEC}" destId="{1558F156-8208-4EE3-9145-FE8433B20238}" srcOrd="0" destOrd="0" presId="urn:microsoft.com/office/officeart/2005/8/layout/vList5"/>
    <dgm:cxn modelId="{69747F40-F08F-4308-B19E-11354F271BD5}" type="presOf" srcId="{43477296-AD1C-4F63-BC75-F70E33886A60}" destId="{C3B93D89-0B6E-4BB1-B65D-553491A6CCA8}" srcOrd="0" destOrd="0" presId="urn:microsoft.com/office/officeart/2005/8/layout/vList5"/>
    <dgm:cxn modelId="{86C427BC-09DA-4C0B-9B5B-A876E53660FC}" srcId="{02831374-EF3A-40EE-AB5B-D7B28ECB1E75}" destId="{F96B7183-882A-4FEC-A407-20D1E93AA0A2}" srcOrd="1" destOrd="0" parTransId="{654A9294-8302-416E-987C-7C084460FCA8}" sibTransId="{4C281DD7-471F-4D73-8B49-82A2102D8C72}"/>
    <dgm:cxn modelId="{861FB13A-C518-4D9D-8720-47C8F7351F78}" type="presOf" srcId="{372B7AC6-9B97-4DE3-B7FE-87B4101B7460}" destId="{92C9CCC1-AEB4-4F83-AD27-582C7F55002C}" srcOrd="0" destOrd="0" presId="urn:microsoft.com/office/officeart/2005/8/layout/vList5"/>
    <dgm:cxn modelId="{A18A427F-81FD-4CB9-85FA-55A8F4061B29}" type="presOf" srcId="{2874395F-565D-4A00-A0E6-74B7DD36AC90}" destId="{B3D05ADE-57B4-447A-8C95-923A29568811}" srcOrd="0" destOrd="0" presId="urn:microsoft.com/office/officeart/2005/8/layout/vList5"/>
    <dgm:cxn modelId="{AACBAE1D-C71C-4062-A9E3-84B0EF162952}" type="presOf" srcId="{0EAF7D45-B732-432A-80D1-100F7BFAEA9B}" destId="{1558F156-8208-4EE3-9145-FE8433B20238}" srcOrd="0" destOrd="1" presId="urn:microsoft.com/office/officeart/2005/8/layout/vList5"/>
    <dgm:cxn modelId="{DA437B2F-4BB7-4940-80BA-5B1957BE26AA}" srcId="{B0DD5476-CF0F-4FDA-AAB2-9CF9767E210A}" destId="{45CF5867-816C-4251-A697-E2A7DB2ECEEC}" srcOrd="0" destOrd="0" parTransId="{F6A563EC-E363-4B74-94D3-C1E56C51216F}" sibTransId="{645D8368-8240-4874-828F-E66E865DE27A}"/>
    <dgm:cxn modelId="{D1AAF879-A850-4010-8D5A-A5F6AE9C68B7}" srcId="{372B7AC6-9B97-4DE3-B7FE-87B4101B7460}" destId="{43477296-AD1C-4F63-BC75-F70E33886A60}" srcOrd="0" destOrd="0" parTransId="{4AE3570D-7E14-42FE-BF9F-D72D15BBBE65}" sibTransId="{AD0FC91C-2343-4640-84B4-CAFDF210DDBB}"/>
    <dgm:cxn modelId="{F48F9375-D3E4-4432-9A6A-E7EDEB7B3226}" srcId="{0092EF17-66F1-43F3-A689-F049A7A41CAE}" destId="{C4966847-7322-436C-B3EE-738882AC20EF}" srcOrd="0" destOrd="0" parTransId="{1D443621-82BF-4689-9311-45E855B92A0F}" sibTransId="{4E41637F-6F6A-4CC6-8DFE-26B1D939AB39}"/>
    <dgm:cxn modelId="{240B21EF-C67D-4C16-A690-8A0880D1F12B}" type="presOf" srcId="{F96B7183-882A-4FEC-A407-20D1E93AA0A2}" destId="{B3D05ADE-57B4-447A-8C95-923A29568811}" srcOrd="0" destOrd="1" presId="urn:microsoft.com/office/officeart/2005/8/layout/vList5"/>
    <dgm:cxn modelId="{B3C1B436-3702-4FDA-91C2-BA29905E7506}" type="presOf" srcId="{C4966847-7322-436C-B3EE-738882AC20EF}" destId="{E2B60122-A13A-416B-B555-5C18341D63B0}" srcOrd="0" destOrd="0" presId="urn:microsoft.com/office/officeart/2005/8/layout/vList5"/>
    <dgm:cxn modelId="{BCF01503-1C37-4381-ACED-453547DA0710}" srcId="{0092EF17-66F1-43F3-A689-F049A7A41CAE}" destId="{FCB5B4C6-344A-437A-A53B-46222C991E9A}" srcOrd="1" destOrd="0" parTransId="{22FD6F8E-7875-4F7B-A390-FF0407C519FA}" sibTransId="{30ADF759-A898-498F-BA80-581936273E6B}"/>
    <dgm:cxn modelId="{650183FD-5785-44D1-B634-93283FEED3AA}" type="presOf" srcId="{2BD816F4-88BF-403C-8B6E-B41D7001C396}" destId="{B98A0366-04A9-46E3-806F-7CEB916C1C74}" srcOrd="0" destOrd="0" presId="urn:microsoft.com/office/officeart/2005/8/layout/vList5"/>
    <dgm:cxn modelId="{D2EC20A7-8BFA-474B-8B84-994AA8704056}" type="presParOf" srcId="{B98A0366-04A9-46E3-806F-7CEB916C1C74}" destId="{1F1DEA61-00E4-45F0-B34D-53894535EEA7}" srcOrd="0" destOrd="0" presId="urn:microsoft.com/office/officeart/2005/8/layout/vList5"/>
    <dgm:cxn modelId="{EA7099B6-B81E-4318-854C-6170A2367E4A}" type="presParOf" srcId="{1F1DEA61-00E4-45F0-B34D-53894535EEA7}" destId="{AFECB117-FE92-49DE-A4D0-444603E6AC45}" srcOrd="0" destOrd="0" presId="urn:microsoft.com/office/officeart/2005/8/layout/vList5"/>
    <dgm:cxn modelId="{AE6F48B5-FCDD-41BA-8271-0E376BE26951}" type="presParOf" srcId="{1F1DEA61-00E4-45F0-B34D-53894535EEA7}" destId="{1558F156-8208-4EE3-9145-FE8433B20238}" srcOrd="1" destOrd="0" presId="urn:microsoft.com/office/officeart/2005/8/layout/vList5"/>
    <dgm:cxn modelId="{00E2BE36-AC4F-4099-A1F4-935E8DBFE1ED}" type="presParOf" srcId="{B98A0366-04A9-46E3-806F-7CEB916C1C74}" destId="{C65B43D4-8895-49CC-9B33-1C9A45E1C547}" srcOrd="1" destOrd="0" presId="urn:microsoft.com/office/officeart/2005/8/layout/vList5"/>
    <dgm:cxn modelId="{6A20FA46-689A-432D-BE53-D417BB9D1686}" type="presParOf" srcId="{B98A0366-04A9-46E3-806F-7CEB916C1C74}" destId="{4414712E-FD29-4254-A4C1-F0CA38C32850}" srcOrd="2" destOrd="0" presId="urn:microsoft.com/office/officeart/2005/8/layout/vList5"/>
    <dgm:cxn modelId="{0B61B524-5F4C-4D90-9B9A-7F4B30F7E0B4}" type="presParOf" srcId="{4414712E-FD29-4254-A4C1-F0CA38C32850}" destId="{92C9CCC1-AEB4-4F83-AD27-582C7F55002C}" srcOrd="0" destOrd="0" presId="urn:microsoft.com/office/officeart/2005/8/layout/vList5"/>
    <dgm:cxn modelId="{939721A1-D5C4-4199-B72B-C2A8B819EEE0}" type="presParOf" srcId="{4414712E-FD29-4254-A4C1-F0CA38C32850}" destId="{C3B93D89-0B6E-4BB1-B65D-553491A6CCA8}" srcOrd="1" destOrd="0" presId="urn:microsoft.com/office/officeart/2005/8/layout/vList5"/>
    <dgm:cxn modelId="{A55CBAAA-873F-4B94-A4E4-6DE602FE5456}" type="presParOf" srcId="{B98A0366-04A9-46E3-806F-7CEB916C1C74}" destId="{5C08B742-B6BA-4F6D-A19A-88B618EE5F81}" srcOrd="3" destOrd="0" presId="urn:microsoft.com/office/officeart/2005/8/layout/vList5"/>
    <dgm:cxn modelId="{1317368B-8B0E-42C3-AEFD-9959972C73F8}" type="presParOf" srcId="{B98A0366-04A9-46E3-806F-7CEB916C1C74}" destId="{07AEBEBD-3A14-48A7-B735-3F283EA401C7}" srcOrd="4" destOrd="0" presId="urn:microsoft.com/office/officeart/2005/8/layout/vList5"/>
    <dgm:cxn modelId="{463B69E7-4155-4A29-961A-73BBDF0E7C16}" type="presParOf" srcId="{07AEBEBD-3A14-48A7-B735-3F283EA401C7}" destId="{52CF4E47-1930-4E67-9D25-EC1522697D2F}" srcOrd="0" destOrd="0" presId="urn:microsoft.com/office/officeart/2005/8/layout/vList5"/>
    <dgm:cxn modelId="{3D4C6DA3-55AB-47A8-A9C6-EE4950DE8A54}" type="presParOf" srcId="{07AEBEBD-3A14-48A7-B735-3F283EA401C7}" destId="{E2B60122-A13A-416B-B555-5C18341D63B0}" srcOrd="1" destOrd="0" presId="urn:microsoft.com/office/officeart/2005/8/layout/vList5"/>
    <dgm:cxn modelId="{9D93CEA5-3664-49BF-A2FE-FE588EE2FE31}" type="presParOf" srcId="{B98A0366-04A9-46E3-806F-7CEB916C1C74}" destId="{021D2302-3E82-42F6-B8FE-7B4685D7D737}" srcOrd="5" destOrd="0" presId="urn:microsoft.com/office/officeart/2005/8/layout/vList5"/>
    <dgm:cxn modelId="{AC1915FF-EEEF-429F-A0C3-E6A99C794E12}" type="presParOf" srcId="{B98A0366-04A9-46E3-806F-7CEB916C1C74}" destId="{00E15E13-FFEB-4307-A211-43AF02BB7D8F}" srcOrd="6" destOrd="0" presId="urn:microsoft.com/office/officeart/2005/8/layout/vList5"/>
    <dgm:cxn modelId="{6B0B3D84-AF12-4B16-AB33-509C90BC9E28}" type="presParOf" srcId="{00E15E13-FFEB-4307-A211-43AF02BB7D8F}" destId="{FBDF45D6-41A1-4185-BF40-1DBFA4F2ACCB}" srcOrd="0" destOrd="0" presId="urn:microsoft.com/office/officeart/2005/8/layout/vList5"/>
    <dgm:cxn modelId="{326A1BEA-B9AB-42BF-909D-09AE98EB52D5}" type="presParOf" srcId="{00E15E13-FFEB-4307-A211-43AF02BB7D8F}" destId="{B3D05ADE-57B4-447A-8C95-923A2956881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E3961D-3027-45AF-A4CF-97AEB813BCA7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7FD20EC3-531D-441C-838F-CFB37A7E953F}">
      <dgm:prSet phldrT="[Текст]"/>
      <dgm:spPr/>
      <dgm:t>
        <a:bodyPr/>
        <a:lstStyle/>
        <a:p>
          <a:r>
            <a:rPr lang="ru-RU" dirty="0" smtClean="0"/>
            <a:t>формальный</a:t>
          </a:r>
          <a:endParaRPr lang="ru-RU" dirty="0"/>
        </a:p>
      </dgm:t>
    </dgm:pt>
    <dgm:pt modelId="{BE8E1517-D361-4A12-8B01-341078EFF3E0}" type="parTrans" cxnId="{9F3F5942-B51C-432A-8E78-91D2093D515E}">
      <dgm:prSet/>
      <dgm:spPr/>
      <dgm:t>
        <a:bodyPr/>
        <a:lstStyle/>
        <a:p>
          <a:endParaRPr lang="ru-RU"/>
        </a:p>
      </dgm:t>
    </dgm:pt>
    <dgm:pt modelId="{DC59B31F-BFB2-45A1-BB86-5D3C45FCCFF3}" type="sibTrans" cxnId="{9F3F5942-B51C-432A-8E78-91D2093D515E}">
      <dgm:prSet/>
      <dgm:spPr/>
      <dgm:t>
        <a:bodyPr/>
        <a:lstStyle/>
        <a:p>
          <a:endParaRPr lang="ru-RU"/>
        </a:p>
      </dgm:t>
    </dgm:pt>
    <dgm:pt modelId="{A1E08F76-101E-434E-91ED-443659235022}">
      <dgm:prSet phldrT="[Текст]"/>
      <dgm:spPr/>
      <dgm:t>
        <a:bodyPr/>
        <a:lstStyle/>
        <a:p>
          <a:r>
            <a:rPr lang="ru-RU" dirty="0" smtClean="0"/>
            <a:t>предметно-понятийный</a:t>
          </a:r>
          <a:endParaRPr lang="ru-RU" dirty="0"/>
        </a:p>
      </dgm:t>
    </dgm:pt>
    <dgm:pt modelId="{66B00584-0EA4-4EE1-BF65-1976A4ED1385}" type="parTrans" cxnId="{697F4EBD-C6B8-4E5C-91F7-A3E62406A2F6}">
      <dgm:prSet/>
      <dgm:spPr/>
      <dgm:t>
        <a:bodyPr/>
        <a:lstStyle/>
        <a:p>
          <a:endParaRPr lang="ru-RU"/>
        </a:p>
      </dgm:t>
    </dgm:pt>
    <dgm:pt modelId="{A77F486F-CDE1-4636-AE54-DEC7A933B326}" type="sibTrans" cxnId="{697F4EBD-C6B8-4E5C-91F7-A3E62406A2F6}">
      <dgm:prSet/>
      <dgm:spPr/>
      <dgm:t>
        <a:bodyPr/>
        <a:lstStyle/>
        <a:p>
          <a:endParaRPr lang="ru-RU"/>
        </a:p>
      </dgm:t>
    </dgm:pt>
    <dgm:pt modelId="{CACBE07B-4567-4F5E-90BF-D88772DFA53D}">
      <dgm:prSet phldrT="[Текст]"/>
      <dgm:spPr/>
      <dgm:t>
        <a:bodyPr/>
        <a:lstStyle/>
        <a:p>
          <a:r>
            <a:rPr lang="ru-RU" dirty="0" smtClean="0"/>
            <a:t>функциональная грамотность</a:t>
          </a:r>
          <a:endParaRPr lang="ru-RU" dirty="0"/>
        </a:p>
      </dgm:t>
    </dgm:pt>
    <dgm:pt modelId="{C641633E-8813-4011-A3CB-288E2545B646}" type="parTrans" cxnId="{C0495FFD-01AD-4826-BC0C-83A67A661558}">
      <dgm:prSet/>
      <dgm:spPr/>
      <dgm:t>
        <a:bodyPr/>
        <a:lstStyle/>
        <a:p>
          <a:endParaRPr lang="ru-RU"/>
        </a:p>
      </dgm:t>
    </dgm:pt>
    <dgm:pt modelId="{7EBDF253-BB6B-488D-BFC9-D0A7F6D7D737}" type="sibTrans" cxnId="{C0495FFD-01AD-4826-BC0C-83A67A661558}">
      <dgm:prSet/>
      <dgm:spPr/>
      <dgm:t>
        <a:bodyPr/>
        <a:lstStyle/>
        <a:p>
          <a:endParaRPr lang="ru-RU"/>
        </a:p>
      </dgm:t>
    </dgm:pt>
    <dgm:pt modelId="{890EEA1C-F1A0-4841-917E-1AB56D7B8E3E}">
      <dgm:prSet/>
      <dgm:spPr/>
      <dgm:t>
        <a:bodyPr/>
        <a:lstStyle/>
        <a:p>
          <a:endParaRPr lang="ru-RU"/>
        </a:p>
      </dgm:t>
    </dgm:pt>
    <dgm:pt modelId="{9229A447-E9FA-4A7D-858D-5C0B44BEFB56}" type="parTrans" cxnId="{D2FF0E4B-6546-4AC7-8DAE-AEDB6F265A63}">
      <dgm:prSet/>
      <dgm:spPr/>
      <dgm:t>
        <a:bodyPr/>
        <a:lstStyle/>
        <a:p>
          <a:endParaRPr lang="ru-RU"/>
        </a:p>
      </dgm:t>
    </dgm:pt>
    <dgm:pt modelId="{EBE6D2F3-FCB0-495E-B8B2-FCF0EE2DA235}" type="sibTrans" cxnId="{D2FF0E4B-6546-4AC7-8DAE-AEDB6F265A63}">
      <dgm:prSet/>
      <dgm:spPr/>
      <dgm:t>
        <a:bodyPr/>
        <a:lstStyle/>
        <a:p>
          <a:endParaRPr lang="ru-RU"/>
        </a:p>
      </dgm:t>
    </dgm:pt>
    <dgm:pt modelId="{50492C4E-1BF0-462F-9B9D-133DBEE0695B}" type="pres">
      <dgm:prSet presAssocID="{30E3961D-3027-45AF-A4CF-97AEB813BCA7}" presName="linearFlow" presStyleCnt="0">
        <dgm:presLayoutVars>
          <dgm:dir/>
          <dgm:resizeHandles val="exact"/>
        </dgm:presLayoutVars>
      </dgm:prSet>
      <dgm:spPr/>
    </dgm:pt>
    <dgm:pt modelId="{8DCE7C3E-3B71-44A9-8CFA-124F8A700F69}" type="pres">
      <dgm:prSet presAssocID="{890EEA1C-F1A0-4841-917E-1AB56D7B8E3E}" presName="composite" presStyleCnt="0"/>
      <dgm:spPr/>
    </dgm:pt>
    <dgm:pt modelId="{8677C928-0643-4FAA-B7B8-19A7E29962F1}" type="pres">
      <dgm:prSet presAssocID="{890EEA1C-F1A0-4841-917E-1AB56D7B8E3E}" presName="imgShp" presStyleLbl="fgImgPlace1" presStyleIdx="0" presStyleCnt="4" custLinFactNeighborX="1677" custLinFactNeighborY="-1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A1E3AF6-6060-4AD5-811C-B24068E66034}" type="pres">
      <dgm:prSet presAssocID="{890EEA1C-F1A0-4841-917E-1AB56D7B8E3E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3FBB8-9CD1-4B96-93D5-0355CE2EC6BE}" type="pres">
      <dgm:prSet presAssocID="{EBE6D2F3-FCB0-495E-B8B2-FCF0EE2DA235}" presName="spacing" presStyleCnt="0"/>
      <dgm:spPr/>
    </dgm:pt>
    <dgm:pt modelId="{B82458D3-3EBF-48A5-B210-F3911E51FB86}" type="pres">
      <dgm:prSet presAssocID="{7FD20EC3-531D-441C-838F-CFB37A7E953F}" presName="composite" presStyleCnt="0"/>
      <dgm:spPr/>
    </dgm:pt>
    <dgm:pt modelId="{F3A7DA97-816D-4185-8914-B917CD9090A4}" type="pres">
      <dgm:prSet presAssocID="{7FD20EC3-531D-441C-838F-CFB37A7E953F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DCCA5E4-958A-4DB7-B06B-BF4C569CBB51}" type="pres">
      <dgm:prSet presAssocID="{7FD20EC3-531D-441C-838F-CFB37A7E953F}" presName="txShp" presStyleLbl="node1" presStyleIdx="1" presStyleCnt="4" custLinFactNeighborX="700" custLinFactNeighborY="-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8F6DD1-0055-4114-8E6C-2CA7CD491A64}" type="pres">
      <dgm:prSet presAssocID="{DC59B31F-BFB2-45A1-BB86-5D3C45FCCFF3}" presName="spacing" presStyleCnt="0"/>
      <dgm:spPr/>
    </dgm:pt>
    <dgm:pt modelId="{C3BA3DFB-5BA0-41AA-BD74-7E99FF74DA62}" type="pres">
      <dgm:prSet presAssocID="{A1E08F76-101E-434E-91ED-443659235022}" presName="composite" presStyleCnt="0"/>
      <dgm:spPr/>
    </dgm:pt>
    <dgm:pt modelId="{016F2C00-01D3-4EA1-A288-C885A67A63CD}" type="pres">
      <dgm:prSet presAssocID="{A1E08F76-101E-434E-91ED-443659235022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4DEF9E4-CE38-439A-9B46-9AFA0497D5A8}" type="pres">
      <dgm:prSet presAssocID="{A1E08F76-101E-434E-91ED-443659235022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7FDC0-E1B2-424E-B26F-5728D3CA97DB}" type="pres">
      <dgm:prSet presAssocID="{A77F486F-CDE1-4636-AE54-DEC7A933B326}" presName="spacing" presStyleCnt="0"/>
      <dgm:spPr/>
    </dgm:pt>
    <dgm:pt modelId="{42CB35EB-AAB7-4CCB-970C-44621251A636}" type="pres">
      <dgm:prSet presAssocID="{CACBE07B-4567-4F5E-90BF-D88772DFA53D}" presName="composite" presStyleCnt="0"/>
      <dgm:spPr/>
    </dgm:pt>
    <dgm:pt modelId="{F8BAD33B-9513-40DC-8FBE-84D8C4A19892}" type="pres">
      <dgm:prSet presAssocID="{CACBE07B-4567-4F5E-90BF-D88772DFA53D}" presName="imgShp" presStyleLbl="fgImgPlace1" presStyleIdx="3" presStyleCnt="4" custLinFactNeighborX="1479" custLinFactNeighborY="168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CD767D5-92E6-4686-BD42-CD7D2587D989}" type="pres">
      <dgm:prSet presAssocID="{CACBE07B-4567-4F5E-90BF-D88772DFA53D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B12797-9466-4426-B560-434A22303F31}" type="presOf" srcId="{7FD20EC3-531D-441C-838F-CFB37A7E953F}" destId="{3DCCA5E4-958A-4DB7-B06B-BF4C569CBB51}" srcOrd="0" destOrd="0" presId="urn:microsoft.com/office/officeart/2005/8/layout/vList3"/>
    <dgm:cxn modelId="{C0495FFD-01AD-4826-BC0C-83A67A661558}" srcId="{30E3961D-3027-45AF-A4CF-97AEB813BCA7}" destId="{CACBE07B-4567-4F5E-90BF-D88772DFA53D}" srcOrd="3" destOrd="0" parTransId="{C641633E-8813-4011-A3CB-288E2545B646}" sibTransId="{7EBDF253-BB6B-488D-BFC9-D0A7F6D7D737}"/>
    <dgm:cxn modelId="{697F4EBD-C6B8-4E5C-91F7-A3E62406A2F6}" srcId="{30E3961D-3027-45AF-A4CF-97AEB813BCA7}" destId="{A1E08F76-101E-434E-91ED-443659235022}" srcOrd="2" destOrd="0" parTransId="{66B00584-0EA4-4EE1-BF65-1976A4ED1385}" sibTransId="{A77F486F-CDE1-4636-AE54-DEC7A933B326}"/>
    <dgm:cxn modelId="{D2FF0E4B-6546-4AC7-8DAE-AEDB6F265A63}" srcId="{30E3961D-3027-45AF-A4CF-97AEB813BCA7}" destId="{890EEA1C-F1A0-4841-917E-1AB56D7B8E3E}" srcOrd="0" destOrd="0" parTransId="{9229A447-E9FA-4A7D-858D-5C0B44BEFB56}" sibTransId="{EBE6D2F3-FCB0-495E-B8B2-FCF0EE2DA235}"/>
    <dgm:cxn modelId="{708498C6-213B-49B4-9286-FF8F357C254A}" type="presOf" srcId="{30E3961D-3027-45AF-A4CF-97AEB813BCA7}" destId="{50492C4E-1BF0-462F-9B9D-133DBEE0695B}" srcOrd="0" destOrd="0" presId="urn:microsoft.com/office/officeart/2005/8/layout/vList3"/>
    <dgm:cxn modelId="{9F3F5942-B51C-432A-8E78-91D2093D515E}" srcId="{30E3961D-3027-45AF-A4CF-97AEB813BCA7}" destId="{7FD20EC3-531D-441C-838F-CFB37A7E953F}" srcOrd="1" destOrd="0" parTransId="{BE8E1517-D361-4A12-8B01-341078EFF3E0}" sibTransId="{DC59B31F-BFB2-45A1-BB86-5D3C45FCCFF3}"/>
    <dgm:cxn modelId="{FB231372-03EB-4EB7-A615-77A36264C0E9}" type="presOf" srcId="{890EEA1C-F1A0-4841-917E-1AB56D7B8E3E}" destId="{DA1E3AF6-6060-4AD5-811C-B24068E66034}" srcOrd="0" destOrd="0" presId="urn:microsoft.com/office/officeart/2005/8/layout/vList3"/>
    <dgm:cxn modelId="{28342528-305C-41BE-92E8-D06B156042C3}" type="presOf" srcId="{CACBE07B-4567-4F5E-90BF-D88772DFA53D}" destId="{0CD767D5-92E6-4686-BD42-CD7D2587D989}" srcOrd="0" destOrd="0" presId="urn:microsoft.com/office/officeart/2005/8/layout/vList3"/>
    <dgm:cxn modelId="{AB99F016-BC6F-477F-AAD2-895521D57801}" type="presOf" srcId="{A1E08F76-101E-434E-91ED-443659235022}" destId="{64DEF9E4-CE38-439A-9B46-9AFA0497D5A8}" srcOrd="0" destOrd="0" presId="urn:microsoft.com/office/officeart/2005/8/layout/vList3"/>
    <dgm:cxn modelId="{A76EE835-5066-4547-B4DC-B987FA8EC1AE}" type="presParOf" srcId="{50492C4E-1BF0-462F-9B9D-133DBEE0695B}" destId="{8DCE7C3E-3B71-44A9-8CFA-124F8A700F69}" srcOrd="0" destOrd="0" presId="urn:microsoft.com/office/officeart/2005/8/layout/vList3"/>
    <dgm:cxn modelId="{4F2B3601-091E-4C26-9F72-6FB6B8AB9DFF}" type="presParOf" srcId="{8DCE7C3E-3B71-44A9-8CFA-124F8A700F69}" destId="{8677C928-0643-4FAA-B7B8-19A7E29962F1}" srcOrd="0" destOrd="0" presId="urn:microsoft.com/office/officeart/2005/8/layout/vList3"/>
    <dgm:cxn modelId="{B263A582-0C72-49D2-A6D6-66C3B38B406F}" type="presParOf" srcId="{8DCE7C3E-3B71-44A9-8CFA-124F8A700F69}" destId="{DA1E3AF6-6060-4AD5-811C-B24068E66034}" srcOrd="1" destOrd="0" presId="urn:microsoft.com/office/officeart/2005/8/layout/vList3"/>
    <dgm:cxn modelId="{F644BBB4-A16E-4D2A-A040-051D25C386AA}" type="presParOf" srcId="{50492C4E-1BF0-462F-9B9D-133DBEE0695B}" destId="{C7A3FBB8-9CD1-4B96-93D5-0355CE2EC6BE}" srcOrd="1" destOrd="0" presId="urn:microsoft.com/office/officeart/2005/8/layout/vList3"/>
    <dgm:cxn modelId="{E7E1BFAA-49D0-4BC2-965C-BA8D6A1ED976}" type="presParOf" srcId="{50492C4E-1BF0-462F-9B9D-133DBEE0695B}" destId="{B82458D3-3EBF-48A5-B210-F3911E51FB86}" srcOrd="2" destOrd="0" presId="urn:microsoft.com/office/officeart/2005/8/layout/vList3"/>
    <dgm:cxn modelId="{3B1158DC-F141-4B4A-AEAD-02C1ECA2155D}" type="presParOf" srcId="{B82458D3-3EBF-48A5-B210-F3911E51FB86}" destId="{F3A7DA97-816D-4185-8914-B917CD9090A4}" srcOrd="0" destOrd="0" presId="urn:microsoft.com/office/officeart/2005/8/layout/vList3"/>
    <dgm:cxn modelId="{06240397-BD6A-498A-B430-3E9E23B0DAD5}" type="presParOf" srcId="{B82458D3-3EBF-48A5-B210-F3911E51FB86}" destId="{3DCCA5E4-958A-4DB7-B06B-BF4C569CBB51}" srcOrd="1" destOrd="0" presId="urn:microsoft.com/office/officeart/2005/8/layout/vList3"/>
    <dgm:cxn modelId="{0184BEAE-3D07-45D0-955C-3ABFCA8E4A9A}" type="presParOf" srcId="{50492C4E-1BF0-462F-9B9D-133DBEE0695B}" destId="{AC8F6DD1-0055-4114-8E6C-2CA7CD491A64}" srcOrd="3" destOrd="0" presId="urn:microsoft.com/office/officeart/2005/8/layout/vList3"/>
    <dgm:cxn modelId="{74485C95-313B-4BE2-A5C1-10B6768AAF08}" type="presParOf" srcId="{50492C4E-1BF0-462F-9B9D-133DBEE0695B}" destId="{C3BA3DFB-5BA0-41AA-BD74-7E99FF74DA62}" srcOrd="4" destOrd="0" presId="urn:microsoft.com/office/officeart/2005/8/layout/vList3"/>
    <dgm:cxn modelId="{FF31B9C8-5C19-48A9-9463-B1BD360AEDA6}" type="presParOf" srcId="{C3BA3DFB-5BA0-41AA-BD74-7E99FF74DA62}" destId="{016F2C00-01D3-4EA1-A288-C885A67A63CD}" srcOrd="0" destOrd="0" presId="urn:microsoft.com/office/officeart/2005/8/layout/vList3"/>
    <dgm:cxn modelId="{748CEDC4-E03E-4D58-83D3-1E905F0D8B5A}" type="presParOf" srcId="{C3BA3DFB-5BA0-41AA-BD74-7E99FF74DA62}" destId="{64DEF9E4-CE38-439A-9B46-9AFA0497D5A8}" srcOrd="1" destOrd="0" presId="urn:microsoft.com/office/officeart/2005/8/layout/vList3"/>
    <dgm:cxn modelId="{E0C04F77-6E44-4080-9CA0-CB4D3DDB47AE}" type="presParOf" srcId="{50492C4E-1BF0-462F-9B9D-133DBEE0695B}" destId="{11B7FDC0-E1B2-424E-B26F-5728D3CA97DB}" srcOrd="5" destOrd="0" presId="urn:microsoft.com/office/officeart/2005/8/layout/vList3"/>
    <dgm:cxn modelId="{28D6351B-5B4A-4E6B-A538-AFF07AFE17DB}" type="presParOf" srcId="{50492C4E-1BF0-462F-9B9D-133DBEE0695B}" destId="{42CB35EB-AAB7-4CCB-970C-44621251A636}" srcOrd="6" destOrd="0" presId="urn:microsoft.com/office/officeart/2005/8/layout/vList3"/>
    <dgm:cxn modelId="{4F8435CB-BB36-47BC-8E64-D2A986FFCD72}" type="presParOf" srcId="{42CB35EB-AAB7-4CCB-970C-44621251A636}" destId="{F8BAD33B-9513-40DC-8FBE-84D8C4A19892}" srcOrd="0" destOrd="0" presId="urn:microsoft.com/office/officeart/2005/8/layout/vList3"/>
    <dgm:cxn modelId="{CDCC42D6-C7B3-4842-A73E-51CD989F5C9C}" type="presParOf" srcId="{42CB35EB-AAB7-4CCB-970C-44621251A636}" destId="{0CD767D5-92E6-4686-BD42-CD7D2587D98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D3ECEC-40E1-4569-99E4-C6EABD5D98EE}">
      <dsp:nvSpPr>
        <dsp:cNvPr id="0" name=""/>
        <dsp:cNvSpPr/>
      </dsp:nvSpPr>
      <dsp:spPr>
        <a:xfrm>
          <a:off x="0" y="0"/>
          <a:ext cx="7776864" cy="223584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C588C7-4D25-49EF-88A6-48183089B723}">
      <dsp:nvSpPr>
        <dsp:cNvPr id="0" name=""/>
        <dsp:cNvSpPr/>
      </dsp:nvSpPr>
      <dsp:spPr>
        <a:xfrm>
          <a:off x="2664307" y="209934"/>
          <a:ext cx="2284453" cy="1877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95300-D0E7-41F4-AAEF-D092C7A468F5}">
      <dsp:nvSpPr>
        <dsp:cNvPr id="0" name=""/>
        <dsp:cNvSpPr/>
      </dsp:nvSpPr>
      <dsp:spPr>
        <a:xfrm rot="10800000">
          <a:off x="233305" y="2235848"/>
          <a:ext cx="2284453" cy="273270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Принципиально иное содержание, новые формы обучения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 (логико-предметный и </a:t>
          </a:r>
          <a:r>
            <a:rPr lang="ru-RU" sz="1800" b="1" kern="1200" dirty="0" err="1" smtClean="0"/>
            <a:t>логико-психологичекий</a:t>
          </a:r>
          <a:r>
            <a:rPr lang="ru-RU" sz="1800" b="1" kern="1200" dirty="0" smtClean="0"/>
            <a:t> анализ);  другой УМК</a:t>
          </a:r>
          <a:endParaRPr lang="ru-RU" sz="1800" b="1" kern="1200" dirty="0"/>
        </a:p>
      </dsp:txBody>
      <dsp:txXfrm rot="10800000">
        <a:off x="233305" y="2235848"/>
        <a:ext cx="2284453" cy="2732703"/>
      </dsp:txXfrm>
    </dsp:sp>
    <dsp:sp modelId="{694CB45E-CB89-4ECC-8F49-BA492D587174}">
      <dsp:nvSpPr>
        <dsp:cNvPr id="0" name=""/>
        <dsp:cNvSpPr/>
      </dsp:nvSpPr>
      <dsp:spPr>
        <a:xfrm>
          <a:off x="144006" y="279921"/>
          <a:ext cx="2284453" cy="17757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98C621-A7AE-44DB-B55C-48C99CA3A5A2}">
      <dsp:nvSpPr>
        <dsp:cNvPr id="0" name=""/>
        <dsp:cNvSpPr/>
      </dsp:nvSpPr>
      <dsp:spPr>
        <a:xfrm rot="10800000">
          <a:off x="2746205" y="2235848"/>
          <a:ext cx="2284453" cy="273270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Нужен другой учитель (рефлексивный, чуткий к изменениям учеников, готовый меняться, образованный) </a:t>
          </a:r>
          <a:endParaRPr lang="ru-RU" sz="2000" b="1" kern="1200" dirty="0"/>
        </a:p>
      </dsp:txBody>
      <dsp:txXfrm rot="10800000">
        <a:off x="2746205" y="2235848"/>
        <a:ext cx="2284453" cy="2732703"/>
      </dsp:txXfrm>
    </dsp:sp>
    <dsp:sp modelId="{F97E4F50-EDE7-46E5-A5FF-CEA24A729098}">
      <dsp:nvSpPr>
        <dsp:cNvPr id="0" name=""/>
        <dsp:cNvSpPr/>
      </dsp:nvSpPr>
      <dsp:spPr>
        <a:xfrm>
          <a:off x="5256591" y="279921"/>
          <a:ext cx="2284453" cy="18274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C8292-1526-4084-BC92-11980AC2E947}">
      <dsp:nvSpPr>
        <dsp:cNvPr id="0" name=""/>
        <dsp:cNvSpPr/>
      </dsp:nvSpPr>
      <dsp:spPr>
        <a:xfrm rot="10800000">
          <a:off x="5259104" y="2235848"/>
          <a:ext cx="2284453" cy="273270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Другая школа как </a:t>
          </a:r>
          <a:r>
            <a:rPr lang="ru-RU" sz="1800" b="1" kern="1200" dirty="0" err="1" smtClean="0"/>
            <a:t>самовозоб-новляющаяся</a:t>
          </a:r>
          <a:r>
            <a:rPr lang="ru-RU" sz="1800" b="1" kern="1200" dirty="0" smtClean="0"/>
            <a:t>, саморазвивающаяся система);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Другое управление, система оценки…</a:t>
          </a:r>
          <a:endParaRPr lang="ru-RU" sz="1800" b="1" kern="1200" dirty="0"/>
        </a:p>
      </dsp:txBody>
      <dsp:txXfrm rot="10800000">
        <a:off x="5259104" y="2235848"/>
        <a:ext cx="2284453" cy="273270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2724E5-68FD-44C7-B634-59FD5962D140}">
      <dsp:nvSpPr>
        <dsp:cNvPr id="0" name=""/>
        <dsp:cNvSpPr/>
      </dsp:nvSpPr>
      <dsp:spPr>
        <a:xfrm rot="16200000">
          <a:off x="-1590371" y="1591544"/>
          <a:ext cx="5200352" cy="201726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Общий способ, мышление, теоретическое понятие, учебная задача, учебные действия</a:t>
          </a:r>
          <a:endParaRPr lang="ru-RU" sz="2000" b="1" kern="1200" dirty="0">
            <a:solidFill>
              <a:schemeClr val="tx1"/>
            </a:solidFill>
          </a:endParaRPr>
        </a:p>
      </dsp:txBody>
      <dsp:txXfrm rot="16200000">
        <a:off x="-1590371" y="1591544"/>
        <a:ext cx="5200352" cy="2017263"/>
      </dsp:txXfrm>
    </dsp:sp>
    <dsp:sp modelId="{4BCCEC83-12A0-478A-9174-4920594900F9}">
      <dsp:nvSpPr>
        <dsp:cNvPr id="0" name=""/>
        <dsp:cNvSpPr/>
      </dsp:nvSpPr>
      <dsp:spPr>
        <a:xfrm rot="16200000">
          <a:off x="727588" y="1452451"/>
          <a:ext cx="5200352" cy="2295448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Учебное сотрудничество, позиционные взаимодействия, </a:t>
          </a:r>
          <a:r>
            <a:rPr lang="ru-RU" sz="2000" b="1" kern="1200" dirty="0" err="1" smtClean="0">
              <a:solidFill>
                <a:schemeClr val="tx1"/>
              </a:solidFill>
            </a:rPr>
            <a:t>безотметочное</a:t>
          </a:r>
          <a:r>
            <a:rPr lang="ru-RU" sz="2000" b="1" kern="1200" dirty="0" smtClean="0">
              <a:solidFill>
                <a:schemeClr val="tx1"/>
              </a:solidFill>
            </a:rPr>
            <a:t> оценивание</a:t>
          </a:r>
          <a:endParaRPr lang="ru-RU" sz="2000" kern="1200" dirty="0"/>
        </a:p>
      </dsp:txBody>
      <dsp:txXfrm rot="16200000">
        <a:off x="727588" y="1452451"/>
        <a:ext cx="5200352" cy="2295448"/>
      </dsp:txXfrm>
    </dsp:sp>
    <dsp:sp modelId="{BD1BD6A0-51C9-4F62-9B3E-0469895404D4}">
      <dsp:nvSpPr>
        <dsp:cNvPr id="0" name=""/>
        <dsp:cNvSpPr/>
      </dsp:nvSpPr>
      <dsp:spPr>
        <a:xfrm rot="16200000">
          <a:off x="3021769" y="1547015"/>
          <a:ext cx="5200352" cy="2106321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Эффекты развития, субъект </a:t>
          </a:r>
          <a:r>
            <a:rPr lang="ru-RU" sz="2000" b="1" kern="1200" dirty="0" err="1" smtClean="0">
              <a:solidFill>
                <a:schemeClr val="tx1"/>
              </a:solidFill>
            </a:rPr>
            <a:t>УД,индивидуальная</a:t>
          </a:r>
          <a:r>
            <a:rPr lang="ru-RU" sz="2000" b="1" kern="1200" dirty="0" smtClean="0">
              <a:solidFill>
                <a:schemeClr val="tx1"/>
              </a:solidFill>
            </a:rPr>
            <a:t> инициатива, умение учиться, </a:t>
          </a:r>
          <a:r>
            <a:rPr lang="ru-RU" sz="2000" b="1" kern="1200" dirty="0" err="1" smtClean="0">
              <a:solidFill>
                <a:schemeClr val="tx1"/>
              </a:solidFill>
            </a:rPr>
            <a:t>самоизменение</a:t>
          </a:r>
          <a:r>
            <a:rPr lang="ru-RU" sz="2000" b="1" kern="1200" dirty="0" smtClean="0">
              <a:solidFill>
                <a:schemeClr val="tx1"/>
              </a:solidFill>
            </a:rPr>
            <a:t>, учебная самостоятельность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16200000">
        <a:off x="3021769" y="1547015"/>
        <a:ext cx="5200352" cy="2106321"/>
      </dsp:txXfrm>
    </dsp:sp>
    <dsp:sp modelId="{BA3C2613-7165-42F4-8E6D-6D5D1FD1386A}">
      <dsp:nvSpPr>
        <dsp:cNvPr id="0" name=""/>
        <dsp:cNvSpPr/>
      </dsp:nvSpPr>
      <dsp:spPr>
        <a:xfrm rot="16200000">
          <a:off x="5057207" y="1723615"/>
          <a:ext cx="5200352" cy="1753120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Понимание, опоры, функциональное поле, моделирование, письменная речь, учебная проба</a:t>
          </a:r>
          <a:endParaRPr lang="ru-RU" sz="2000" b="1" kern="1200" dirty="0">
            <a:solidFill>
              <a:schemeClr val="tx1"/>
            </a:solidFill>
          </a:endParaRPr>
        </a:p>
      </dsp:txBody>
      <dsp:txXfrm rot="16200000">
        <a:off x="5057207" y="1723615"/>
        <a:ext cx="5200352" cy="175312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58F156-8208-4EE3-9145-FE8433B20238}">
      <dsp:nvSpPr>
        <dsp:cNvPr id="0" name=""/>
        <dsp:cNvSpPr/>
      </dsp:nvSpPr>
      <dsp:spPr>
        <a:xfrm rot="5400000">
          <a:off x="4019203" y="-2608540"/>
          <a:ext cx="1831569" cy="705331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Проблема </a:t>
          </a:r>
          <a:r>
            <a:rPr lang="ru-RU" sz="2000" b="1" kern="1200" dirty="0" err="1" smtClean="0"/>
            <a:t>опосредствования</a:t>
          </a:r>
          <a:r>
            <a:rPr lang="ru-RU" sz="2000" b="1" kern="1200" dirty="0" smtClean="0"/>
            <a:t> (на материале введения понятия величины, начальных лингвистических понятий: посредническое действие, включение детской телесности – понятия опор, функционального поля); возникновение намерения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Включение ЦОР в учебную деятельность («</a:t>
          </a:r>
          <a:r>
            <a:rPr lang="fr-FR" sz="2000" b="1" kern="1200" dirty="0" smtClean="0"/>
            <a:t>pour voir</a:t>
          </a:r>
          <a:r>
            <a:rPr lang="ru-RU" sz="2000" b="1" kern="1200" dirty="0" smtClean="0"/>
            <a:t>»)</a:t>
          </a:r>
          <a:endParaRPr lang="ru-RU" sz="2000" b="1" kern="1200" dirty="0"/>
        </a:p>
      </dsp:txBody>
      <dsp:txXfrm rot="5400000">
        <a:off x="4019203" y="-2608540"/>
        <a:ext cx="1831569" cy="7053317"/>
      </dsp:txXfrm>
    </dsp:sp>
    <dsp:sp modelId="{AFECB117-FE92-49DE-A4D0-444603E6AC45}">
      <dsp:nvSpPr>
        <dsp:cNvPr id="0" name=""/>
        <dsp:cNvSpPr/>
      </dsp:nvSpPr>
      <dsp:spPr>
        <a:xfrm>
          <a:off x="408" y="360040"/>
          <a:ext cx="1407920" cy="101831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Лабораторные эксперименты</a:t>
          </a:r>
          <a:endParaRPr lang="ru-RU" sz="1800" b="1" kern="1200" dirty="0"/>
        </a:p>
      </dsp:txBody>
      <dsp:txXfrm>
        <a:off x="408" y="360040"/>
        <a:ext cx="1407920" cy="1018317"/>
      </dsp:txXfrm>
    </dsp:sp>
    <dsp:sp modelId="{C3B93D89-0B6E-4BB1-B65D-553491A6CCA8}">
      <dsp:nvSpPr>
        <dsp:cNvPr id="0" name=""/>
        <dsp:cNvSpPr/>
      </dsp:nvSpPr>
      <dsp:spPr>
        <a:xfrm rot="5400000">
          <a:off x="4523547" y="-1173697"/>
          <a:ext cx="783468" cy="716330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Развитие физических, биологических, математических, географических, химических понятий у школьников (5-9)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Развитие письменной речи;  понимание текста</a:t>
          </a:r>
          <a:endParaRPr lang="ru-RU" sz="2000" b="1" kern="1200" dirty="0"/>
        </a:p>
      </dsp:txBody>
      <dsp:txXfrm rot="5400000">
        <a:off x="4523547" y="-1173697"/>
        <a:ext cx="783468" cy="7163306"/>
      </dsp:txXfrm>
    </dsp:sp>
    <dsp:sp modelId="{92C9CCC1-AEB4-4F83-AD27-582C7F55002C}">
      <dsp:nvSpPr>
        <dsp:cNvPr id="0" name=""/>
        <dsp:cNvSpPr/>
      </dsp:nvSpPr>
      <dsp:spPr>
        <a:xfrm>
          <a:off x="408" y="1800197"/>
          <a:ext cx="1331090" cy="123048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Экспериментальное формирование в классе </a:t>
          </a:r>
          <a:endParaRPr lang="ru-RU" sz="1800" b="1" kern="1200" dirty="0"/>
        </a:p>
      </dsp:txBody>
      <dsp:txXfrm>
        <a:off x="408" y="1800197"/>
        <a:ext cx="1331090" cy="1230483"/>
      </dsp:txXfrm>
    </dsp:sp>
    <dsp:sp modelId="{E2B60122-A13A-416B-B555-5C18341D63B0}">
      <dsp:nvSpPr>
        <dsp:cNvPr id="0" name=""/>
        <dsp:cNvSpPr/>
      </dsp:nvSpPr>
      <dsp:spPr>
        <a:xfrm rot="5400000">
          <a:off x="4285402" y="128224"/>
          <a:ext cx="1279446" cy="707167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Развитие учебной самостоятельности (проблема субъекта)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Динамика учебной деятельности  (в первую очередь,  действия моделирования  как центрального учебного действия)</a:t>
          </a:r>
          <a:endParaRPr lang="ru-RU" sz="2000" b="1" kern="1200" dirty="0"/>
        </a:p>
      </dsp:txBody>
      <dsp:txXfrm rot="5400000">
        <a:off x="4285402" y="128224"/>
        <a:ext cx="1279446" cy="7071675"/>
      </dsp:txXfrm>
    </dsp:sp>
    <dsp:sp modelId="{52CF4E47-1930-4E67-9D25-EC1522697D2F}">
      <dsp:nvSpPr>
        <dsp:cNvPr id="0" name=""/>
        <dsp:cNvSpPr/>
      </dsp:nvSpPr>
      <dsp:spPr>
        <a:xfrm>
          <a:off x="408" y="3168353"/>
          <a:ext cx="1424451" cy="10183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err="1" smtClean="0"/>
            <a:t>Лонгитюды</a:t>
          </a:r>
          <a:endParaRPr lang="ru-RU" sz="1800" b="1" kern="1200" dirty="0" smtClean="0"/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/>
        </a:p>
      </dsp:txBody>
      <dsp:txXfrm>
        <a:off x="408" y="3168353"/>
        <a:ext cx="1424451" cy="1018317"/>
      </dsp:txXfrm>
    </dsp:sp>
    <dsp:sp modelId="{B3D05ADE-57B4-447A-8C95-923A29568811}">
      <dsp:nvSpPr>
        <dsp:cNvPr id="0" name=""/>
        <dsp:cNvSpPr/>
      </dsp:nvSpPr>
      <dsp:spPr>
        <a:xfrm rot="5400000">
          <a:off x="4480884" y="1431596"/>
          <a:ext cx="940778" cy="7091341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Метапредметные образовательные результаты (умение учиться, учебное сотрудничество,  работа с текстом)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Учебно-предметные компетенции (</a:t>
          </a:r>
          <a:r>
            <a:rPr lang="en-US" sz="2000" b="1" kern="1200" dirty="0" smtClean="0"/>
            <a:t>SAM</a:t>
          </a:r>
          <a:r>
            <a:rPr lang="ru-RU" sz="2000" b="1" kern="1200" dirty="0" smtClean="0"/>
            <a:t>)</a:t>
          </a:r>
          <a:endParaRPr lang="ru-RU" sz="2000" b="1" kern="1200" dirty="0"/>
        </a:p>
      </dsp:txBody>
      <dsp:txXfrm rot="5400000">
        <a:off x="4480884" y="1431596"/>
        <a:ext cx="940778" cy="7091341"/>
      </dsp:txXfrm>
    </dsp:sp>
    <dsp:sp modelId="{FBDF45D6-41A1-4185-BF40-1DBFA4F2ACCB}">
      <dsp:nvSpPr>
        <dsp:cNvPr id="0" name=""/>
        <dsp:cNvSpPr/>
      </dsp:nvSpPr>
      <dsp:spPr>
        <a:xfrm>
          <a:off x="16" y="4464493"/>
          <a:ext cx="1404205" cy="10183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R="0" lvl="0" algn="ctr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1800" b="1" kern="1200" dirty="0" smtClean="0"/>
            <a:t>Психодиагностика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/>
        </a:p>
      </dsp:txBody>
      <dsp:txXfrm>
        <a:off x="16" y="4464493"/>
        <a:ext cx="1404205" cy="101831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1E3AF6-6060-4AD5-811C-B24068E66034}">
      <dsp:nvSpPr>
        <dsp:cNvPr id="0" name=""/>
        <dsp:cNvSpPr/>
      </dsp:nvSpPr>
      <dsp:spPr>
        <a:xfrm rot="10800000">
          <a:off x="1228486" y="1270"/>
          <a:ext cx="4053840" cy="829627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1228486" y="1270"/>
        <a:ext cx="4053840" cy="829627"/>
      </dsp:txXfrm>
    </dsp:sp>
    <dsp:sp modelId="{8677C928-0643-4FAA-B7B8-19A7E29962F1}">
      <dsp:nvSpPr>
        <dsp:cNvPr id="0" name=""/>
        <dsp:cNvSpPr/>
      </dsp:nvSpPr>
      <dsp:spPr>
        <a:xfrm>
          <a:off x="827585" y="0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CA5E4-958A-4DB7-B06B-BF4C569CBB51}">
      <dsp:nvSpPr>
        <dsp:cNvPr id="0" name=""/>
        <dsp:cNvSpPr/>
      </dsp:nvSpPr>
      <dsp:spPr>
        <a:xfrm rot="10800000">
          <a:off x="1256863" y="1077153"/>
          <a:ext cx="4053840" cy="82962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формальный</a:t>
          </a:r>
          <a:endParaRPr lang="ru-RU" sz="2300" kern="1200" dirty="0"/>
        </a:p>
      </dsp:txBody>
      <dsp:txXfrm rot="10800000">
        <a:off x="1256863" y="1077153"/>
        <a:ext cx="4053840" cy="829627"/>
      </dsp:txXfrm>
    </dsp:sp>
    <dsp:sp modelId="{F3A7DA97-816D-4185-8914-B917CD9090A4}">
      <dsp:nvSpPr>
        <dsp:cNvPr id="0" name=""/>
        <dsp:cNvSpPr/>
      </dsp:nvSpPr>
      <dsp:spPr>
        <a:xfrm>
          <a:off x="813673" y="1078547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EF9E4-CE38-439A-9B46-9AFA0497D5A8}">
      <dsp:nvSpPr>
        <dsp:cNvPr id="0" name=""/>
        <dsp:cNvSpPr/>
      </dsp:nvSpPr>
      <dsp:spPr>
        <a:xfrm rot="10800000">
          <a:off x="1228486" y="2155824"/>
          <a:ext cx="4053840" cy="829627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предметно-понятийный</a:t>
          </a:r>
          <a:endParaRPr lang="ru-RU" sz="2300" kern="1200" dirty="0"/>
        </a:p>
      </dsp:txBody>
      <dsp:txXfrm rot="10800000">
        <a:off x="1228486" y="2155824"/>
        <a:ext cx="4053840" cy="829627"/>
      </dsp:txXfrm>
    </dsp:sp>
    <dsp:sp modelId="{016F2C00-01D3-4EA1-A288-C885A67A63CD}">
      <dsp:nvSpPr>
        <dsp:cNvPr id="0" name=""/>
        <dsp:cNvSpPr/>
      </dsp:nvSpPr>
      <dsp:spPr>
        <a:xfrm>
          <a:off x="813673" y="2155824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767D5-92E6-4686-BD42-CD7D2587D989}">
      <dsp:nvSpPr>
        <dsp:cNvPr id="0" name=""/>
        <dsp:cNvSpPr/>
      </dsp:nvSpPr>
      <dsp:spPr>
        <a:xfrm rot="10800000">
          <a:off x="1228486" y="3233102"/>
          <a:ext cx="4053840" cy="829627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функциональная грамотность</a:t>
          </a:r>
          <a:endParaRPr lang="ru-RU" sz="2300" kern="1200" dirty="0"/>
        </a:p>
      </dsp:txBody>
      <dsp:txXfrm rot="10800000">
        <a:off x="1228486" y="3233102"/>
        <a:ext cx="4053840" cy="829627"/>
      </dsp:txXfrm>
    </dsp:sp>
    <dsp:sp modelId="{F8BAD33B-9513-40DC-8FBE-84D8C4A19892}">
      <dsp:nvSpPr>
        <dsp:cNvPr id="0" name=""/>
        <dsp:cNvSpPr/>
      </dsp:nvSpPr>
      <dsp:spPr>
        <a:xfrm>
          <a:off x="825943" y="3234372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AC9C1-AD52-4245-9C45-B7DAFB0EAC4C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3FCA7-2942-45B5-917F-AACBF7495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Обучение </a:t>
            </a:r>
            <a:r>
              <a:rPr lang="ru-RU" dirty="0" err="1" smtClean="0"/>
              <a:t>уч-лей</a:t>
            </a:r>
            <a:r>
              <a:rPr lang="ru-RU" dirty="0" smtClean="0"/>
              <a:t> - одна из</a:t>
            </a:r>
            <a:r>
              <a:rPr lang="ru-RU" b="1" dirty="0" smtClean="0"/>
              <a:t> ключевых</a:t>
            </a:r>
            <a:r>
              <a:rPr lang="ru-RU" dirty="0" smtClean="0"/>
              <a:t> тем; ключевых и практически и концептуально, поскольку предмет - опоры и поле действия, т.е. способ их описания и задания (предмет исследования и особого </a:t>
            </a:r>
            <a:r>
              <a:rPr lang="ru-RU" dirty="0" err="1" smtClean="0"/>
              <a:t>эксп-та</a:t>
            </a:r>
            <a:r>
              <a:rPr lang="ru-RU" dirty="0" smtClean="0"/>
              <a:t>). Разговор о том, что они чего-то не могут, - это разговор о НАШИХ, а не их </a:t>
            </a:r>
            <a:r>
              <a:rPr lang="ru-RU" dirty="0" err="1" smtClean="0"/>
              <a:t>возм-стях</a:t>
            </a:r>
            <a:r>
              <a:rPr lang="ru-RU" dirty="0" smtClean="0"/>
              <a:t>. Это мы не можем, следовательно, выделить контрапункты их обращения детям = выделить "рельеф" поля работы = поставить Учебную Задачу им. На </a:t>
            </a:r>
            <a:r>
              <a:rPr lang="ru-RU" dirty="0" err="1" smtClean="0"/>
              <a:t>уч-лях</a:t>
            </a:r>
            <a:r>
              <a:rPr lang="ru-RU" dirty="0" smtClean="0"/>
              <a:t> РО вылетает в трубу и это не естественно-природное явление учительской дебильности, а наша слабенькая потенция.</a:t>
            </a:r>
            <a:br>
              <a:rPr lang="ru-RU" dirty="0" smtClean="0"/>
            </a:br>
            <a:r>
              <a:rPr lang="ru-RU" dirty="0" smtClean="0"/>
              <a:t>2. Другое дело, что для очень непростой подобной переориентации действия нет заинтересованных специалистов, </a:t>
            </a:r>
            <a:r>
              <a:rPr lang="ru-RU" dirty="0" err="1" smtClean="0"/>
              <a:t>к-рые</a:t>
            </a:r>
            <a:r>
              <a:rPr lang="ru-RU" dirty="0" smtClean="0"/>
              <a:t> берутся строить </a:t>
            </a:r>
            <a:r>
              <a:rPr lang="ru-RU" i="1" dirty="0" smtClean="0"/>
              <a:t>экспериментальное обучение</a:t>
            </a:r>
            <a:r>
              <a:rPr lang="ru-RU" dirty="0" smtClean="0"/>
              <a:t> </a:t>
            </a:r>
            <a:r>
              <a:rPr lang="ru-RU" dirty="0" err="1" smtClean="0"/>
              <a:t>уч-лей</a:t>
            </a:r>
            <a:r>
              <a:rPr lang="ru-RU" dirty="0" smtClean="0"/>
              <a:t> также, как скоро 60 лет назад взялись за </a:t>
            </a:r>
            <a:r>
              <a:rPr lang="ru-RU" dirty="0" err="1" smtClean="0"/>
              <a:t>эксп-е</a:t>
            </a:r>
            <a:r>
              <a:rPr lang="ru-RU" dirty="0" smtClean="0"/>
              <a:t> обучение детей. Нет, похоже, и ресурсов. Ваш, Б.Э.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"Экспериментальное формирование учебной деятельности является реализацией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каузально-генетического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метода, с помощью которого можно проводить углубленный анализ процесса обучения, его внутренней связи с психическим развитием школьников." Стр. 260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пункту 1: Введение начальных математических понятий: Можно ли взять само различие величин как объект? Поиски иных форм знаково-символического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опосредствования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(акцент: переход от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знаков-к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символам, тому, что телесно ближе)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пункту 2: Например, 2001-2004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гг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переработка курса начальной математики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1-3 на 1-4, создание курса математики для 5-6 классов, алгебры для 7-9, и сразу же возврат в начальную школу и формирующий эксперимент, опробующий другой способ введения позиционного принципа (протягивание логики между 2 и 6 классами).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Работу по выстраиванию индивидуальных траекторий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дви</a:t>
            </a: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жения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учебном материале удобнее проводить в рамках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концент</a:t>
            </a: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рированного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обучения. Такая организация учебного процесса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</a:t>
            </a: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собствует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развитию учебной самостоятельности и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ответственнос</a:t>
            </a: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подростка.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Целесообразно сохранить качественные способы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оценива</a:t>
            </a: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подростковой школе с переходом на накопительную систему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оценок (использование таких технологий, как «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портфолио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»),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сокра</a:t>
            </a: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щение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роли учителя в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контрольнооценочной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деятельности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подро</a:t>
            </a: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стков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В подростковой школе должны сосуществовать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разнород</a:t>
            </a: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ные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пространства, позволяющие подростку включаться вместе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другими в разнообразные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общественнозначимые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деятельности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(в число которых наравне с другими входит учебная деятельность).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Подобным образом выстроенное обучение даст возможность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использовать ресурсы сферы образования для решения задач под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росткового возраста. Подросток сможет создать собственную кар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тину мира, преодолев натурализм непосредственного восприятия,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стать свободным и ответственным в действии, учитывающем не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только перспективу «собственного движения», но и условия, в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кото</a:t>
            </a: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рых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оно осуществляется.</a:t>
            </a:r>
          </a:p>
          <a:p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Содержание образования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Б.Д.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Эльконин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А.Б. Воронцов, Е.В.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Чудинова</a:t>
            </a: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Подростковый этап школьного образования в системе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Эльконина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Давыдова</a:t>
            </a:r>
          </a:p>
          <a:p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Иллюстрация к трем предыдущим слайдам (результат</a:t>
            </a:r>
            <a:r>
              <a:rPr lang="ru-RU" baseline="0" dirty="0" smtClean="0"/>
              <a:t> конкретного сравнительного исследования)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Принципиально новые контрольно-измерительные материалы. Реально показать современное положение.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3E175D-61EE-4FB1-98CA-91CA5C947D3B}" type="slidenum">
              <a:rPr lang="ru-RU"/>
              <a:pPr/>
              <a:t>25</a:t>
            </a:fld>
            <a:endParaRPr 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Иными </a:t>
            </a:r>
            <a:r>
              <a:rPr lang="ru-RU" dirty="0"/>
              <a:t>словами, </a:t>
            </a:r>
            <a:r>
              <a:rPr lang="ru-RU" dirty="0" err="1"/>
              <a:t>интерпсихическое</a:t>
            </a:r>
            <a:r>
              <a:rPr lang="ru-RU" dirty="0"/>
              <a:t> действие взаимно-активное, строящееся по замыслам обоих партнеров и требующее постоянной координации их намерений. Такое действие не может быть полностью спланировано заранее одним из участников. В зависимости от ответных действий партнера, оно видоизменяется, иногда очень далеко уходя от первоначального замысла. Только в таком взаимодействии учителя с учеником у последнего формируются и учебная инициативность, и рефлексивное мышление. Тип учебного взаимодействия (характер поддержки детских инициатив) и место встречи детской и взрослой инициативы определяют, куда именно обучение поведет за собой детское развитие. Если инициативные действия ученика и учителя пересекаются на орудии или знаке, то становится возможным шаг развития детской самостоятельности в понятийном мышлении. 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/>
              <a:t>Д.Б.Эльконин</a:t>
            </a:r>
            <a:r>
              <a:rPr lang="ru-RU" sz="1200" dirty="0" smtClean="0"/>
              <a:t>: Мышление гораздо более тесно связано с письменной речью, чем с устной.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Начало обучения письменной речи становится причиной дальнейшего развития речи устной.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/>
              <a:t>Г.А.Цукерман</a:t>
            </a:r>
            <a:r>
              <a:rPr lang="ru-RU" sz="1200" dirty="0" smtClean="0"/>
              <a:t>: </a:t>
            </a:r>
            <a:r>
              <a:rPr lang="ru-RU" dirty="0" smtClean="0"/>
              <a:t>Для меня тема письменной формы учебного возникла при изучении условий детской самостоятельности и инициативы.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«Учебная модель, выступая как продукт мыслительного анализа, затем сама может сделаться</a:t>
            </a:r>
            <a:r>
              <a:rPr lang="ru-RU" b="1" dirty="0" smtClean="0"/>
              <a:t> </a:t>
            </a:r>
            <a:r>
              <a:rPr lang="ru-RU" dirty="0" smtClean="0"/>
              <a:t>особым средством мышления человека…»(В.В.Давыдов) – сама</a:t>
            </a:r>
            <a:r>
              <a:rPr lang="ru-RU" baseline="0" dirty="0" smtClean="0"/>
              <a:t> не делается. Нужна особая организованность – учебная проба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Нужен специальный анализ, как соотносятся ФГОС и </a:t>
            </a:r>
            <a:r>
              <a:rPr lang="ru-RU" dirty="0" err="1" smtClean="0"/>
              <a:t>деятельностный</a:t>
            </a:r>
            <a:r>
              <a:rPr lang="ru-RU" dirty="0" smtClean="0"/>
              <a:t> подход в образовании</a:t>
            </a:r>
          </a:p>
          <a:p>
            <a:pPr marL="342900" indent="-342900">
              <a:buAutoNum type="arabicPeriod"/>
            </a:pPr>
            <a:r>
              <a:rPr lang="ru-RU" sz="1200" b="1" dirty="0" smtClean="0"/>
              <a:t>Ошибочная трактовка </a:t>
            </a:r>
            <a:r>
              <a:rPr lang="ru-RU" sz="1200" b="1" dirty="0" err="1" smtClean="0"/>
              <a:t>деятельностного</a:t>
            </a:r>
            <a:r>
              <a:rPr lang="ru-RU" sz="1200" b="1" dirty="0" smtClean="0"/>
              <a:t> подхода на всех уровнях (попытка все формировать ВПРЯМУЮ)</a:t>
            </a:r>
          </a:p>
          <a:p>
            <a:pPr marL="342900" indent="-342900">
              <a:buAutoNum type="arabicPeriod"/>
            </a:pPr>
            <a:r>
              <a:rPr lang="ru-RU" sz="1200" b="1" dirty="0" smtClean="0"/>
              <a:t>Сопровождение новых ФГОС отдано кому угодно, только не тем, кто понимает, что там написано</a:t>
            </a:r>
          </a:p>
          <a:p>
            <a:pPr marL="342900" indent="-342900">
              <a:buAutoNum type="arabicPeriod"/>
            </a:pPr>
            <a:r>
              <a:rPr lang="ru-RU" sz="1200" b="1" dirty="0" smtClean="0"/>
              <a:t>Размывание границ РО и не РО («мы всегда так работали»)</a:t>
            </a:r>
          </a:p>
          <a:p>
            <a:endParaRPr lang="ru-RU" dirty="0" smtClean="0"/>
          </a:p>
          <a:p>
            <a:r>
              <a:rPr lang="ru-RU" dirty="0" smtClean="0"/>
              <a:t>Суммарные инвестиции в образование в Советском Союзе оцениваются</a:t>
            </a:r>
          </a:p>
          <a:p>
            <a:r>
              <a:rPr lang="ru-RU" dirty="0" smtClean="0"/>
              <a:t>примерно в 7 % ВВП, в постсоветской</a:t>
            </a:r>
          </a:p>
          <a:p>
            <a:r>
              <a:rPr lang="ru-RU" dirty="0" smtClean="0"/>
              <a:t>России – 2,9-3,4 %. С учетом падения самого ВВП, инвестиции в образование</a:t>
            </a:r>
          </a:p>
          <a:p>
            <a:r>
              <a:rPr lang="ru-RU" dirty="0" smtClean="0"/>
              <a:t>уменьшились, по меньшей мере, в 8 раз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"Экспериментальное формирование учебной деятельности является реализацией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каузально-генетического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метода, с помощью которого можно проводить углубленный анализ процесса обучения, его внутренней связи с психическим развитием школьников." Стр. 260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90-е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началось создание развернутой теории учебной деятельности.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Эльконин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замысел разработки теории уд, общая структура уд, ее значение для развития младших школьников.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Давыдов: уз ( усвоение общего способа предметных действий), описание специфических учебных действий - принятие уз, связь теории уд с построением учебных предметов, роль уд в формировании психологических новообразований (основ теоретического мышления и сознания), в развитии конкретных психических функций младших школьников.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Тогда еще не было проведено массовое обследование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lnSpc>
                <a:spcPct val="80000"/>
              </a:lnSpc>
              <a:buFontTx/>
              <a:buNone/>
            </a:pPr>
            <a:r>
              <a:rPr lang="ru-RU" sz="1200" b="0" dirty="0" smtClean="0">
                <a:solidFill>
                  <a:srgbClr val="993300"/>
                </a:solidFill>
                <a:cs typeface="Arial" pitchFamily="34" charset="0"/>
              </a:rPr>
              <a:t>Эти способности и составляют </a:t>
            </a:r>
          </a:p>
          <a:p>
            <a:pPr algn="l">
              <a:lnSpc>
                <a:spcPct val="80000"/>
              </a:lnSpc>
              <a:buFontTx/>
              <a:buNone/>
            </a:pPr>
            <a:r>
              <a:rPr lang="ru-RU" sz="1200" b="0" dirty="0" smtClean="0">
                <a:solidFill>
                  <a:srgbClr val="993300"/>
                </a:solidFill>
                <a:cs typeface="Arial" pitchFamily="34" charset="0"/>
              </a:rPr>
              <a:t>подлинное умение учиться.</a:t>
            </a:r>
          </a:p>
          <a:p>
            <a:pPr algn="l">
              <a:lnSpc>
                <a:spcPct val="80000"/>
              </a:lnSpc>
              <a:buFontTx/>
              <a:buNone/>
            </a:pPr>
            <a:r>
              <a:rPr lang="ru-RU" sz="1200" b="0" dirty="0" smtClean="0">
                <a:solidFill>
                  <a:srgbClr val="993300"/>
                </a:solidFill>
                <a:cs typeface="Arial" pitchFamily="34" charset="0"/>
              </a:rPr>
              <a:t>Это НОРМА</a:t>
            </a:r>
            <a:r>
              <a:rPr lang="ru-RU" sz="1200" b="0" baseline="0" dirty="0" smtClean="0">
                <a:solidFill>
                  <a:srgbClr val="993300"/>
                </a:solidFill>
                <a:cs typeface="Arial" pitchFamily="34" charset="0"/>
              </a:rPr>
              <a:t> развития младшего школьника</a:t>
            </a:r>
            <a:endParaRPr lang="ru-RU" sz="1200" b="0" dirty="0" smtClean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График чрезвычайно условный (только тенденции)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Нет </a:t>
            </a:r>
            <a:r>
              <a:rPr lang="ru-RU" dirty="0" err="1" smtClean="0"/>
              <a:t>дуракоупорности</a:t>
            </a:r>
            <a:endParaRPr lang="ru-RU" dirty="0" smtClean="0"/>
          </a:p>
          <a:p>
            <a:r>
              <a:rPr lang="ru-RU" dirty="0" smtClean="0"/>
              <a:t>Нет</a:t>
            </a:r>
            <a:r>
              <a:rPr lang="ru-RU" baseline="0" dirty="0" smtClean="0"/>
              <a:t> культурной традиции</a:t>
            </a:r>
          </a:p>
          <a:p>
            <a:r>
              <a:rPr lang="ru-RU" baseline="0" dirty="0" smtClean="0"/>
              <a:t>Эффект чувствителен по отношению к качеству преподавания</a:t>
            </a:r>
          </a:p>
          <a:p>
            <a:r>
              <a:rPr lang="ru-RU" baseline="0" dirty="0" smtClean="0"/>
              <a:t>Работа с учебником в домашних условиях затруднена</a:t>
            </a:r>
          </a:p>
          <a:p>
            <a:r>
              <a:rPr lang="ru-RU" baseline="0" dirty="0" smtClean="0"/>
              <a:t>Падение престижа образования</a:t>
            </a:r>
          </a:p>
          <a:p>
            <a:r>
              <a:rPr lang="ru-RU" baseline="0" dirty="0" smtClean="0"/>
              <a:t>Мотивируйте детей, чтобы им было интересно выполнять домашние задания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Каждый шаг - в борьбе: разве могут ученики первого класса работать в группах? </a:t>
            </a:r>
          </a:p>
          <a:p>
            <a:r>
              <a:rPr lang="ru-RU" dirty="0" smtClean="0"/>
              <a:t>Вы нарушаете все принципы дидактики. </a:t>
            </a:r>
          </a:p>
          <a:p>
            <a:r>
              <a:rPr lang="ru-RU" dirty="0" smtClean="0"/>
              <a:t>5ые классы, 6-9 – победители конкурса НФПК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FCA7-2942-45B5-917F-AACBF7495D1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hudinova_e@mail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9.jpe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author-club.org/shop/categories/27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author-club.org/shop/categories/27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author-club.org/shop/categories/27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author-club.org/shop/categories/38/" TargetMode="Externa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3608" y="332656"/>
            <a:ext cx="7200800" cy="61926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060848"/>
            <a:ext cx="7992888" cy="1800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Задавая нормы развития… 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(осмысление опыта реализации системы </a:t>
            </a:r>
            <a:r>
              <a:rPr lang="ru-RU" sz="3600" dirty="0" err="1" smtClean="0">
                <a:solidFill>
                  <a:schemeClr val="accent3">
                    <a:lumMod val="75000"/>
                  </a:schemeClr>
                </a:solidFill>
              </a:rPr>
              <a:t>Д.Б.Эльконина-В.В.Давыдова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221088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bg1">
                    <a:lumMod val="25000"/>
                  </a:schemeClr>
                </a:solidFill>
              </a:rPr>
              <a:t>Елена Васильевна </a:t>
            </a:r>
            <a:r>
              <a:rPr lang="ru-RU" dirty="0" err="1" smtClean="0">
                <a:solidFill>
                  <a:schemeClr val="bg1">
                    <a:lumMod val="25000"/>
                  </a:schemeClr>
                </a:solidFill>
              </a:rPr>
              <a:t>Чудинова</a:t>
            </a:r>
            <a:r>
              <a:rPr lang="ru-RU" dirty="0" smtClean="0">
                <a:solidFill>
                  <a:schemeClr val="bg1">
                    <a:lumMod val="25000"/>
                  </a:schemeClr>
                </a:solidFill>
              </a:rPr>
              <a:t>,</a:t>
            </a:r>
          </a:p>
          <a:p>
            <a:r>
              <a:rPr lang="en-US" dirty="0" smtClean="0">
                <a:hlinkClick r:id="rId3"/>
              </a:rPr>
              <a:t>chudinova_e@mail.ru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tx1"/>
                </a:solidFill>
              </a:rPr>
              <a:t>www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en-US" dirty="0" smtClean="0">
                <a:solidFill>
                  <a:schemeClr val="tx1"/>
                </a:solidFill>
              </a:rPr>
              <a:t>n-bio.ru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</a:p>
          <a:p>
            <a:r>
              <a:rPr lang="ru-RU" dirty="0" smtClean="0">
                <a:solidFill>
                  <a:schemeClr val="bg1">
                    <a:lumMod val="25000"/>
                  </a:schemeClr>
                </a:solidFill>
              </a:rPr>
              <a:t>ПИ РАО </a:t>
            </a:r>
            <a:r>
              <a:rPr lang="ru-RU" dirty="0" err="1" smtClean="0">
                <a:solidFill>
                  <a:schemeClr val="bg1">
                    <a:lumMod val="25000"/>
                  </a:schemeClr>
                </a:solidFill>
              </a:rPr>
              <a:t>им.Л.В.Щукиной</a:t>
            </a:r>
            <a:r>
              <a:rPr lang="ru-RU" dirty="0" smtClean="0">
                <a:solidFill>
                  <a:schemeClr val="bg1">
                    <a:lumMod val="25000"/>
                  </a:schemeClr>
                </a:solidFill>
              </a:rPr>
              <a:t>,</a:t>
            </a:r>
          </a:p>
          <a:p>
            <a:r>
              <a:rPr lang="ru-RU" dirty="0" smtClean="0">
                <a:solidFill>
                  <a:schemeClr val="bg1">
                    <a:lumMod val="25000"/>
                  </a:schemeClr>
                </a:solidFill>
              </a:rPr>
              <a:t>Москва, март 2016</a:t>
            </a:r>
            <a:endParaRPr lang="ru-RU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4" name="Picture 2" descr="C:\Users\Васильевна\Desktop\выступления 2015\к вебинару по растениям 16 февраля Вита-пресс\l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692696"/>
            <a:ext cx="1259632" cy="1058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008112"/>
          </a:xfrm>
          <a:effectLst>
            <a:outerShdw blurRad="50800" dist="50800" dir="5400000" algn="ctr" rotWithShape="0">
              <a:schemeClr val="bg1">
                <a:lumMod val="25000"/>
                <a:alpha val="39000"/>
              </a:schemeClr>
            </a:outerShdw>
          </a:effectLst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b="1" dirty="0" smtClean="0"/>
              <a:t>Трудности реализации системы </a:t>
            </a:r>
            <a:br>
              <a:rPr lang="ru-RU" b="1" dirty="0" smtClean="0"/>
            </a:br>
            <a:endParaRPr lang="ru-RU" b="1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683568" y="908720"/>
          <a:ext cx="777686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6021288"/>
            <a:ext cx="784887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Нужно передавать учителям не только технологию «делания», а </a:t>
            </a:r>
            <a:r>
              <a:rPr lang="ru-RU" b="1" dirty="0" smtClean="0">
                <a:solidFill>
                  <a:srgbClr val="C00000"/>
                </a:solidFill>
              </a:rPr>
              <a:t>способ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видения</a:t>
            </a:r>
            <a:r>
              <a:rPr lang="ru-RU" b="1" dirty="0" smtClean="0"/>
              <a:t> детского действия и ситуации в классе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  <a:effectLst>
            <a:outerShdw blurRad="50800" dist="50800" dir="5400000" algn="ctr" rotWithShape="0">
              <a:schemeClr val="bg1">
                <a:lumMod val="25000"/>
                <a:alpha val="77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/>
              <a:t>Причины уменьшения числа школ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44522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Отсутствие </a:t>
            </a:r>
            <a:r>
              <a:rPr lang="ru-RU" b="1" i="1" dirty="0" smtClean="0"/>
              <a:t>на тот момент </a:t>
            </a:r>
            <a:r>
              <a:rPr lang="ru-RU" b="1" dirty="0" smtClean="0"/>
              <a:t>продолжения (УМК) в основной школе</a:t>
            </a:r>
          </a:p>
          <a:p>
            <a:r>
              <a:rPr lang="ru-RU" b="1" dirty="0" smtClean="0"/>
              <a:t>Результаты трудно достижимы и не так очевидны (не выражаются в «четверках и пятерках»)</a:t>
            </a:r>
          </a:p>
          <a:p>
            <a:r>
              <a:rPr lang="ru-RU" b="1" dirty="0" smtClean="0"/>
              <a:t>Отсутствие государственной системы подготовки учителей</a:t>
            </a:r>
          </a:p>
          <a:p>
            <a:r>
              <a:rPr lang="ru-RU" b="1" dirty="0" smtClean="0"/>
              <a:t>Уничтожение конкурентной среды (государственное лоббирование определенных учебников)</a:t>
            </a:r>
          </a:p>
          <a:p>
            <a:r>
              <a:rPr lang="ru-RU" b="1" dirty="0" smtClean="0"/>
              <a:t>Блокада методистами (проверки и аттестация школ, борьба за УМК)</a:t>
            </a:r>
          </a:p>
          <a:p>
            <a:r>
              <a:rPr lang="ru-RU" b="1" dirty="0" smtClean="0"/>
              <a:t>Учителя – «белые вороны». Отвалились школы, где работал один учитель</a:t>
            </a:r>
          </a:p>
          <a:p>
            <a:r>
              <a:rPr lang="ru-RU" b="1" dirty="0" smtClean="0"/>
              <a:t>Уход первого поколения директоров-инициаторов преобразований</a:t>
            </a:r>
          </a:p>
          <a:p>
            <a:r>
              <a:rPr lang="ru-RU" b="1" dirty="0" smtClean="0"/>
              <a:t>Нет системы сертификации и экспертизы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764704"/>
          </a:xfrm>
          <a:effectLst>
            <a:outerShdw blurRad="50800" dist="38100" dir="2700000" algn="tl" rotWithShape="0">
              <a:schemeClr val="bg1">
                <a:lumMod val="25000"/>
                <a:alpha val="40000"/>
              </a:schemeClr>
            </a:outerShdw>
          </a:effectLst>
        </p:spPr>
        <p:txBody>
          <a:bodyPr/>
          <a:lstStyle/>
          <a:p>
            <a:r>
              <a:rPr lang="ru-RU" b="1" dirty="0" smtClean="0"/>
              <a:t>Проблемы развития теории</a:t>
            </a: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0" y="2564904"/>
            <a:ext cx="4860032" cy="4581128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основания двух противоположных подходов к учению</a:t>
            </a:r>
          </a:p>
          <a:p>
            <a:r>
              <a:rPr lang="ru-RU" b="1" dirty="0" smtClean="0"/>
              <a:t>проблема формирования потребности в учении</a:t>
            </a:r>
          </a:p>
          <a:p>
            <a:r>
              <a:rPr lang="ru-RU" b="1" dirty="0" smtClean="0"/>
              <a:t>логико-психологический анализ содержания понятия «учебная задача»</a:t>
            </a:r>
          </a:p>
          <a:p>
            <a:r>
              <a:rPr lang="ru-RU" b="1" dirty="0" smtClean="0"/>
              <a:t>связь индивидуальной и коллективной УД</a:t>
            </a:r>
          </a:p>
          <a:p>
            <a:r>
              <a:rPr lang="ru-RU" b="1" dirty="0" smtClean="0"/>
              <a:t>психологические особенности субъекта УД</a:t>
            </a:r>
          </a:p>
          <a:p>
            <a:r>
              <a:rPr lang="ru-RU" b="1" dirty="0" smtClean="0"/>
              <a:t>динамика и судьба УД</a:t>
            </a:r>
          </a:p>
          <a:p>
            <a:r>
              <a:rPr lang="ru-RU" b="1" dirty="0" smtClean="0"/>
              <a:t>как «оживить корни УД в обычной школе»</a:t>
            </a:r>
          </a:p>
          <a:p>
            <a:r>
              <a:rPr lang="ru-RU" b="1" dirty="0" smtClean="0"/>
              <a:t>использование компьютеров в УД</a:t>
            </a:r>
            <a:endParaRPr lang="ru-RU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940152" y="1412776"/>
            <a:ext cx="3024336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 smtClean="0"/>
              <a:t>Проблемы, которые ярче обозначились потом: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645025" y="2636912"/>
            <a:ext cx="4498975" cy="3951288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развертывание УД в основной школе</a:t>
            </a:r>
          </a:p>
          <a:p>
            <a:r>
              <a:rPr lang="ru-RU" b="1" dirty="0" smtClean="0"/>
              <a:t>динамика учебного моделирования</a:t>
            </a:r>
          </a:p>
          <a:p>
            <a:r>
              <a:rPr lang="ru-RU" b="1" dirty="0" smtClean="0"/>
              <a:t>образовательные переходы</a:t>
            </a:r>
          </a:p>
          <a:p>
            <a:r>
              <a:rPr lang="ru-RU" b="1" dirty="0" smtClean="0"/>
              <a:t>связь мышления и понимания</a:t>
            </a:r>
          </a:p>
          <a:p>
            <a:r>
              <a:rPr lang="ru-RU" b="1" dirty="0" smtClean="0"/>
              <a:t>проблема построения  учеником собственных опор и поля действия в знаковом </a:t>
            </a:r>
            <a:r>
              <a:rPr lang="ru-RU" b="1" dirty="0" err="1" smtClean="0"/>
              <a:t>опосредствовании</a:t>
            </a:r>
            <a:endParaRPr lang="ru-RU" b="1" dirty="0" smtClean="0"/>
          </a:p>
          <a:p>
            <a:r>
              <a:rPr lang="ru-RU" b="1" dirty="0" smtClean="0"/>
              <a:t>проблема формирования педагогического действия /видения (т.е. построения собственных опор и поля действия учителем)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764704"/>
            <a:ext cx="3456384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Дети растут. А вы?</a:t>
            </a:r>
            <a:br>
              <a:rPr lang="ru-RU" b="1" dirty="0" smtClean="0"/>
            </a:br>
            <a:r>
              <a:rPr lang="ru-RU" b="1" dirty="0" smtClean="0"/>
              <a:t>Как организовать развивающее обучение в 5-9 классах средней школы</a:t>
            </a:r>
            <a:endParaRPr lang="ru-RU" dirty="0"/>
          </a:p>
        </p:txBody>
      </p:sp>
      <p:pic>
        <p:nvPicPr>
          <p:cNvPr id="9" name="Изображение 6" descr="Обложка-Давыдов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295375" cy="181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1500" dist="292100" sx="79000" sy="79000" algn="ctr" rotWithShape="0">
              <a:schemeClr val="bg1">
                <a:lumMod val="25000"/>
                <a:alpha val="40000"/>
              </a:schemeClr>
            </a:outerShdw>
          </a:effectLst>
        </p:spPr>
      </p:pic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059832" y="1844824"/>
            <a:ext cx="1440160" cy="49574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1996 год:</a:t>
            </a:r>
            <a:endParaRPr lang="ru-RU" dirty="0"/>
          </a:p>
        </p:txBody>
      </p:sp>
      <p:pic>
        <p:nvPicPr>
          <p:cNvPr id="14337" name="Picture 1" descr="C:\Users\Васильевна\Desktop\фото видео\4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4664"/>
            <a:ext cx="1532402" cy="21743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  <a:effectLst>
            <a:outerShdw blurRad="50800" dist="50800" dir="5400000" algn="ctr" rotWithShape="0">
              <a:schemeClr val="accent1">
                <a:alpha val="50000"/>
              </a:schemeClr>
            </a:outerShdw>
          </a:effectLst>
        </p:spPr>
        <p:txBody>
          <a:bodyPr/>
          <a:lstStyle/>
          <a:p>
            <a:r>
              <a:rPr lang="ru-RU" b="1" dirty="0" smtClean="0"/>
              <a:t>Ключевые слова, акценты</a:t>
            </a:r>
            <a:endParaRPr lang="ru-RU" b="1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395536" y="1657648"/>
          <a:ext cx="856895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Выгнутая вверх стрелка 4"/>
          <p:cNvSpPr/>
          <p:nvPr/>
        </p:nvSpPr>
        <p:spPr>
          <a:xfrm>
            <a:off x="5940152" y="2132856"/>
            <a:ext cx="2160240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Выгнутая вверх стрелка 5"/>
          <p:cNvSpPr/>
          <p:nvPr/>
        </p:nvSpPr>
        <p:spPr>
          <a:xfrm>
            <a:off x="3347864" y="2492896"/>
            <a:ext cx="2160240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>
            <a:off x="1475656" y="3068960"/>
            <a:ext cx="2160240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908720"/>
            <a:ext cx="180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Каковы условия</a:t>
            </a:r>
          </a:p>
          <a:p>
            <a:r>
              <a:rPr lang="ru-RU" sz="2000" b="1" dirty="0" smtClean="0"/>
              <a:t>эффективного обучения? (поиск форм организации УС)</a:t>
            </a:r>
          </a:p>
          <a:p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63888" y="836712"/>
            <a:ext cx="2016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Как передать учителю? </a:t>
            </a:r>
          </a:p>
          <a:p>
            <a:r>
              <a:rPr lang="ru-RU" sz="2000" b="1" dirty="0" smtClean="0"/>
              <a:t>(он должен видеть ребенка, его действия)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652120" y="980728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Как передать ребенку ? (поиск механизмов </a:t>
            </a:r>
            <a:r>
              <a:rPr lang="ru-RU" sz="2000" b="1" dirty="0" err="1" smtClean="0"/>
              <a:t>приСВОения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4016" y="908720"/>
            <a:ext cx="1619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Каковы нормы развития?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effectLst>
            <a:outerShdw blurRad="50800" dist="38100" dir="2700000" algn="tl" rotWithShape="0">
              <a:schemeClr val="bg1">
                <a:lumMod val="25000"/>
                <a:alpha val="40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ru-RU" sz="3600" b="1" dirty="0" smtClean="0"/>
              <a:t>Направления современных исследований лаборатории (2000-2016)</a:t>
            </a:r>
            <a:endParaRPr lang="ru-RU" sz="3600" b="1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251520" y="1268760"/>
          <a:ext cx="8496944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effectLst>
            <a:outerShdw blurRad="50800" dist="50800" dir="5400000" algn="ctr" rotWithShape="0">
              <a:schemeClr val="bg1">
                <a:lumMod val="25000"/>
                <a:alpha val="55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ru-RU" sz="3600" b="1" dirty="0" smtClean="0"/>
              <a:t>Экспериментальная площадка МАРО «Подростковая школа» 2000-2004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338437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Организация обучения подростка должна учитывать уровень достигнутой учебной самостоятельности</a:t>
            </a:r>
          </a:p>
          <a:p>
            <a:r>
              <a:rPr lang="ru-RU" dirty="0" smtClean="0"/>
              <a:t>Время испытаний, проб, экспериментирования, проектирования (</a:t>
            </a:r>
            <a:r>
              <a:rPr lang="ru-RU" dirty="0" err="1" smtClean="0"/>
              <a:t>полагание</a:t>
            </a:r>
            <a:r>
              <a:rPr lang="ru-RU" dirty="0" smtClean="0"/>
              <a:t> пространства возможных достижений, которое предполагают освоенные способы действий)</a:t>
            </a:r>
          </a:p>
          <a:p>
            <a:r>
              <a:rPr lang="ru-RU" dirty="0" smtClean="0"/>
              <a:t>Содержание должно быть а) теоретически выстроенным, б) подразумевать координацию учебных предметов; в) иметь позиционный характер (позиция – способ рассмотрения, учитывающий разнообразие и границы видений)</a:t>
            </a:r>
          </a:p>
          <a:p>
            <a:r>
              <a:rPr lang="ru-RU" dirty="0" smtClean="0"/>
              <a:t>В учебной деятельности подростка должны появиться проектные формы учебной деятельности</a:t>
            </a:r>
          </a:p>
          <a:p>
            <a:endParaRPr lang="ru-RU" dirty="0"/>
          </a:p>
        </p:txBody>
      </p:sp>
      <p:pic>
        <p:nvPicPr>
          <p:cNvPr id="10241" name="Picture 1" descr="C:\Users\Васильевна\Desktop\фото видео\фоторезерв\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059" y="5373216"/>
            <a:ext cx="1440160" cy="128628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42" name="Picture 2" descr="C:\Users\Васильевна\Desktop\фото видео\фоторезерв\раз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5373216"/>
            <a:ext cx="1517733" cy="129614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43" name="Picture 3" descr="C:\Users\Васильевна\Desktop\фото видео\фоторезерв\пвпв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8243" y="5373846"/>
            <a:ext cx="1908682" cy="127802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44" name="Picture 4" descr="C:\Users\Васильевна\Desktop\фото видео\фоторезерв\п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5373216"/>
            <a:ext cx="1974982" cy="130348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827584" y="4437112"/>
            <a:ext cx="244827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ИУМК по физике (6-9)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47864" y="4437112"/>
            <a:ext cx="244827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ИИСС по географии (6)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868144" y="4437112"/>
            <a:ext cx="309634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ИИСС «Новая биология» вводный модуль (6)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27584" y="4869160"/>
            <a:ext cx="496855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ИУМК  «Новая начальная школа» (1-4)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0"/>
            <a:ext cx="3837112" cy="1786210"/>
          </a:xfrm>
          <a:effectLst>
            <a:outerShdw blurRad="50800" dist="50800" dir="5400000" algn="ctr" rotWithShape="0">
              <a:schemeClr val="bg1">
                <a:lumMod val="25000"/>
                <a:alpha val="52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ru-RU" sz="2400" b="1" dirty="0" smtClean="0"/>
              <a:t>Учебное моделирование (переход от отражающих к управляющим моделям)</a:t>
            </a:r>
            <a:endParaRPr lang="ru-RU" sz="2400" b="1" dirty="0"/>
          </a:p>
        </p:txBody>
      </p:sp>
      <p:pic>
        <p:nvPicPr>
          <p:cNvPr id="1026" name="Picture 2" descr="C:\Users\Васильевна\Desktop\фото видео\фоторезерв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16832"/>
            <a:ext cx="3344105" cy="2299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7" name="Picture 3" descr="C:\Users\Васильевна\Desktop\фото видео\фоторезерв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573016"/>
            <a:ext cx="3960440" cy="2970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8" name="Picture 4" descr="C:\Users\Васильевна\Desktop\фото видео\фоторезерв\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437112"/>
            <a:ext cx="3625939" cy="20377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30" name="Picture 6" descr="C:\Users\Васильевна\Desktop\фото видео\фоторезерв\imageвяы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548680"/>
            <a:ext cx="3831530" cy="27984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2016224"/>
          </a:xfrm>
          <a:effectLst>
            <a:outerShdw blurRad="50800" dist="50800" dir="5400000" algn="ctr" rotWithShape="0">
              <a:schemeClr val="bg1">
                <a:lumMod val="25000"/>
                <a:alpha val="55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ru-RU" sz="3600" b="1" dirty="0" smtClean="0"/>
              <a:t>В условиях правильно организованной жизни (в том числе, учебной) подростка, он становится </a:t>
            </a:r>
            <a:r>
              <a:rPr lang="ru-RU" sz="3600" b="1" dirty="0" smtClean="0">
                <a:solidFill>
                  <a:srgbClr val="C00000"/>
                </a:solidFill>
              </a:rPr>
              <a:t>самостоятельным в учении, </a:t>
            </a:r>
            <a:r>
              <a:rPr lang="ru-RU" sz="3600" b="1" dirty="0" smtClean="0"/>
              <a:t>то есть</a:t>
            </a:r>
            <a:endParaRPr lang="ru-RU" sz="3600" b="1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636912"/>
            <a:ext cx="8424862" cy="3600400"/>
          </a:xfrm>
        </p:spPr>
        <p:txBody>
          <a:bodyPr/>
          <a:lstStyle/>
          <a:p>
            <a:pPr marL="0" indent="12700">
              <a:lnSpc>
                <a:spcPct val="90000"/>
              </a:lnSpc>
              <a:buNone/>
            </a:pPr>
            <a:r>
              <a:rPr lang="ru-RU" sz="2800" b="1" dirty="0" smtClean="0">
                <a:cs typeface="Arial" pitchFamily="34" charset="0"/>
              </a:rPr>
              <a:t>видит границу знания и незнания; владеет приемами и техниками контроля; анализирует и критически оценивает свои и чужие действия; понимает другие точки зрения; оценивает по разным критериям; планирует достижение цели; умеет представить свою работу;  устремлен к самообразованию; готов к выбору индивидуальных образовательных траекторий.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6056" y="6093296"/>
            <a:ext cx="338437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Норма подросткового возраста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2016224"/>
          </a:xfrm>
          <a:effectLst>
            <a:outerShdw blurRad="50800" dist="50800" dir="5400000" algn="ctr" rotWithShape="0">
              <a:schemeClr val="bg1">
                <a:lumMod val="25000"/>
                <a:alpha val="55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ru-RU" sz="3600" b="1" dirty="0" smtClean="0"/>
              <a:t>В условиях правильно организованной жизни (в том числе, учебной) подростка, он становится </a:t>
            </a:r>
            <a:r>
              <a:rPr lang="ru-RU" sz="3600" b="1" dirty="0" smtClean="0">
                <a:solidFill>
                  <a:srgbClr val="C00000"/>
                </a:solidFill>
              </a:rPr>
              <a:t>инициативным в учении, </a:t>
            </a:r>
            <a:r>
              <a:rPr lang="ru-RU" sz="3600" b="1" dirty="0" smtClean="0"/>
              <a:t>то есть</a:t>
            </a:r>
            <a:endParaRPr lang="ru-RU" sz="3600" b="1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2492896"/>
            <a:ext cx="8496300" cy="3554710"/>
          </a:xfrm>
        </p:spPr>
        <p:txBody>
          <a:bodyPr>
            <a:normAutofit/>
          </a:bodyPr>
          <a:lstStyle/>
          <a:p>
            <a:pPr marL="0" indent="12700">
              <a:buNone/>
            </a:pPr>
            <a:r>
              <a:rPr lang="ru-RU" sz="2800" b="1" dirty="0" smtClean="0">
                <a:cs typeface="Arial" pitchFamily="34" charset="0"/>
              </a:rPr>
              <a:t>при столкновении с новой задачей организует поиск и взаимодействие; ищет причины затруднений; запрашивает недостающую информацию; удерживает целостность и предвидит замысел учителя; отказывается от действия без понимания; ставит цели, управляет познавательным движением; осуществляет профессиональные и социальные пробы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8064" y="5949280"/>
            <a:ext cx="338437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Норма подросткового возраста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2016224"/>
          </a:xfrm>
          <a:effectLst>
            <a:outerShdw blurRad="50800" dist="50800" dir="5400000" algn="ctr" rotWithShape="0">
              <a:schemeClr val="bg1">
                <a:lumMod val="25000"/>
                <a:alpha val="55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ru-RU" sz="3600" b="1" dirty="0" smtClean="0"/>
              <a:t>В условиях правильно организованной жизни (в том числе, учебной) подростка, он становится </a:t>
            </a:r>
            <a:r>
              <a:rPr lang="ru-RU" sz="3600" b="1" dirty="0" smtClean="0">
                <a:solidFill>
                  <a:srgbClr val="C00000"/>
                </a:solidFill>
              </a:rPr>
              <a:t>ответственным, </a:t>
            </a:r>
            <a:r>
              <a:rPr lang="ru-RU" sz="3600" b="1" dirty="0" smtClean="0"/>
              <a:t>то есть</a:t>
            </a:r>
            <a:endParaRPr lang="ru-RU" sz="3600" b="1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2708920"/>
            <a:ext cx="8496300" cy="2664296"/>
          </a:xfrm>
        </p:spPr>
        <p:txBody>
          <a:bodyPr>
            <a:normAutofit/>
          </a:bodyPr>
          <a:lstStyle/>
          <a:p>
            <a:pPr marL="0" indent="12700">
              <a:buNone/>
            </a:pPr>
            <a:r>
              <a:rPr lang="ru-RU" sz="2800" b="1" dirty="0" smtClean="0">
                <a:cs typeface="Arial" pitchFamily="34" charset="0"/>
              </a:rPr>
              <a:t>достигает собственных целей;  доводит работу до продукта; способен сделать усилие в «отчужденной» учебной работе; конструктивно относится к трудностям, противоречиям (держит «напряжение противоречия»); готов к фундаментальному образованию по узкому кругу дисциплин.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6056" y="6093296"/>
            <a:ext cx="338437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Норма подросткового возраста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79512" y="548680"/>
            <a:ext cx="6336704" cy="3024336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solidFill>
              <a:schemeClr val="accent1">
                <a:shade val="50000"/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3717032"/>
            <a:ext cx="8568952" cy="2996952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solidFill>
              <a:schemeClr val="accent1">
                <a:shade val="50000"/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«Благодаря знакам и знаковому                         </a:t>
            </a:r>
            <a:r>
              <a:rPr lang="ru-RU" sz="2400" b="1" dirty="0" err="1" smtClean="0">
                <a:solidFill>
                  <a:schemeClr val="tx1"/>
                </a:solidFill>
              </a:rPr>
              <a:t>опосредствованию</a:t>
            </a:r>
            <a:r>
              <a:rPr lang="ru-RU" sz="2400" b="1" dirty="0" smtClean="0">
                <a:solidFill>
                  <a:schemeClr val="tx1"/>
                </a:solidFill>
              </a:rPr>
              <a:t> тех или иных 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операций, последние объективируются. Это обстоятельство послужило одним из основных при  разработке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каузально-генетического</a:t>
            </a:r>
            <a:r>
              <a:rPr lang="ru-RU" sz="2400" b="1" i="1" dirty="0" smtClean="0">
                <a:solidFill>
                  <a:schemeClr val="tx1"/>
                </a:solidFill>
              </a:rPr>
              <a:t> (или формирующего) </a:t>
            </a:r>
            <a:r>
              <a:rPr lang="ru-RU" sz="2400" b="1" dirty="0" smtClean="0">
                <a:solidFill>
                  <a:schemeClr val="tx1"/>
                </a:solidFill>
              </a:rPr>
              <a:t>метода исследования, введенного </a:t>
            </a:r>
            <a:r>
              <a:rPr lang="ru-RU" sz="2400" b="1" dirty="0" err="1" smtClean="0">
                <a:solidFill>
                  <a:schemeClr val="tx1"/>
                </a:solidFill>
              </a:rPr>
              <a:t>Л.С.Выготским</a:t>
            </a:r>
            <a:r>
              <a:rPr lang="ru-RU" sz="2400" b="1" dirty="0" smtClean="0">
                <a:solidFill>
                  <a:schemeClr val="tx1"/>
                </a:solidFill>
              </a:rPr>
              <a:t> в психологию….»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 В.В.Давыдов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84168" y="260648"/>
            <a:ext cx="2808312" cy="4320480"/>
          </a:xfrm>
          <a:prstGeom prst="round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6386" name="Picture 2" descr="http://shvedovskaya.com/wp-content/uploads/2013/03/pic0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620688"/>
            <a:ext cx="1635846" cy="2304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95536" y="620688"/>
            <a:ext cx="54726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184900" algn="l"/>
                <a:tab pos="7353300" algn="l"/>
              </a:tabLst>
            </a:pPr>
            <a:r>
              <a:rPr lang="ru-RU" sz="2400" b="1" dirty="0" smtClean="0"/>
              <a:t>«… Подлинный смысл теории </a:t>
            </a:r>
            <a:r>
              <a:rPr lang="ru-RU" sz="2400" b="1" dirty="0" err="1" smtClean="0"/>
              <a:t>Л.С.Выготского</a:t>
            </a:r>
            <a:r>
              <a:rPr lang="ru-RU" sz="2400" b="1" dirty="0" smtClean="0"/>
              <a:t> состоит в следующем: детерминанты деятельности и сознания человека лежат в исторически развивающейся культуре, воплощенной в различных знаковых системах…»</a:t>
            </a:r>
          </a:p>
          <a:p>
            <a:pPr algn="r">
              <a:tabLst>
                <a:tab pos="6184900" algn="l"/>
                <a:tab pos="7353300" algn="l"/>
              </a:tabLst>
            </a:pPr>
            <a:r>
              <a:rPr lang="ru-RU" sz="2400" b="1" dirty="0" smtClean="0"/>
              <a:t>В.В.Давыдов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3068960"/>
            <a:ext cx="25202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Лев Семенович </a:t>
            </a:r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Выготский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(1896-1934)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03648" y="0"/>
            <a:ext cx="46085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обучение ? развитие</a:t>
            </a:r>
            <a:endParaRPr lang="ru-RU" sz="3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764704"/>
          </a:xfrm>
          <a:effectLst>
            <a:outerShdw blurRad="50800" dist="50800" dir="5400000" algn="ctr" rotWithShape="0">
              <a:schemeClr val="bg1">
                <a:lumMod val="25000"/>
                <a:alpha val="86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ru-RU" sz="4000" b="1" dirty="0" smtClean="0"/>
              <a:t>Понимание текста (другого человека</a:t>
            </a:r>
            <a:r>
              <a:rPr lang="ru-RU" sz="4000" b="1" dirty="0" smtClean="0"/>
              <a:t>) </a:t>
            </a:r>
            <a:endParaRPr lang="ru-RU" sz="4000" b="1" dirty="0"/>
          </a:p>
        </p:txBody>
      </p:sp>
      <p:pic>
        <p:nvPicPr>
          <p:cNvPr id="32770" name="Picture 2" descr="C:\Users\Васильевна\Desktop\эк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005064"/>
            <a:ext cx="2808312" cy="2628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2771" name="Picture 3" descr="C:\Users\Васильевна\Desktop\кк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052736"/>
            <a:ext cx="2799571" cy="27363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6516216" y="10527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Не поняли задачу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16216" y="16288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Ни одной гипотезы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242088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Одна гипотеза в логике автора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16216" y="3140968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Больше одной гипотезы, из них одна – в логике автора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60232" y="5517232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Две гипотезы в логике авторов, третья отсутствует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4797152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Две гипотезы в логике авторов, третья - своя</a:t>
            </a:r>
            <a:endParaRPr lang="ru-RU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971600" y="1052736"/>
            <a:ext cx="158417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Контрольные 9 классы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1520" y="6021288"/>
            <a:ext cx="230425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Экспериментальные 9 классы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868144" y="1052736"/>
            <a:ext cx="504056" cy="432048"/>
          </a:xfrm>
          <a:prstGeom prst="rect">
            <a:avLst/>
          </a:prstGeom>
          <a:solidFill>
            <a:srgbClr val="8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5868144" y="1628800"/>
            <a:ext cx="504056" cy="432048"/>
          </a:xfrm>
          <a:prstGeom prst="rect">
            <a:avLst/>
          </a:prstGeom>
          <a:solidFill>
            <a:srgbClr val="DDDD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 flipV="1">
            <a:off x="2195736" y="2780928"/>
            <a:ext cx="936104" cy="720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5436096" y="3861048"/>
            <a:ext cx="1008112" cy="129614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932040" y="6021288"/>
            <a:ext cx="172819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 flipV="1">
            <a:off x="1907704" y="5589240"/>
            <a:ext cx="1512168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95536" y="371703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Три гипотезы в логике авторов</a:t>
            </a:r>
            <a:endParaRPr lang="ru-RU" b="1" dirty="0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 flipH="1" flipV="1">
            <a:off x="2123728" y="4221088"/>
            <a:ext cx="1080120" cy="43204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2434282"/>
          </a:xfrm>
          <a:effectLst>
            <a:outerShdw blurRad="50800" dist="50800" dir="5400000" algn="ctr" rotWithShape="0">
              <a:schemeClr val="bg1">
                <a:lumMod val="25000"/>
                <a:alpha val="36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ru-RU" b="1" dirty="0" smtClean="0"/>
              <a:t>Доказательства влияния характера обучения на развитие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(рефлексивная составляющая умения учиться)</a:t>
            </a:r>
            <a:endParaRPr lang="ru-RU" sz="31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6050" y="3126380"/>
          <a:ext cx="6096000" cy="173192"/>
        </p:xfrm>
        <a:graphic>
          <a:graphicData uri="http://schemas.openxmlformats.org/drawingml/2006/table">
            <a:tbl>
              <a:tblPr/>
              <a:tblGrid>
                <a:gridCol w="3047699"/>
                <a:gridCol w="3048301"/>
              </a:tblGrid>
              <a:tr h="1731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890" y="2826254"/>
            <a:ext cx="2841406" cy="3051018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852936"/>
            <a:ext cx="281036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635896" y="332656"/>
            <a:ext cx="522611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Инструменты психодиагностики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6021288"/>
            <a:ext cx="484145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800" b="1" cap="none" spc="0" dirty="0" err="1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Недоопределенные</a:t>
            </a:r>
            <a:r>
              <a:rPr lang="ru-RU" sz="28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задачи»</a:t>
            </a:r>
            <a:endParaRPr lang="ru-RU" sz="2800" b="1" cap="none" spc="0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1" name="Picture 1" descr="C:\Users\Васильевна\Desktop\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852936"/>
            <a:ext cx="2824133" cy="303155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899592" y="3717032"/>
            <a:ext cx="16658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обучение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3717032"/>
            <a:ext cx="16658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отбор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16216" y="3717032"/>
            <a:ext cx="16658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обучение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23488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b="1" dirty="0" smtClean="0"/>
              <a:t>Доказательства влияния характера обучения на развитие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(поисковая составляющая умения учиться)</a:t>
            </a:r>
            <a:endParaRPr lang="ru-RU" sz="3100" dirty="0"/>
          </a:p>
        </p:txBody>
      </p:sp>
      <p:pic>
        <p:nvPicPr>
          <p:cNvPr id="4" name="Picture 4" descr="C:\Users\Васильевна\Desktop\впап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780928"/>
            <a:ext cx="4752528" cy="37245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3635896" y="188640"/>
            <a:ext cx="522611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Инструменты психодиагностики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6165304"/>
            <a:ext cx="222112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«Подсказки»</a:t>
            </a:r>
            <a:endParaRPr lang="ru-RU" sz="2800" b="1" cap="none" spc="0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140968"/>
            <a:ext cx="16658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обучение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3645024"/>
            <a:ext cx="16658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отбор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2996952"/>
            <a:ext cx="16658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обучение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Васильевна\Desktop\Материалы по ДИАГНОСТИКЕ\диагностика прозрачность воды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348880"/>
            <a:ext cx="3384222" cy="2529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91264" cy="1858218"/>
          </a:xfrm>
          <a:effectLst>
            <a:outerShdw blurRad="50800" dist="38100" dir="2700000" algn="tl" rotWithShape="0">
              <a:schemeClr val="bg1">
                <a:lumMod val="25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ru-RU" sz="3600" b="1" dirty="0" smtClean="0"/>
              <a:t>Экспресс-диагностика </a:t>
            </a:r>
            <a:r>
              <a:rPr lang="ru-RU" sz="3600" b="1" dirty="0" err="1" smtClean="0"/>
              <a:t>метапредметных</a:t>
            </a:r>
            <a:r>
              <a:rPr lang="ru-RU" sz="3600" b="1" dirty="0" smtClean="0"/>
              <a:t> образовательных результатов</a:t>
            </a:r>
            <a:endParaRPr lang="ru-RU" sz="3600" b="1" dirty="0"/>
          </a:p>
        </p:txBody>
      </p:sp>
      <p:pic>
        <p:nvPicPr>
          <p:cNvPr id="1027" name="Picture 3" descr="C:\Users\Васильевна\Desktop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77072"/>
            <a:ext cx="3442623" cy="2571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8" name="Picture 4" descr="C:\Users\Васильевна\Desktop\ав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149080"/>
            <a:ext cx="3289300" cy="2457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Двойная стрелка влево/вправо 7"/>
          <p:cNvSpPr/>
          <p:nvPr/>
        </p:nvSpPr>
        <p:spPr>
          <a:xfrm>
            <a:off x="4283968" y="5445224"/>
            <a:ext cx="1152128" cy="64807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188640"/>
            <a:ext cx="522611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Инструменты психодиагностики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Учебно-предметные компетенции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188640"/>
            <a:ext cx="522611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Инструменты психодиагностики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8640"/>
            <a:ext cx="88242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SAM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0" y="19168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Левая фигурная скобка 7"/>
          <p:cNvSpPr/>
          <p:nvPr/>
        </p:nvSpPr>
        <p:spPr>
          <a:xfrm>
            <a:off x="539552" y="2924944"/>
            <a:ext cx="360040" cy="302433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-695349" y="4015829"/>
            <a:ext cx="18089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блок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заданий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5364088" y="2276872"/>
          <a:ext cx="360040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498" name="Object 2"/>
          <p:cNvGraphicFramePr>
            <a:graphicFrameLocks noChangeAspect="1"/>
          </p:cNvGraphicFramePr>
          <p:nvPr/>
        </p:nvGraphicFramePr>
        <p:xfrm>
          <a:off x="5795963" y="2924175"/>
          <a:ext cx="3176587" cy="3529013"/>
        </p:xfrm>
        <a:graphic>
          <a:graphicData uri="http://schemas.openxmlformats.org/presentationml/2006/ole">
            <p:oleObj spid="_x0000_s1026" name="Image" r:id="rId4" imgW="4698413" imgH="4736508" progId="">
              <p:embed/>
            </p:oleObj>
          </a:graphicData>
        </a:graphic>
      </p:graphicFrame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6372200" y="1700808"/>
            <a:ext cx="2519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 dirty="0">
                <a:latin typeface="Tahoma" pitchFamily="34" charset="0"/>
              </a:rPr>
              <a:t>Учительские замыслы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0" y="1700808"/>
            <a:ext cx="2305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i="1" dirty="0">
                <a:latin typeface="Tahoma" pitchFamily="34" charset="0"/>
              </a:rPr>
              <a:t>Детские инициативы</a:t>
            </a:r>
          </a:p>
        </p:txBody>
      </p:sp>
      <p:pic>
        <p:nvPicPr>
          <p:cNvPr id="106503" name="Picture 7" descr="volkov7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997200"/>
            <a:ext cx="2905125" cy="3311525"/>
          </a:xfrm>
          <a:prstGeom prst="rect">
            <a:avLst/>
          </a:prstGeom>
          <a:noFill/>
          <a:ln w="76200">
            <a:solidFill>
              <a:srgbClr val="FECE00"/>
            </a:solidFill>
            <a:miter lim="800000"/>
            <a:headEnd/>
            <a:tailEnd/>
          </a:ln>
        </p:spPr>
      </p:pic>
      <p:sp>
        <p:nvSpPr>
          <p:cNvPr id="106504" name="Freeform 8"/>
          <p:cNvSpPr>
            <a:spLocks/>
          </p:cNvSpPr>
          <p:nvPr/>
        </p:nvSpPr>
        <p:spPr bwMode="auto">
          <a:xfrm>
            <a:off x="2627313" y="2204864"/>
            <a:ext cx="3960911" cy="3956224"/>
          </a:xfrm>
          <a:custGeom>
            <a:avLst/>
            <a:gdLst/>
            <a:ahLst/>
            <a:cxnLst>
              <a:cxn ang="0">
                <a:pos x="136" y="36"/>
              </a:cxn>
              <a:cxn ang="0">
                <a:pos x="331" y="137"/>
              </a:cxn>
              <a:cxn ang="0">
                <a:pos x="410" y="259"/>
              </a:cxn>
              <a:cxn ang="0">
                <a:pos x="482" y="468"/>
              </a:cxn>
              <a:cxn ang="0">
                <a:pos x="554" y="742"/>
              </a:cxn>
              <a:cxn ang="0">
                <a:pos x="640" y="1080"/>
              </a:cxn>
              <a:cxn ang="0">
                <a:pos x="756" y="1159"/>
              </a:cxn>
              <a:cxn ang="0">
                <a:pos x="957" y="1325"/>
              </a:cxn>
              <a:cxn ang="0">
                <a:pos x="1173" y="1289"/>
              </a:cxn>
              <a:cxn ang="0">
                <a:pos x="1375" y="1203"/>
              </a:cxn>
              <a:cxn ang="0">
                <a:pos x="1562" y="1116"/>
              </a:cxn>
              <a:cxn ang="0">
                <a:pos x="1764" y="1015"/>
              </a:cxn>
              <a:cxn ang="0">
                <a:pos x="2124" y="907"/>
              </a:cxn>
              <a:cxn ang="0">
                <a:pos x="2224" y="871"/>
              </a:cxn>
              <a:cxn ang="0">
                <a:pos x="2174" y="706"/>
              </a:cxn>
              <a:cxn ang="0">
                <a:pos x="1886" y="583"/>
              </a:cxn>
              <a:cxn ang="0">
                <a:pos x="1857" y="627"/>
              </a:cxn>
              <a:cxn ang="0">
                <a:pos x="1836" y="605"/>
              </a:cxn>
              <a:cxn ang="0">
                <a:pos x="2030" y="519"/>
              </a:cxn>
              <a:cxn ang="0">
                <a:pos x="2095" y="483"/>
              </a:cxn>
              <a:cxn ang="0">
                <a:pos x="2304" y="461"/>
              </a:cxn>
              <a:cxn ang="0">
                <a:pos x="2426" y="526"/>
              </a:cxn>
              <a:cxn ang="0">
                <a:pos x="2563" y="670"/>
              </a:cxn>
              <a:cxn ang="0">
                <a:pos x="2570" y="972"/>
              </a:cxn>
              <a:cxn ang="0">
                <a:pos x="2268" y="1224"/>
              </a:cxn>
              <a:cxn ang="0">
                <a:pos x="2095" y="1303"/>
              </a:cxn>
              <a:cxn ang="0">
                <a:pos x="1965" y="1361"/>
              </a:cxn>
              <a:cxn ang="0">
                <a:pos x="1886" y="1404"/>
              </a:cxn>
              <a:cxn ang="0">
                <a:pos x="1598" y="1476"/>
              </a:cxn>
              <a:cxn ang="0">
                <a:pos x="1382" y="1577"/>
              </a:cxn>
              <a:cxn ang="0">
                <a:pos x="1224" y="1707"/>
              </a:cxn>
              <a:cxn ang="0">
                <a:pos x="1080" y="2009"/>
              </a:cxn>
              <a:cxn ang="0">
                <a:pos x="1116" y="2232"/>
              </a:cxn>
              <a:cxn ang="0">
                <a:pos x="1260" y="2614"/>
              </a:cxn>
              <a:cxn ang="0">
                <a:pos x="1591" y="2693"/>
              </a:cxn>
              <a:cxn ang="0">
                <a:pos x="1634" y="2931"/>
              </a:cxn>
              <a:cxn ang="0">
                <a:pos x="1483" y="3139"/>
              </a:cxn>
              <a:cxn ang="0">
                <a:pos x="1267" y="3219"/>
              </a:cxn>
              <a:cxn ang="0">
                <a:pos x="763" y="3132"/>
              </a:cxn>
              <a:cxn ang="0">
                <a:pos x="640" y="3024"/>
              </a:cxn>
              <a:cxn ang="0">
                <a:pos x="619" y="2952"/>
              </a:cxn>
              <a:cxn ang="0">
                <a:pos x="547" y="2815"/>
              </a:cxn>
              <a:cxn ang="0">
                <a:pos x="432" y="2844"/>
              </a:cxn>
              <a:cxn ang="0">
                <a:pos x="446" y="3125"/>
              </a:cxn>
              <a:cxn ang="0">
                <a:pos x="432" y="3399"/>
              </a:cxn>
              <a:cxn ang="0">
                <a:pos x="950" y="3535"/>
              </a:cxn>
              <a:cxn ang="0">
                <a:pos x="1648" y="3514"/>
              </a:cxn>
              <a:cxn ang="0">
                <a:pos x="1735" y="3471"/>
              </a:cxn>
            </a:cxnLst>
            <a:rect l="0" t="0" r="r" b="b"/>
            <a:pathLst>
              <a:path w="2601" h="3535">
                <a:moveTo>
                  <a:pt x="0" y="0"/>
                </a:moveTo>
                <a:cubicBezTo>
                  <a:pt x="46" y="11"/>
                  <a:pt x="90" y="25"/>
                  <a:pt x="136" y="36"/>
                </a:cubicBezTo>
                <a:cubicBezTo>
                  <a:pt x="157" y="57"/>
                  <a:pt x="187" y="72"/>
                  <a:pt x="216" y="79"/>
                </a:cubicBezTo>
                <a:cubicBezTo>
                  <a:pt x="248" y="102"/>
                  <a:pt x="294" y="125"/>
                  <a:pt x="331" y="137"/>
                </a:cubicBezTo>
                <a:cubicBezTo>
                  <a:pt x="343" y="149"/>
                  <a:pt x="358" y="159"/>
                  <a:pt x="367" y="173"/>
                </a:cubicBezTo>
                <a:cubicBezTo>
                  <a:pt x="383" y="200"/>
                  <a:pt x="392" y="232"/>
                  <a:pt x="410" y="259"/>
                </a:cubicBezTo>
                <a:cubicBezTo>
                  <a:pt x="418" y="283"/>
                  <a:pt x="446" y="324"/>
                  <a:pt x="446" y="324"/>
                </a:cubicBezTo>
                <a:cubicBezTo>
                  <a:pt x="458" y="372"/>
                  <a:pt x="466" y="421"/>
                  <a:pt x="482" y="468"/>
                </a:cubicBezTo>
                <a:cubicBezTo>
                  <a:pt x="492" y="529"/>
                  <a:pt x="509" y="588"/>
                  <a:pt x="525" y="648"/>
                </a:cubicBezTo>
                <a:cubicBezTo>
                  <a:pt x="533" y="678"/>
                  <a:pt x="549" y="711"/>
                  <a:pt x="554" y="742"/>
                </a:cubicBezTo>
                <a:cubicBezTo>
                  <a:pt x="568" y="831"/>
                  <a:pt x="582" y="916"/>
                  <a:pt x="612" y="1001"/>
                </a:cubicBezTo>
                <a:cubicBezTo>
                  <a:pt x="621" y="1026"/>
                  <a:pt x="617" y="1060"/>
                  <a:pt x="640" y="1080"/>
                </a:cubicBezTo>
                <a:cubicBezTo>
                  <a:pt x="653" y="1091"/>
                  <a:pt x="669" y="1099"/>
                  <a:pt x="684" y="1109"/>
                </a:cubicBezTo>
                <a:cubicBezTo>
                  <a:pt x="775" y="1169"/>
                  <a:pt x="687" y="1142"/>
                  <a:pt x="756" y="1159"/>
                </a:cubicBezTo>
                <a:cubicBezTo>
                  <a:pt x="796" y="1222"/>
                  <a:pt x="885" y="1249"/>
                  <a:pt x="936" y="1303"/>
                </a:cubicBezTo>
                <a:cubicBezTo>
                  <a:pt x="943" y="1310"/>
                  <a:pt x="948" y="1320"/>
                  <a:pt x="957" y="1325"/>
                </a:cubicBezTo>
                <a:cubicBezTo>
                  <a:pt x="970" y="1332"/>
                  <a:pt x="1000" y="1339"/>
                  <a:pt x="1000" y="1339"/>
                </a:cubicBezTo>
                <a:cubicBezTo>
                  <a:pt x="1054" y="1326"/>
                  <a:pt x="1121" y="1311"/>
                  <a:pt x="1173" y="1289"/>
                </a:cubicBezTo>
                <a:cubicBezTo>
                  <a:pt x="1205" y="1276"/>
                  <a:pt x="1225" y="1267"/>
                  <a:pt x="1260" y="1260"/>
                </a:cubicBezTo>
                <a:cubicBezTo>
                  <a:pt x="1295" y="1234"/>
                  <a:pt x="1332" y="1211"/>
                  <a:pt x="1375" y="1203"/>
                </a:cubicBezTo>
                <a:cubicBezTo>
                  <a:pt x="1426" y="1177"/>
                  <a:pt x="1395" y="1193"/>
                  <a:pt x="1468" y="1152"/>
                </a:cubicBezTo>
                <a:cubicBezTo>
                  <a:pt x="1498" y="1135"/>
                  <a:pt x="1532" y="1135"/>
                  <a:pt x="1562" y="1116"/>
                </a:cubicBezTo>
                <a:cubicBezTo>
                  <a:pt x="1644" y="1065"/>
                  <a:pt x="1598" y="1080"/>
                  <a:pt x="1656" y="1066"/>
                </a:cubicBezTo>
                <a:cubicBezTo>
                  <a:pt x="1690" y="1042"/>
                  <a:pt x="1724" y="1030"/>
                  <a:pt x="1764" y="1015"/>
                </a:cubicBezTo>
                <a:cubicBezTo>
                  <a:pt x="1800" y="1001"/>
                  <a:pt x="1809" y="976"/>
                  <a:pt x="1843" y="965"/>
                </a:cubicBezTo>
                <a:cubicBezTo>
                  <a:pt x="1913" y="892"/>
                  <a:pt x="2036" y="911"/>
                  <a:pt x="2124" y="907"/>
                </a:cubicBezTo>
                <a:cubicBezTo>
                  <a:pt x="2150" y="898"/>
                  <a:pt x="2203" y="886"/>
                  <a:pt x="2203" y="886"/>
                </a:cubicBezTo>
                <a:cubicBezTo>
                  <a:pt x="2210" y="881"/>
                  <a:pt x="2216" y="874"/>
                  <a:pt x="2224" y="871"/>
                </a:cubicBezTo>
                <a:cubicBezTo>
                  <a:pt x="2235" y="867"/>
                  <a:pt x="2255" y="875"/>
                  <a:pt x="2260" y="864"/>
                </a:cubicBezTo>
                <a:cubicBezTo>
                  <a:pt x="2278" y="819"/>
                  <a:pt x="2217" y="720"/>
                  <a:pt x="2174" y="706"/>
                </a:cubicBezTo>
                <a:cubicBezTo>
                  <a:pt x="2136" y="646"/>
                  <a:pt x="2025" y="597"/>
                  <a:pt x="1958" y="576"/>
                </a:cubicBezTo>
                <a:cubicBezTo>
                  <a:pt x="1934" y="578"/>
                  <a:pt x="1907" y="571"/>
                  <a:pt x="1886" y="583"/>
                </a:cubicBezTo>
                <a:cubicBezTo>
                  <a:pt x="1875" y="589"/>
                  <a:pt x="1886" y="609"/>
                  <a:pt x="1879" y="619"/>
                </a:cubicBezTo>
                <a:cubicBezTo>
                  <a:pt x="1875" y="626"/>
                  <a:pt x="1864" y="624"/>
                  <a:pt x="1857" y="627"/>
                </a:cubicBezTo>
                <a:cubicBezTo>
                  <a:pt x="1845" y="624"/>
                  <a:pt x="1829" y="628"/>
                  <a:pt x="1821" y="619"/>
                </a:cubicBezTo>
                <a:cubicBezTo>
                  <a:pt x="1816" y="614"/>
                  <a:pt x="1830" y="608"/>
                  <a:pt x="1836" y="605"/>
                </a:cubicBezTo>
                <a:cubicBezTo>
                  <a:pt x="1850" y="598"/>
                  <a:pt x="1879" y="591"/>
                  <a:pt x="1879" y="591"/>
                </a:cubicBezTo>
                <a:cubicBezTo>
                  <a:pt x="1923" y="560"/>
                  <a:pt x="1979" y="535"/>
                  <a:pt x="2030" y="519"/>
                </a:cubicBezTo>
                <a:cubicBezTo>
                  <a:pt x="2102" y="470"/>
                  <a:pt x="1998" y="537"/>
                  <a:pt x="2080" y="497"/>
                </a:cubicBezTo>
                <a:cubicBezTo>
                  <a:pt x="2086" y="494"/>
                  <a:pt x="2089" y="487"/>
                  <a:pt x="2095" y="483"/>
                </a:cubicBezTo>
                <a:cubicBezTo>
                  <a:pt x="2125" y="465"/>
                  <a:pt x="2176" y="461"/>
                  <a:pt x="2210" y="454"/>
                </a:cubicBezTo>
                <a:cubicBezTo>
                  <a:pt x="2241" y="456"/>
                  <a:pt x="2273" y="457"/>
                  <a:pt x="2304" y="461"/>
                </a:cubicBezTo>
                <a:cubicBezTo>
                  <a:pt x="2339" y="465"/>
                  <a:pt x="2357" y="492"/>
                  <a:pt x="2383" y="511"/>
                </a:cubicBezTo>
                <a:cubicBezTo>
                  <a:pt x="2387" y="514"/>
                  <a:pt x="2421" y="525"/>
                  <a:pt x="2426" y="526"/>
                </a:cubicBezTo>
                <a:cubicBezTo>
                  <a:pt x="2442" y="537"/>
                  <a:pt x="2461" y="543"/>
                  <a:pt x="2476" y="555"/>
                </a:cubicBezTo>
                <a:cubicBezTo>
                  <a:pt x="2517" y="587"/>
                  <a:pt x="2540" y="625"/>
                  <a:pt x="2563" y="670"/>
                </a:cubicBezTo>
                <a:cubicBezTo>
                  <a:pt x="2568" y="702"/>
                  <a:pt x="2574" y="732"/>
                  <a:pt x="2584" y="763"/>
                </a:cubicBezTo>
                <a:cubicBezTo>
                  <a:pt x="2581" y="833"/>
                  <a:pt x="2601" y="909"/>
                  <a:pt x="2570" y="972"/>
                </a:cubicBezTo>
                <a:cubicBezTo>
                  <a:pt x="2533" y="1047"/>
                  <a:pt x="2439" y="1101"/>
                  <a:pt x="2376" y="1152"/>
                </a:cubicBezTo>
                <a:cubicBezTo>
                  <a:pt x="2348" y="1175"/>
                  <a:pt x="2303" y="1215"/>
                  <a:pt x="2268" y="1224"/>
                </a:cubicBezTo>
                <a:cubicBezTo>
                  <a:pt x="2222" y="1252"/>
                  <a:pt x="2174" y="1270"/>
                  <a:pt x="2124" y="1289"/>
                </a:cubicBezTo>
                <a:cubicBezTo>
                  <a:pt x="2114" y="1293"/>
                  <a:pt x="2104" y="1297"/>
                  <a:pt x="2095" y="1303"/>
                </a:cubicBezTo>
                <a:cubicBezTo>
                  <a:pt x="2085" y="1309"/>
                  <a:pt x="2077" y="1320"/>
                  <a:pt x="2066" y="1325"/>
                </a:cubicBezTo>
                <a:cubicBezTo>
                  <a:pt x="2037" y="1338"/>
                  <a:pt x="1996" y="1351"/>
                  <a:pt x="1965" y="1361"/>
                </a:cubicBezTo>
                <a:cubicBezTo>
                  <a:pt x="1953" y="1371"/>
                  <a:pt x="1943" y="1383"/>
                  <a:pt x="1929" y="1390"/>
                </a:cubicBezTo>
                <a:cubicBezTo>
                  <a:pt x="1916" y="1397"/>
                  <a:pt x="1886" y="1404"/>
                  <a:pt x="1886" y="1404"/>
                </a:cubicBezTo>
                <a:cubicBezTo>
                  <a:pt x="1854" y="1438"/>
                  <a:pt x="1780" y="1435"/>
                  <a:pt x="1735" y="1440"/>
                </a:cubicBezTo>
                <a:cubicBezTo>
                  <a:pt x="1690" y="1454"/>
                  <a:pt x="1642" y="1461"/>
                  <a:pt x="1598" y="1476"/>
                </a:cubicBezTo>
                <a:cubicBezTo>
                  <a:pt x="1560" y="1489"/>
                  <a:pt x="1528" y="1507"/>
                  <a:pt x="1490" y="1519"/>
                </a:cubicBezTo>
                <a:cubicBezTo>
                  <a:pt x="1437" y="1559"/>
                  <a:pt x="1438" y="1564"/>
                  <a:pt x="1382" y="1577"/>
                </a:cubicBezTo>
                <a:cubicBezTo>
                  <a:pt x="1351" y="1602"/>
                  <a:pt x="1312" y="1644"/>
                  <a:pt x="1274" y="1656"/>
                </a:cubicBezTo>
                <a:cubicBezTo>
                  <a:pt x="1231" y="1686"/>
                  <a:pt x="1273" y="1654"/>
                  <a:pt x="1224" y="1707"/>
                </a:cubicBezTo>
                <a:cubicBezTo>
                  <a:pt x="1190" y="1744"/>
                  <a:pt x="1161" y="1771"/>
                  <a:pt x="1137" y="1815"/>
                </a:cubicBezTo>
                <a:cubicBezTo>
                  <a:pt x="1109" y="1865"/>
                  <a:pt x="1091" y="1953"/>
                  <a:pt x="1080" y="2009"/>
                </a:cubicBezTo>
                <a:cubicBezTo>
                  <a:pt x="1082" y="2055"/>
                  <a:pt x="1083" y="2100"/>
                  <a:pt x="1087" y="2146"/>
                </a:cubicBezTo>
                <a:cubicBezTo>
                  <a:pt x="1090" y="2176"/>
                  <a:pt x="1108" y="2203"/>
                  <a:pt x="1116" y="2232"/>
                </a:cubicBezTo>
                <a:cubicBezTo>
                  <a:pt x="1135" y="2304"/>
                  <a:pt x="1142" y="2377"/>
                  <a:pt x="1166" y="2448"/>
                </a:cubicBezTo>
                <a:cubicBezTo>
                  <a:pt x="1177" y="2514"/>
                  <a:pt x="1213" y="2567"/>
                  <a:pt x="1260" y="2614"/>
                </a:cubicBezTo>
                <a:cubicBezTo>
                  <a:pt x="1279" y="2633"/>
                  <a:pt x="1396" y="2652"/>
                  <a:pt x="1425" y="2657"/>
                </a:cubicBezTo>
                <a:cubicBezTo>
                  <a:pt x="1476" y="2682"/>
                  <a:pt x="1535" y="2680"/>
                  <a:pt x="1591" y="2693"/>
                </a:cubicBezTo>
                <a:cubicBezTo>
                  <a:pt x="1616" y="2710"/>
                  <a:pt x="1618" y="2726"/>
                  <a:pt x="1634" y="2751"/>
                </a:cubicBezTo>
                <a:cubicBezTo>
                  <a:pt x="1648" y="2821"/>
                  <a:pt x="1652" y="2826"/>
                  <a:pt x="1634" y="2931"/>
                </a:cubicBezTo>
                <a:cubicBezTo>
                  <a:pt x="1630" y="2953"/>
                  <a:pt x="1607" y="2967"/>
                  <a:pt x="1598" y="2988"/>
                </a:cubicBezTo>
                <a:cubicBezTo>
                  <a:pt x="1575" y="3045"/>
                  <a:pt x="1540" y="3111"/>
                  <a:pt x="1483" y="3139"/>
                </a:cubicBezTo>
                <a:cubicBezTo>
                  <a:pt x="1462" y="3160"/>
                  <a:pt x="1439" y="3173"/>
                  <a:pt x="1411" y="3183"/>
                </a:cubicBezTo>
                <a:cubicBezTo>
                  <a:pt x="1387" y="3206"/>
                  <a:pt x="1306" y="3212"/>
                  <a:pt x="1267" y="3219"/>
                </a:cubicBezTo>
                <a:cubicBezTo>
                  <a:pt x="1159" y="3216"/>
                  <a:pt x="1051" y="3218"/>
                  <a:pt x="943" y="3211"/>
                </a:cubicBezTo>
                <a:cubicBezTo>
                  <a:pt x="879" y="3207"/>
                  <a:pt x="824" y="3147"/>
                  <a:pt x="763" y="3132"/>
                </a:cubicBezTo>
                <a:cubicBezTo>
                  <a:pt x="735" y="3114"/>
                  <a:pt x="704" y="3107"/>
                  <a:pt x="676" y="3089"/>
                </a:cubicBezTo>
                <a:cubicBezTo>
                  <a:pt x="644" y="3039"/>
                  <a:pt x="654" y="3062"/>
                  <a:pt x="640" y="3024"/>
                </a:cubicBezTo>
                <a:cubicBezTo>
                  <a:pt x="638" y="3005"/>
                  <a:pt x="638" y="2985"/>
                  <a:pt x="633" y="2967"/>
                </a:cubicBezTo>
                <a:cubicBezTo>
                  <a:pt x="631" y="2960"/>
                  <a:pt x="622" y="2958"/>
                  <a:pt x="619" y="2952"/>
                </a:cubicBezTo>
                <a:cubicBezTo>
                  <a:pt x="615" y="2943"/>
                  <a:pt x="616" y="2932"/>
                  <a:pt x="612" y="2923"/>
                </a:cubicBezTo>
                <a:cubicBezTo>
                  <a:pt x="598" y="2886"/>
                  <a:pt x="574" y="2844"/>
                  <a:pt x="547" y="2815"/>
                </a:cubicBezTo>
                <a:cubicBezTo>
                  <a:pt x="511" y="2818"/>
                  <a:pt x="474" y="2814"/>
                  <a:pt x="439" y="2823"/>
                </a:cubicBezTo>
                <a:cubicBezTo>
                  <a:pt x="432" y="2825"/>
                  <a:pt x="432" y="2837"/>
                  <a:pt x="432" y="2844"/>
                </a:cubicBezTo>
                <a:cubicBezTo>
                  <a:pt x="432" y="2890"/>
                  <a:pt x="438" y="2944"/>
                  <a:pt x="453" y="2988"/>
                </a:cubicBezTo>
                <a:cubicBezTo>
                  <a:pt x="451" y="3034"/>
                  <a:pt x="451" y="3080"/>
                  <a:pt x="446" y="3125"/>
                </a:cubicBezTo>
                <a:cubicBezTo>
                  <a:pt x="442" y="3160"/>
                  <a:pt x="402" y="3277"/>
                  <a:pt x="388" y="3312"/>
                </a:cubicBezTo>
                <a:cubicBezTo>
                  <a:pt x="393" y="3345"/>
                  <a:pt x="389" y="3385"/>
                  <a:pt x="432" y="3399"/>
                </a:cubicBezTo>
                <a:cubicBezTo>
                  <a:pt x="446" y="3404"/>
                  <a:pt x="475" y="3413"/>
                  <a:pt x="475" y="3413"/>
                </a:cubicBezTo>
                <a:cubicBezTo>
                  <a:pt x="627" y="3514"/>
                  <a:pt x="768" y="3526"/>
                  <a:pt x="950" y="3535"/>
                </a:cubicBezTo>
                <a:cubicBezTo>
                  <a:pt x="1164" y="3533"/>
                  <a:pt x="1377" y="3534"/>
                  <a:pt x="1591" y="3528"/>
                </a:cubicBezTo>
                <a:cubicBezTo>
                  <a:pt x="1611" y="3527"/>
                  <a:pt x="1648" y="3514"/>
                  <a:pt x="1648" y="3514"/>
                </a:cubicBezTo>
                <a:cubicBezTo>
                  <a:pt x="1667" y="3495"/>
                  <a:pt x="1662" y="3497"/>
                  <a:pt x="1692" y="3485"/>
                </a:cubicBezTo>
                <a:cubicBezTo>
                  <a:pt x="1706" y="3480"/>
                  <a:pt x="1735" y="3471"/>
                  <a:pt x="1735" y="3471"/>
                </a:cubicBezTo>
                <a:cubicBezTo>
                  <a:pt x="1809" y="3480"/>
                  <a:pt x="1877" y="3507"/>
                  <a:pt x="1951" y="3507"/>
                </a:cubicBezTo>
              </a:path>
            </a:pathLst>
          </a:custGeom>
          <a:noFill/>
          <a:ln w="104775" cap="flat" cmpd="sng">
            <a:solidFill>
              <a:srgbClr val="FFCC00"/>
            </a:solidFill>
            <a:prstDash val="sysDot"/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3348039" y="2132856"/>
            <a:ext cx="2808138" cy="4369544"/>
          </a:xfrm>
          <a:custGeom>
            <a:avLst/>
            <a:gdLst/>
            <a:ahLst/>
            <a:cxnLst>
              <a:cxn ang="0">
                <a:pos x="1440" y="42"/>
              </a:cxn>
              <a:cxn ang="0">
                <a:pos x="1209" y="99"/>
              </a:cxn>
              <a:cxn ang="0">
                <a:pos x="1152" y="207"/>
              </a:cxn>
              <a:cxn ang="0">
                <a:pos x="1065" y="610"/>
              </a:cxn>
              <a:cxn ang="0">
                <a:pos x="1145" y="754"/>
              </a:cxn>
              <a:cxn ang="0">
                <a:pos x="1101" y="884"/>
              </a:cxn>
              <a:cxn ang="0">
                <a:pos x="957" y="891"/>
              </a:cxn>
              <a:cxn ang="0">
                <a:pos x="849" y="841"/>
              </a:cxn>
              <a:cxn ang="0">
                <a:pos x="583" y="733"/>
              </a:cxn>
              <a:cxn ang="0">
                <a:pos x="518" y="1050"/>
              </a:cxn>
              <a:cxn ang="0">
                <a:pos x="619" y="1338"/>
              </a:cxn>
              <a:cxn ang="0">
                <a:pos x="957" y="1410"/>
              </a:cxn>
              <a:cxn ang="0">
                <a:pos x="1094" y="1381"/>
              </a:cxn>
              <a:cxn ang="0">
                <a:pos x="893" y="1482"/>
              </a:cxn>
              <a:cxn ang="0">
                <a:pos x="561" y="1518"/>
              </a:cxn>
              <a:cxn ang="0">
                <a:pos x="252" y="1597"/>
              </a:cxn>
              <a:cxn ang="0">
                <a:pos x="281" y="2079"/>
              </a:cxn>
              <a:cxn ang="0">
                <a:pos x="497" y="2288"/>
              </a:cxn>
              <a:cxn ang="0">
                <a:pos x="626" y="2389"/>
              </a:cxn>
              <a:cxn ang="0">
                <a:pos x="619" y="2576"/>
              </a:cxn>
              <a:cxn ang="0">
                <a:pos x="468" y="2612"/>
              </a:cxn>
              <a:cxn ang="0">
                <a:pos x="338" y="2605"/>
              </a:cxn>
              <a:cxn ang="0">
                <a:pos x="216" y="2482"/>
              </a:cxn>
              <a:cxn ang="0">
                <a:pos x="29" y="2504"/>
              </a:cxn>
              <a:cxn ang="0">
                <a:pos x="7" y="2317"/>
              </a:cxn>
              <a:cxn ang="0">
                <a:pos x="29" y="2173"/>
              </a:cxn>
              <a:cxn ang="0">
                <a:pos x="108" y="2086"/>
              </a:cxn>
              <a:cxn ang="0">
                <a:pos x="288" y="1993"/>
              </a:cxn>
              <a:cxn ang="0">
                <a:pos x="605" y="1899"/>
              </a:cxn>
              <a:cxn ang="0">
                <a:pos x="1037" y="1863"/>
              </a:cxn>
              <a:cxn ang="0">
                <a:pos x="1418" y="1921"/>
              </a:cxn>
              <a:cxn ang="0">
                <a:pos x="1613" y="2007"/>
              </a:cxn>
              <a:cxn ang="0">
                <a:pos x="1721" y="2058"/>
              </a:cxn>
              <a:cxn ang="0">
                <a:pos x="1677" y="2079"/>
              </a:cxn>
              <a:cxn ang="0">
                <a:pos x="1483" y="2151"/>
              </a:cxn>
              <a:cxn ang="0">
                <a:pos x="1195" y="2338"/>
              </a:cxn>
              <a:cxn ang="0">
                <a:pos x="1051" y="2504"/>
              </a:cxn>
              <a:cxn ang="0">
                <a:pos x="1029" y="2547"/>
              </a:cxn>
              <a:cxn ang="0">
                <a:pos x="1008" y="2626"/>
              </a:cxn>
              <a:cxn ang="0">
                <a:pos x="921" y="2770"/>
              </a:cxn>
              <a:cxn ang="0">
                <a:pos x="893" y="2799"/>
              </a:cxn>
              <a:cxn ang="0">
                <a:pos x="713" y="2907"/>
              </a:cxn>
              <a:cxn ang="0">
                <a:pos x="641" y="3080"/>
              </a:cxn>
              <a:cxn ang="0">
                <a:pos x="489" y="3188"/>
              </a:cxn>
              <a:cxn ang="0">
                <a:pos x="381" y="3303"/>
              </a:cxn>
              <a:cxn ang="0">
                <a:pos x="317" y="3325"/>
              </a:cxn>
              <a:cxn ang="0">
                <a:pos x="180" y="3274"/>
              </a:cxn>
              <a:cxn ang="0">
                <a:pos x="79" y="3260"/>
              </a:cxn>
              <a:cxn ang="0">
                <a:pos x="223" y="3382"/>
              </a:cxn>
              <a:cxn ang="0">
                <a:pos x="281" y="3411"/>
              </a:cxn>
              <a:cxn ang="0">
                <a:pos x="324" y="3642"/>
              </a:cxn>
              <a:cxn ang="0">
                <a:pos x="475" y="3699"/>
              </a:cxn>
              <a:cxn ang="0">
                <a:pos x="813" y="3750"/>
              </a:cxn>
              <a:cxn ang="0">
                <a:pos x="1476" y="3721"/>
              </a:cxn>
              <a:cxn ang="0">
                <a:pos x="1526" y="3699"/>
              </a:cxn>
              <a:cxn ang="0">
                <a:pos x="1433" y="3685"/>
              </a:cxn>
              <a:cxn ang="0">
                <a:pos x="1526" y="3692"/>
              </a:cxn>
            </a:cxnLst>
            <a:rect l="0" t="0" r="r" b="b"/>
            <a:pathLst>
              <a:path w="1937" h="3750">
                <a:moveTo>
                  <a:pt x="1937" y="27"/>
                </a:moveTo>
                <a:cubicBezTo>
                  <a:pt x="1772" y="7"/>
                  <a:pt x="1602" y="0"/>
                  <a:pt x="1440" y="42"/>
                </a:cubicBezTo>
                <a:cubicBezTo>
                  <a:pt x="1385" y="56"/>
                  <a:pt x="1329" y="65"/>
                  <a:pt x="1274" y="78"/>
                </a:cubicBezTo>
                <a:cubicBezTo>
                  <a:pt x="1252" y="83"/>
                  <a:pt x="1209" y="99"/>
                  <a:pt x="1209" y="99"/>
                </a:cubicBezTo>
                <a:cubicBezTo>
                  <a:pt x="1197" y="111"/>
                  <a:pt x="1182" y="120"/>
                  <a:pt x="1173" y="135"/>
                </a:cubicBezTo>
                <a:cubicBezTo>
                  <a:pt x="1160" y="157"/>
                  <a:pt x="1160" y="183"/>
                  <a:pt x="1152" y="207"/>
                </a:cubicBezTo>
                <a:cubicBezTo>
                  <a:pt x="1133" y="266"/>
                  <a:pt x="1123" y="329"/>
                  <a:pt x="1101" y="387"/>
                </a:cubicBezTo>
                <a:cubicBezTo>
                  <a:pt x="1096" y="477"/>
                  <a:pt x="1094" y="533"/>
                  <a:pt x="1065" y="610"/>
                </a:cubicBezTo>
                <a:cubicBezTo>
                  <a:pt x="1069" y="642"/>
                  <a:pt x="1063" y="677"/>
                  <a:pt x="1080" y="704"/>
                </a:cubicBezTo>
                <a:cubicBezTo>
                  <a:pt x="1095" y="727"/>
                  <a:pt x="1145" y="754"/>
                  <a:pt x="1145" y="754"/>
                </a:cubicBezTo>
                <a:cubicBezTo>
                  <a:pt x="1160" y="800"/>
                  <a:pt x="1142" y="823"/>
                  <a:pt x="1116" y="862"/>
                </a:cubicBezTo>
                <a:cubicBezTo>
                  <a:pt x="1111" y="869"/>
                  <a:pt x="1109" y="881"/>
                  <a:pt x="1101" y="884"/>
                </a:cubicBezTo>
                <a:cubicBezTo>
                  <a:pt x="1087" y="889"/>
                  <a:pt x="1058" y="898"/>
                  <a:pt x="1058" y="898"/>
                </a:cubicBezTo>
                <a:cubicBezTo>
                  <a:pt x="1024" y="896"/>
                  <a:pt x="991" y="895"/>
                  <a:pt x="957" y="891"/>
                </a:cubicBezTo>
                <a:cubicBezTo>
                  <a:pt x="921" y="887"/>
                  <a:pt x="949" y="884"/>
                  <a:pt x="921" y="870"/>
                </a:cubicBezTo>
                <a:cubicBezTo>
                  <a:pt x="900" y="859"/>
                  <a:pt x="871" y="851"/>
                  <a:pt x="849" y="841"/>
                </a:cubicBezTo>
                <a:cubicBezTo>
                  <a:pt x="792" y="816"/>
                  <a:pt x="728" y="802"/>
                  <a:pt x="669" y="783"/>
                </a:cubicBezTo>
                <a:cubicBezTo>
                  <a:pt x="639" y="763"/>
                  <a:pt x="617" y="744"/>
                  <a:pt x="583" y="733"/>
                </a:cubicBezTo>
                <a:cubicBezTo>
                  <a:pt x="516" y="744"/>
                  <a:pt x="512" y="765"/>
                  <a:pt x="489" y="826"/>
                </a:cubicBezTo>
                <a:cubicBezTo>
                  <a:pt x="494" y="928"/>
                  <a:pt x="473" y="979"/>
                  <a:pt x="518" y="1050"/>
                </a:cubicBezTo>
                <a:cubicBezTo>
                  <a:pt x="525" y="1078"/>
                  <a:pt x="541" y="1107"/>
                  <a:pt x="561" y="1129"/>
                </a:cubicBezTo>
                <a:cubicBezTo>
                  <a:pt x="586" y="1195"/>
                  <a:pt x="578" y="1284"/>
                  <a:pt x="619" y="1338"/>
                </a:cubicBezTo>
                <a:cubicBezTo>
                  <a:pt x="638" y="1396"/>
                  <a:pt x="723" y="1435"/>
                  <a:pt x="777" y="1453"/>
                </a:cubicBezTo>
                <a:cubicBezTo>
                  <a:pt x="854" y="1448"/>
                  <a:pt x="898" y="1450"/>
                  <a:pt x="957" y="1410"/>
                </a:cubicBezTo>
                <a:cubicBezTo>
                  <a:pt x="977" y="1396"/>
                  <a:pt x="1001" y="1352"/>
                  <a:pt x="1001" y="1352"/>
                </a:cubicBezTo>
                <a:cubicBezTo>
                  <a:pt x="1053" y="1359"/>
                  <a:pt x="1052" y="1367"/>
                  <a:pt x="1094" y="1381"/>
                </a:cubicBezTo>
                <a:cubicBezTo>
                  <a:pt x="1060" y="1428"/>
                  <a:pt x="1005" y="1449"/>
                  <a:pt x="950" y="1460"/>
                </a:cubicBezTo>
                <a:cubicBezTo>
                  <a:pt x="926" y="1472"/>
                  <a:pt x="919" y="1477"/>
                  <a:pt x="893" y="1482"/>
                </a:cubicBezTo>
                <a:cubicBezTo>
                  <a:pt x="864" y="1488"/>
                  <a:pt x="806" y="1496"/>
                  <a:pt x="806" y="1496"/>
                </a:cubicBezTo>
                <a:cubicBezTo>
                  <a:pt x="699" y="1531"/>
                  <a:pt x="778" y="1509"/>
                  <a:pt x="561" y="1518"/>
                </a:cubicBezTo>
                <a:cubicBezTo>
                  <a:pt x="488" y="1536"/>
                  <a:pt x="420" y="1560"/>
                  <a:pt x="345" y="1568"/>
                </a:cubicBezTo>
                <a:cubicBezTo>
                  <a:pt x="314" y="1578"/>
                  <a:pt x="283" y="1587"/>
                  <a:pt x="252" y="1597"/>
                </a:cubicBezTo>
                <a:cubicBezTo>
                  <a:pt x="226" y="1671"/>
                  <a:pt x="248" y="1753"/>
                  <a:pt x="273" y="1827"/>
                </a:cubicBezTo>
                <a:cubicBezTo>
                  <a:pt x="276" y="1911"/>
                  <a:pt x="277" y="1995"/>
                  <a:pt x="281" y="2079"/>
                </a:cubicBezTo>
                <a:cubicBezTo>
                  <a:pt x="286" y="2175"/>
                  <a:pt x="398" y="2175"/>
                  <a:pt x="453" y="2230"/>
                </a:cubicBezTo>
                <a:cubicBezTo>
                  <a:pt x="463" y="2259"/>
                  <a:pt x="471" y="2271"/>
                  <a:pt x="497" y="2288"/>
                </a:cubicBezTo>
                <a:cubicBezTo>
                  <a:pt x="514" y="2315"/>
                  <a:pt x="545" y="2328"/>
                  <a:pt x="576" y="2338"/>
                </a:cubicBezTo>
                <a:cubicBezTo>
                  <a:pt x="597" y="2353"/>
                  <a:pt x="608" y="2370"/>
                  <a:pt x="626" y="2389"/>
                </a:cubicBezTo>
                <a:cubicBezTo>
                  <a:pt x="648" y="2454"/>
                  <a:pt x="638" y="2416"/>
                  <a:pt x="626" y="2554"/>
                </a:cubicBezTo>
                <a:cubicBezTo>
                  <a:pt x="625" y="2562"/>
                  <a:pt x="626" y="2573"/>
                  <a:pt x="619" y="2576"/>
                </a:cubicBezTo>
                <a:cubicBezTo>
                  <a:pt x="604" y="2584"/>
                  <a:pt x="586" y="2581"/>
                  <a:pt x="569" y="2583"/>
                </a:cubicBezTo>
                <a:cubicBezTo>
                  <a:pt x="535" y="2594"/>
                  <a:pt x="502" y="2601"/>
                  <a:pt x="468" y="2612"/>
                </a:cubicBezTo>
                <a:cubicBezTo>
                  <a:pt x="461" y="2614"/>
                  <a:pt x="446" y="2619"/>
                  <a:pt x="446" y="2619"/>
                </a:cubicBezTo>
                <a:cubicBezTo>
                  <a:pt x="410" y="2616"/>
                  <a:pt x="369" y="2624"/>
                  <a:pt x="338" y="2605"/>
                </a:cubicBezTo>
                <a:cubicBezTo>
                  <a:pt x="288" y="2575"/>
                  <a:pt x="365" y="2603"/>
                  <a:pt x="302" y="2583"/>
                </a:cubicBezTo>
                <a:cubicBezTo>
                  <a:pt x="277" y="2546"/>
                  <a:pt x="247" y="2515"/>
                  <a:pt x="216" y="2482"/>
                </a:cubicBezTo>
                <a:cubicBezTo>
                  <a:pt x="168" y="2485"/>
                  <a:pt x="120" y="2484"/>
                  <a:pt x="72" y="2490"/>
                </a:cubicBezTo>
                <a:cubicBezTo>
                  <a:pt x="57" y="2492"/>
                  <a:pt x="29" y="2504"/>
                  <a:pt x="29" y="2504"/>
                </a:cubicBezTo>
                <a:cubicBezTo>
                  <a:pt x="26" y="2456"/>
                  <a:pt x="27" y="2408"/>
                  <a:pt x="21" y="2360"/>
                </a:cubicBezTo>
                <a:cubicBezTo>
                  <a:pt x="19" y="2345"/>
                  <a:pt x="12" y="2331"/>
                  <a:pt x="7" y="2317"/>
                </a:cubicBezTo>
                <a:cubicBezTo>
                  <a:pt x="5" y="2310"/>
                  <a:pt x="0" y="2295"/>
                  <a:pt x="0" y="2295"/>
                </a:cubicBezTo>
                <a:cubicBezTo>
                  <a:pt x="5" y="2257"/>
                  <a:pt x="11" y="2208"/>
                  <a:pt x="29" y="2173"/>
                </a:cubicBezTo>
                <a:cubicBezTo>
                  <a:pt x="49" y="2133"/>
                  <a:pt x="49" y="2152"/>
                  <a:pt x="79" y="2122"/>
                </a:cubicBezTo>
                <a:cubicBezTo>
                  <a:pt x="90" y="2111"/>
                  <a:pt x="96" y="2096"/>
                  <a:pt x="108" y="2086"/>
                </a:cubicBezTo>
                <a:cubicBezTo>
                  <a:pt x="116" y="2079"/>
                  <a:pt x="128" y="2077"/>
                  <a:pt x="137" y="2072"/>
                </a:cubicBezTo>
                <a:cubicBezTo>
                  <a:pt x="188" y="2042"/>
                  <a:pt x="235" y="2019"/>
                  <a:pt x="288" y="1993"/>
                </a:cubicBezTo>
                <a:cubicBezTo>
                  <a:pt x="307" y="1973"/>
                  <a:pt x="328" y="1970"/>
                  <a:pt x="353" y="1957"/>
                </a:cubicBezTo>
                <a:cubicBezTo>
                  <a:pt x="417" y="1925"/>
                  <a:pt x="532" y="1909"/>
                  <a:pt x="605" y="1899"/>
                </a:cubicBezTo>
                <a:cubicBezTo>
                  <a:pt x="655" y="1883"/>
                  <a:pt x="706" y="1872"/>
                  <a:pt x="756" y="1856"/>
                </a:cubicBezTo>
                <a:cubicBezTo>
                  <a:pt x="850" y="1858"/>
                  <a:pt x="944" y="1855"/>
                  <a:pt x="1037" y="1863"/>
                </a:cubicBezTo>
                <a:cubicBezTo>
                  <a:pt x="1081" y="1867"/>
                  <a:pt x="1128" y="1903"/>
                  <a:pt x="1173" y="1906"/>
                </a:cubicBezTo>
                <a:cubicBezTo>
                  <a:pt x="1332" y="1917"/>
                  <a:pt x="1250" y="1912"/>
                  <a:pt x="1418" y="1921"/>
                </a:cubicBezTo>
                <a:cubicBezTo>
                  <a:pt x="1451" y="1928"/>
                  <a:pt x="1473" y="1941"/>
                  <a:pt x="1505" y="1950"/>
                </a:cubicBezTo>
                <a:cubicBezTo>
                  <a:pt x="1541" y="1974"/>
                  <a:pt x="1570" y="1997"/>
                  <a:pt x="1613" y="2007"/>
                </a:cubicBezTo>
                <a:cubicBezTo>
                  <a:pt x="1655" y="2037"/>
                  <a:pt x="1708" y="2026"/>
                  <a:pt x="1757" y="2036"/>
                </a:cubicBezTo>
                <a:cubicBezTo>
                  <a:pt x="1694" y="2056"/>
                  <a:pt x="1771" y="2028"/>
                  <a:pt x="1721" y="2058"/>
                </a:cubicBezTo>
                <a:cubicBezTo>
                  <a:pt x="1714" y="2062"/>
                  <a:pt x="1706" y="2062"/>
                  <a:pt x="1699" y="2065"/>
                </a:cubicBezTo>
                <a:cubicBezTo>
                  <a:pt x="1691" y="2069"/>
                  <a:pt x="1684" y="2074"/>
                  <a:pt x="1677" y="2079"/>
                </a:cubicBezTo>
                <a:cubicBezTo>
                  <a:pt x="1658" y="2109"/>
                  <a:pt x="1618" y="2120"/>
                  <a:pt x="1584" y="2130"/>
                </a:cubicBezTo>
                <a:cubicBezTo>
                  <a:pt x="1550" y="2140"/>
                  <a:pt x="1517" y="2144"/>
                  <a:pt x="1483" y="2151"/>
                </a:cubicBezTo>
                <a:cubicBezTo>
                  <a:pt x="1439" y="2160"/>
                  <a:pt x="1397" y="2176"/>
                  <a:pt x="1353" y="2187"/>
                </a:cubicBezTo>
                <a:cubicBezTo>
                  <a:pt x="1303" y="2240"/>
                  <a:pt x="1237" y="2276"/>
                  <a:pt x="1195" y="2338"/>
                </a:cubicBezTo>
                <a:cubicBezTo>
                  <a:pt x="1180" y="2386"/>
                  <a:pt x="1135" y="2419"/>
                  <a:pt x="1094" y="2446"/>
                </a:cubicBezTo>
                <a:cubicBezTo>
                  <a:pt x="1075" y="2458"/>
                  <a:pt x="1062" y="2486"/>
                  <a:pt x="1051" y="2504"/>
                </a:cubicBezTo>
                <a:cubicBezTo>
                  <a:pt x="1049" y="2514"/>
                  <a:pt x="1049" y="2524"/>
                  <a:pt x="1044" y="2533"/>
                </a:cubicBezTo>
                <a:cubicBezTo>
                  <a:pt x="1041" y="2539"/>
                  <a:pt x="1032" y="2541"/>
                  <a:pt x="1029" y="2547"/>
                </a:cubicBezTo>
                <a:cubicBezTo>
                  <a:pt x="1022" y="2560"/>
                  <a:pt x="1018" y="2575"/>
                  <a:pt x="1015" y="2590"/>
                </a:cubicBezTo>
                <a:cubicBezTo>
                  <a:pt x="1013" y="2602"/>
                  <a:pt x="1013" y="2615"/>
                  <a:pt x="1008" y="2626"/>
                </a:cubicBezTo>
                <a:cubicBezTo>
                  <a:pt x="996" y="2652"/>
                  <a:pt x="963" y="2709"/>
                  <a:pt x="943" y="2734"/>
                </a:cubicBezTo>
                <a:cubicBezTo>
                  <a:pt x="923" y="2797"/>
                  <a:pt x="951" y="2720"/>
                  <a:pt x="921" y="2770"/>
                </a:cubicBezTo>
                <a:cubicBezTo>
                  <a:pt x="917" y="2777"/>
                  <a:pt x="919" y="2786"/>
                  <a:pt x="914" y="2792"/>
                </a:cubicBezTo>
                <a:cubicBezTo>
                  <a:pt x="909" y="2797"/>
                  <a:pt x="900" y="2797"/>
                  <a:pt x="893" y="2799"/>
                </a:cubicBezTo>
                <a:cubicBezTo>
                  <a:pt x="861" y="2821"/>
                  <a:pt x="825" y="2832"/>
                  <a:pt x="792" y="2850"/>
                </a:cubicBezTo>
                <a:cubicBezTo>
                  <a:pt x="761" y="2868"/>
                  <a:pt x="742" y="2888"/>
                  <a:pt x="713" y="2907"/>
                </a:cubicBezTo>
                <a:cubicBezTo>
                  <a:pt x="691" y="2967"/>
                  <a:pt x="723" y="2893"/>
                  <a:pt x="684" y="2943"/>
                </a:cubicBezTo>
                <a:cubicBezTo>
                  <a:pt x="665" y="2967"/>
                  <a:pt x="651" y="3051"/>
                  <a:pt x="641" y="3080"/>
                </a:cubicBezTo>
                <a:cubicBezTo>
                  <a:pt x="637" y="3093"/>
                  <a:pt x="622" y="3099"/>
                  <a:pt x="612" y="3109"/>
                </a:cubicBezTo>
                <a:cubicBezTo>
                  <a:pt x="577" y="3144"/>
                  <a:pt x="536" y="3173"/>
                  <a:pt x="489" y="3188"/>
                </a:cubicBezTo>
                <a:cubicBezTo>
                  <a:pt x="469" y="3202"/>
                  <a:pt x="452" y="3217"/>
                  <a:pt x="432" y="3231"/>
                </a:cubicBezTo>
                <a:cubicBezTo>
                  <a:pt x="424" y="3256"/>
                  <a:pt x="406" y="3290"/>
                  <a:pt x="381" y="3303"/>
                </a:cubicBezTo>
                <a:cubicBezTo>
                  <a:pt x="367" y="3310"/>
                  <a:pt x="352" y="3313"/>
                  <a:pt x="338" y="3318"/>
                </a:cubicBezTo>
                <a:cubicBezTo>
                  <a:pt x="331" y="3320"/>
                  <a:pt x="317" y="3325"/>
                  <a:pt x="317" y="3325"/>
                </a:cubicBezTo>
                <a:cubicBezTo>
                  <a:pt x="274" y="3320"/>
                  <a:pt x="229" y="3317"/>
                  <a:pt x="194" y="3289"/>
                </a:cubicBezTo>
                <a:cubicBezTo>
                  <a:pt x="189" y="3285"/>
                  <a:pt x="186" y="3278"/>
                  <a:pt x="180" y="3274"/>
                </a:cubicBezTo>
                <a:cubicBezTo>
                  <a:pt x="160" y="3262"/>
                  <a:pt x="130" y="3260"/>
                  <a:pt x="108" y="3253"/>
                </a:cubicBezTo>
                <a:cubicBezTo>
                  <a:pt x="98" y="3255"/>
                  <a:pt x="87" y="3254"/>
                  <a:pt x="79" y="3260"/>
                </a:cubicBezTo>
                <a:cubicBezTo>
                  <a:pt x="57" y="3277"/>
                  <a:pt x="82" y="3306"/>
                  <a:pt x="93" y="3318"/>
                </a:cubicBezTo>
                <a:cubicBezTo>
                  <a:pt x="107" y="3403"/>
                  <a:pt x="120" y="3375"/>
                  <a:pt x="223" y="3382"/>
                </a:cubicBezTo>
                <a:cubicBezTo>
                  <a:pt x="240" y="3385"/>
                  <a:pt x="258" y="3382"/>
                  <a:pt x="273" y="3390"/>
                </a:cubicBezTo>
                <a:cubicBezTo>
                  <a:pt x="280" y="3393"/>
                  <a:pt x="275" y="3407"/>
                  <a:pt x="281" y="3411"/>
                </a:cubicBezTo>
                <a:cubicBezTo>
                  <a:pt x="293" y="3420"/>
                  <a:pt x="324" y="3426"/>
                  <a:pt x="324" y="3426"/>
                </a:cubicBezTo>
                <a:cubicBezTo>
                  <a:pt x="299" y="3497"/>
                  <a:pt x="272" y="3556"/>
                  <a:pt x="324" y="3642"/>
                </a:cubicBezTo>
                <a:cubicBezTo>
                  <a:pt x="340" y="3669"/>
                  <a:pt x="386" y="3647"/>
                  <a:pt x="417" y="3649"/>
                </a:cubicBezTo>
                <a:cubicBezTo>
                  <a:pt x="457" y="3668"/>
                  <a:pt x="446" y="3677"/>
                  <a:pt x="475" y="3699"/>
                </a:cubicBezTo>
                <a:cubicBezTo>
                  <a:pt x="516" y="3731"/>
                  <a:pt x="593" y="3721"/>
                  <a:pt x="641" y="3728"/>
                </a:cubicBezTo>
                <a:cubicBezTo>
                  <a:pt x="697" y="3747"/>
                  <a:pt x="758" y="3729"/>
                  <a:pt x="813" y="3750"/>
                </a:cubicBezTo>
                <a:cubicBezTo>
                  <a:pt x="1008" y="3747"/>
                  <a:pt x="1202" y="3747"/>
                  <a:pt x="1397" y="3742"/>
                </a:cubicBezTo>
                <a:cubicBezTo>
                  <a:pt x="1424" y="3741"/>
                  <a:pt x="1450" y="3727"/>
                  <a:pt x="1476" y="3721"/>
                </a:cubicBezTo>
                <a:cubicBezTo>
                  <a:pt x="1486" y="3719"/>
                  <a:pt x="1505" y="3714"/>
                  <a:pt x="1505" y="3714"/>
                </a:cubicBezTo>
                <a:cubicBezTo>
                  <a:pt x="1512" y="3709"/>
                  <a:pt x="1529" y="3707"/>
                  <a:pt x="1526" y="3699"/>
                </a:cubicBezTo>
                <a:cubicBezTo>
                  <a:pt x="1523" y="3690"/>
                  <a:pt x="1507" y="3693"/>
                  <a:pt x="1497" y="3692"/>
                </a:cubicBezTo>
                <a:cubicBezTo>
                  <a:pt x="1476" y="3689"/>
                  <a:pt x="1454" y="3685"/>
                  <a:pt x="1433" y="3685"/>
                </a:cubicBezTo>
                <a:cubicBezTo>
                  <a:pt x="1418" y="3685"/>
                  <a:pt x="1462" y="3691"/>
                  <a:pt x="1476" y="3692"/>
                </a:cubicBezTo>
                <a:cubicBezTo>
                  <a:pt x="1493" y="3693"/>
                  <a:pt x="1509" y="3692"/>
                  <a:pt x="1526" y="3692"/>
                </a:cubicBezTo>
              </a:path>
            </a:pathLst>
          </a:custGeom>
          <a:noFill/>
          <a:ln w="92075" cap="rnd" cmpd="sng">
            <a:solidFill>
              <a:srgbClr val="008000"/>
            </a:solidFill>
            <a:prstDash val="sysDot"/>
            <a:round/>
            <a:headEnd type="diamond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059832" y="188640"/>
          <a:ext cx="1999994" cy="2437284"/>
        </p:xfrm>
        <a:graphic>
          <a:graphicData uri="http://schemas.openxmlformats.org/presentationml/2006/ole">
            <p:oleObj spid="_x0000_s1027" name="Image" r:id="rId6" imgW="5227773" imgH="6370872" progId="">
              <p:embed/>
            </p:oleObj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148064" y="188640"/>
            <a:ext cx="374441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Лонгитюд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1996-2004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6886600" cy="1143000"/>
          </a:xfrm>
          <a:effectLst>
            <a:outerShdw blurRad="50800" dist="38100" dir="2700000" algn="tl" rotWithShape="0">
              <a:schemeClr val="bg1">
                <a:lumMod val="25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ru-RU" sz="3600" b="1" dirty="0" smtClean="0"/>
              <a:t>Исследования письменной речи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12776"/>
            <a:ext cx="6660232" cy="1512168"/>
          </a:xfrm>
        </p:spPr>
        <p:txBody>
          <a:bodyPr>
            <a:normAutofit fontScale="92500"/>
          </a:bodyPr>
          <a:lstStyle/>
          <a:p>
            <a:pPr marL="0" lvl="0" indent="12700">
              <a:buNone/>
            </a:pPr>
            <a:r>
              <a:rPr lang="ru-RU" sz="2800" b="1" dirty="0" smtClean="0"/>
              <a:t>Письменная речь как письменное  словесное описание предметно-понятийных действий и описывающих их схем. </a:t>
            </a:r>
          </a:p>
          <a:p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19672" y="2852936"/>
            <a:ext cx="7308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 Письменное высказывание порождают ученики,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 оно должно быть открыто для трансформаций,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 автор и читатель имеют возможность непосредственного взаимодействия…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509120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Необходимость письменного высказывания мысли порождает ПАУЗУ… Письменная дискуссия – это «вход» в учебную коммуникацию.</a:t>
            </a:r>
          </a:p>
        </p:txBody>
      </p:sp>
      <p:pic>
        <p:nvPicPr>
          <p:cNvPr id="2050" name="Picture 2" descr="C:\Users\Васильевна\Desktop\фото видео\фоторезерв\1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88640"/>
            <a:ext cx="1884040" cy="1834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395536" y="573325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Порождение такого письменного текста – необходимое условие понимания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8640"/>
            <a:ext cx="518457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Формирующие эксперименты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795312"/>
            <a:ext cx="6300192" cy="1143000"/>
          </a:xfrm>
          <a:effectLst>
            <a:outerShdw blurRad="50800" dist="50800" dir="5400000" algn="ctr" rotWithShape="0">
              <a:schemeClr val="bg1">
                <a:lumMod val="25000"/>
                <a:alpha val="44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/>
              <a:t>Учебная проба(условия):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3074" name="Picture 2" descr="C:\Users\Васильевна\Desktop\фото видео\фоторезерв\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88640"/>
            <a:ext cx="2088233" cy="15841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5" name="Picture 3" descr="C:\Users\Васильевна\Desktop\фото видео\фоторезерв\ааа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16832"/>
            <a:ext cx="2088232" cy="1440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2483768" y="1484784"/>
            <a:ext cx="68407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Рамочный характер задачи (место оформления собственной цели)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Отсутствие прямых указаний на способ выполнения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«Вызов», содержащийся в задаче (субъективное ощущение отсутствия необходимых средств)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Наличие (</a:t>
            </a:r>
            <a:r>
              <a:rPr lang="ru-RU" sz="2400" b="1" dirty="0" err="1" smtClean="0"/>
              <a:t>выстроенность</a:t>
            </a:r>
            <a:r>
              <a:rPr lang="ru-RU" sz="2400" b="1" dirty="0" smtClean="0"/>
              <a:t> классом, умение пользоваться) потенциальных средств у ребенка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 Совместный анализ продукта, как способ осознания ребенком его опор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661248"/>
            <a:ext cx="842493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2000" b="1" dirty="0" smtClean="0"/>
              <a:t>Учебная модель, выступая как продукт мыслительного анализа, затем </a:t>
            </a:r>
            <a:r>
              <a:rPr lang="ru-RU" sz="2000" b="1" dirty="0" smtClean="0">
                <a:solidFill>
                  <a:srgbClr val="C00000"/>
                </a:solidFill>
              </a:rPr>
              <a:t>сама может сделаться </a:t>
            </a:r>
            <a:r>
              <a:rPr lang="ru-RU" sz="2000" b="1" dirty="0" smtClean="0"/>
              <a:t>особым средством мышления человека… В.В.Давыдов</a:t>
            </a:r>
            <a:endParaRPr lang="ru-RU" sz="2000" b="1" dirty="0"/>
          </a:p>
        </p:txBody>
      </p:sp>
      <p:sp>
        <p:nvSpPr>
          <p:cNvPr id="9" name="Овал 8"/>
          <p:cNvSpPr/>
          <p:nvPr/>
        </p:nvSpPr>
        <p:spPr>
          <a:xfrm>
            <a:off x="0" y="3501008"/>
            <a:ext cx="1296144" cy="1080120"/>
          </a:xfrm>
          <a:prstGeom prst="ellipse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УЗ</a:t>
            </a:r>
            <a:endParaRPr lang="ru-RU" sz="4800" dirty="0"/>
          </a:p>
        </p:txBody>
      </p:sp>
      <p:sp>
        <p:nvSpPr>
          <p:cNvPr id="10" name="Овал 9"/>
          <p:cNvSpPr/>
          <p:nvPr/>
        </p:nvSpPr>
        <p:spPr>
          <a:xfrm>
            <a:off x="1115616" y="4437112"/>
            <a:ext cx="1296144" cy="1152128"/>
          </a:xfrm>
          <a:prstGeom prst="ellipse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</a:t>
            </a:r>
            <a:endParaRPr lang="ru-RU" sz="4800" dirty="0"/>
          </a:p>
        </p:txBody>
      </p:sp>
      <p:sp>
        <p:nvSpPr>
          <p:cNvPr id="11" name="Овал 10"/>
          <p:cNvSpPr/>
          <p:nvPr/>
        </p:nvSpPr>
        <p:spPr>
          <a:xfrm>
            <a:off x="539552" y="4005064"/>
            <a:ext cx="1152128" cy="108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+</a:t>
            </a:r>
            <a:endParaRPr lang="ru-RU" sz="4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79912" y="116632"/>
            <a:ext cx="518457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Формирующие эксперименты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576" y="0"/>
            <a:ext cx="74168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3600" b="1" dirty="0">
                <a:solidFill>
                  <a:srgbClr val="993300"/>
                </a:solidFill>
              </a:rPr>
              <a:t>Серия «Классика РО»</a:t>
            </a:r>
          </a:p>
          <a:p>
            <a:pPr algn="ctr"/>
            <a:r>
              <a:rPr lang="en-US" sz="2400" b="1" dirty="0">
                <a:solidFill>
                  <a:srgbClr val="993300"/>
                </a:solidFill>
                <a:hlinkClick r:id="rId2"/>
              </a:rPr>
              <a:t>http://author-club.org/shop/categories/27/</a:t>
            </a:r>
            <a:r>
              <a:rPr lang="ru-RU" sz="2400" b="1" dirty="0">
                <a:solidFill>
                  <a:srgbClr val="993300"/>
                </a:solidFill>
              </a:rPr>
              <a:t> </a:t>
            </a:r>
          </a:p>
        </p:txBody>
      </p:sp>
      <p:pic>
        <p:nvPicPr>
          <p:cNvPr id="5" name="Изображение 2" descr="Нежнов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66650">
            <a:off x="4551812" y="1384270"/>
            <a:ext cx="3565028" cy="2599357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6" name="Изображение 3" descr="Высоцкая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73300">
            <a:off x="4719258" y="3426315"/>
            <a:ext cx="3672978" cy="2695309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" name="Изображение 4" descr="Репкин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45250">
            <a:off x="382654" y="1383317"/>
            <a:ext cx="3862815" cy="2809974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" name="Изображение 1" descr="Эльконин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19921">
            <a:off x="1677711" y="3395785"/>
            <a:ext cx="3707581" cy="2764362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576" y="0"/>
            <a:ext cx="74168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3600" b="1" dirty="0">
                <a:solidFill>
                  <a:srgbClr val="993300"/>
                </a:solidFill>
              </a:rPr>
              <a:t>Серия </a:t>
            </a:r>
            <a:r>
              <a:rPr lang="ru-RU" sz="3600" b="1" dirty="0" smtClean="0">
                <a:solidFill>
                  <a:srgbClr val="993300"/>
                </a:solidFill>
              </a:rPr>
              <a:t>«Практика </a:t>
            </a:r>
            <a:r>
              <a:rPr lang="ru-RU" sz="3600" b="1" dirty="0">
                <a:solidFill>
                  <a:srgbClr val="993300"/>
                </a:solidFill>
              </a:rPr>
              <a:t>РО»</a:t>
            </a:r>
          </a:p>
          <a:p>
            <a:pPr algn="ctr"/>
            <a:r>
              <a:rPr lang="en-US" sz="2400" b="1" dirty="0">
                <a:solidFill>
                  <a:srgbClr val="993300"/>
                </a:solidFill>
                <a:hlinkClick r:id="rId2"/>
              </a:rPr>
              <a:t>http://</a:t>
            </a:r>
            <a:r>
              <a:rPr lang="en-US" sz="2400" b="1" dirty="0" smtClean="0">
                <a:solidFill>
                  <a:srgbClr val="993300"/>
                </a:solidFill>
                <a:hlinkClick r:id="rId2"/>
              </a:rPr>
              <a:t>author-club.org/shop/categories/</a:t>
            </a:r>
            <a:r>
              <a:rPr lang="ru-RU" sz="2400" b="1" dirty="0" smtClean="0">
                <a:solidFill>
                  <a:srgbClr val="993300"/>
                </a:solidFill>
                <a:hlinkClick r:id="rId2"/>
              </a:rPr>
              <a:t>14</a:t>
            </a:r>
            <a:r>
              <a:rPr lang="en-US" sz="2400" b="1" dirty="0" smtClean="0">
                <a:solidFill>
                  <a:srgbClr val="993300"/>
                </a:solidFill>
                <a:hlinkClick r:id="rId2"/>
              </a:rPr>
              <a:t>/</a:t>
            </a:r>
            <a:r>
              <a:rPr lang="ru-RU" sz="2400" b="1" dirty="0" smtClean="0">
                <a:solidFill>
                  <a:srgbClr val="993300"/>
                </a:solidFill>
              </a:rPr>
              <a:t> </a:t>
            </a:r>
            <a:endParaRPr lang="ru-RU" sz="2400" b="1" dirty="0">
              <a:solidFill>
                <a:srgbClr val="993300"/>
              </a:solidFill>
            </a:endParaRPr>
          </a:p>
        </p:txBody>
      </p:sp>
      <p:pic>
        <p:nvPicPr>
          <p:cNvPr id="9" name="Изображение 5" descr="Львовский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0699">
            <a:off x="776239" y="1474892"/>
            <a:ext cx="3438740" cy="2519486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0" name="Изображение 6" descr="Красноярск2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15165">
            <a:off x="4501218" y="1371065"/>
            <a:ext cx="3471233" cy="2542502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1" name="Изображение 7" descr="Воронцов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46656">
            <a:off x="4372761" y="3551724"/>
            <a:ext cx="3517263" cy="2603424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2" name="Изображение 8" descr="Ижевск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11492">
            <a:off x="856983" y="3859649"/>
            <a:ext cx="3510494" cy="2566871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ru-RU" dirty="0" smtClean="0"/>
              <a:t>Этапы развития </a:t>
            </a:r>
            <a:r>
              <a:rPr lang="ru-RU" dirty="0" smtClean="0"/>
              <a:t>системы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836712"/>
          <a:ext cx="8712968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6192688"/>
              </a:tblGrid>
              <a:tr h="1391032">
                <a:tc>
                  <a:txBody>
                    <a:bodyPr/>
                    <a:lstStyle/>
                    <a:p>
                      <a:r>
                        <a:rPr lang="ru-RU" dirty="0" smtClean="0"/>
                        <a:t>1958-1980-е гг. </a:t>
                      </a:r>
                      <a:r>
                        <a:rPr lang="ru-RU" baseline="0" dirty="0" smtClean="0"/>
                        <a:t>Создание и первые исследования лаборатории психологии младшего школьника.  Репрессии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Норма  развития младшего школьника, теория учебной деятельности, теория содержательного обобщения, основы </a:t>
                      </a:r>
                      <a:r>
                        <a:rPr lang="ru-RU" dirty="0" err="1" smtClean="0"/>
                        <a:t>деятельностной</a:t>
                      </a:r>
                      <a:r>
                        <a:rPr lang="ru-RU" dirty="0" smtClean="0"/>
                        <a:t> дидактики, подходы к построению учебных курсов на </a:t>
                      </a:r>
                      <a:r>
                        <a:rPr lang="ru-RU" dirty="0" err="1" smtClean="0"/>
                        <a:t>деятельностных</a:t>
                      </a:r>
                      <a:r>
                        <a:rPr lang="ru-RU" dirty="0" smtClean="0"/>
                        <a:t> основаниях, поиск</a:t>
                      </a:r>
                      <a:r>
                        <a:rPr lang="ru-RU" baseline="0" dirty="0" smtClean="0"/>
                        <a:t> новых совместных форм обучения, </a:t>
                      </a:r>
                      <a:r>
                        <a:rPr lang="ru-RU" dirty="0" smtClean="0"/>
                        <a:t>методы диагностики психического развития младших</a:t>
                      </a:r>
                      <a:r>
                        <a:rPr lang="ru-RU" baseline="0" dirty="0" smtClean="0"/>
                        <a:t> школьников</a:t>
                      </a:r>
                      <a:endParaRPr lang="ru-RU" dirty="0"/>
                    </a:p>
                  </a:txBody>
                  <a:tcPr/>
                </a:tc>
              </a:tr>
              <a:tr h="75871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1990-е гг. – 2000 г</a:t>
                      </a:r>
                    </a:p>
                    <a:p>
                      <a:r>
                        <a:rPr lang="ru-RU" b="1" dirty="0" smtClean="0"/>
                        <a:t>Внедрение. Начальная школа</a:t>
                      </a:r>
                    </a:p>
                    <a:p>
                      <a:r>
                        <a:rPr lang="ru-RU" b="1" dirty="0" smtClean="0"/>
                        <a:t>Продолжение исследований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Широкое внедрение системы в практику российского образования (начальная школа) ,</a:t>
                      </a:r>
                      <a:r>
                        <a:rPr lang="ru-RU" b="1" baseline="0" dirty="0" smtClean="0"/>
                        <a:t>  создание </a:t>
                      </a:r>
                      <a:r>
                        <a:rPr lang="ru-RU" b="1" dirty="0" smtClean="0"/>
                        <a:t>полного научно-методического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smtClean="0"/>
                        <a:t>обеспечения учебного процесса по математике, русскому языку, изобразительному искусству, литературе, естествознанию; доказаны развивающие эффекты системы (влияние на развитие основ теоретического мышления и умения учиться), создание системы </a:t>
                      </a:r>
                      <a:r>
                        <a:rPr lang="ru-RU" b="1" dirty="0" err="1" smtClean="0"/>
                        <a:t>деятельностной</a:t>
                      </a:r>
                      <a:r>
                        <a:rPr lang="ru-RU" b="1" baseline="0" dirty="0" smtClean="0"/>
                        <a:t> переподготовки учителей . </a:t>
                      </a:r>
                      <a:endParaRPr lang="ru-RU" b="1" dirty="0"/>
                    </a:p>
                  </a:txBody>
                  <a:tcPr/>
                </a:tc>
              </a:tr>
              <a:tr h="75871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2000</a:t>
                      </a:r>
                      <a:r>
                        <a:rPr lang="ru-RU" b="1" baseline="0" dirty="0" smtClean="0"/>
                        <a:t> – 2015 </a:t>
                      </a:r>
                      <a:r>
                        <a:rPr lang="ru-RU" b="1" baseline="0" dirty="0" err="1" smtClean="0"/>
                        <a:t>гг</a:t>
                      </a:r>
                      <a:endParaRPr lang="ru-RU" b="1" baseline="0" dirty="0" smtClean="0"/>
                    </a:p>
                    <a:p>
                      <a:r>
                        <a:rPr lang="ru-RU" b="1" baseline="0" dirty="0" smtClean="0"/>
                        <a:t>Проект «Подростковая школа»</a:t>
                      </a:r>
                    </a:p>
                    <a:p>
                      <a:endParaRPr lang="ru-RU" b="1" dirty="0"/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Подходы к построению подростковой школы, в том числе разработка учебных курсов основной школы (математика, русский язык, </a:t>
                      </a:r>
                      <a:r>
                        <a:rPr lang="ru-RU" b="1" baseline="0" dirty="0" smtClean="0"/>
                        <a:t>литература, </a:t>
                      </a:r>
                      <a:r>
                        <a:rPr lang="ru-RU" b="1" dirty="0" smtClean="0"/>
                        <a:t>физика, биология, химия,</a:t>
                      </a:r>
                      <a:r>
                        <a:rPr lang="ru-RU" b="1" baseline="0" dirty="0" smtClean="0"/>
                        <a:t> география); основы теории построения УМК,  инструменты диагностики; выявление образовательных эффектов; исследование проблем динамики УД и ее субъекта</a:t>
                      </a:r>
                      <a:endParaRPr lang="ru-RU" b="1" dirty="0"/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576" y="0"/>
            <a:ext cx="74168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3600" b="1" dirty="0">
                <a:solidFill>
                  <a:srgbClr val="993300"/>
                </a:solidFill>
              </a:rPr>
              <a:t>Серия </a:t>
            </a:r>
            <a:r>
              <a:rPr lang="ru-RU" sz="3600" b="1" dirty="0" smtClean="0">
                <a:solidFill>
                  <a:srgbClr val="993300"/>
                </a:solidFill>
              </a:rPr>
              <a:t>«Проекты </a:t>
            </a:r>
            <a:r>
              <a:rPr lang="ru-RU" sz="3600" b="1" dirty="0">
                <a:solidFill>
                  <a:srgbClr val="993300"/>
                </a:solidFill>
              </a:rPr>
              <a:t>РО»</a:t>
            </a:r>
          </a:p>
          <a:p>
            <a:pPr algn="ctr"/>
            <a:r>
              <a:rPr lang="en-US" sz="2400" b="1" dirty="0">
                <a:solidFill>
                  <a:srgbClr val="993300"/>
                </a:solidFill>
                <a:hlinkClick r:id="rId2"/>
              </a:rPr>
              <a:t>http://</a:t>
            </a:r>
            <a:r>
              <a:rPr lang="en-US" sz="2400" b="1" dirty="0" smtClean="0">
                <a:solidFill>
                  <a:srgbClr val="993300"/>
                </a:solidFill>
                <a:hlinkClick r:id="rId2"/>
              </a:rPr>
              <a:t>author-club.org/shop/categories/2</a:t>
            </a:r>
            <a:r>
              <a:rPr lang="ru-RU" sz="2400" b="1" dirty="0" smtClean="0">
                <a:solidFill>
                  <a:srgbClr val="993300"/>
                </a:solidFill>
                <a:hlinkClick r:id="rId2"/>
              </a:rPr>
              <a:t>9</a:t>
            </a:r>
            <a:r>
              <a:rPr lang="en-US" sz="2400" b="1" dirty="0" smtClean="0">
                <a:solidFill>
                  <a:srgbClr val="993300"/>
                </a:solidFill>
                <a:hlinkClick r:id="rId2"/>
              </a:rPr>
              <a:t>/</a:t>
            </a:r>
            <a:r>
              <a:rPr lang="ru-RU" sz="2400" b="1" dirty="0" smtClean="0">
                <a:solidFill>
                  <a:srgbClr val="993300"/>
                </a:solidFill>
              </a:rPr>
              <a:t> </a:t>
            </a:r>
            <a:endParaRPr lang="ru-RU" sz="2400" b="1" dirty="0">
              <a:solidFill>
                <a:srgbClr val="993300"/>
              </a:solidFill>
            </a:endParaRPr>
          </a:p>
        </p:txBody>
      </p:sp>
      <p:pic>
        <p:nvPicPr>
          <p:cNvPr id="7" name="Изображение 1" descr="SAM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55392">
            <a:off x="902178" y="1538394"/>
            <a:ext cx="3872967" cy="2879824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" name="Изображение 3" descr="Ковалева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22361">
            <a:off x="4900301" y="1517298"/>
            <a:ext cx="3585124" cy="2600785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3" name="Изображение 4" descr="Пифагор_1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95167">
            <a:off x="860039" y="3425685"/>
            <a:ext cx="3490570" cy="2578692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4" name="Изображение 2" descr="Штерингарц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73543">
            <a:off x="4467616" y="3471618"/>
            <a:ext cx="3729688" cy="2735009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916832"/>
            <a:ext cx="9144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1E5A8C"/>
                </a:solidFill>
              </a:rPr>
              <a:t>В целях реализации ФГОС ООО второго поколения и дальнейшего развития образовательной системы Д.Б. </a:t>
            </a:r>
            <a:r>
              <a:rPr lang="ru-RU" sz="2000" i="1" dirty="0" err="1">
                <a:solidFill>
                  <a:srgbClr val="1E5A8C"/>
                </a:solidFill>
              </a:rPr>
              <a:t>Эльконина</a:t>
            </a:r>
            <a:r>
              <a:rPr lang="ru-RU" sz="2000" i="1" dirty="0">
                <a:solidFill>
                  <a:srgbClr val="1E5A8C"/>
                </a:solidFill>
              </a:rPr>
              <a:t> – В.В. Давыдова Международная ассоциация «Развивающее обучение» совместно с Открытым институтом «Развивающее образование» (ОИРО) и Некоммерческим партнерством «Авторский Клуб» (НПАК) расширяет действующую Экспериментальную площадку МАРО. </a:t>
            </a:r>
            <a:r>
              <a:rPr lang="ru-RU" sz="2000" b="1" i="1" dirty="0">
                <a:solidFill>
                  <a:srgbClr val="1E5A8C"/>
                </a:solidFill>
              </a:rPr>
              <a:t>В 2015-16 учебном году для апробации </a:t>
            </a:r>
            <a:r>
              <a:rPr lang="ru-RU" sz="2000" i="1" dirty="0">
                <a:solidFill>
                  <a:srgbClr val="1E5A8C"/>
                </a:solidFill>
              </a:rPr>
              <a:t>предлагаются экспериментальные учебно-методические материалы по следующим курсам: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rgbClr val="1E5A8C"/>
                </a:solidFill>
              </a:rPr>
              <a:t>Математика (5-6 классы). </a:t>
            </a:r>
            <a:r>
              <a:rPr lang="ru-RU" sz="2000" b="1" i="1" dirty="0">
                <a:solidFill>
                  <a:srgbClr val="1E5A8C"/>
                </a:solidFill>
              </a:rPr>
              <a:t>Рук.  С.Ф. Горбов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rgbClr val="1E5A8C"/>
                </a:solidFill>
              </a:rPr>
              <a:t>Литература (5 класс). </a:t>
            </a:r>
            <a:r>
              <a:rPr lang="ru-RU" sz="2000" b="1" i="1" dirty="0">
                <a:solidFill>
                  <a:srgbClr val="1E5A8C"/>
                </a:solidFill>
              </a:rPr>
              <a:t>Рук.  к.психол.н. З.Н. </a:t>
            </a:r>
            <a:r>
              <a:rPr lang="ru-RU" sz="2000" b="1" i="1" dirty="0" err="1">
                <a:solidFill>
                  <a:srgbClr val="1E5A8C"/>
                </a:solidFill>
              </a:rPr>
              <a:t>Новлянская</a:t>
            </a:r>
            <a:endParaRPr lang="ru-RU" sz="2000" b="1" i="1" dirty="0">
              <a:solidFill>
                <a:srgbClr val="1E5A8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rgbClr val="1E5A8C"/>
                </a:solidFill>
              </a:rPr>
              <a:t>Природоведение (5 класс). </a:t>
            </a:r>
            <a:r>
              <a:rPr lang="ru-RU" sz="2000" b="1" i="1" dirty="0">
                <a:solidFill>
                  <a:srgbClr val="1E5A8C"/>
                </a:solidFill>
              </a:rPr>
              <a:t>Рук. к.психол.н. Е.В. Высоцкая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rgbClr val="1E5A8C"/>
                </a:solidFill>
              </a:rPr>
              <a:t>Биология (5/6 – 8 классы). </a:t>
            </a:r>
            <a:r>
              <a:rPr lang="ru-RU" sz="2000" b="1" i="1" dirty="0">
                <a:solidFill>
                  <a:srgbClr val="1E5A8C"/>
                </a:solidFill>
              </a:rPr>
              <a:t>Рук. к.психол.н. Е.В. </a:t>
            </a:r>
            <a:r>
              <a:rPr lang="ru-RU" sz="2000" b="1" i="1" dirty="0" err="1">
                <a:solidFill>
                  <a:srgbClr val="1E5A8C"/>
                </a:solidFill>
              </a:rPr>
              <a:t>Чудинова</a:t>
            </a:r>
            <a:r>
              <a:rPr lang="ru-RU" sz="2000" b="1" i="1" dirty="0">
                <a:solidFill>
                  <a:srgbClr val="1E5A8C"/>
                </a:solidFill>
              </a:rPr>
              <a:t>, В.Е. Зайцева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rgbClr val="1E5A8C"/>
                </a:solidFill>
              </a:rPr>
              <a:t>Физика (5/6 – 11 классы). </a:t>
            </a:r>
            <a:r>
              <a:rPr lang="ru-RU" sz="2000" b="1" i="1" dirty="0">
                <a:solidFill>
                  <a:srgbClr val="1E5A8C"/>
                </a:solidFill>
              </a:rPr>
              <a:t>Рук. к.психол.н. В.А. Львовский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rgbClr val="1E5A8C"/>
                </a:solidFill>
              </a:rPr>
              <a:t>География (6 класс). Рук. к.п.н. </a:t>
            </a:r>
            <a:r>
              <a:rPr lang="ru-RU" sz="2000" b="1" i="1" dirty="0">
                <a:solidFill>
                  <a:srgbClr val="1E5A8C"/>
                </a:solidFill>
              </a:rPr>
              <a:t>А.Б. Воронцов, к.п.н. С.П. Санина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rgbClr val="1E5A8C"/>
                </a:solidFill>
              </a:rPr>
              <a:t>Химия (6/7 класс). Рук. к.психол.н. </a:t>
            </a:r>
            <a:r>
              <a:rPr lang="ru-RU" sz="2000" b="1" i="1" dirty="0">
                <a:solidFill>
                  <a:srgbClr val="1E5A8C"/>
                </a:solidFill>
              </a:rPr>
              <a:t>Е.В. Высоцкая</a:t>
            </a:r>
            <a:endParaRPr lang="ru-RU" sz="2000" i="1" dirty="0"/>
          </a:p>
        </p:txBody>
      </p:sp>
      <p:pic>
        <p:nvPicPr>
          <p:cNvPr id="6" name="Picture 5" descr="C:\Users\Васильевна\Desktop\03-07-2015_18-38-19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03648" cy="1254043"/>
          </a:xfrm>
          <a:prstGeom prst="rect">
            <a:avLst/>
          </a:prstGeom>
          <a:noFill/>
          <a:effectLst>
            <a:outerShdw blurRad="50800" dist="50800" dir="2700000" algn="tl" rotWithShape="0">
              <a:schemeClr val="bg1">
                <a:lumMod val="25000"/>
                <a:alpha val="39000"/>
              </a:schemeClr>
            </a:outerShdw>
          </a:effectLst>
        </p:spPr>
      </p:pic>
      <p:pic>
        <p:nvPicPr>
          <p:cNvPr id="7" name="Picture 7" descr="C:\Users\Васильевна\Desktop\03-07-2015_18-38-19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0"/>
            <a:ext cx="1656184" cy="1642899"/>
          </a:xfrm>
          <a:prstGeom prst="rect">
            <a:avLst/>
          </a:prstGeom>
          <a:noFill/>
          <a:effectLst>
            <a:outerShdw blurRad="50800" dist="50800" dir="2700000" algn="tl" rotWithShape="0">
              <a:schemeClr val="bg1">
                <a:lumMod val="25000"/>
                <a:alpha val="39000"/>
              </a:schemeClr>
            </a:outerShdw>
          </a:effectLst>
        </p:spPr>
      </p:pic>
      <p:pic>
        <p:nvPicPr>
          <p:cNvPr id="5" name="Picture 4" descr="C:\Users\Васильевна\Desktop\03-07-2015_18-38-19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2421" y="0"/>
            <a:ext cx="2431579" cy="1656184"/>
          </a:xfrm>
          <a:prstGeom prst="rect">
            <a:avLst/>
          </a:prstGeom>
          <a:noFill/>
          <a:effectLst>
            <a:outerShdw blurRad="50800" dist="50800" dir="2700000" algn="tl" rotWithShape="0">
              <a:schemeClr val="bg1">
                <a:lumMod val="25000"/>
                <a:alpha val="39000"/>
              </a:scheme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491880" y="0"/>
            <a:ext cx="3024336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93300"/>
                </a:solidFill>
              </a:rPr>
              <a:t>Экспериментальная площадка МАРО </a:t>
            </a:r>
          </a:p>
          <a:p>
            <a:pPr algn="ctr"/>
            <a:r>
              <a:rPr lang="ru-RU" b="1" dirty="0" smtClean="0">
                <a:solidFill>
                  <a:srgbClr val="993300"/>
                </a:solidFill>
              </a:rPr>
              <a:t>«Подростковая школа: ФГОС второго поколения» </a:t>
            </a:r>
            <a:r>
              <a:rPr lang="en-US" b="1" dirty="0" smtClean="0">
                <a:solidFill>
                  <a:srgbClr val="993300"/>
                </a:solidFill>
                <a:hlinkClick r:id="rId5"/>
              </a:rPr>
              <a:t>http://author-club.org/shop/categories/38/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88024" y="6309320"/>
            <a:ext cx="4176464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Научно-практические разработки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Васильевна\Desktop\03-07-2015_18-38-19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9" y="0"/>
            <a:ext cx="9340399" cy="6981949"/>
          </a:xfrm>
          <a:prstGeom prst="rect">
            <a:avLst/>
          </a:prstGeom>
          <a:noFill/>
        </p:spPr>
      </p:pic>
      <p:pic>
        <p:nvPicPr>
          <p:cNvPr id="10" name="Picture 4" descr="C:\Users\Васильевна\Desktop\lo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7" y="188640"/>
            <a:ext cx="1728192" cy="1451761"/>
          </a:xfrm>
          <a:prstGeom prst="rect">
            <a:avLst/>
          </a:prstGeom>
          <a:noFill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1772816"/>
            <a:ext cx="1862603" cy="1490464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C:\Users\Васильевна\Desktop\Без имени-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14405"/>
            <a:ext cx="3168352" cy="2643595"/>
          </a:xfrm>
          <a:prstGeom prst="rect">
            <a:avLst/>
          </a:prstGeom>
          <a:noFill/>
        </p:spPr>
      </p:pic>
      <p:pic>
        <p:nvPicPr>
          <p:cNvPr id="12" name="Picture 12" descr="zmd_front_5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924944"/>
            <a:ext cx="1379442" cy="1368152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260648"/>
            <a:ext cx="3060145" cy="244827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>
            <a:outerShdw blurRad="63500" sx="129000" sy="129000" algn="ctr" rotWithShape="0">
              <a:srgbClr val="FFFFFF">
                <a:alpha val="77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788024" y="6309320"/>
            <a:ext cx="4176464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Научно-практические разработки</a:t>
            </a:r>
            <a:endParaRPr lang="ru-RU" sz="2000" dirty="0"/>
          </a:p>
        </p:txBody>
      </p:sp>
      <p:sp>
        <p:nvSpPr>
          <p:cNvPr id="13" name="Овал 12"/>
          <p:cNvSpPr/>
          <p:nvPr/>
        </p:nvSpPr>
        <p:spPr>
          <a:xfrm>
            <a:off x="2771800" y="548680"/>
            <a:ext cx="144016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35 школ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Васильевна\Desktop\Новая папка\Без имени-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4475990" cy="3356992"/>
          </a:xfrm>
          <a:prstGeom prst="rect">
            <a:avLst/>
          </a:prstGeom>
          <a:noFill/>
        </p:spPr>
      </p:pic>
      <p:pic>
        <p:nvPicPr>
          <p:cNvPr id="3" name="Picture 2" descr="C:\Users\Васильевна\Desktop\Новая папка\Без имени-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3833192" cy="252028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50800" dir="5400000" algn="ctr" rotWithShape="0">
              <a:schemeClr val="bg1">
                <a:lumMod val="25000"/>
                <a:alpha val="73000"/>
              </a:schemeClr>
            </a:outerShdw>
          </a:effectLst>
        </p:spPr>
      </p:pic>
      <p:pic>
        <p:nvPicPr>
          <p:cNvPr id="2" name="Picture 2" descr="C:\Users\Васильевна\Desktop\Новая папка\Без имени-6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772816"/>
            <a:ext cx="3754735" cy="2736304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50800" dir="5400000" algn="ctr" rotWithShape="0">
              <a:schemeClr val="bg1">
                <a:lumMod val="25000"/>
                <a:alpha val="73000"/>
              </a:schemeClr>
            </a:outerShdw>
          </a:effectLst>
        </p:spPr>
      </p:pic>
      <p:pic>
        <p:nvPicPr>
          <p:cNvPr id="4" name="Picture 2" descr="C:\Users\Васильевна\Desktop\Новая папка\Без имени-7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01008"/>
            <a:ext cx="3879097" cy="252375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50800" dir="5400000" algn="ctr" rotWithShape="0">
              <a:schemeClr val="bg1">
                <a:lumMod val="25000"/>
                <a:alpha val="73000"/>
              </a:schemeClr>
            </a:outerShdw>
          </a:effectLst>
        </p:spPr>
      </p:pic>
      <p:pic>
        <p:nvPicPr>
          <p:cNvPr id="5" name="Picture 2" descr="C:\Users\Васильевна\Desktop\Новая папка\Без имени-5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3068960"/>
            <a:ext cx="4716016" cy="358417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50800" dir="5400000" algn="ctr" rotWithShape="0">
              <a:schemeClr val="bg1">
                <a:lumMod val="25000"/>
                <a:alpha val="73000"/>
              </a:scheme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83968" y="188640"/>
            <a:ext cx="4680520" cy="1913608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25000"/>
                <a:alpha val="44000"/>
              </a:schemeClr>
            </a:outerShdw>
          </a:effectLst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Интерактивное методическое пособие для учителя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6309320"/>
            <a:ext cx="4176464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Научно-практические разработки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76672"/>
            <a:ext cx="3456384" cy="3108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ОИРО Федеральная инновационная площадка 2010-2015 по созданию школьной системы оценки качества образования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3861048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Основной результат – построение педагогической технологии формирующего (</a:t>
            </a:r>
            <a:r>
              <a:rPr lang="ru-RU" sz="2800" b="1" dirty="0" err="1" smtClean="0"/>
              <a:t>критериального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безотметочного</a:t>
            </a:r>
            <a:r>
              <a:rPr lang="ru-RU" sz="2800" b="1" dirty="0" smtClean="0"/>
              <a:t>) оценивания, а также системы диагностических заданий и коррекционных работ на всех ступенях школьного образования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6309320"/>
            <a:ext cx="4176464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Научно-практические разработки</a:t>
            </a:r>
            <a:endParaRPr lang="ru-RU" sz="2000" dirty="0"/>
          </a:p>
        </p:txBody>
      </p:sp>
      <p:pic>
        <p:nvPicPr>
          <p:cNvPr id="49154" name="Picture 2" descr="C:\Users\Васильевна\Desktop\фото видео\фоторезерв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476672"/>
            <a:ext cx="4628946" cy="30963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491064" cy="1354162"/>
          </a:xfrm>
          <a:effectLst>
            <a:outerShdw blurRad="50800" dist="38100" dir="2700000" algn="tl" rotWithShape="0">
              <a:schemeClr val="bg1">
                <a:lumMod val="25000"/>
                <a:alpha val="40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/>
              <a:t>Влияние на современную ситуацию в образовании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созданы прецеденты, задана планка (два типа неверного отношения</a:t>
            </a:r>
            <a:r>
              <a:rPr lang="ru-RU" dirty="0" smtClean="0"/>
              <a:t>: 1) </a:t>
            </a:r>
            <a:r>
              <a:rPr lang="ru-RU" dirty="0" smtClean="0"/>
              <a:t>это невозможно, </a:t>
            </a:r>
            <a:r>
              <a:rPr lang="ru-RU" dirty="0" smtClean="0"/>
              <a:t>2) мы </a:t>
            </a:r>
            <a:r>
              <a:rPr lang="ru-RU" dirty="0" smtClean="0"/>
              <a:t>всю жизнь так работали); </a:t>
            </a:r>
          </a:p>
          <a:p>
            <a:r>
              <a:rPr lang="ru-RU" dirty="0" smtClean="0"/>
              <a:t>изменение форм обучения в начальной школе (само- и </a:t>
            </a:r>
            <a:r>
              <a:rPr lang="ru-RU" dirty="0" err="1" smtClean="0"/>
              <a:t>взаимооценивание</a:t>
            </a:r>
            <a:r>
              <a:rPr lang="ru-RU" dirty="0" smtClean="0"/>
              <a:t>, групповые формы работы, проектные задачи)</a:t>
            </a:r>
          </a:p>
          <a:p>
            <a:r>
              <a:rPr lang="ru-RU" dirty="0" smtClean="0"/>
              <a:t>альтернативная система оценки качества образования (</a:t>
            </a:r>
            <a:r>
              <a:rPr lang="en-US" dirty="0" smtClean="0"/>
              <a:t>SAM,  </a:t>
            </a:r>
            <a:r>
              <a:rPr lang="ru-RU" dirty="0" err="1" smtClean="0"/>
              <a:t>критериальное</a:t>
            </a:r>
            <a:r>
              <a:rPr lang="ru-RU" dirty="0" smtClean="0"/>
              <a:t> оценивание, др.)</a:t>
            </a:r>
          </a:p>
          <a:p>
            <a:r>
              <a:rPr lang="ru-RU" dirty="0" smtClean="0"/>
              <a:t>изменение  ФГОС </a:t>
            </a:r>
            <a:endParaRPr lang="ru-RU" dirty="0"/>
          </a:p>
        </p:txBody>
      </p:sp>
      <p:sp>
        <p:nvSpPr>
          <p:cNvPr id="27650" name="AutoShape 2" descr="data:image/jpeg;base64,/9j/4AAQSkZJRgABAQAAAQABAAD/2wCEAAkGBxIREBUQExAQFRUXGRcWGBUYFhcWIBkYGBcYFxYYGBcYHSkgGBslGxcYITEhJikrLi4uGB8zODMsNygtLisBCgoKDg0OGxAQGy0mHyUtLTcvLi0tLS0tKystLS0tLS0tLS0tLS0tLS0tLS0tLS0tLS0tLS0tLS0tLS0tLS0tLf/AABEIAOEA4QMBIgACEQEDEQH/xAAcAAEAAgMBAQEAAAAAAAAAAAAABAUBAwYHAgj/xAA7EAABAwMCAwYDBgYCAgMAAAABAAIRAxIhBDEFQVEGEyJhcYEykaEHQrHB4fAUI1Ji0fGCohZyFTND/8QAGgEBAAMBAQEAAAAAAAAAAAAAAAECAwUEBv/EACcRAQEAAQMEAgEEAwAAAAAAAAABAgMREiExQVEEE3EFQmGBIiMy/9oADAMBAAIRAxEAPwD3FERAREQEREBERAREQEREBERAREQEREBERAREQEREBERAREQEREBERAREQEREBERAREQEREBERAREQEREBERAREQEREBERAREQEREBERAREQEREBERAREQEREBERAREQEREBERAREQEREBERAREQEREBERAREQEREBERAREQEREBERAREQERYKDKLCIMosLXV1DG/E9rfUgfig2oqqv2i0rN69M+QN34KFU7Yafdoe4dcNHzcVFykTtXRIuWd20pAE2OcP7SHfp9VJ0/bHSOMGr3Z6Px5biQomePtPG+nQIvilVa5oc0gg5BBkH0IX2rKiIiAiIgIsSsoCLCj6nXUqfx1GN9XAIJKKlqdqdIP/wBw7/1DnfVoham9r9KTAe4+0fV0KvKJ2q/Rc9X7X6dvPy+Jn5OJUKp23pzApuzthxn0hufZOeJtXXIvP6nb8mbWD2Y4n/tA9lB1Pa/VucGsFWT/AG02jHsSq3UxieGT05YJXlv/AJZqTN1OrLcO8bY9Ya4Rj88KurcX72SabQ/cBz2RGJhxeYz0Cj7ot9eT1upr6Td6tMf8gtDuNUBnvQfQE/gF5BqKmovDDVNPo1kukbCJDR5ct01LWtH8zvSCQfE9r/YtGGnyuVbq+omafuvUava3TAxfJ9t+kTMqq1Pb5jTAou3EEugHzwCuFo1A1v8ALotsJ2uYRjGRdnrB9Vt7u4AlrJJIF5bAGDIjIOByKr9uaeGM8uwf22ccAUweoDngepJaoNftRqviJ8Pla0+mASqDUVATY7uwdri+6Afafw5r6qaVrGl/fDwSSW+G3kOcwciduqjlnU7YRI1PaGu503Etnm8kRHLIk+irtTxcl9jWl7pkOFgBnkTBxkKDXF0lrnVoghjA6SDvkCXGfOArqnwui5zbWm45hzC2COriMHlgqLL5Tynhpr6Job/MrBk7gAmT6dMjl8lGraC26wvMAEkNyOuXlXtXhoADMNN04AJImJk4x5lbNYaVFlz61gkiS5rPWMb52Vexvv1c539Rlo/hmul0BxIyMSS238DzVh/Cio2baLeQbbJnpG59lzWu4x4u7Yy9zTc1wON4vLuWOeyxw3jz2veXM8Tm4bOTE5DhPnsrWI3d52Y4hU0jw0gmk7cCAAerW7tMDrlekUaoe0OaQQRII5grw1vaOs8CyjS5SXF0EEbYEkecLufsy43Uqirp6rWCw3U7Zgt2cM9DHzWmnn12qmWPl3iLCLdmyoHEOId2WtDHOc72DQObidvTc/NS61QNaSeS5LiPEiCQMu5nkD+fovN8n5E0sf5baOldS7Ru1n8RUdd/FmmIixjABM7yTOyr9dS1zWfy6xqGTPje0xGABMT7qJ/GVCfjP/UfTdS9PxJ7T4xI6/vC5mPzLb1r25fDsnRzGp19Wk0tPeCodwa9Rxxie7Lt/wBd18UeJVItIaRGLhM5kGC6CcbwSuw4twqlq2SQA8DwVBgjyMZI8l5ydFWbVqMcC0tGxE5b8QGRLYIIPRe3HPnO7yWTHvF46rTfAqBm8Ra2AfTJO3OQvmtqg55b3knDQzIkf2kDYdCud11RjO7BNS8h0uaXcj4SIcOR2H12UfUVSKgp076l4L7wS0CdySTJgT12CvMbUXKTwvyaILgQByGSCDzgAxPqpLDS+AFzrQDLg95mfDEdc42VToalem2pdcKRwC5pwRgQQ3M3Nz6dFY/+QUm+F1VxfaA7wta0EQSQXPwd8DoYCn60fZ6fWjrPqkU2k7Yc42jAwIIkmMxHIFa9WLIu1Ap5xzMAGbXH5ny2VfR4yys8ODXkFxBbfaTmT8IkSPT/ADvqcV0Ih38I0lmSHuFUkyNrp58+W6TCRPLKtNTXNqObTpB8mJeX3GAZEs+66Qp+opVjTaHVKjgfC5ls/DEYb4SD1MTMSVH4f2zoGq6lSo294YZaGgBxxNx2BP7yr7inEi2l/LfLrvDcYz8I32AJH08ksv4RLPypDTfZ4Kd0mMNgCBdIPL0P5SpWk4YajZLC0mIBIyWnfBxMDcfivvh2vJp1AQ24FxeJkTvDdswYxvKiantKPFZTqOEYMBsEb5OVFxyq3LHxG9vD21P/ALTQY48gx+HDZ3xADHMY+sY4lwGhRpGtWc4geI7mXRLnXi4t98ZVfqNaytUZu8NGbvDDsHwlxbzyN5UHWa2rVDmOqsNO0h4c0tIEtAF+A66CZGBBGSnT2Xl6fbuNaQS+nQcZkNe9r3+I4gRDQTI6qq/+W02Q17qRBybD4zORA3EZ8XON1Z1O07QxzXQxhucyGmLi4uJwdg44g/NVDtS7WOLm0WhgDz3jpGMuMYcXQT02K0nVSzb0sOEdpqdAXtL6lQ4gRAa7EFv3T5TiVYarXat9Vp8FIENiDIJBy4u+8TaMenXOrgXDL9MA99JwtJaGtLSHZ8TrpnPLb0iF80dJUqUW1aZa610W2WTIxDoBPtsqZd+i2Nnlv1vHdbU+EtZb8T4zt/dgf69FEOiY/PfVCXfec43EkGSZEZMdYwpmk4XUcHPvphtwN0XeE2TyE5OPJSm8IZUYHP1BjYFpawTIFsnnifZR1W3xnZXa/hFGnY+nUqFxEODoiADtg9DnafVY0tanSrCrY0hoi18Hfn0npC++JUKIYY1DSbrfibkjEktzB9t1UsdSJAax7jjxXF8wPEB90CSPmpm23VG98LutUqVngUqZMzJw0CT1mOe2+V0HYHTuo66nJptua4WNG4tOTOxBb+K51vE6xIDGNpANgmLjiDLYwD7FTOxrXnilCo6pe4Pc0kkCAaZtAjBMzgBRjZunKZbV7ciwi9bzKrtHqiymI9fU7NHzM/8AFcLqHkmJPUxuZ5eXU+q6jthVgtHIZ+X+1yJfOfc+pXB+fqXLV29O18DTk0+XtuogExaI+f6KSx4G2fL/AAq0aq04wfb6+akNqBxmR6xEeo5heKV7bFtodXYYnwn6fqvrjuna6magbLgImBt6n1+RKoOF1zVmuZDDcGt6tuIFXzkBpHkfNdNoZdSc075A/KF7dDO45ca53ydKWc45fXCnUoFjwz4YlwBzBJ23y0Lg6HFKdF7xTDw0DLRAEn71OWkszmJjK2cS0upbLald5aDEFxZ6wZ8/TdKNJop3Wsc4GZjbcOlw6gCByldTlI8EwrotRx6nqA5l1ZlIhj3Oc2S2Iw0gmPhBkjquW1+vo1PA2g+5pIJbNQkZw0BwFs8+kKca4qUWMaHFs24lrbhGLj8cxtjfYK44Vpi/TBgdZBcwQGG0Y8M8xgD0MdUxsMpxnSuGGoq1AabWMYCRJAE4xMnIMDr1VxwzhmnbF7jVcSw5M2mSXANmI2+KcA+i+tRoKTdV3b6lSp3uHv7xrPvAjDWYgs6jZZd2RbIPeuaDzv3GCDBB3aY35Std54Z/lZ8V4yxxstpEBpbcwDwiWkCLiWgOa0gjaJ5woLKtO8ubWa9xIJqPL5pmSYbBE3GNx909FG0eh0zHd2RUrEkC0PweYEtgREZ9VMr8HbLmsbToxAi4uJIIAJ2BiTvPPbKp/a+/8N9DTd9VhzAGHNzCX7TEl0ZIk/sKv4hqHd45rAwAAWwLyDAku3HUz67rVr67SG0GurE4IqOOItOWtJz0HVZdoCxwAcZey4gmyBDjFnTnv5KvDbu0mdvZPq6uhX7sFpL5kgU4uxOQXQRmNhutNTh1SrUIfTqFgggSGw0QPCRAaM7emd1Hp6Km5jRTIa4NcXENqEhwI+Ex4fT67L6GnrMpeGpDbQQYceZkm7YmSMYjkk4xFmWSRrNJTpBhbo2w7xBxd3hwczd8JyD7K1sqlsNo0qQe2Zkl2bTYIHMEc43VZ3FcuDX1WNb8QuaBuQASAJE5J9Fv1T6zmVG06rCJw4Bw8U2gNO4mNjyJ2hRzntH130h0TS07IvrucRN7CA1pI+GdhPPJ5K4bxh7abQ2iJ+KXGJJ+AgNJgnJjzVRWohj6c0wDABLnH4hkw6LW8tsiflMrahvckAsGbMkGZ5jExBAnmlzJhPLXX4lWNPunFjg7EMNjjHIOMjNo+XUhRaNCnSAFQG+0XMLbsuJnAzMOHP5LVrdayWw1ruQLvFyAHhgCJxESr/s5oKVFoquczvHAlxJm0GItA5wpu+3VP+MvRG0XCH1ASxndAiRc0SRJMhn3ff6rZpOAUnPLXZILLnEuzIBGRaBjkptfi8sihkMFpJDj5CcDPOZCrtVQdSmrVqOZIyXPMm7AENxGDzB8KrDK2rOv2foEA2OtkyGvftGMTG/NfHYjhwZxqk1ji4Wve7bADDgxsLi0fJVfD+Jd4CO+uJjDbgMRGCfbOcr0v7M+EBlN2piS8lrXQMifEcdSAP8AiVphjd2eWTt0WUXpZON7aE3gdWn8lzDWTj97Lsu2FAmHDlB+pH5hcqKcFfPfMx/23d3Ph5T6oi6TTglz37A/VffEtGHU7GOMPIa4GfhJ8fzaHD3W/Sslr28wZ/JSGNHQxHzkYIPzXkwm13enK+Guk0NaABgYjy2j2/wrjhTsFvl+BhU1M4/fn/gKy4c/Pt+QK30/+pWWvjvhY4rtDoKg1TzTYLbi66RN1t2Ad948/ZU1LghY17Xm4ucHAtaBktiS4nDcjH+lc9r+KVKWuaGAEW3GSBgAl2++BtuqXVcVqVWwwBjBa2XHxG2d2k43E+i6+HTGVx7yt2Xo4Yw6c0cgMcTNxFw57EEwSPkqtw7hjqNOqym2RTfImNxIz1BE7/NRaDK1SQ99WR4ZMgEEgEeHlMbD3WrW8LYRcCB4nFwL9pE7mckk85wrzLH2i4Zemt9LSvJfTfUkRDi4kEguEDyOPmrZuloNBqHxWsjLy4Om0iAeeMxyVRoKTTOKrjaLBc0AnY7CbcT0wVmjpW02Wufc8Pyw3Fpk4IjHQGeQS5kwbqzwyoalCncAQ7GzJkQfIXla3aSrUqM7y8Egw0C1pwOhzuZ35brdqddUAtc9hLABiRjoIAJJjfzMqHS1NRzHPa1pa0BpqOc8gDbE9T5BRLney+2E7p1Kk2kLqT6VzQ4O8RHiidyZMCNo2KhUqLXFzbxc1zR4Gkk5aCZGTBP7JWvRauiWkvo95BbaJe0DBuMNdDjsI8/dNM9rXVXSGcgymQxuJgCAS6P6pJyFaYXzUXVniJOkouqPPdaetWDT4CQQ3AjJMAQeXktlPXVHOcA11QEZYD4RAjEkEYjYndQtPp3tAaCaYJBNz8B20iSdg4+630eHvpuPdVXZDiYLvExuSSQPDNu4J5KLjgc86zozUeZsqAiBs7cRgjN0iIypFK4Vyx2nfdkAAMNoAlpBm0GI+fmoztXqO8FPvJJAIBb5Ey4u8ogx6+chmqqU3kl7am15a2MxJDSYEfd5nyU2RG+Ta7RVi66o9rPiDoJcSGmTA2zvHmFF4JwqpqHlpNobHeNnq4w26d+o/HZYrcbfTqd44i5xJLMgDGGiPimR8uSxR4zUp0i0CC4Fxm1oBObubnZ6wp26dFevZeHhFJgMhvwwMf0xBgD39lV8Q1zqTbWU3BuP5hw0b4IbPU+v1VSdY95L3Vy0CNpGNzlxzJP7wo9PU0Hbmo8zjLqp9p25KZCz3VtodW9sk6zTkYMDJBbkBtNoM5Owjko+prPquvtBMjxVTyHNtMk2gjznklDhmqrEChpTTb/VUiT52jC7jsb2RsffrKbapmQAXMaP/Zjfj959FfjVd4p+x/ZSvr3Bt1Snpmnxva3uwROWsPxOces4Xu+j0rKVNtJjQ1jAGtA5ACAFr0rmhoa1gaAIAAAAHkFJBV8cdlLdxZWEVkKntHSmiSOU/h+i4O+Iny/wV6bqaV7C3qF5rxCjZULTyJ+X7hcf9Rw2ymTq/p2csuLLSWmd+R/f1WyrUbGHc5hR6T/SfxH+QjsCcfn8lz52dCzqMZt7n/H5qz4e3IHr+EKDT/X5bBWnDGGSeQEe5P8Ataac6s9a7YV5126pU6mrdFxexokTa0CZDidz8WwyqbRtAbmtSd4SMtuwOhwBAnJ9yvvtm4v4hVsJdmN4i0BpEzztj3K00uFVqjGwY+7A5j7uSYJJG3+V18cdsZ1cfl1vRM0VYMa8Gq1hbloFzvERccbA/p0XxV4hfSa5zWNkuMlpJJOCQDgASY6yVVUtPWeSwOaXjw2wGxmD8P3pxz38lZ6cDT0yNQ1t17cFxcQAA7GDGCcTzCvw8q/Z4fHDtSSbabSQYcIbcRLhlzuckiOW3KVtJOoeGGadMXGXQXQAJwcBx6qZqOMW02mmWEuF2XRaAZa0wCevzEKk4qW2td3tzyATTA8ILuQjptlTJNy22JtbU0LnUw11ZwmCTOOQcQLf0lYNJ9UljnmMBtFoGHcsNMYkn70c5hR+EaotaHCm18c78gty25uAABt6KPreKai8QQDJkNMyXeJxkRIIxAJ2AU7VG+K4e2gHOdVDWQ0NDQQXHpcIlp8wOipNVqQXOc4jLtgQ3w4hvX4TE+SlabS0rA+tUaMnwA2AcgLW5JOc55e+jX8S0zWubTFNpItJtgkHLgcT5TvnySYyHK2LCp2iNRzS1lKoWgANlx6ySZaM4WBq6jcfy2Ei0gOaIySS51uGyTznA9VSaTUvIilQe539QHt8Tv8AHNWOk7Ja6uZLWskRJ8Rj02CtMJ6VuV9vjTmg2qb6lQgyAXm2Y5uA8R8t9+cKFqNbRa1tNr6rg3BEhodiBgNux5rs+HfZgTBq1C7yGB9F1/CewmnpRbSb8grcUcnkekoVKoIpaaq4nYkWNE/9ne59lc6HsJrKsXllMeQk/Ve0aXgobs0BWNLhqtJFbbXlfD/swoyDVc+of7j+S6/hfZPT0hDKLB7BdfT0IUhlABWQpaPCgPuhTKXD45KzDVlBqo0oC2LKICIiAuV7WcLu/mNH+11S+KtMOBBEgrHX0Zq4XGtNLUunlMo8ncDtB9vyUim4kbg+avONcFAcY9Qf3sVVV9I5uCPf9RuuBlo5ad2ru6fyMNSdO7GnO3kZPr0V7inSk9C4/JVeg0hc4YhoMn9J3KqftK44adL+HpwalXcyfAzrjmTgD1Xp+PhvXl+Xn+2KCqKU3OdTBMlxMeI7v5ZgkbHmeikajirKDCe6cYzIAEHLj4nQAQSAIJOAuFOsfUfPePkCHClTAOJOXuO/O7qq/iGqh0OzmTe8vdODnMSunw3c67xb6ficF5p92x1SSbnfC2bsNaNyZ+8vllc1oaxrnuMueRAHIGSYDRECPQZKpaeplwNKkC4TBazHt9QrHQ8H11bDQ5o6yRj/AIxjA+S04bqzLZMr1WtdbUaWhobNNpZkHk5wiBgSAD/muZxYU5c1jWF0tkbNaRBtxMxOV03Dvs1qPzVqO8wMfqun4b9nOmZE05PU5UzDZFz37vM9NrnuAZSpvdywIEZwLsRnorPR9nddWM2hoPOYMerQvZOH9m6bPhptHsrqhwto5BW2RyeOaP7MnPINWo70Ej6kk/VdXwj7PtNSiKQJ6nK9GpaAdApVPSgcgp2Vcxo+BMbsxo9la0eGeSuG0h0X2ApECnoAFIZpwFvWUHwKY6L6AWUQEREBERAREQEREBCiII+q0rXiD81z3EeHahgmnTp1R0vsPyII+oXUwsQss9KZ91scrOzy/VcY19MuDuF6hoAMObbWk8sMdgQvMuJ8L4nqqzqh09Zs7moQD8ht6Dov07avh1Bp3aEw0cceybna/Nui+zvWVDNSo5sxIaY22ldJwv7MqTYLmBx6nK9s/hWf0BfQoN/pC02Uee6HshSZtTb8ld6fgwGwj2XUCk3oFkMHRNhS0uFevyUynw4BWEIpEdulAWwU4WxEGAFlEQEREBERAREQEREBERAREQEREBERAREQEREBERAREQEREBERAREQEREBERAREQEREBERAREQEREBERAREQEREBERAREQEREBERAREQEREBERAREQEREBERAREQEREBERAREQEREBERAREQEREBERAREQEREBERAREQEREBERAREQEREBERAREQEREBERAREQEREBERAREQEREBERAREQEREBERAREQEREH//2Q=="/>
          <p:cNvSpPr>
            <a:spLocks noChangeAspect="1" noChangeArrowheads="1"/>
          </p:cNvSpPr>
          <p:nvPr/>
        </p:nvSpPr>
        <p:spPr bwMode="auto">
          <a:xfrm>
            <a:off x="155575" y="-1766888"/>
            <a:ext cx="369570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78" name="Picture 2" descr="C:\Users\Васильевна\Desktop\Без имени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221088"/>
            <a:ext cx="3672408" cy="24087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851920" y="5733256"/>
            <a:ext cx="309634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Шаг вперед, два шага назад - ПИСЬМО МОН от 28 октября 2015 г. N 08-1786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effectLst>
            <a:outerShdw blurRad="50800" dist="50800" dir="5400000" algn="ctr" rotWithShape="0">
              <a:schemeClr val="bg1">
                <a:lumMod val="25000"/>
                <a:alpha val="70000"/>
              </a:schemeClr>
            </a:outerShdw>
          </a:effectLst>
        </p:spPr>
        <p:txBody>
          <a:bodyPr/>
          <a:lstStyle/>
          <a:p>
            <a:r>
              <a:rPr lang="ru-RU" b="1" dirty="0" smtClean="0"/>
              <a:t>Результаты на сегодня: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61662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Развивающаяся научная школа</a:t>
            </a:r>
          </a:p>
          <a:p>
            <a:r>
              <a:rPr lang="ru-RU" dirty="0" smtClean="0"/>
              <a:t>Создание (проектирование и реализация) и описание новой реальности обучения</a:t>
            </a:r>
          </a:p>
          <a:p>
            <a:r>
              <a:rPr lang="ru-RU" dirty="0" smtClean="0"/>
              <a:t>Разработка огромного массива разнообразных образовательных ресурсов для массовой средней школы</a:t>
            </a:r>
          </a:p>
          <a:p>
            <a:r>
              <a:rPr lang="ru-RU" dirty="0" smtClean="0"/>
              <a:t>Постепенная кристаллизация представлений о возрастных </a:t>
            </a:r>
            <a:r>
              <a:rPr lang="ru-RU" dirty="0" smtClean="0"/>
              <a:t>возможностях </a:t>
            </a:r>
            <a:r>
              <a:rPr lang="ru-RU" dirty="0" smtClean="0"/>
              <a:t>и норме педагогической деятельности</a:t>
            </a:r>
          </a:p>
          <a:p>
            <a:r>
              <a:rPr lang="ru-RU" dirty="0" smtClean="0"/>
              <a:t>Образовательная система НЕ стала массовой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1520" y="1268760"/>
            <a:ext cx="8712968" cy="5256584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solidFill>
              <a:schemeClr val="accent1">
                <a:shade val="50000"/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effectLst>
            <a:outerShdw blurRad="50800" dist="50800" dir="5400000" algn="ctr" rotWithShape="0">
              <a:schemeClr val="bg1">
                <a:lumMod val="25000"/>
                <a:alpha val="46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ru-RU" sz="3200" b="1" dirty="0" smtClean="0"/>
              <a:t>Система обучения (образования) </a:t>
            </a:r>
            <a:r>
              <a:rPr lang="ru-RU" sz="3200" b="1" dirty="0" err="1" smtClean="0"/>
              <a:t>Д.Б.Эльконина-В.В.Давыдова</a:t>
            </a:r>
            <a:endParaRPr lang="ru-RU" sz="3200" b="1" dirty="0"/>
          </a:p>
        </p:txBody>
      </p:sp>
      <p:pic>
        <p:nvPicPr>
          <p:cNvPr id="6146" name="Picture 2" descr="&amp;Ecy;&amp;lcy;&amp;softcy;&amp;kcy;&amp;ocy;&amp;ncy;&amp;icy;&amp;ncy; &amp;Dcy;&amp;acy;&amp;ncy;&amp;icy;&amp;icy;&amp;lcy;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04664"/>
            <a:ext cx="1437362" cy="21272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6148" name="Picture 4" descr="http://xn--42-6kclvec3aj7p.xn--p1ai/upload/medialibrary/a14/a14c0aa56c655bb29e5310fd90670f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77072"/>
            <a:ext cx="2938030" cy="22338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419872" y="3645024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«…Ядром учебной деятельности  является </a:t>
            </a:r>
            <a:r>
              <a:rPr lang="ru-RU" sz="2000" b="1" dirty="0" smtClean="0">
                <a:solidFill>
                  <a:srgbClr val="C00000"/>
                </a:solidFill>
              </a:rPr>
              <a:t>поиск </a:t>
            </a:r>
            <a:r>
              <a:rPr lang="ru-RU" sz="2000" b="1" dirty="0" smtClean="0"/>
              <a:t>отсутствующих способов действия в ситуации, когда нет никаких готовых образцов или конструкций. Взрослый организует этот поиск так, чтобы были обнаружены основания ОБЩИХ способов действия — общих и для широкого класса задач, и для широкого круга людей, решающих эти задачи.»(</a:t>
            </a:r>
            <a:r>
              <a:rPr lang="ru-RU" b="1" dirty="0" smtClean="0"/>
              <a:t> </a:t>
            </a:r>
            <a:r>
              <a:rPr lang="ru-RU" b="1" dirty="0" err="1" smtClean="0"/>
              <a:t>Г.А.Цукерман</a:t>
            </a:r>
            <a:r>
              <a:rPr lang="ru-RU" b="1" dirty="0" smtClean="0"/>
              <a:t>) 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1268760"/>
            <a:ext cx="58326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«…Для нас основополагающее значение имела </a:t>
            </a:r>
            <a:r>
              <a:rPr lang="ru-RU" sz="2000" b="1" dirty="0" smtClean="0"/>
              <a:t>его </a:t>
            </a:r>
            <a:r>
              <a:rPr lang="ru-RU" sz="2000" b="1" i="1" dirty="0" smtClean="0"/>
              <a:t>(</a:t>
            </a:r>
            <a:r>
              <a:rPr lang="ru-RU" sz="2000" b="1" i="1" dirty="0" err="1" smtClean="0"/>
              <a:t>Выготского</a:t>
            </a:r>
            <a:r>
              <a:rPr lang="ru-RU" sz="2000" b="1" i="1" dirty="0" smtClean="0"/>
              <a:t>- Е.Ч.)</a:t>
            </a:r>
            <a:r>
              <a:rPr lang="ru-RU" sz="2000" b="1" i="1" dirty="0" smtClean="0"/>
              <a:t> </a:t>
            </a:r>
            <a:r>
              <a:rPr lang="ru-RU" sz="2000" b="1" dirty="0" smtClean="0"/>
              <a:t>мысль о том, что обучение свою ведущую роль в умственном развитии осуществляет, прежде всего, через </a:t>
            </a:r>
            <a:r>
              <a:rPr lang="ru-RU" sz="2000" b="1" dirty="0" smtClean="0">
                <a:solidFill>
                  <a:srgbClr val="C00000"/>
                </a:solidFill>
              </a:rPr>
              <a:t>содержание</a:t>
            </a:r>
            <a:r>
              <a:rPr lang="ru-RU" sz="2000" b="1" dirty="0" smtClean="0"/>
              <a:t> усваиваемых знаний.» (</a:t>
            </a:r>
            <a:r>
              <a:rPr lang="ru-RU" b="1" dirty="0" smtClean="0"/>
              <a:t> </a:t>
            </a:r>
            <a:r>
              <a:rPr lang="ru-RU" b="1" dirty="0" err="1" smtClean="0"/>
              <a:t>Д.Б.Эльконин</a:t>
            </a:r>
            <a:r>
              <a:rPr lang="ru-RU" b="1" dirty="0" smtClean="0"/>
              <a:t>) 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2636912"/>
            <a:ext cx="2141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Даниил Борисович </a:t>
            </a:r>
          </a:p>
          <a:p>
            <a:pPr algn="ctr"/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Эльконин</a:t>
            </a:r>
            <a:endParaRPr lang="ru-RU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(1904-1984)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068960"/>
            <a:ext cx="2310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Василий Васильевич </a:t>
            </a:r>
          </a:p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Давыдов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(1930-1998)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  <a:effectLst>
            <a:outerShdw blurRad="50800" dist="50800" dir="5400000" algn="ctr" rotWithShape="0">
              <a:schemeClr val="bg1">
                <a:lumMod val="25000"/>
                <a:alpha val="81000"/>
              </a:schemeClr>
            </a:outerShdw>
          </a:effectLst>
        </p:spPr>
        <p:txBody>
          <a:bodyPr/>
          <a:lstStyle/>
          <a:p>
            <a:r>
              <a:rPr lang="ru-RU" b="1" dirty="0" smtClean="0"/>
              <a:t>Норма</a:t>
            </a:r>
            <a:r>
              <a:rPr lang="ru-RU" dirty="0" smtClean="0"/>
              <a:t> возрастного развития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124744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«… </a:t>
            </a:r>
            <a:r>
              <a:rPr lang="ru-RU" sz="2400" b="1" dirty="0" smtClean="0"/>
              <a:t>мы отвергли </a:t>
            </a:r>
            <a:r>
              <a:rPr lang="ru-RU" sz="2400" dirty="0" smtClean="0"/>
              <a:t>такие методы, при которых к особенностям подростка подходят </a:t>
            </a:r>
            <a:r>
              <a:rPr lang="ru-RU" sz="2400" b="1" dirty="0" err="1" smtClean="0"/>
              <a:t>среднестатистически</a:t>
            </a:r>
            <a:r>
              <a:rPr lang="ru-RU" sz="2400" b="1" dirty="0" smtClean="0"/>
              <a:t>…»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348880"/>
            <a:ext cx="7704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« Наше исследование выявило чрезвычайное разнообразие в уровнях развития подростков-пятиклассников по всем параметрам. Что в таком случае считать нормой? … </a:t>
            </a:r>
            <a:r>
              <a:rPr lang="ru-RU" sz="2400" b="1" dirty="0" smtClean="0"/>
              <a:t>Мы считаем</a:t>
            </a:r>
            <a:r>
              <a:rPr lang="ru-RU" sz="2400" dirty="0" smtClean="0"/>
              <a:t>, </a:t>
            </a:r>
            <a:r>
              <a:rPr lang="ru-RU" sz="2400" b="1" dirty="0" smtClean="0"/>
              <a:t>что сколь угодно высокие достижения в любой деятельности</a:t>
            </a:r>
            <a:r>
              <a:rPr lang="ru-RU" sz="2400" dirty="0" smtClean="0"/>
              <a:t>, наиболее выраженный уровень </a:t>
            </a:r>
            <a:r>
              <a:rPr lang="ru-RU" sz="2400" dirty="0" err="1" smtClean="0"/>
              <a:t>сформированности</a:t>
            </a:r>
            <a:r>
              <a:rPr lang="ru-RU" sz="2400" dirty="0" smtClean="0"/>
              <a:t> той или иной стороны личности — </a:t>
            </a:r>
            <a:r>
              <a:rPr lang="ru-RU" sz="2400" b="1" dirty="0" smtClean="0"/>
              <a:t>норма развития</a:t>
            </a:r>
            <a:r>
              <a:rPr lang="ru-RU" sz="2400" dirty="0" smtClean="0"/>
              <a:t>.»</a:t>
            </a:r>
          </a:p>
          <a:p>
            <a:pPr algn="r"/>
            <a:r>
              <a:rPr lang="ru-RU" sz="2400" dirty="0" err="1" smtClean="0"/>
              <a:t>Д.Б.Эльконин</a:t>
            </a:r>
            <a:r>
              <a:rPr lang="ru-RU" sz="2400" dirty="0" smtClean="0"/>
              <a:t>, Т.В Драгунова </a:t>
            </a:r>
          </a:p>
          <a:p>
            <a:pPr algn="r"/>
            <a:r>
              <a:rPr lang="ru-RU" sz="2400" dirty="0" smtClean="0"/>
              <a:t>«Возрастные и индивидуальные особенности </a:t>
            </a:r>
          </a:p>
          <a:p>
            <a:pPr algn="r"/>
            <a:r>
              <a:rPr lang="ru-RU" sz="2400" dirty="0" smtClean="0"/>
              <a:t>младших подростков»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316416" cy="908720"/>
          </a:xfrm>
          <a:effectLst>
            <a:outerShdw blurRad="50800" dist="50800" dir="5400000" algn="ctr" rotWithShape="0">
              <a:schemeClr val="bg1">
                <a:lumMod val="25000"/>
                <a:alpha val="86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ru-RU" dirty="0" smtClean="0"/>
              <a:t>Возраст можно спроектировать!</a:t>
            </a:r>
            <a:endParaRPr lang="ru-RU" dirty="0"/>
          </a:p>
        </p:txBody>
      </p:sp>
      <p:pic>
        <p:nvPicPr>
          <p:cNvPr id="4100" name="Picture 4" descr="C:\Users\Васильевна\Desktop\фото видео\фоторезерв\7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492896"/>
            <a:ext cx="3766371" cy="28201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101" name="Picture 5" descr="C:\Users\Васильевна\Desktop\Без имени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429000"/>
            <a:ext cx="2133862" cy="1964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2289" name="Picture 1" descr="C:\Users\Васильевна\Desktop\Без 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836712"/>
            <a:ext cx="2497671" cy="1762770"/>
          </a:xfrm>
          <a:prstGeom prst="rect">
            <a:avLst/>
          </a:prstGeom>
          <a:noFill/>
        </p:spPr>
      </p:pic>
      <p:pic>
        <p:nvPicPr>
          <p:cNvPr id="12290" name="Picture 2" descr="C:\Users\Васильевна\Desktop\164117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764704"/>
            <a:ext cx="1173025" cy="1844427"/>
          </a:xfrm>
          <a:prstGeom prst="rect">
            <a:avLst/>
          </a:prstGeom>
          <a:noFill/>
        </p:spPr>
      </p:pic>
      <p:sp>
        <p:nvSpPr>
          <p:cNvPr id="9" name="Стрелка вправо 8"/>
          <p:cNvSpPr/>
          <p:nvPr/>
        </p:nvSpPr>
        <p:spPr>
          <a:xfrm>
            <a:off x="3707904" y="1268760"/>
            <a:ext cx="1872208" cy="2016224"/>
          </a:xfrm>
          <a:prstGeom prst="rightArrow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expert.ru/data/public/436364/436393/032_expertsz_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08720"/>
            <a:ext cx="3312368" cy="2211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971600" y="5877272"/>
            <a:ext cx="7488832" cy="830997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Массовое производство индивидуализированного</a:t>
            </a:r>
          </a:p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мышления (П.Г.Щедровицкий)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5085184"/>
            <a:ext cx="7579703" cy="584775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Развивающее </a:t>
            </a: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!</a:t>
            </a: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обучение (образование)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328592"/>
          </a:xfrm>
        </p:spPr>
        <p:txBody>
          <a:bodyPr>
            <a:normAutofit fontScale="92500" lnSpcReduction="20000"/>
          </a:bodyPr>
          <a:lstStyle/>
          <a:p>
            <a:pPr marL="0" indent="12700">
              <a:buNone/>
            </a:pPr>
            <a:r>
              <a:rPr lang="ru-RU" b="1" dirty="0" smtClean="0"/>
              <a:t>Тридцатилетняя проверка этой гипотезы в условиях формирующего эксперимента показала, что систематическое выполнение младшими школьниками развернутой учебной деятельности </a:t>
            </a:r>
            <a:r>
              <a:rPr lang="ru-RU" b="1" dirty="0" smtClean="0">
                <a:solidFill>
                  <a:srgbClr val="FF0000"/>
                </a:solidFill>
              </a:rPr>
              <a:t>в большей степени </a:t>
            </a:r>
            <a:r>
              <a:rPr lang="ru-RU" b="1" dirty="0" smtClean="0"/>
              <a:t>способствует развитию у них основ теоретического сознания и мышления, чем принятая в начальной школе система организации учебно-воспитательного процесса, в котором недостаточно представлены отдельные компоненты учебной деятельности.</a:t>
            </a:r>
          </a:p>
          <a:p>
            <a:pPr algn="r">
              <a:buNone/>
            </a:pPr>
            <a:r>
              <a:rPr lang="ru-RU" b="1" i="1" dirty="0" smtClean="0"/>
              <a:t>В.В.Давыдов, </a:t>
            </a:r>
            <a:r>
              <a:rPr lang="ru-RU" b="1" i="1" dirty="0" err="1" smtClean="0"/>
              <a:t>В.И.Слободчиков</a:t>
            </a:r>
            <a:r>
              <a:rPr lang="ru-RU" b="1" i="1" dirty="0" smtClean="0"/>
              <a:t>, </a:t>
            </a:r>
            <a:r>
              <a:rPr lang="ru-RU" b="1" i="1" dirty="0" err="1" smtClean="0"/>
              <a:t>Г.А.Цукерман</a:t>
            </a:r>
            <a:r>
              <a:rPr lang="ru-RU" b="1" i="1" dirty="0" smtClean="0"/>
              <a:t>, 1992</a:t>
            </a: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К концу младшего школьного возраста в условиях правильно организованного обучения у</a:t>
            </a:r>
            <a:r>
              <a:rPr lang="en-US" sz="2800" b="1" dirty="0" smtClean="0"/>
              <a:t> </a:t>
            </a:r>
            <a:r>
              <a:rPr lang="ru-RU" sz="2800" b="1" dirty="0" smtClean="0"/>
              <a:t>большинства детей наблюдается: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28800"/>
            <a:ext cx="8496944" cy="2232248"/>
          </a:xfrm>
          <a:solidFill>
            <a:srgbClr val="DDDDDD">
              <a:alpha val="49000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cs typeface="Arial" pitchFamily="34" charset="0"/>
              </a:rPr>
              <a:t>высокая познавательная активность и устойчивый познавательный интерес;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cs typeface="Arial" pitchFamily="34" charset="0"/>
              </a:rPr>
              <a:t>направленность на поиск общего способа решения широкого класса задач, а не попытки найти результат решения каждой конкретной задачи;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cs typeface="Arial" pitchFamily="34" charset="0"/>
              </a:rPr>
              <a:t>способность к анализу и критической оценке собственных действий и точки зрения партнеров, действующих иначе;</a:t>
            </a:r>
          </a:p>
          <a:p>
            <a:endParaRPr lang="ru-RU" sz="2400" b="1" dirty="0"/>
          </a:p>
        </p:txBody>
      </p:sp>
      <p:pic>
        <p:nvPicPr>
          <p:cNvPr id="23553" name="Picture 1" descr="C:\Users\Васильевна\Desktop\ртар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861048"/>
            <a:ext cx="6032500" cy="2755900"/>
          </a:xfrm>
          <a:prstGeom prst="rect">
            <a:avLst/>
          </a:prstGeom>
          <a:noFill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251520" y="3861048"/>
            <a:ext cx="5760640" cy="2736304"/>
          </a:xfrm>
          <a:prstGeom prst="rect">
            <a:avLst/>
          </a:prstGeom>
          <a:solidFill>
            <a:schemeClr val="accent2">
              <a:lumMod val="40000"/>
              <a:lumOff val="60000"/>
              <a:alpha val="74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инициативность при столкновении с новой задачей, которая проявляется в поиске недостающей информации, в экспериментальной проверке собственных гипотез, в самостоятельной организации взаимодействия с учителем и другими учениками.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Распространение системы в России 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67544" y="116632"/>
          <a:ext cx="8280920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126876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5373216"/>
            <a:ext cx="45720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 smtClean="0"/>
              <a:t>Политическая ситуация: дух обновления и ослабление регламентации</a:t>
            </a:r>
            <a:br>
              <a:rPr lang="ru-RU" b="1" dirty="0" smtClean="0"/>
            </a:br>
            <a:r>
              <a:rPr lang="ru-RU" b="1" dirty="0" smtClean="0"/>
              <a:t>Признание системы государственной (1996)</a:t>
            </a:r>
            <a:endParaRPr lang="ru-RU" b="1" dirty="0"/>
          </a:p>
        </p:txBody>
      </p:sp>
      <p:sp>
        <p:nvSpPr>
          <p:cNvPr id="9" name="Стрелка вверх 8"/>
          <p:cNvSpPr/>
          <p:nvPr/>
        </p:nvSpPr>
        <p:spPr>
          <a:xfrm>
            <a:off x="2123728" y="4797152"/>
            <a:ext cx="648072" cy="504056"/>
          </a:xfrm>
          <a:prstGeom prst="up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36096" y="5373216"/>
            <a:ext cx="324036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Сегодня по нашим данным - 243 школы; 50 % - имеют 2 ступени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4">
      <a:dk1>
        <a:srgbClr val="491434"/>
      </a:dk1>
      <a:lt1>
        <a:srgbClr val="EAFFC1"/>
      </a:lt1>
      <a:dk2>
        <a:srgbClr val="EBEFE6"/>
      </a:dk2>
      <a:lt2>
        <a:srgbClr val="F0CCE2"/>
      </a:lt2>
      <a:accent1>
        <a:srgbClr val="4E5D3C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262626"/>
      </a:hlink>
      <a:folHlink>
        <a:srgbClr val="C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2944</TotalTime>
  <Words>2946</Words>
  <Application>Microsoft Office PowerPoint</Application>
  <PresentationFormat>Экран (4:3)</PresentationFormat>
  <Paragraphs>308</Paragraphs>
  <Slides>36</Slides>
  <Notes>20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Image</vt:lpstr>
      <vt:lpstr>Задавая нормы развития… (осмысление опыта реализации системы Д.Б.Эльконина-В.В.Давыдова)</vt:lpstr>
      <vt:lpstr>Слайд 2</vt:lpstr>
      <vt:lpstr>Этапы развития системы</vt:lpstr>
      <vt:lpstr>Система обучения (образования) Д.Б.Эльконина-В.В.Давыдова</vt:lpstr>
      <vt:lpstr>Норма возрастного развития</vt:lpstr>
      <vt:lpstr>Возраст можно спроектировать!</vt:lpstr>
      <vt:lpstr>Слайд 7</vt:lpstr>
      <vt:lpstr>К концу младшего школьного возраста в условиях правильно организованного обучения у большинства детей наблюдается:</vt:lpstr>
      <vt:lpstr>Распространение системы в России </vt:lpstr>
      <vt:lpstr>Трудности реализации системы  </vt:lpstr>
      <vt:lpstr>Причины уменьшения числа школ</vt:lpstr>
      <vt:lpstr>Проблемы развития теории</vt:lpstr>
      <vt:lpstr>Ключевые слова, акценты</vt:lpstr>
      <vt:lpstr>Направления современных исследований лаборатории (2000-2016)</vt:lpstr>
      <vt:lpstr>Экспериментальная площадка МАРО «Подростковая школа» 2000-2004</vt:lpstr>
      <vt:lpstr>Учебное моделирование (переход от отражающих к управляющим моделям)</vt:lpstr>
      <vt:lpstr>В условиях правильно организованной жизни (в том числе, учебной) подростка, он становится самостоятельным в учении, то есть</vt:lpstr>
      <vt:lpstr>В условиях правильно организованной жизни (в том числе, учебной) подростка, он становится инициативным в учении, то есть</vt:lpstr>
      <vt:lpstr>В условиях правильно организованной жизни (в том числе, учебной) подростка, он становится ответственным, то есть</vt:lpstr>
      <vt:lpstr>Понимание текста (другого человека) </vt:lpstr>
      <vt:lpstr>Доказательства влияния характера обучения на развитие (рефлексивная составляющая умения учиться)</vt:lpstr>
      <vt:lpstr>Доказательства влияния характера обучения на развитие (поисковая составляющая умения учиться)</vt:lpstr>
      <vt:lpstr>Экспресс-диагностика метапредметных образовательных результатов</vt:lpstr>
      <vt:lpstr>Учебно-предметные компетенции</vt:lpstr>
      <vt:lpstr>Слайд 25</vt:lpstr>
      <vt:lpstr>Исследования письменной речи</vt:lpstr>
      <vt:lpstr>Учебная проба(условия): 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Влияние на современную ситуацию в образовании</vt:lpstr>
      <vt:lpstr>Результаты на сегодня: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Васильевна</dc:creator>
  <cp:lastModifiedBy>Васильевна</cp:lastModifiedBy>
  <cp:revision>312</cp:revision>
  <dcterms:created xsi:type="dcterms:W3CDTF">2016-03-02T05:38:15Z</dcterms:created>
  <dcterms:modified xsi:type="dcterms:W3CDTF">2016-03-14T18:30:07Z</dcterms:modified>
</cp:coreProperties>
</file>