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79" r:id="rId2"/>
    <p:sldId id="427" r:id="rId3"/>
    <p:sldId id="418" r:id="rId4"/>
    <p:sldId id="419" r:id="rId5"/>
    <p:sldId id="428" r:id="rId6"/>
    <p:sldId id="420" r:id="rId7"/>
    <p:sldId id="429" r:id="rId8"/>
    <p:sldId id="416" r:id="rId9"/>
    <p:sldId id="443" r:id="rId10"/>
    <p:sldId id="444" r:id="rId11"/>
    <p:sldId id="431" r:id="rId12"/>
    <p:sldId id="432" r:id="rId13"/>
    <p:sldId id="433" r:id="rId14"/>
    <p:sldId id="445" r:id="rId15"/>
    <p:sldId id="446" r:id="rId16"/>
    <p:sldId id="448" r:id="rId17"/>
    <p:sldId id="452" r:id="rId18"/>
    <p:sldId id="439" r:id="rId19"/>
    <p:sldId id="453" r:id="rId20"/>
    <p:sldId id="454" r:id="rId21"/>
    <p:sldId id="441" r:id="rId22"/>
    <p:sldId id="455" r:id="rId23"/>
    <p:sldId id="456" r:id="rId24"/>
    <p:sldId id="457" r:id="rId25"/>
    <p:sldId id="458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Allen Weaver" initials="JAW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434" autoAdjust="0"/>
  </p:normalViewPr>
  <p:slideViewPr>
    <p:cSldViewPr snapToGrid="0">
      <p:cViewPr>
        <p:scale>
          <a:sx n="117" d="100"/>
          <a:sy n="117" d="100"/>
        </p:scale>
        <p:origin x="-342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20"/>
    </p:cViewPr>
  </p:sorterViewPr>
  <p:notesViewPr>
    <p:cSldViewPr snapToGrid="0">
      <p:cViewPr>
        <p:scale>
          <a:sx n="75" d="100"/>
          <a:sy n="75" d="100"/>
        </p:scale>
        <p:origin x="2310" y="-5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CDD97-F6EA-49D5-9896-A9EAEA85D9E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435088-C0C2-43AD-B09E-383107769FC7}">
      <dgm:prSet phldrT="[Text]"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Опрос работодателей</a:t>
          </a:r>
          <a:endParaRPr lang="en-US" dirty="0">
            <a:solidFill>
              <a:schemeClr val="tx1"/>
            </a:solidFill>
          </a:endParaRPr>
        </a:p>
      </dgm:t>
    </dgm:pt>
    <dgm:pt modelId="{7D788AA2-AC09-44FC-B760-A5E33A2A758B}" type="parTrans" cxnId="{DD6BD209-F0B3-41D6-BC91-D09FF7DD220D}">
      <dgm:prSet/>
      <dgm:spPr/>
      <dgm:t>
        <a:bodyPr/>
        <a:lstStyle/>
        <a:p>
          <a:endParaRPr lang="en-US"/>
        </a:p>
      </dgm:t>
    </dgm:pt>
    <dgm:pt modelId="{781C6482-498B-4B4E-AECD-93417B2CA234}" type="sibTrans" cxnId="{DD6BD209-F0B3-41D6-BC91-D09FF7DD220D}">
      <dgm:prSet/>
      <dgm:spPr/>
      <dgm:t>
        <a:bodyPr/>
        <a:lstStyle/>
        <a:p>
          <a:endParaRPr lang="en-US"/>
        </a:p>
      </dgm:t>
    </dgm:pt>
    <dgm:pt modelId="{5304CDE1-FF43-48D4-BFCC-F643CEE2AF8F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Конкретное использование для предложения образовательных услуг </a:t>
          </a:r>
          <a:endParaRPr lang="en-US" dirty="0"/>
        </a:p>
      </dgm:t>
    </dgm:pt>
    <dgm:pt modelId="{A19A0C18-7C2D-49E4-A78A-3300D0C84121}" type="parTrans" cxnId="{780D7060-3E26-4138-8C44-942B09E207B2}">
      <dgm:prSet/>
      <dgm:spPr/>
      <dgm:t>
        <a:bodyPr/>
        <a:lstStyle/>
        <a:p>
          <a:endParaRPr lang="en-US"/>
        </a:p>
      </dgm:t>
    </dgm:pt>
    <dgm:pt modelId="{121ABE01-CCC5-4DFA-9187-9F86FDF3176B}" type="sibTrans" cxnId="{780D7060-3E26-4138-8C44-942B09E207B2}">
      <dgm:prSet/>
      <dgm:spPr/>
      <dgm:t>
        <a:bodyPr/>
        <a:lstStyle/>
        <a:p>
          <a:endParaRPr lang="en-US"/>
        </a:p>
      </dgm:t>
    </dgm:pt>
    <dgm:pt modelId="{FC669513-6CFA-4C9A-9966-93AB50D98556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«Быстро и дешево» </a:t>
          </a:r>
          <a:r>
            <a:rPr lang="en-US" dirty="0" smtClean="0"/>
            <a:t>– </a:t>
          </a:r>
          <a:r>
            <a:rPr lang="ru-RU" dirty="0" smtClean="0"/>
            <a:t>особенно в отраслях с малочисленными, крупными предприятиями</a:t>
          </a:r>
          <a:endParaRPr lang="en-US" dirty="0"/>
        </a:p>
      </dgm:t>
    </dgm:pt>
    <dgm:pt modelId="{F5F575EA-938F-4FE3-AB97-89DFD355E0C9}" type="parTrans" cxnId="{4C96734C-623F-40BF-9CE7-908682C909DF}">
      <dgm:prSet/>
      <dgm:spPr/>
      <dgm:t>
        <a:bodyPr/>
        <a:lstStyle/>
        <a:p>
          <a:endParaRPr lang="en-US"/>
        </a:p>
      </dgm:t>
    </dgm:pt>
    <dgm:pt modelId="{8F2A1386-9108-4A6A-8690-71FCF7E1B85C}" type="sibTrans" cxnId="{4C96734C-623F-40BF-9CE7-908682C909DF}">
      <dgm:prSet/>
      <dgm:spPr/>
      <dgm:t>
        <a:bodyPr/>
        <a:lstStyle/>
        <a:p>
          <a:endParaRPr lang="en-US"/>
        </a:p>
      </dgm:t>
    </dgm:pt>
    <dgm:pt modelId="{C4B15D71-8D5C-4936-BDD4-79AE693A899C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Узкий диапазон</a:t>
          </a:r>
          <a:r>
            <a:rPr lang="en-US" dirty="0" smtClean="0"/>
            <a:t> (</a:t>
          </a:r>
          <a:r>
            <a:rPr lang="ru-RU" dirty="0" smtClean="0"/>
            <a:t>«производственный персонал горнодобывающей промышленности»</a:t>
          </a:r>
          <a:r>
            <a:rPr lang="en-US" dirty="0" smtClean="0"/>
            <a:t>) </a:t>
          </a:r>
          <a:r>
            <a:rPr lang="en-US" dirty="0" smtClean="0">
              <a:latin typeface="Calibri" panose="020F0502020204030204" pitchFamily="34" charset="0"/>
            </a:rPr>
            <a:t>≡</a:t>
          </a:r>
          <a:r>
            <a:rPr lang="en-US" dirty="0" smtClean="0"/>
            <a:t>  </a:t>
          </a:r>
          <a:r>
            <a:rPr lang="ru-RU" dirty="0" smtClean="0"/>
            <a:t>детальные результаты</a:t>
          </a:r>
          <a:endParaRPr lang="en-US" dirty="0"/>
        </a:p>
      </dgm:t>
    </dgm:pt>
    <dgm:pt modelId="{F2848382-E239-41A4-B550-0FB7C344A949}" type="parTrans" cxnId="{AE2C86E8-759E-4CA0-8124-7EF0C01E9FB2}">
      <dgm:prSet/>
      <dgm:spPr/>
      <dgm:t>
        <a:bodyPr/>
        <a:lstStyle/>
        <a:p>
          <a:endParaRPr lang="en-US"/>
        </a:p>
      </dgm:t>
    </dgm:pt>
    <dgm:pt modelId="{D4941612-68CE-4A77-BF7B-89D70F0BE517}" type="sibTrans" cxnId="{AE2C86E8-759E-4CA0-8124-7EF0C01E9FB2}">
      <dgm:prSet/>
      <dgm:spPr/>
      <dgm:t>
        <a:bodyPr/>
        <a:lstStyle/>
        <a:p>
          <a:endParaRPr lang="en-US"/>
        </a:p>
      </dgm:t>
    </dgm:pt>
    <dgm:pt modelId="{BE933E25-BEEE-452F-94CD-DABEDD950A4D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Предоставляют ли предприятия точные прогнозы</a:t>
          </a:r>
          <a:r>
            <a:rPr lang="en-US" dirty="0" smtClean="0"/>
            <a:t>?</a:t>
          </a:r>
          <a:endParaRPr lang="en-US" dirty="0"/>
        </a:p>
      </dgm:t>
    </dgm:pt>
    <dgm:pt modelId="{48ADCCFC-B32E-4B3C-AEF5-8C787B955064}" type="parTrans" cxnId="{308348C2-5B46-40AE-AAB2-652C47573ACE}">
      <dgm:prSet/>
      <dgm:spPr/>
      <dgm:t>
        <a:bodyPr/>
        <a:lstStyle/>
        <a:p>
          <a:endParaRPr lang="en-US"/>
        </a:p>
      </dgm:t>
    </dgm:pt>
    <dgm:pt modelId="{3CFE6D43-E49B-416F-8B52-D2571110EC88}" type="sibTrans" cxnId="{308348C2-5B46-40AE-AAB2-652C47573ACE}">
      <dgm:prSet/>
      <dgm:spPr/>
      <dgm:t>
        <a:bodyPr/>
        <a:lstStyle/>
        <a:p>
          <a:endParaRPr lang="en-US"/>
        </a:p>
      </dgm:t>
    </dgm:pt>
    <dgm:pt modelId="{1ACFCFB7-3C69-48EF-B6D2-E6E7D6039140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Формирование выборки имеет значение для получения адекватных результатов</a:t>
          </a:r>
          <a:endParaRPr lang="en-US" dirty="0"/>
        </a:p>
      </dgm:t>
    </dgm:pt>
    <dgm:pt modelId="{1A6E6796-9541-4098-910E-0634D5BBDEC4}" type="sibTrans" cxnId="{5059BBE6-D17B-4CB4-9F13-0D9C42FC98F8}">
      <dgm:prSet/>
      <dgm:spPr/>
      <dgm:t>
        <a:bodyPr/>
        <a:lstStyle/>
        <a:p>
          <a:endParaRPr lang="en-US"/>
        </a:p>
      </dgm:t>
    </dgm:pt>
    <dgm:pt modelId="{61CAF674-03ED-483A-BF1F-E1E0832F8B7D}" type="parTrans" cxnId="{5059BBE6-D17B-4CB4-9F13-0D9C42FC98F8}">
      <dgm:prSet/>
      <dgm:spPr/>
      <dgm:t>
        <a:bodyPr/>
        <a:lstStyle/>
        <a:p>
          <a:endParaRPr lang="en-US"/>
        </a:p>
      </dgm:t>
    </dgm:pt>
    <dgm:pt modelId="{BAD71D0D-8962-491B-AC79-8CB2C1787821}" type="pres">
      <dgm:prSet presAssocID="{077CDD97-F6EA-49D5-9896-A9EAEA85D9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65CF7-0CE5-4E3C-A6DE-0FEAB60BC2AB}" type="pres">
      <dgm:prSet presAssocID="{C1435088-C0C2-43AD-B09E-383107769FC7}" presName="centerShape" presStyleLbl="node0" presStyleIdx="0" presStyleCnt="1"/>
      <dgm:spPr/>
      <dgm:t>
        <a:bodyPr/>
        <a:lstStyle/>
        <a:p>
          <a:endParaRPr lang="en-US"/>
        </a:p>
      </dgm:t>
    </dgm:pt>
    <dgm:pt modelId="{32109EDD-ABBA-45E2-B3F6-F52794AABBD9}" type="pres">
      <dgm:prSet presAssocID="{61CAF674-03ED-483A-BF1F-E1E0832F8B7D}" presName="Name9" presStyleLbl="parChTrans1D2" presStyleIdx="0" presStyleCnt="5"/>
      <dgm:spPr/>
      <dgm:t>
        <a:bodyPr/>
        <a:lstStyle/>
        <a:p>
          <a:endParaRPr lang="en-US"/>
        </a:p>
      </dgm:t>
    </dgm:pt>
    <dgm:pt modelId="{1430708B-0F2D-42C8-B47A-4CB6C8F3DC66}" type="pres">
      <dgm:prSet presAssocID="{61CAF674-03ED-483A-BF1F-E1E0832F8B7D}" presName="connTx" presStyleLbl="parChTrans1D2" presStyleIdx="0" presStyleCnt="5"/>
      <dgm:spPr/>
      <dgm:t>
        <a:bodyPr/>
        <a:lstStyle/>
        <a:p>
          <a:endParaRPr lang="en-US"/>
        </a:p>
      </dgm:t>
    </dgm:pt>
    <dgm:pt modelId="{9F0DB653-F922-41DF-8CB7-2ED70FA9A5DD}" type="pres">
      <dgm:prSet presAssocID="{1ACFCFB7-3C69-48EF-B6D2-E6E7D6039140}" presName="node" presStyleLbl="node1" presStyleIdx="0" presStyleCnt="5" custRadScaleRad="101260" custRadScaleInc="-3758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C288A-B9C4-4D7B-921B-CF2C97CBECFD}" type="pres">
      <dgm:prSet presAssocID="{48ADCCFC-B32E-4B3C-AEF5-8C787B955064}" presName="Name9" presStyleLbl="parChTrans1D2" presStyleIdx="1" presStyleCnt="5"/>
      <dgm:spPr/>
      <dgm:t>
        <a:bodyPr/>
        <a:lstStyle/>
        <a:p>
          <a:endParaRPr lang="en-US"/>
        </a:p>
      </dgm:t>
    </dgm:pt>
    <dgm:pt modelId="{5FE84130-2C33-4C2E-A7C6-874AEC09B827}" type="pres">
      <dgm:prSet presAssocID="{48ADCCFC-B32E-4B3C-AEF5-8C787B955064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ED9DBF5-84EB-4A8C-B5A9-21D2E83F58FA}" type="pres">
      <dgm:prSet presAssocID="{BE933E25-BEEE-452F-94CD-DABEDD950A4D}" presName="node" presStyleLbl="node1" presStyleIdx="1" presStyleCnt="5" custRadScaleRad="109629" custRadScaleInc="-385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CDFA6-AA28-455C-A1B3-232F02C14ABC}" type="pres">
      <dgm:prSet presAssocID="{A19A0C18-7C2D-49E4-A78A-3300D0C84121}" presName="Name9" presStyleLbl="parChTrans1D2" presStyleIdx="2" presStyleCnt="5"/>
      <dgm:spPr/>
      <dgm:t>
        <a:bodyPr/>
        <a:lstStyle/>
        <a:p>
          <a:endParaRPr lang="en-US"/>
        </a:p>
      </dgm:t>
    </dgm:pt>
    <dgm:pt modelId="{69C7C5B6-223C-4E7D-9579-503B526F758F}" type="pres">
      <dgm:prSet presAssocID="{A19A0C18-7C2D-49E4-A78A-3300D0C84121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D2662FC-FBCE-4EA2-BE4A-567C25EF9A69}" type="pres">
      <dgm:prSet presAssocID="{5304CDE1-FF43-48D4-BFCC-F643CEE2AF8F}" presName="node" presStyleLbl="node1" presStyleIdx="2" presStyleCnt="5" custRadScaleRad="97309" custRadScaleInc="-406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7D397-03B9-4946-808C-840DC4DA5EBE}" type="pres">
      <dgm:prSet presAssocID="{F2848382-E239-41A4-B550-0FB7C344A949}" presName="Name9" presStyleLbl="parChTrans1D2" presStyleIdx="3" presStyleCnt="5"/>
      <dgm:spPr/>
      <dgm:t>
        <a:bodyPr/>
        <a:lstStyle/>
        <a:p>
          <a:endParaRPr lang="en-US"/>
        </a:p>
      </dgm:t>
    </dgm:pt>
    <dgm:pt modelId="{31B59F7D-AD15-4C2A-AF4F-FFE5F4FF5306}" type="pres">
      <dgm:prSet presAssocID="{F2848382-E239-41A4-B550-0FB7C344A94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DB9C602E-FFB5-46B6-9C32-2F77F12FD34E}" type="pres">
      <dgm:prSet presAssocID="{C4B15D71-8D5C-4936-BDD4-79AE693A899C}" presName="node" presStyleLbl="node1" presStyleIdx="3" presStyleCnt="5" custRadScaleRad="98237" custRadScaleInc="-226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229D9-BBA8-48B0-9B14-C8A0C314B145}" type="pres">
      <dgm:prSet presAssocID="{F5F575EA-938F-4FE3-AB97-89DFD355E0C9}" presName="Name9" presStyleLbl="parChTrans1D2" presStyleIdx="4" presStyleCnt="5"/>
      <dgm:spPr/>
      <dgm:t>
        <a:bodyPr/>
        <a:lstStyle/>
        <a:p>
          <a:endParaRPr lang="en-US"/>
        </a:p>
      </dgm:t>
    </dgm:pt>
    <dgm:pt modelId="{49980B19-5E69-45B2-AFCD-FC786281D825}" type="pres">
      <dgm:prSet presAssocID="{F5F575EA-938F-4FE3-AB97-89DFD355E0C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1E0F6FC-30F7-4602-8886-12792ABA6195}" type="pres">
      <dgm:prSet presAssocID="{FC669513-6CFA-4C9A-9966-93AB50D98556}" presName="node" presStyleLbl="node1" presStyleIdx="4" presStyleCnt="5" custRadScaleRad="110308" custRadScaleInc="360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E5EDDC-51B9-4FBE-85A5-F8A2E4A93BBC}" type="presOf" srcId="{F2848382-E239-41A4-B550-0FB7C344A949}" destId="{EC27D397-03B9-4946-808C-840DC4DA5EBE}" srcOrd="0" destOrd="0" presId="urn:microsoft.com/office/officeart/2005/8/layout/radial1"/>
    <dgm:cxn modelId="{5059BBE6-D17B-4CB4-9F13-0D9C42FC98F8}" srcId="{C1435088-C0C2-43AD-B09E-383107769FC7}" destId="{1ACFCFB7-3C69-48EF-B6D2-E6E7D6039140}" srcOrd="0" destOrd="0" parTransId="{61CAF674-03ED-483A-BF1F-E1E0832F8B7D}" sibTransId="{1A6E6796-9541-4098-910E-0634D5BBDEC4}"/>
    <dgm:cxn modelId="{4BBF07C4-C0A3-4043-AF0B-6AA7FE1BB69C}" type="presOf" srcId="{A19A0C18-7C2D-49E4-A78A-3300D0C84121}" destId="{7FECDFA6-AA28-455C-A1B3-232F02C14ABC}" srcOrd="0" destOrd="0" presId="urn:microsoft.com/office/officeart/2005/8/layout/radial1"/>
    <dgm:cxn modelId="{87B1E7C0-4670-431C-83F5-1E87CCA5E678}" type="presOf" srcId="{077CDD97-F6EA-49D5-9896-A9EAEA85D9E8}" destId="{BAD71D0D-8962-491B-AC79-8CB2C1787821}" srcOrd="0" destOrd="0" presId="urn:microsoft.com/office/officeart/2005/8/layout/radial1"/>
    <dgm:cxn modelId="{D7F351E3-3AB2-403E-AF09-34B5E08766CA}" type="presOf" srcId="{F2848382-E239-41A4-B550-0FB7C344A949}" destId="{31B59F7D-AD15-4C2A-AF4F-FFE5F4FF5306}" srcOrd="1" destOrd="0" presId="urn:microsoft.com/office/officeart/2005/8/layout/radial1"/>
    <dgm:cxn modelId="{FFBC25FA-2DF4-428E-BFE7-529CBD588349}" type="presOf" srcId="{61CAF674-03ED-483A-BF1F-E1E0832F8B7D}" destId="{1430708B-0F2D-42C8-B47A-4CB6C8F3DC66}" srcOrd="1" destOrd="0" presId="urn:microsoft.com/office/officeart/2005/8/layout/radial1"/>
    <dgm:cxn modelId="{B6FF1769-16FC-4D7C-BDBD-B11E81EA2BFD}" type="presOf" srcId="{F5F575EA-938F-4FE3-AB97-89DFD355E0C9}" destId="{49980B19-5E69-45B2-AFCD-FC786281D825}" srcOrd="1" destOrd="0" presId="urn:microsoft.com/office/officeart/2005/8/layout/radial1"/>
    <dgm:cxn modelId="{4C96734C-623F-40BF-9CE7-908682C909DF}" srcId="{C1435088-C0C2-43AD-B09E-383107769FC7}" destId="{FC669513-6CFA-4C9A-9966-93AB50D98556}" srcOrd="4" destOrd="0" parTransId="{F5F575EA-938F-4FE3-AB97-89DFD355E0C9}" sibTransId="{8F2A1386-9108-4A6A-8690-71FCF7E1B85C}"/>
    <dgm:cxn modelId="{25105DAC-29D1-4133-A238-69DB628D7156}" type="presOf" srcId="{C4B15D71-8D5C-4936-BDD4-79AE693A899C}" destId="{DB9C602E-FFB5-46B6-9C32-2F77F12FD34E}" srcOrd="0" destOrd="0" presId="urn:microsoft.com/office/officeart/2005/8/layout/radial1"/>
    <dgm:cxn modelId="{DD6BD209-F0B3-41D6-BC91-D09FF7DD220D}" srcId="{077CDD97-F6EA-49D5-9896-A9EAEA85D9E8}" destId="{C1435088-C0C2-43AD-B09E-383107769FC7}" srcOrd="0" destOrd="0" parTransId="{7D788AA2-AC09-44FC-B760-A5E33A2A758B}" sibTransId="{781C6482-498B-4B4E-AECD-93417B2CA234}"/>
    <dgm:cxn modelId="{AA581F08-6605-4852-8C26-18762E49CA99}" type="presOf" srcId="{48ADCCFC-B32E-4B3C-AEF5-8C787B955064}" destId="{5FE84130-2C33-4C2E-A7C6-874AEC09B827}" srcOrd="1" destOrd="0" presId="urn:microsoft.com/office/officeart/2005/8/layout/radial1"/>
    <dgm:cxn modelId="{6B8B8AF7-9506-4D7D-B523-C0910CACAE7A}" type="presOf" srcId="{A19A0C18-7C2D-49E4-A78A-3300D0C84121}" destId="{69C7C5B6-223C-4E7D-9579-503B526F758F}" srcOrd="1" destOrd="0" presId="urn:microsoft.com/office/officeart/2005/8/layout/radial1"/>
    <dgm:cxn modelId="{308348C2-5B46-40AE-AAB2-652C47573ACE}" srcId="{C1435088-C0C2-43AD-B09E-383107769FC7}" destId="{BE933E25-BEEE-452F-94CD-DABEDD950A4D}" srcOrd="1" destOrd="0" parTransId="{48ADCCFC-B32E-4B3C-AEF5-8C787B955064}" sibTransId="{3CFE6D43-E49B-416F-8B52-D2571110EC88}"/>
    <dgm:cxn modelId="{D3D0E14D-BB0C-49BE-935D-6156A9E732F1}" type="presOf" srcId="{F5F575EA-938F-4FE3-AB97-89DFD355E0C9}" destId="{3A2229D9-BBA8-48B0-9B14-C8A0C314B145}" srcOrd="0" destOrd="0" presId="urn:microsoft.com/office/officeart/2005/8/layout/radial1"/>
    <dgm:cxn modelId="{0C9EA926-FFDF-4105-83EA-39B6639DBF09}" type="presOf" srcId="{61CAF674-03ED-483A-BF1F-E1E0832F8B7D}" destId="{32109EDD-ABBA-45E2-B3F6-F52794AABBD9}" srcOrd="0" destOrd="0" presId="urn:microsoft.com/office/officeart/2005/8/layout/radial1"/>
    <dgm:cxn modelId="{2726374D-FE5F-4EBB-B407-6C1EF52CB246}" type="presOf" srcId="{1ACFCFB7-3C69-48EF-B6D2-E6E7D6039140}" destId="{9F0DB653-F922-41DF-8CB7-2ED70FA9A5DD}" srcOrd="0" destOrd="0" presId="urn:microsoft.com/office/officeart/2005/8/layout/radial1"/>
    <dgm:cxn modelId="{D8DE9658-11A6-43C9-907A-07439AD12447}" type="presOf" srcId="{BE933E25-BEEE-452F-94CD-DABEDD950A4D}" destId="{6ED9DBF5-84EB-4A8C-B5A9-21D2E83F58FA}" srcOrd="0" destOrd="0" presId="urn:microsoft.com/office/officeart/2005/8/layout/radial1"/>
    <dgm:cxn modelId="{E08E18B3-121B-4C39-8AE1-4C76B5039BD6}" type="presOf" srcId="{48ADCCFC-B32E-4B3C-AEF5-8C787B955064}" destId="{3B7C288A-B9C4-4D7B-921B-CF2C97CBECFD}" srcOrd="0" destOrd="0" presId="urn:microsoft.com/office/officeart/2005/8/layout/radial1"/>
    <dgm:cxn modelId="{B643ACE1-D60D-4E73-9481-DC72E09634C8}" type="presOf" srcId="{FC669513-6CFA-4C9A-9966-93AB50D98556}" destId="{81E0F6FC-30F7-4602-8886-12792ABA6195}" srcOrd="0" destOrd="0" presId="urn:microsoft.com/office/officeart/2005/8/layout/radial1"/>
    <dgm:cxn modelId="{AE2C86E8-759E-4CA0-8124-7EF0C01E9FB2}" srcId="{C1435088-C0C2-43AD-B09E-383107769FC7}" destId="{C4B15D71-8D5C-4936-BDD4-79AE693A899C}" srcOrd="3" destOrd="0" parTransId="{F2848382-E239-41A4-B550-0FB7C344A949}" sibTransId="{D4941612-68CE-4A77-BF7B-89D70F0BE517}"/>
    <dgm:cxn modelId="{780D7060-3E26-4138-8C44-942B09E207B2}" srcId="{C1435088-C0C2-43AD-B09E-383107769FC7}" destId="{5304CDE1-FF43-48D4-BFCC-F643CEE2AF8F}" srcOrd="2" destOrd="0" parTransId="{A19A0C18-7C2D-49E4-A78A-3300D0C84121}" sibTransId="{121ABE01-CCC5-4DFA-9187-9F86FDF3176B}"/>
    <dgm:cxn modelId="{AB5E7ACA-FC38-497F-B0CA-2AC7DF78BC6B}" type="presOf" srcId="{5304CDE1-FF43-48D4-BFCC-F643CEE2AF8F}" destId="{4D2662FC-FBCE-4EA2-BE4A-567C25EF9A69}" srcOrd="0" destOrd="0" presId="urn:microsoft.com/office/officeart/2005/8/layout/radial1"/>
    <dgm:cxn modelId="{4E97BFE4-BCFF-4053-8D3F-777EAA285AD7}" type="presOf" srcId="{C1435088-C0C2-43AD-B09E-383107769FC7}" destId="{6CE65CF7-0CE5-4E3C-A6DE-0FEAB60BC2AB}" srcOrd="0" destOrd="0" presId="urn:microsoft.com/office/officeart/2005/8/layout/radial1"/>
    <dgm:cxn modelId="{E3550726-392D-4152-9265-31D37403D554}" type="presParOf" srcId="{BAD71D0D-8962-491B-AC79-8CB2C1787821}" destId="{6CE65CF7-0CE5-4E3C-A6DE-0FEAB60BC2AB}" srcOrd="0" destOrd="0" presId="urn:microsoft.com/office/officeart/2005/8/layout/radial1"/>
    <dgm:cxn modelId="{3BF8211E-CBAA-4CFA-B168-A92CFF4A27A7}" type="presParOf" srcId="{BAD71D0D-8962-491B-AC79-8CB2C1787821}" destId="{32109EDD-ABBA-45E2-B3F6-F52794AABBD9}" srcOrd="1" destOrd="0" presId="urn:microsoft.com/office/officeart/2005/8/layout/radial1"/>
    <dgm:cxn modelId="{EA88785E-3ED5-4E26-AA77-BED32F851860}" type="presParOf" srcId="{32109EDD-ABBA-45E2-B3F6-F52794AABBD9}" destId="{1430708B-0F2D-42C8-B47A-4CB6C8F3DC66}" srcOrd="0" destOrd="0" presId="urn:microsoft.com/office/officeart/2005/8/layout/radial1"/>
    <dgm:cxn modelId="{D22B4AE4-5A61-421C-8110-41D41D60111C}" type="presParOf" srcId="{BAD71D0D-8962-491B-AC79-8CB2C1787821}" destId="{9F0DB653-F922-41DF-8CB7-2ED70FA9A5DD}" srcOrd="2" destOrd="0" presId="urn:microsoft.com/office/officeart/2005/8/layout/radial1"/>
    <dgm:cxn modelId="{0EDD587C-21F1-4A1B-9EBE-4513552FF26B}" type="presParOf" srcId="{BAD71D0D-8962-491B-AC79-8CB2C1787821}" destId="{3B7C288A-B9C4-4D7B-921B-CF2C97CBECFD}" srcOrd="3" destOrd="0" presId="urn:microsoft.com/office/officeart/2005/8/layout/radial1"/>
    <dgm:cxn modelId="{DC9FC7BF-20AB-43E1-8B44-D782B36CAA18}" type="presParOf" srcId="{3B7C288A-B9C4-4D7B-921B-CF2C97CBECFD}" destId="{5FE84130-2C33-4C2E-A7C6-874AEC09B827}" srcOrd="0" destOrd="0" presId="urn:microsoft.com/office/officeart/2005/8/layout/radial1"/>
    <dgm:cxn modelId="{7C38B0D0-005B-4987-9A22-9A249C23E348}" type="presParOf" srcId="{BAD71D0D-8962-491B-AC79-8CB2C1787821}" destId="{6ED9DBF5-84EB-4A8C-B5A9-21D2E83F58FA}" srcOrd="4" destOrd="0" presId="urn:microsoft.com/office/officeart/2005/8/layout/radial1"/>
    <dgm:cxn modelId="{265CE3CB-93B3-45AC-83BA-948AE344E9CC}" type="presParOf" srcId="{BAD71D0D-8962-491B-AC79-8CB2C1787821}" destId="{7FECDFA6-AA28-455C-A1B3-232F02C14ABC}" srcOrd="5" destOrd="0" presId="urn:microsoft.com/office/officeart/2005/8/layout/radial1"/>
    <dgm:cxn modelId="{0C36CBC8-DCA0-48AF-91E0-8B4D83F12DE7}" type="presParOf" srcId="{7FECDFA6-AA28-455C-A1B3-232F02C14ABC}" destId="{69C7C5B6-223C-4E7D-9579-503B526F758F}" srcOrd="0" destOrd="0" presId="urn:microsoft.com/office/officeart/2005/8/layout/radial1"/>
    <dgm:cxn modelId="{54961668-0D67-4B7E-9B89-E3A188C9EBA8}" type="presParOf" srcId="{BAD71D0D-8962-491B-AC79-8CB2C1787821}" destId="{4D2662FC-FBCE-4EA2-BE4A-567C25EF9A69}" srcOrd="6" destOrd="0" presId="urn:microsoft.com/office/officeart/2005/8/layout/radial1"/>
    <dgm:cxn modelId="{2166D1C6-47DC-491A-A30C-1C69A1D049B5}" type="presParOf" srcId="{BAD71D0D-8962-491B-AC79-8CB2C1787821}" destId="{EC27D397-03B9-4946-808C-840DC4DA5EBE}" srcOrd="7" destOrd="0" presId="urn:microsoft.com/office/officeart/2005/8/layout/radial1"/>
    <dgm:cxn modelId="{DD92B84D-0BF5-477F-9236-60C64DDD4AE7}" type="presParOf" srcId="{EC27D397-03B9-4946-808C-840DC4DA5EBE}" destId="{31B59F7D-AD15-4C2A-AF4F-FFE5F4FF5306}" srcOrd="0" destOrd="0" presId="urn:microsoft.com/office/officeart/2005/8/layout/radial1"/>
    <dgm:cxn modelId="{9FC2247E-0839-4FE6-B4C8-61BF1307EAB1}" type="presParOf" srcId="{BAD71D0D-8962-491B-AC79-8CB2C1787821}" destId="{DB9C602E-FFB5-46B6-9C32-2F77F12FD34E}" srcOrd="8" destOrd="0" presId="urn:microsoft.com/office/officeart/2005/8/layout/radial1"/>
    <dgm:cxn modelId="{31492A3C-5C4B-4B97-8844-90B90BE528B9}" type="presParOf" srcId="{BAD71D0D-8962-491B-AC79-8CB2C1787821}" destId="{3A2229D9-BBA8-48B0-9B14-C8A0C314B145}" srcOrd="9" destOrd="0" presId="urn:microsoft.com/office/officeart/2005/8/layout/radial1"/>
    <dgm:cxn modelId="{9974EBE9-CD9F-46EE-A558-1B68F283FCE4}" type="presParOf" srcId="{3A2229D9-BBA8-48B0-9B14-C8A0C314B145}" destId="{49980B19-5E69-45B2-AFCD-FC786281D825}" srcOrd="0" destOrd="0" presId="urn:microsoft.com/office/officeart/2005/8/layout/radial1"/>
    <dgm:cxn modelId="{7987CFFE-FC9A-4056-AF51-82D484AA1727}" type="presParOf" srcId="{BAD71D0D-8962-491B-AC79-8CB2C1787821}" destId="{81E0F6FC-30F7-4602-8886-12792ABA6195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7CDD97-F6EA-49D5-9896-A9EAEA85D9E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435088-C0C2-43AD-B09E-383107769FC7}">
      <dgm:prSet phldrT="[Text]"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Экстенсивный консультативный подход</a:t>
          </a:r>
          <a:endParaRPr lang="en-US" dirty="0">
            <a:solidFill>
              <a:schemeClr val="tx1"/>
            </a:solidFill>
          </a:endParaRPr>
        </a:p>
      </dgm:t>
    </dgm:pt>
    <dgm:pt modelId="{7D788AA2-AC09-44FC-B760-A5E33A2A758B}" type="parTrans" cxnId="{DD6BD209-F0B3-41D6-BC91-D09FF7DD220D}">
      <dgm:prSet/>
      <dgm:spPr/>
      <dgm:t>
        <a:bodyPr/>
        <a:lstStyle/>
        <a:p>
          <a:endParaRPr lang="en-US"/>
        </a:p>
      </dgm:t>
    </dgm:pt>
    <dgm:pt modelId="{781C6482-498B-4B4E-AECD-93417B2CA234}" type="sibTrans" cxnId="{DD6BD209-F0B3-41D6-BC91-D09FF7DD220D}">
      <dgm:prSet/>
      <dgm:spPr/>
      <dgm:t>
        <a:bodyPr/>
        <a:lstStyle/>
        <a:p>
          <a:endParaRPr lang="en-US"/>
        </a:p>
      </dgm:t>
    </dgm:pt>
    <dgm:pt modelId="{1ACFCFB7-3C69-48EF-B6D2-E6E7D6039140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Единый подход для всех отраслей</a:t>
          </a:r>
          <a:r>
            <a:rPr lang="en-US" dirty="0" smtClean="0"/>
            <a:t>: </a:t>
          </a:r>
          <a:r>
            <a:rPr lang="ru-RU" dirty="0" smtClean="0"/>
            <a:t>сопоставимость</a:t>
          </a:r>
          <a:endParaRPr lang="en-US" dirty="0"/>
        </a:p>
      </dgm:t>
    </dgm:pt>
    <dgm:pt modelId="{61CAF674-03ED-483A-BF1F-E1E0832F8B7D}" type="parTrans" cxnId="{5059BBE6-D17B-4CB4-9F13-0D9C42FC98F8}">
      <dgm:prSet/>
      <dgm:spPr/>
      <dgm:t>
        <a:bodyPr/>
        <a:lstStyle/>
        <a:p>
          <a:endParaRPr lang="en-US"/>
        </a:p>
      </dgm:t>
    </dgm:pt>
    <dgm:pt modelId="{1A6E6796-9541-4098-910E-0634D5BBDEC4}" type="sibTrans" cxnId="{5059BBE6-D17B-4CB4-9F13-0D9C42FC98F8}">
      <dgm:prSet/>
      <dgm:spPr/>
      <dgm:t>
        <a:bodyPr/>
        <a:lstStyle/>
        <a:p>
          <a:endParaRPr lang="en-US"/>
        </a:p>
      </dgm:t>
    </dgm:pt>
    <dgm:pt modelId="{5304CDE1-FF43-48D4-BFCC-F643CEE2AF8F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Требует создания авторитетной профильной группы экспертов </a:t>
          </a:r>
          <a:endParaRPr lang="en-US" dirty="0"/>
        </a:p>
      </dgm:t>
    </dgm:pt>
    <dgm:pt modelId="{A19A0C18-7C2D-49E4-A78A-3300D0C84121}" type="parTrans" cxnId="{780D7060-3E26-4138-8C44-942B09E207B2}">
      <dgm:prSet/>
      <dgm:spPr/>
      <dgm:t>
        <a:bodyPr/>
        <a:lstStyle/>
        <a:p>
          <a:endParaRPr lang="en-US"/>
        </a:p>
      </dgm:t>
    </dgm:pt>
    <dgm:pt modelId="{121ABE01-CCC5-4DFA-9187-9F86FDF3176B}" type="sibTrans" cxnId="{780D7060-3E26-4138-8C44-942B09E207B2}">
      <dgm:prSet/>
      <dgm:spPr/>
      <dgm:t>
        <a:bodyPr/>
        <a:lstStyle/>
        <a:p>
          <a:endParaRPr lang="en-US"/>
        </a:p>
      </dgm:t>
    </dgm:pt>
    <dgm:pt modelId="{60CE9D05-3D28-44AE-8486-78C866DFA030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b="0" dirty="0" smtClean="0"/>
            <a:t>Требует много времени (</a:t>
          </a:r>
          <a:r>
            <a:rPr lang="en-US" b="0" dirty="0" smtClean="0"/>
            <a:t>16 </a:t>
          </a:r>
          <a:r>
            <a:rPr lang="ru-RU" b="0" dirty="0" smtClean="0"/>
            <a:t>месяцев</a:t>
          </a:r>
          <a:r>
            <a:rPr lang="en-US" b="0" dirty="0" smtClean="0"/>
            <a:t>)</a:t>
          </a:r>
          <a:endParaRPr lang="en-US" b="0" dirty="0"/>
        </a:p>
      </dgm:t>
    </dgm:pt>
    <dgm:pt modelId="{627341F5-3F35-4DE8-863A-ACD37661F382}" type="parTrans" cxnId="{BB66A112-9074-4102-8428-D16EF0813536}">
      <dgm:prSet/>
      <dgm:spPr/>
      <dgm:t>
        <a:bodyPr/>
        <a:lstStyle/>
        <a:p>
          <a:endParaRPr lang="en-US"/>
        </a:p>
      </dgm:t>
    </dgm:pt>
    <dgm:pt modelId="{CF5375C7-A5F7-4E41-A4F5-D30C71E96D5B}" type="sibTrans" cxnId="{BB66A112-9074-4102-8428-D16EF0813536}">
      <dgm:prSet/>
      <dgm:spPr/>
      <dgm:t>
        <a:bodyPr/>
        <a:lstStyle/>
        <a:p>
          <a:endParaRPr lang="en-US"/>
        </a:p>
      </dgm:t>
    </dgm:pt>
    <dgm:pt modelId="{9878B7A3-09E1-4DB9-8350-0EE51D0BA065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Глобальный кризис</a:t>
          </a:r>
          <a:r>
            <a:rPr lang="en-US" baseline="0" dirty="0" smtClean="0"/>
            <a:t> </a:t>
          </a:r>
          <a:r>
            <a:rPr lang="en-US" baseline="0" dirty="0" smtClean="0">
              <a:latin typeface="Calibri" panose="020F0502020204030204" pitchFamily="34" charset="0"/>
            </a:rPr>
            <a:t>≠ </a:t>
          </a:r>
          <a:r>
            <a:rPr lang="ru-RU" baseline="0" dirty="0" smtClean="0"/>
            <a:t>достоверность результатов </a:t>
          </a:r>
          <a:endParaRPr lang="en-US" dirty="0"/>
        </a:p>
      </dgm:t>
    </dgm:pt>
    <dgm:pt modelId="{A7E4A284-F035-46D2-9C60-A7377EAD7FC0}" type="parTrans" cxnId="{6ACDE828-0890-407B-A86B-562657B5FE84}">
      <dgm:prSet/>
      <dgm:spPr/>
      <dgm:t>
        <a:bodyPr/>
        <a:lstStyle/>
        <a:p>
          <a:endParaRPr lang="en-US"/>
        </a:p>
      </dgm:t>
    </dgm:pt>
    <dgm:pt modelId="{AEA7EAF0-31F5-459C-8A59-11B36D8A38E9}" type="sibTrans" cxnId="{6ACDE828-0890-407B-A86B-562657B5FE84}">
      <dgm:prSet/>
      <dgm:spPr/>
      <dgm:t>
        <a:bodyPr/>
        <a:lstStyle/>
        <a:p>
          <a:endParaRPr lang="en-US"/>
        </a:p>
      </dgm:t>
    </dgm:pt>
    <dgm:pt modelId="{E5533582-0A4A-4ABA-8C43-DCEE0D7E9E09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Системный</a:t>
          </a:r>
          <a:r>
            <a:rPr lang="en-US" dirty="0" smtClean="0"/>
            <a:t>, </a:t>
          </a:r>
          <a:r>
            <a:rPr lang="ru-RU" dirty="0" smtClean="0"/>
            <a:t>экстенсивный подход </a:t>
          </a:r>
          <a:r>
            <a:rPr lang="en-US" dirty="0" smtClean="0">
              <a:latin typeface="Calibri" panose="020F0502020204030204" pitchFamily="34" charset="0"/>
            </a:rPr>
            <a:t>≡ </a:t>
          </a:r>
          <a:r>
            <a:rPr lang="ru-RU" dirty="0" smtClean="0">
              <a:latin typeface="Calibri" panose="020F0502020204030204" pitchFamily="34" charset="0"/>
            </a:rPr>
            <a:t>повышение достоверности</a:t>
          </a:r>
          <a:endParaRPr lang="en-US" dirty="0"/>
        </a:p>
      </dgm:t>
    </dgm:pt>
    <dgm:pt modelId="{493FF886-8E26-44B7-87ED-F843290F6C43}" type="parTrans" cxnId="{74C2F9B2-D2A9-48EE-85EF-834266ACAEBE}">
      <dgm:prSet/>
      <dgm:spPr/>
      <dgm:t>
        <a:bodyPr/>
        <a:lstStyle/>
        <a:p>
          <a:endParaRPr lang="en-US"/>
        </a:p>
      </dgm:t>
    </dgm:pt>
    <dgm:pt modelId="{9D56AD04-9EA2-4E05-A8E5-ED6649DB94BF}" type="sibTrans" cxnId="{74C2F9B2-D2A9-48EE-85EF-834266ACAEBE}">
      <dgm:prSet/>
      <dgm:spPr/>
      <dgm:t>
        <a:bodyPr/>
        <a:lstStyle/>
        <a:p>
          <a:endParaRPr lang="en-US"/>
        </a:p>
      </dgm:t>
    </dgm:pt>
    <dgm:pt modelId="{CF49CE3B-EA30-45C7-B96C-119A1964BE1E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Трудно оценить достоверность результатов</a:t>
          </a:r>
          <a:endParaRPr lang="en-US" dirty="0"/>
        </a:p>
      </dgm:t>
    </dgm:pt>
    <dgm:pt modelId="{D23138F6-D41B-43B3-AE64-998AB83F6876}" type="parTrans" cxnId="{A8156051-CA64-4E0E-8D37-2AA969DE8340}">
      <dgm:prSet/>
      <dgm:spPr/>
      <dgm:t>
        <a:bodyPr/>
        <a:lstStyle/>
        <a:p>
          <a:endParaRPr lang="en-US"/>
        </a:p>
      </dgm:t>
    </dgm:pt>
    <dgm:pt modelId="{7DBB84D2-00E5-4093-82EF-EDA03F5E2C63}" type="sibTrans" cxnId="{A8156051-CA64-4E0E-8D37-2AA969DE8340}">
      <dgm:prSet/>
      <dgm:spPr/>
      <dgm:t>
        <a:bodyPr/>
        <a:lstStyle/>
        <a:p>
          <a:endParaRPr lang="en-US"/>
        </a:p>
      </dgm:t>
    </dgm:pt>
    <dgm:pt modelId="{BAD71D0D-8962-491B-AC79-8CB2C1787821}" type="pres">
      <dgm:prSet presAssocID="{077CDD97-F6EA-49D5-9896-A9EAEA85D9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65CF7-0CE5-4E3C-A6DE-0FEAB60BC2AB}" type="pres">
      <dgm:prSet presAssocID="{C1435088-C0C2-43AD-B09E-383107769FC7}" presName="centerShape" presStyleLbl="node0" presStyleIdx="0" presStyleCnt="1"/>
      <dgm:spPr/>
      <dgm:t>
        <a:bodyPr/>
        <a:lstStyle/>
        <a:p>
          <a:endParaRPr lang="en-US"/>
        </a:p>
      </dgm:t>
    </dgm:pt>
    <dgm:pt modelId="{32109EDD-ABBA-45E2-B3F6-F52794AABBD9}" type="pres">
      <dgm:prSet presAssocID="{61CAF674-03ED-483A-BF1F-E1E0832F8B7D}" presName="Name9" presStyleLbl="parChTrans1D2" presStyleIdx="0" presStyleCnt="6"/>
      <dgm:spPr/>
      <dgm:t>
        <a:bodyPr/>
        <a:lstStyle/>
        <a:p>
          <a:endParaRPr lang="en-US"/>
        </a:p>
      </dgm:t>
    </dgm:pt>
    <dgm:pt modelId="{1430708B-0F2D-42C8-B47A-4CB6C8F3DC66}" type="pres">
      <dgm:prSet presAssocID="{61CAF674-03ED-483A-BF1F-E1E0832F8B7D}" presName="connTx" presStyleLbl="parChTrans1D2" presStyleIdx="0" presStyleCnt="6"/>
      <dgm:spPr/>
      <dgm:t>
        <a:bodyPr/>
        <a:lstStyle/>
        <a:p>
          <a:endParaRPr lang="en-US"/>
        </a:p>
      </dgm:t>
    </dgm:pt>
    <dgm:pt modelId="{9F0DB653-F922-41DF-8CB7-2ED70FA9A5DD}" type="pres">
      <dgm:prSet presAssocID="{1ACFCFB7-3C69-48EF-B6D2-E6E7D603914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9800F-C7F6-4940-8EC4-1D334F699F13}" type="pres">
      <dgm:prSet presAssocID="{493FF886-8E26-44B7-87ED-F843290F6C43}" presName="Name9" presStyleLbl="parChTrans1D2" presStyleIdx="1" presStyleCnt="6"/>
      <dgm:spPr/>
      <dgm:t>
        <a:bodyPr/>
        <a:lstStyle/>
        <a:p>
          <a:endParaRPr lang="en-US"/>
        </a:p>
      </dgm:t>
    </dgm:pt>
    <dgm:pt modelId="{9E0F9A06-723B-41A2-BFC3-E5B8F3A7FED0}" type="pres">
      <dgm:prSet presAssocID="{493FF886-8E26-44B7-87ED-F843290F6C43}" presName="connTx" presStyleLbl="parChTrans1D2" presStyleIdx="1" presStyleCnt="6"/>
      <dgm:spPr/>
      <dgm:t>
        <a:bodyPr/>
        <a:lstStyle/>
        <a:p>
          <a:endParaRPr lang="en-US"/>
        </a:p>
      </dgm:t>
    </dgm:pt>
    <dgm:pt modelId="{83142BF9-E295-489B-91B4-13540ABF7C83}" type="pres">
      <dgm:prSet presAssocID="{E5533582-0A4A-4ABA-8C43-DCEE0D7E9E0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CDFA6-AA28-455C-A1B3-232F02C14ABC}" type="pres">
      <dgm:prSet presAssocID="{A19A0C18-7C2D-49E4-A78A-3300D0C84121}" presName="Name9" presStyleLbl="parChTrans1D2" presStyleIdx="2" presStyleCnt="6"/>
      <dgm:spPr/>
      <dgm:t>
        <a:bodyPr/>
        <a:lstStyle/>
        <a:p>
          <a:endParaRPr lang="en-US"/>
        </a:p>
      </dgm:t>
    </dgm:pt>
    <dgm:pt modelId="{69C7C5B6-223C-4E7D-9579-503B526F758F}" type="pres">
      <dgm:prSet presAssocID="{A19A0C18-7C2D-49E4-A78A-3300D0C84121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D2662FC-FBCE-4EA2-BE4A-567C25EF9A69}" type="pres">
      <dgm:prSet presAssocID="{5304CDE1-FF43-48D4-BFCC-F643CEE2AF8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F136B-6475-4D14-8A9C-A920A225159A}" type="pres">
      <dgm:prSet presAssocID="{D23138F6-D41B-43B3-AE64-998AB83F6876}" presName="Name9" presStyleLbl="parChTrans1D2" presStyleIdx="3" presStyleCnt="6"/>
      <dgm:spPr/>
      <dgm:t>
        <a:bodyPr/>
        <a:lstStyle/>
        <a:p>
          <a:endParaRPr lang="en-US"/>
        </a:p>
      </dgm:t>
    </dgm:pt>
    <dgm:pt modelId="{C0989318-6F19-4732-A622-C906175EFA2F}" type="pres">
      <dgm:prSet presAssocID="{D23138F6-D41B-43B3-AE64-998AB83F687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1FECA693-DD30-4E57-A490-D00E3DF5B013}" type="pres">
      <dgm:prSet presAssocID="{CF49CE3B-EA30-45C7-B96C-119A1964BE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6B4FD-465E-4DAC-9334-4F4F12C88655}" type="pres">
      <dgm:prSet presAssocID="{627341F5-3F35-4DE8-863A-ACD37661F382}" presName="Name9" presStyleLbl="parChTrans1D2" presStyleIdx="4" presStyleCnt="6"/>
      <dgm:spPr/>
      <dgm:t>
        <a:bodyPr/>
        <a:lstStyle/>
        <a:p>
          <a:endParaRPr lang="en-US"/>
        </a:p>
      </dgm:t>
    </dgm:pt>
    <dgm:pt modelId="{43905BC5-DF41-4CD6-A47B-6F4A1E0919F9}" type="pres">
      <dgm:prSet presAssocID="{627341F5-3F35-4DE8-863A-ACD37661F382}" presName="connTx" presStyleLbl="parChTrans1D2" presStyleIdx="4" presStyleCnt="6"/>
      <dgm:spPr/>
      <dgm:t>
        <a:bodyPr/>
        <a:lstStyle/>
        <a:p>
          <a:endParaRPr lang="en-US"/>
        </a:p>
      </dgm:t>
    </dgm:pt>
    <dgm:pt modelId="{922368F2-13B6-496E-B29B-E043D5FDB07A}" type="pres">
      <dgm:prSet presAssocID="{60CE9D05-3D28-44AE-8486-78C866DFA0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6D8DB-1DAB-4802-8673-0AB430993B9C}" type="pres">
      <dgm:prSet presAssocID="{A7E4A284-F035-46D2-9C60-A7377EAD7FC0}" presName="Name9" presStyleLbl="parChTrans1D2" presStyleIdx="5" presStyleCnt="6"/>
      <dgm:spPr/>
      <dgm:t>
        <a:bodyPr/>
        <a:lstStyle/>
        <a:p>
          <a:endParaRPr lang="en-US"/>
        </a:p>
      </dgm:t>
    </dgm:pt>
    <dgm:pt modelId="{92B80012-F131-4BF8-9544-6F02EB1A90FF}" type="pres">
      <dgm:prSet presAssocID="{A7E4A284-F035-46D2-9C60-A7377EAD7FC0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1324BBC-F853-4A79-BF3B-F1A9B6080D72}" type="pres">
      <dgm:prSet presAssocID="{9878B7A3-09E1-4DB9-8350-0EE51D0BA06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70489D-547A-46B1-AD0C-A338386568B0}" type="presOf" srcId="{61CAF674-03ED-483A-BF1F-E1E0832F8B7D}" destId="{1430708B-0F2D-42C8-B47A-4CB6C8F3DC66}" srcOrd="1" destOrd="0" presId="urn:microsoft.com/office/officeart/2005/8/layout/radial1"/>
    <dgm:cxn modelId="{A74EEC68-E989-440B-BE1E-DD4D25B39261}" type="presOf" srcId="{9878B7A3-09E1-4DB9-8350-0EE51D0BA065}" destId="{B1324BBC-F853-4A79-BF3B-F1A9B6080D72}" srcOrd="0" destOrd="0" presId="urn:microsoft.com/office/officeart/2005/8/layout/radial1"/>
    <dgm:cxn modelId="{23CD3347-FF41-4B3A-847A-70A3533455BC}" type="presOf" srcId="{D23138F6-D41B-43B3-AE64-998AB83F6876}" destId="{8EFF136B-6475-4D14-8A9C-A920A225159A}" srcOrd="0" destOrd="0" presId="urn:microsoft.com/office/officeart/2005/8/layout/radial1"/>
    <dgm:cxn modelId="{FA0E59AD-5BB2-4FC5-B7CA-807C373BF2AE}" type="presOf" srcId="{627341F5-3F35-4DE8-863A-ACD37661F382}" destId="{43905BC5-DF41-4CD6-A47B-6F4A1E0919F9}" srcOrd="1" destOrd="0" presId="urn:microsoft.com/office/officeart/2005/8/layout/radial1"/>
    <dgm:cxn modelId="{B2BA0660-C018-4E35-A7BA-327A66598576}" type="presOf" srcId="{60CE9D05-3D28-44AE-8486-78C866DFA030}" destId="{922368F2-13B6-496E-B29B-E043D5FDB07A}" srcOrd="0" destOrd="0" presId="urn:microsoft.com/office/officeart/2005/8/layout/radial1"/>
    <dgm:cxn modelId="{74C2F9B2-D2A9-48EE-85EF-834266ACAEBE}" srcId="{C1435088-C0C2-43AD-B09E-383107769FC7}" destId="{E5533582-0A4A-4ABA-8C43-DCEE0D7E9E09}" srcOrd="1" destOrd="0" parTransId="{493FF886-8E26-44B7-87ED-F843290F6C43}" sibTransId="{9D56AD04-9EA2-4E05-A8E5-ED6649DB94BF}"/>
    <dgm:cxn modelId="{FF1F4C2F-AC67-4360-9A4F-DB13E17B9FE4}" type="presOf" srcId="{E5533582-0A4A-4ABA-8C43-DCEE0D7E9E09}" destId="{83142BF9-E295-489B-91B4-13540ABF7C83}" srcOrd="0" destOrd="0" presId="urn:microsoft.com/office/officeart/2005/8/layout/radial1"/>
    <dgm:cxn modelId="{6ACDE828-0890-407B-A86B-562657B5FE84}" srcId="{C1435088-C0C2-43AD-B09E-383107769FC7}" destId="{9878B7A3-09E1-4DB9-8350-0EE51D0BA065}" srcOrd="5" destOrd="0" parTransId="{A7E4A284-F035-46D2-9C60-A7377EAD7FC0}" sibTransId="{AEA7EAF0-31F5-459C-8A59-11B36D8A38E9}"/>
    <dgm:cxn modelId="{8AF4647B-CFCF-462F-8A10-98FDCBDF7933}" type="presOf" srcId="{A7E4A284-F035-46D2-9C60-A7377EAD7FC0}" destId="{92B80012-F131-4BF8-9544-6F02EB1A90FF}" srcOrd="1" destOrd="0" presId="urn:microsoft.com/office/officeart/2005/8/layout/radial1"/>
    <dgm:cxn modelId="{DD6BD209-F0B3-41D6-BC91-D09FF7DD220D}" srcId="{077CDD97-F6EA-49D5-9896-A9EAEA85D9E8}" destId="{C1435088-C0C2-43AD-B09E-383107769FC7}" srcOrd="0" destOrd="0" parTransId="{7D788AA2-AC09-44FC-B760-A5E33A2A758B}" sibTransId="{781C6482-498B-4B4E-AECD-93417B2CA234}"/>
    <dgm:cxn modelId="{FD73952A-6D5E-40E3-A3DC-5C1F2CEA07CD}" type="presOf" srcId="{077CDD97-F6EA-49D5-9896-A9EAEA85D9E8}" destId="{BAD71D0D-8962-491B-AC79-8CB2C1787821}" srcOrd="0" destOrd="0" presId="urn:microsoft.com/office/officeart/2005/8/layout/radial1"/>
    <dgm:cxn modelId="{A8156051-CA64-4E0E-8D37-2AA969DE8340}" srcId="{C1435088-C0C2-43AD-B09E-383107769FC7}" destId="{CF49CE3B-EA30-45C7-B96C-119A1964BE1E}" srcOrd="3" destOrd="0" parTransId="{D23138F6-D41B-43B3-AE64-998AB83F6876}" sibTransId="{7DBB84D2-00E5-4093-82EF-EDA03F5E2C63}"/>
    <dgm:cxn modelId="{F2FA9897-C2C0-43D7-9C47-4CC4F980AAEC}" type="presOf" srcId="{C1435088-C0C2-43AD-B09E-383107769FC7}" destId="{6CE65CF7-0CE5-4E3C-A6DE-0FEAB60BC2AB}" srcOrd="0" destOrd="0" presId="urn:microsoft.com/office/officeart/2005/8/layout/radial1"/>
    <dgm:cxn modelId="{C77F13D5-7B78-4370-ADF7-59998E2C4266}" type="presOf" srcId="{A19A0C18-7C2D-49E4-A78A-3300D0C84121}" destId="{69C7C5B6-223C-4E7D-9579-503B526F758F}" srcOrd="1" destOrd="0" presId="urn:microsoft.com/office/officeart/2005/8/layout/radial1"/>
    <dgm:cxn modelId="{115C49B6-95FF-412A-AB6E-68F4AD93A89D}" type="presOf" srcId="{A7E4A284-F035-46D2-9C60-A7377EAD7FC0}" destId="{01B6D8DB-1DAB-4802-8673-0AB430993B9C}" srcOrd="0" destOrd="0" presId="urn:microsoft.com/office/officeart/2005/8/layout/radial1"/>
    <dgm:cxn modelId="{2469DABF-DED4-46AE-BF42-4BFAAC049495}" type="presOf" srcId="{493FF886-8E26-44B7-87ED-F843290F6C43}" destId="{9E0F9A06-723B-41A2-BFC3-E5B8F3A7FED0}" srcOrd="1" destOrd="0" presId="urn:microsoft.com/office/officeart/2005/8/layout/radial1"/>
    <dgm:cxn modelId="{ED157864-6AE0-42D6-ADFB-26D04191273E}" type="presOf" srcId="{D23138F6-D41B-43B3-AE64-998AB83F6876}" destId="{C0989318-6F19-4732-A622-C906175EFA2F}" srcOrd="1" destOrd="0" presId="urn:microsoft.com/office/officeart/2005/8/layout/radial1"/>
    <dgm:cxn modelId="{5059BBE6-D17B-4CB4-9F13-0D9C42FC98F8}" srcId="{C1435088-C0C2-43AD-B09E-383107769FC7}" destId="{1ACFCFB7-3C69-48EF-B6D2-E6E7D6039140}" srcOrd="0" destOrd="0" parTransId="{61CAF674-03ED-483A-BF1F-E1E0832F8B7D}" sibTransId="{1A6E6796-9541-4098-910E-0634D5BBDEC4}"/>
    <dgm:cxn modelId="{45209413-5FD0-4497-B5A6-7656A5D2FEA8}" type="presOf" srcId="{493FF886-8E26-44B7-87ED-F843290F6C43}" destId="{6DB9800F-C7F6-4940-8EC4-1D334F699F13}" srcOrd="0" destOrd="0" presId="urn:microsoft.com/office/officeart/2005/8/layout/radial1"/>
    <dgm:cxn modelId="{B3F0DA5B-AAD4-4701-B5D6-9F2FA7141631}" type="presOf" srcId="{5304CDE1-FF43-48D4-BFCC-F643CEE2AF8F}" destId="{4D2662FC-FBCE-4EA2-BE4A-567C25EF9A69}" srcOrd="0" destOrd="0" presId="urn:microsoft.com/office/officeart/2005/8/layout/radial1"/>
    <dgm:cxn modelId="{D6F76205-2FB8-405E-89CD-85CC3AEB4E06}" type="presOf" srcId="{A19A0C18-7C2D-49E4-A78A-3300D0C84121}" destId="{7FECDFA6-AA28-455C-A1B3-232F02C14ABC}" srcOrd="0" destOrd="0" presId="urn:microsoft.com/office/officeart/2005/8/layout/radial1"/>
    <dgm:cxn modelId="{A8F28416-9FD7-46AA-934F-951FBB5C816A}" type="presOf" srcId="{61CAF674-03ED-483A-BF1F-E1E0832F8B7D}" destId="{32109EDD-ABBA-45E2-B3F6-F52794AABBD9}" srcOrd="0" destOrd="0" presId="urn:microsoft.com/office/officeart/2005/8/layout/radial1"/>
    <dgm:cxn modelId="{92EAF31D-454C-4D4C-8FE6-0D4BD6C90D67}" type="presOf" srcId="{1ACFCFB7-3C69-48EF-B6D2-E6E7D6039140}" destId="{9F0DB653-F922-41DF-8CB7-2ED70FA9A5DD}" srcOrd="0" destOrd="0" presId="urn:microsoft.com/office/officeart/2005/8/layout/radial1"/>
    <dgm:cxn modelId="{780D7060-3E26-4138-8C44-942B09E207B2}" srcId="{C1435088-C0C2-43AD-B09E-383107769FC7}" destId="{5304CDE1-FF43-48D4-BFCC-F643CEE2AF8F}" srcOrd="2" destOrd="0" parTransId="{A19A0C18-7C2D-49E4-A78A-3300D0C84121}" sibTransId="{121ABE01-CCC5-4DFA-9187-9F86FDF3176B}"/>
    <dgm:cxn modelId="{CA5A7097-58EC-4711-B825-53980090095A}" type="presOf" srcId="{CF49CE3B-EA30-45C7-B96C-119A1964BE1E}" destId="{1FECA693-DD30-4E57-A490-D00E3DF5B013}" srcOrd="0" destOrd="0" presId="urn:microsoft.com/office/officeart/2005/8/layout/radial1"/>
    <dgm:cxn modelId="{BB66A112-9074-4102-8428-D16EF0813536}" srcId="{C1435088-C0C2-43AD-B09E-383107769FC7}" destId="{60CE9D05-3D28-44AE-8486-78C866DFA030}" srcOrd="4" destOrd="0" parTransId="{627341F5-3F35-4DE8-863A-ACD37661F382}" sibTransId="{CF5375C7-A5F7-4E41-A4F5-D30C71E96D5B}"/>
    <dgm:cxn modelId="{34210E72-CE03-4170-AEB9-1E2018A12759}" type="presOf" srcId="{627341F5-3F35-4DE8-863A-ACD37661F382}" destId="{4626B4FD-465E-4DAC-9334-4F4F12C88655}" srcOrd="0" destOrd="0" presId="urn:microsoft.com/office/officeart/2005/8/layout/radial1"/>
    <dgm:cxn modelId="{444509A0-1986-4B93-B599-3687A61CDFA7}" type="presParOf" srcId="{BAD71D0D-8962-491B-AC79-8CB2C1787821}" destId="{6CE65CF7-0CE5-4E3C-A6DE-0FEAB60BC2AB}" srcOrd="0" destOrd="0" presId="urn:microsoft.com/office/officeart/2005/8/layout/radial1"/>
    <dgm:cxn modelId="{C8F90F05-6369-43E9-A770-AF466C702A1D}" type="presParOf" srcId="{BAD71D0D-8962-491B-AC79-8CB2C1787821}" destId="{32109EDD-ABBA-45E2-B3F6-F52794AABBD9}" srcOrd="1" destOrd="0" presId="urn:microsoft.com/office/officeart/2005/8/layout/radial1"/>
    <dgm:cxn modelId="{70F5DE43-3847-43B0-9B55-51EBAD8ADB17}" type="presParOf" srcId="{32109EDD-ABBA-45E2-B3F6-F52794AABBD9}" destId="{1430708B-0F2D-42C8-B47A-4CB6C8F3DC66}" srcOrd="0" destOrd="0" presId="urn:microsoft.com/office/officeart/2005/8/layout/radial1"/>
    <dgm:cxn modelId="{744FAF0D-11BA-4D6B-836F-03EFBCC7D6FD}" type="presParOf" srcId="{BAD71D0D-8962-491B-AC79-8CB2C1787821}" destId="{9F0DB653-F922-41DF-8CB7-2ED70FA9A5DD}" srcOrd="2" destOrd="0" presId="urn:microsoft.com/office/officeart/2005/8/layout/radial1"/>
    <dgm:cxn modelId="{59F09F23-9A60-4C70-8E83-7635CD5E3F91}" type="presParOf" srcId="{BAD71D0D-8962-491B-AC79-8CB2C1787821}" destId="{6DB9800F-C7F6-4940-8EC4-1D334F699F13}" srcOrd="3" destOrd="0" presId="urn:microsoft.com/office/officeart/2005/8/layout/radial1"/>
    <dgm:cxn modelId="{E712BFC3-6C8E-42BE-AA60-EF5DEAA27247}" type="presParOf" srcId="{6DB9800F-C7F6-4940-8EC4-1D334F699F13}" destId="{9E0F9A06-723B-41A2-BFC3-E5B8F3A7FED0}" srcOrd="0" destOrd="0" presId="urn:microsoft.com/office/officeart/2005/8/layout/radial1"/>
    <dgm:cxn modelId="{355BD3D4-3A15-46C0-A572-CA9BD05BCF29}" type="presParOf" srcId="{BAD71D0D-8962-491B-AC79-8CB2C1787821}" destId="{83142BF9-E295-489B-91B4-13540ABF7C83}" srcOrd="4" destOrd="0" presId="urn:microsoft.com/office/officeart/2005/8/layout/radial1"/>
    <dgm:cxn modelId="{61427F46-6794-4234-8F63-2CCAA5377FCD}" type="presParOf" srcId="{BAD71D0D-8962-491B-AC79-8CB2C1787821}" destId="{7FECDFA6-AA28-455C-A1B3-232F02C14ABC}" srcOrd="5" destOrd="0" presId="urn:microsoft.com/office/officeart/2005/8/layout/radial1"/>
    <dgm:cxn modelId="{F1E18000-9411-42F8-B5C3-F28652E70663}" type="presParOf" srcId="{7FECDFA6-AA28-455C-A1B3-232F02C14ABC}" destId="{69C7C5B6-223C-4E7D-9579-503B526F758F}" srcOrd="0" destOrd="0" presId="urn:microsoft.com/office/officeart/2005/8/layout/radial1"/>
    <dgm:cxn modelId="{E9E381B6-EF3A-48DC-9A77-F4DA6FA74BED}" type="presParOf" srcId="{BAD71D0D-8962-491B-AC79-8CB2C1787821}" destId="{4D2662FC-FBCE-4EA2-BE4A-567C25EF9A69}" srcOrd="6" destOrd="0" presId="urn:microsoft.com/office/officeart/2005/8/layout/radial1"/>
    <dgm:cxn modelId="{862DFA35-6BA2-46BE-A11C-7F122B85E287}" type="presParOf" srcId="{BAD71D0D-8962-491B-AC79-8CB2C1787821}" destId="{8EFF136B-6475-4D14-8A9C-A920A225159A}" srcOrd="7" destOrd="0" presId="urn:microsoft.com/office/officeart/2005/8/layout/radial1"/>
    <dgm:cxn modelId="{4F631BAF-C3DA-40AA-80F4-94ED9EAAEAEB}" type="presParOf" srcId="{8EFF136B-6475-4D14-8A9C-A920A225159A}" destId="{C0989318-6F19-4732-A622-C906175EFA2F}" srcOrd="0" destOrd="0" presId="urn:microsoft.com/office/officeart/2005/8/layout/radial1"/>
    <dgm:cxn modelId="{B646EBBC-8053-4F04-A891-8D58F9F3583E}" type="presParOf" srcId="{BAD71D0D-8962-491B-AC79-8CB2C1787821}" destId="{1FECA693-DD30-4E57-A490-D00E3DF5B013}" srcOrd="8" destOrd="0" presId="urn:microsoft.com/office/officeart/2005/8/layout/radial1"/>
    <dgm:cxn modelId="{CC759A59-FB5C-4143-9EE7-D674D32F9A82}" type="presParOf" srcId="{BAD71D0D-8962-491B-AC79-8CB2C1787821}" destId="{4626B4FD-465E-4DAC-9334-4F4F12C88655}" srcOrd="9" destOrd="0" presId="urn:microsoft.com/office/officeart/2005/8/layout/radial1"/>
    <dgm:cxn modelId="{C56276EA-77BD-4CE6-9839-523FB59CB028}" type="presParOf" srcId="{4626B4FD-465E-4DAC-9334-4F4F12C88655}" destId="{43905BC5-DF41-4CD6-A47B-6F4A1E0919F9}" srcOrd="0" destOrd="0" presId="urn:microsoft.com/office/officeart/2005/8/layout/radial1"/>
    <dgm:cxn modelId="{79451A4B-8468-4CF9-AB8F-476CA60D1130}" type="presParOf" srcId="{BAD71D0D-8962-491B-AC79-8CB2C1787821}" destId="{922368F2-13B6-496E-B29B-E043D5FDB07A}" srcOrd="10" destOrd="0" presId="urn:microsoft.com/office/officeart/2005/8/layout/radial1"/>
    <dgm:cxn modelId="{B47DB687-1BFE-4962-BAB9-17004EF4B421}" type="presParOf" srcId="{BAD71D0D-8962-491B-AC79-8CB2C1787821}" destId="{01B6D8DB-1DAB-4802-8673-0AB430993B9C}" srcOrd="11" destOrd="0" presId="urn:microsoft.com/office/officeart/2005/8/layout/radial1"/>
    <dgm:cxn modelId="{367CB6EC-ED79-4BCB-B456-5078A6247FBB}" type="presParOf" srcId="{01B6D8DB-1DAB-4802-8673-0AB430993B9C}" destId="{92B80012-F131-4BF8-9544-6F02EB1A90FF}" srcOrd="0" destOrd="0" presId="urn:microsoft.com/office/officeart/2005/8/layout/radial1"/>
    <dgm:cxn modelId="{16BF70CA-6561-4393-BD96-44993E3E0653}" type="presParOf" srcId="{BAD71D0D-8962-491B-AC79-8CB2C1787821}" destId="{B1324BBC-F853-4A79-BF3B-F1A9B6080D72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7CDD97-F6EA-49D5-9896-A9EAEA85D9E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435088-C0C2-43AD-B09E-383107769FC7}">
      <dgm:prSet phldrT="[Text]"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Колич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ru-RU" dirty="0" smtClean="0">
              <a:solidFill>
                <a:schemeClr val="tx1"/>
              </a:solidFill>
            </a:rPr>
            <a:t>модель и опрос выпускников </a:t>
          </a:r>
          <a:endParaRPr lang="en-US" dirty="0">
            <a:solidFill>
              <a:schemeClr val="tx1"/>
            </a:solidFill>
          </a:endParaRPr>
        </a:p>
      </dgm:t>
    </dgm:pt>
    <dgm:pt modelId="{7D788AA2-AC09-44FC-B760-A5E33A2A758B}" type="parTrans" cxnId="{DD6BD209-F0B3-41D6-BC91-D09FF7DD220D}">
      <dgm:prSet/>
      <dgm:spPr/>
      <dgm:t>
        <a:bodyPr/>
        <a:lstStyle/>
        <a:p>
          <a:endParaRPr lang="en-US"/>
        </a:p>
      </dgm:t>
    </dgm:pt>
    <dgm:pt modelId="{781C6482-498B-4B4E-AECD-93417B2CA234}" type="sibTrans" cxnId="{DD6BD209-F0B3-41D6-BC91-D09FF7DD220D}">
      <dgm:prSet/>
      <dgm:spPr/>
      <dgm:t>
        <a:bodyPr/>
        <a:lstStyle/>
        <a:p>
          <a:endParaRPr lang="en-US"/>
        </a:p>
      </dgm:t>
    </dgm:pt>
    <dgm:pt modelId="{1ACFCFB7-3C69-48EF-B6D2-E6E7D6039140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Институциональные условия</a:t>
          </a:r>
          <a:r>
            <a:rPr lang="en-US" dirty="0" smtClean="0"/>
            <a:t>: </a:t>
          </a:r>
          <a:r>
            <a:rPr lang="ru-RU" dirty="0" smtClean="0"/>
            <a:t>тенденции</a:t>
          </a:r>
          <a:r>
            <a:rPr lang="en-US" dirty="0" smtClean="0"/>
            <a:t>, </a:t>
          </a:r>
          <a:r>
            <a:rPr lang="ru-RU" dirty="0" smtClean="0"/>
            <a:t>низкие затраты</a:t>
          </a:r>
          <a:endParaRPr lang="en-US" dirty="0"/>
        </a:p>
      </dgm:t>
    </dgm:pt>
    <dgm:pt modelId="{61CAF674-03ED-483A-BF1F-E1E0832F8B7D}" type="parTrans" cxnId="{5059BBE6-D17B-4CB4-9F13-0D9C42FC98F8}">
      <dgm:prSet/>
      <dgm:spPr/>
      <dgm:t>
        <a:bodyPr/>
        <a:lstStyle/>
        <a:p>
          <a:endParaRPr lang="en-US"/>
        </a:p>
      </dgm:t>
    </dgm:pt>
    <dgm:pt modelId="{1A6E6796-9541-4098-910E-0634D5BBDEC4}" type="sibTrans" cxnId="{5059BBE6-D17B-4CB4-9F13-0D9C42FC98F8}">
      <dgm:prSet/>
      <dgm:spPr/>
      <dgm:t>
        <a:bodyPr/>
        <a:lstStyle/>
        <a:p>
          <a:endParaRPr lang="en-US"/>
        </a:p>
      </dgm:t>
    </dgm:pt>
    <dgm:pt modelId="{5304CDE1-FF43-48D4-BFCC-F643CEE2AF8F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Модель</a:t>
          </a:r>
          <a:r>
            <a:rPr lang="en-US" dirty="0" smtClean="0"/>
            <a:t>: </a:t>
          </a:r>
          <a:r>
            <a:rPr lang="ru-RU" dirty="0" smtClean="0"/>
            <a:t>обоснованная объективная модель и данные третьей стороны</a:t>
          </a:r>
          <a:endParaRPr lang="en-US" dirty="0"/>
        </a:p>
      </dgm:t>
    </dgm:pt>
    <dgm:pt modelId="{A19A0C18-7C2D-49E4-A78A-3300D0C84121}" type="parTrans" cxnId="{780D7060-3E26-4138-8C44-942B09E207B2}">
      <dgm:prSet/>
      <dgm:spPr/>
      <dgm:t>
        <a:bodyPr/>
        <a:lstStyle/>
        <a:p>
          <a:endParaRPr lang="en-US"/>
        </a:p>
      </dgm:t>
    </dgm:pt>
    <dgm:pt modelId="{121ABE01-CCC5-4DFA-9187-9F86FDF3176B}" type="sibTrans" cxnId="{780D7060-3E26-4138-8C44-942B09E207B2}">
      <dgm:prSet/>
      <dgm:spPr/>
      <dgm:t>
        <a:bodyPr/>
        <a:lstStyle/>
        <a:p>
          <a:endParaRPr lang="en-US"/>
        </a:p>
      </dgm:t>
    </dgm:pt>
    <dgm:pt modelId="{60CE9D05-3D28-44AE-8486-78C866DFA030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Опросы выпускников</a:t>
          </a:r>
          <a:r>
            <a:rPr lang="en-US" dirty="0" smtClean="0"/>
            <a:t>: </a:t>
          </a:r>
          <a:r>
            <a:rPr lang="ru-RU" dirty="0" smtClean="0"/>
            <a:t>контакты выпускников и ответы</a:t>
          </a:r>
          <a:endParaRPr lang="en-US" dirty="0"/>
        </a:p>
      </dgm:t>
    </dgm:pt>
    <dgm:pt modelId="{627341F5-3F35-4DE8-863A-ACD37661F382}" type="parTrans" cxnId="{BB66A112-9074-4102-8428-D16EF0813536}">
      <dgm:prSet/>
      <dgm:spPr/>
      <dgm:t>
        <a:bodyPr/>
        <a:lstStyle/>
        <a:p>
          <a:endParaRPr lang="en-US"/>
        </a:p>
      </dgm:t>
    </dgm:pt>
    <dgm:pt modelId="{CF5375C7-A5F7-4E41-A4F5-D30C71E96D5B}" type="sibTrans" cxnId="{BB66A112-9074-4102-8428-D16EF0813536}">
      <dgm:prSet/>
      <dgm:spPr/>
      <dgm:t>
        <a:bodyPr/>
        <a:lstStyle/>
        <a:p>
          <a:endParaRPr lang="en-US"/>
        </a:p>
      </dgm:t>
    </dgm:pt>
    <dgm:pt modelId="{9878B7A3-09E1-4DB9-8350-0EE51D0BA065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Нет качественного прогноза</a:t>
          </a:r>
          <a:endParaRPr lang="en-US" i="1" dirty="0"/>
        </a:p>
      </dgm:t>
    </dgm:pt>
    <dgm:pt modelId="{A7E4A284-F035-46D2-9C60-A7377EAD7FC0}" type="parTrans" cxnId="{6ACDE828-0890-407B-A86B-562657B5FE84}">
      <dgm:prSet/>
      <dgm:spPr/>
      <dgm:t>
        <a:bodyPr/>
        <a:lstStyle/>
        <a:p>
          <a:endParaRPr lang="en-US"/>
        </a:p>
      </dgm:t>
    </dgm:pt>
    <dgm:pt modelId="{AEA7EAF0-31F5-459C-8A59-11B36D8A38E9}" type="sibTrans" cxnId="{6ACDE828-0890-407B-A86B-562657B5FE84}">
      <dgm:prSet/>
      <dgm:spPr/>
      <dgm:t>
        <a:bodyPr/>
        <a:lstStyle/>
        <a:p>
          <a:endParaRPr lang="en-US"/>
        </a:p>
      </dgm:t>
    </dgm:pt>
    <dgm:pt modelId="{E5533582-0A4A-4ABA-8C43-DCEE0D7E9E09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err="1" smtClean="0"/>
            <a:t>Колич</a:t>
          </a:r>
          <a:r>
            <a:rPr lang="ru-RU" dirty="0" smtClean="0"/>
            <a:t>. и качеств</a:t>
          </a:r>
          <a:r>
            <a:rPr lang="en-US" dirty="0" smtClean="0"/>
            <a:t>. </a:t>
          </a:r>
          <a:r>
            <a:rPr lang="ru-RU" dirty="0" smtClean="0"/>
            <a:t>оценки </a:t>
          </a:r>
          <a:endParaRPr lang="en-US" dirty="0"/>
        </a:p>
      </dgm:t>
    </dgm:pt>
    <dgm:pt modelId="{493FF886-8E26-44B7-87ED-F843290F6C43}" type="parTrans" cxnId="{74C2F9B2-D2A9-48EE-85EF-834266ACAEBE}">
      <dgm:prSet/>
      <dgm:spPr/>
      <dgm:t>
        <a:bodyPr/>
        <a:lstStyle/>
        <a:p>
          <a:endParaRPr lang="en-US"/>
        </a:p>
      </dgm:t>
    </dgm:pt>
    <dgm:pt modelId="{9D56AD04-9EA2-4E05-A8E5-ED6649DB94BF}" type="sibTrans" cxnId="{74C2F9B2-D2A9-48EE-85EF-834266ACAEBE}">
      <dgm:prSet/>
      <dgm:spPr/>
      <dgm:t>
        <a:bodyPr/>
        <a:lstStyle/>
        <a:p>
          <a:endParaRPr lang="en-US"/>
        </a:p>
      </dgm:t>
    </dgm:pt>
    <dgm:pt modelId="{CF49CE3B-EA30-45C7-B96C-119A1964BE1E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Опросы выпускников</a:t>
          </a:r>
          <a:r>
            <a:rPr lang="en-US" dirty="0" smtClean="0"/>
            <a:t>: </a:t>
          </a:r>
          <a:r>
            <a:rPr lang="ru-RU" dirty="0" smtClean="0"/>
            <a:t>адаптируются в соответствии с потребностями о поставщиков услуг</a:t>
          </a:r>
          <a:endParaRPr lang="en-US" dirty="0"/>
        </a:p>
      </dgm:t>
    </dgm:pt>
    <dgm:pt modelId="{D23138F6-D41B-43B3-AE64-998AB83F6876}" type="parTrans" cxnId="{A8156051-CA64-4E0E-8D37-2AA969DE8340}">
      <dgm:prSet/>
      <dgm:spPr/>
      <dgm:t>
        <a:bodyPr/>
        <a:lstStyle/>
        <a:p>
          <a:endParaRPr lang="en-US"/>
        </a:p>
      </dgm:t>
    </dgm:pt>
    <dgm:pt modelId="{7DBB84D2-00E5-4093-82EF-EDA03F5E2C63}" type="sibTrans" cxnId="{A8156051-CA64-4E0E-8D37-2AA969DE8340}">
      <dgm:prSet/>
      <dgm:spPr/>
      <dgm:t>
        <a:bodyPr/>
        <a:lstStyle/>
        <a:p>
          <a:endParaRPr lang="en-US"/>
        </a:p>
      </dgm:t>
    </dgm:pt>
    <dgm:pt modelId="{BAD71D0D-8962-491B-AC79-8CB2C1787821}" type="pres">
      <dgm:prSet presAssocID="{077CDD97-F6EA-49D5-9896-A9EAEA85D9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65CF7-0CE5-4E3C-A6DE-0FEAB60BC2AB}" type="pres">
      <dgm:prSet presAssocID="{C1435088-C0C2-43AD-B09E-383107769FC7}" presName="centerShape" presStyleLbl="node0" presStyleIdx="0" presStyleCnt="1"/>
      <dgm:spPr/>
      <dgm:t>
        <a:bodyPr/>
        <a:lstStyle/>
        <a:p>
          <a:endParaRPr lang="en-US"/>
        </a:p>
      </dgm:t>
    </dgm:pt>
    <dgm:pt modelId="{32109EDD-ABBA-45E2-B3F6-F52794AABBD9}" type="pres">
      <dgm:prSet presAssocID="{61CAF674-03ED-483A-BF1F-E1E0832F8B7D}" presName="Name9" presStyleLbl="parChTrans1D2" presStyleIdx="0" presStyleCnt="6"/>
      <dgm:spPr/>
      <dgm:t>
        <a:bodyPr/>
        <a:lstStyle/>
        <a:p>
          <a:endParaRPr lang="en-US"/>
        </a:p>
      </dgm:t>
    </dgm:pt>
    <dgm:pt modelId="{1430708B-0F2D-42C8-B47A-4CB6C8F3DC66}" type="pres">
      <dgm:prSet presAssocID="{61CAF674-03ED-483A-BF1F-E1E0832F8B7D}" presName="connTx" presStyleLbl="parChTrans1D2" presStyleIdx="0" presStyleCnt="6"/>
      <dgm:spPr/>
      <dgm:t>
        <a:bodyPr/>
        <a:lstStyle/>
        <a:p>
          <a:endParaRPr lang="en-US"/>
        </a:p>
      </dgm:t>
    </dgm:pt>
    <dgm:pt modelId="{9F0DB653-F922-41DF-8CB7-2ED70FA9A5DD}" type="pres">
      <dgm:prSet presAssocID="{1ACFCFB7-3C69-48EF-B6D2-E6E7D603914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9800F-C7F6-4940-8EC4-1D334F699F13}" type="pres">
      <dgm:prSet presAssocID="{493FF886-8E26-44B7-87ED-F843290F6C43}" presName="Name9" presStyleLbl="parChTrans1D2" presStyleIdx="1" presStyleCnt="6"/>
      <dgm:spPr/>
      <dgm:t>
        <a:bodyPr/>
        <a:lstStyle/>
        <a:p>
          <a:endParaRPr lang="en-US"/>
        </a:p>
      </dgm:t>
    </dgm:pt>
    <dgm:pt modelId="{9E0F9A06-723B-41A2-BFC3-E5B8F3A7FED0}" type="pres">
      <dgm:prSet presAssocID="{493FF886-8E26-44B7-87ED-F843290F6C43}" presName="connTx" presStyleLbl="parChTrans1D2" presStyleIdx="1" presStyleCnt="6"/>
      <dgm:spPr/>
      <dgm:t>
        <a:bodyPr/>
        <a:lstStyle/>
        <a:p>
          <a:endParaRPr lang="en-US"/>
        </a:p>
      </dgm:t>
    </dgm:pt>
    <dgm:pt modelId="{83142BF9-E295-489B-91B4-13540ABF7C83}" type="pres">
      <dgm:prSet presAssocID="{E5533582-0A4A-4ABA-8C43-DCEE0D7E9E0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CDFA6-AA28-455C-A1B3-232F02C14ABC}" type="pres">
      <dgm:prSet presAssocID="{A19A0C18-7C2D-49E4-A78A-3300D0C84121}" presName="Name9" presStyleLbl="parChTrans1D2" presStyleIdx="2" presStyleCnt="6"/>
      <dgm:spPr/>
      <dgm:t>
        <a:bodyPr/>
        <a:lstStyle/>
        <a:p>
          <a:endParaRPr lang="en-US"/>
        </a:p>
      </dgm:t>
    </dgm:pt>
    <dgm:pt modelId="{69C7C5B6-223C-4E7D-9579-503B526F758F}" type="pres">
      <dgm:prSet presAssocID="{A19A0C18-7C2D-49E4-A78A-3300D0C84121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D2662FC-FBCE-4EA2-BE4A-567C25EF9A69}" type="pres">
      <dgm:prSet presAssocID="{5304CDE1-FF43-48D4-BFCC-F643CEE2AF8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F136B-6475-4D14-8A9C-A920A225159A}" type="pres">
      <dgm:prSet presAssocID="{D23138F6-D41B-43B3-AE64-998AB83F6876}" presName="Name9" presStyleLbl="parChTrans1D2" presStyleIdx="3" presStyleCnt="6"/>
      <dgm:spPr/>
      <dgm:t>
        <a:bodyPr/>
        <a:lstStyle/>
        <a:p>
          <a:endParaRPr lang="en-US"/>
        </a:p>
      </dgm:t>
    </dgm:pt>
    <dgm:pt modelId="{C0989318-6F19-4732-A622-C906175EFA2F}" type="pres">
      <dgm:prSet presAssocID="{D23138F6-D41B-43B3-AE64-998AB83F687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1FECA693-DD30-4E57-A490-D00E3DF5B013}" type="pres">
      <dgm:prSet presAssocID="{CF49CE3B-EA30-45C7-B96C-119A1964BE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6B4FD-465E-4DAC-9334-4F4F12C88655}" type="pres">
      <dgm:prSet presAssocID="{627341F5-3F35-4DE8-863A-ACD37661F382}" presName="Name9" presStyleLbl="parChTrans1D2" presStyleIdx="4" presStyleCnt="6"/>
      <dgm:spPr/>
      <dgm:t>
        <a:bodyPr/>
        <a:lstStyle/>
        <a:p>
          <a:endParaRPr lang="en-US"/>
        </a:p>
      </dgm:t>
    </dgm:pt>
    <dgm:pt modelId="{43905BC5-DF41-4CD6-A47B-6F4A1E0919F9}" type="pres">
      <dgm:prSet presAssocID="{627341F5-3F35-4DE8-863A-ACD37661F382}" presName="connTx" presStyleLbl="parChTrans1D2" presStyleIdx="4" presStyleCnt="6"/>
      <dgm:spPr/>
      <dgm:t>
        <a:bodyPr/>
        <a:lstStyle/>
        <a:p>
          <a:endParaRPr lang="en-US"/>
        </a:p>
      </dgm:t>
    </dgm:pt>
    <dgm:pt modelId="{922368F2-13B6-496E-B29B-E043D5FDB07A}" type="pres">
      <dgm:prSet presAssocID="{60CE9D05-3D28-44AE-8486-78C866DFA0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6D8DB-1DAB-4802-8673-0AB430993B9C}" type="pres">
      <dgm:prSet presAssocID="{A7E4A284-F035-46D2-9C60-A7377EAD7FC0}" presName="Name9" presStyleLbl="parChTrans1D2" presStyleIdx="5" presStyleCnt="6"/>
      <dgm:spPr/>
      <dgm:t>
        <a:bodyPr/>
        <a:lstStyle/>
        <a:p>
          <a:endParaRPr lang="en-US"/>
        </a:p>
      </dgm:t>
    </dgm:pt>
    <dgm:pt modelId="{92B80012-F131-4BF8-9544-6F02EB1A90FF}" type="pres">
      <dgm:prSet presAssocID="{A7E4A284-F035-46D2-9C60-A7377EAD7FC0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1324BBC-F853-4A79-BF3B-F1A9B6080D72}" type="pres">
      <dgm:prSet presAssocID="{9878B7A3-09E1-4DB9-8350-0EE51D0BA06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170E92-290B-4E44-B64B-754B96F587A0}" type="presOf" srcId="{A19A0C18-7C2D-49E4-A78A-3300D0C84121}" destId="{7FECDFA6-AA28-455C-A1B3-232F02C14ABC}" srcOrd="0" destOrd="0" presId="urn:microsoft.com/office/officeart/2005/8/layout/radial1"/>
    <dgm:cxn modelId="{74C2F9B2-D2A9-48EE-85EF-834266ACAEBE}" srcId="{C1435088-C0C2-43AD-B09E-383107769FC7}" destId="{E5533582-0A4A-4ABA-8C43-DCEE0D7E9E09}" srcOrd="1" destOrd="0" parTransId="{493FF886-8E26-44B7-87ED-F843290F6C43}" sibTransId="{9D56AD04-9EA2-4E05-A8E5-ED6649DB94BF}"/>
    <dgm:cxn modelId="{0D315800-F382-4C70-94DC-D0C7A324E4F7}" type="presOf" srcId="{627341F5-3F35-4DE8-863A-ACD37661F382}" destId="{4626B4FD-465E-4DAC-9334-4F4F12C88655}" srcOrd="0" destOrd="0" presId="urn:microsoft.com/office/officeart/2005/8/layout/radial1"/>
    <dgm:cxn modelId="{5059BBE6-D17B-4CB4-9F13-0D9C42FC98F8}" srcId="{C1435088-C0C2-43AD-B09E-383107769FC7}" destId="{1ACFCFB7-3C69-48EF-B6D2-E6E7D6039140}" srcOrd="0" destOrd="0" parTransId="{61CAF674-03ED-483A-BF1F-E1E0832F8B7D}" sibTransId="{1A6E6796-9541-4098-910E-0634D5BBDEC4}"/>
    <dgm:cxn modelId="{A8156051-CA64-4E0E-8D37-2AA969DE8340}" srcId="{C1435088-C0C2-43AD-B09E-383107769FC7}" destId="{CF49CE3B-EA30-45C7-B96C-119A1964BE1E}" srcOrd="3" destOrd="0" parTransId="{D23138F6-D41B-43B3-AE64-998AB83F6876}" sibTransId="{7DBB84D2-00E5-4093-82EF-EDA03F5E2C63}"/>
    <dgm:cxn modelId="{929F688F-C7C5-40CE-989A-7480D6ED7936}" type="presOf" srcId="{CF49CE3B-EA30-45C7-B96C-119A1964BE1E}" destId="{1FECA693-DD30-4E57-A490-D00E3DF5B013}" srcOrd="0" destOrd="0" presId="urn:microsoft.com/office/officeart/2005/8/layout/radial1"/>
    <dgm:cxn modelId="{99F06CE4-1CA1-4CCE-81B7-E6ADD3E9842B}" type="presOf" srcId="{61CAF674-03ED-483A-BF1F-E1E0832F8B7D}" destId="{32109EDD-ABBA-45E2-B3F6-F52794AABBD9}" srcOrd="0" destOrd="0" presId="urn:microsoft.com/office/officeart/2005/8/layout/radial1"/>
    <dgm:cxn modelId="{B2069298-1C8F-4DBF-8DB2-B7E74B6EDA45}" type="presOf" srcId="{C1435088-C0C2-43AD-B09E-383107769FC7}" destId="{6CE65CF7-0CE5-4E3C-A6DE-0FEAB60BC2AB}" srcOrd="0" destOrd="0" presId="urn:microsoft.com/office/officeart/2005/8/layout/radial1"/>
    <dgm:cxn modelId="{DD6BD209-F0B3-41D6-BC91-D09FF7DD220D}" srcId="{077CDD97-F6EA-49D5-9896-A9EAEA85D9E8}" destId="{C1435088-C0C2-43AD-B09E-383107769FC7}" srcOrd="0" destOrd="0" parTransId="{7D788AA2-AC09-44FC-B760-A5E33A2A758B}" sibTransId="{781C6482-498B-4B4E-AECD-93417B2CA234}"/>
    <dgm:cxn modelId="{73BFFAEF-E92E-495E-BB77-D8ABCB2DC00E}" type="presOf" srcId="{A7E4A284-F035-46D2-9C60-A7377EAD7FC0}" destId="{92B80012-F131-4BF8-9544-6F02EB1A90FF}" srcOrd="1" destOrd="0" presId="urn:microsoft.com/office/officeart/2005/8/layout/radial1"/>
    <dgm:cxn modelId="{DF5D4BF3-CE79-4EA6-89A2-CF9AA9D39470}" type="presOf" srcId="{077CDD97-F6EA-49D5-9896-A9EAEA85D9E8}" destId="{BAD71D0D-8962-491B-AC79-8CB2C1787821}" srcOrd="0" destOrd="0" presId="urn:microsoft.com/office/officeart/2005/8/layout/radial1"/>
    <dgm:cxn modelId="{921C7794-F4FC-472A-A8B3-560B13EC722D}" type="presOf" srcId="{9878B7A3-09E1-4DB9-8350-0EE51D0BA065}" destId="{B1324BBC-F853-4A79-BF3B-F1A9B6080D72}" srcOrd="0" destOrd="0" presId="urn:microsoft.com/office/officeart/2005/8/layout/radial1"/>
    <dgm:cxn modelId="{BD928FC6-BAF3-4D94-A927-4C2A42D42AA4}" type="presOf" srcId="{627341F5-3F35-4DE8-863A-ACD37661F382}" destId="{43905BC5-DF41-4CD6-A47B-6F4A1E0919F9}" srcOrd="1" destOrd="0" presId="urn:microsoft.com/office/officeart/2005/8/layout/radial1"/>
    <dgm:cxn modelId="{EF2C5D5B-F5F0-41BE-B803-B1B5E89D877A}" type="presOf" srcId="{61CAF674-03ED-483A-BF1F-E1E0832F8B7D}" destId="{1430708B-0F2D-42C8-B47A-4CB6C8F3DC66}" srcOrd="1" destOrd="0" presId="urn:microsoft.com/office/officeart/2005/8/layout/radial1"/>
    <dgm:cxn modelId="{BBD6D661-0D5F-4E0F-A91D-234A9D28CBFF}" type="presOf" srcId="{1ACFCFB7-3C69-48EF-B6D2-E6E7D6039140}" destId="{9F0DB653-F922-41DF-8CB7-2ED70FA9A5DD}" srcOrd="0" destOrd="0" presId="urn:microsoft.com/office/officeart/2005/8/layout/radial1"/>
    <dgm:cxn modelId="{46419AF1-6071-4C36-A5BD-58888D014C5E}" type="presOf" srcId="{D23138F6-D41B-43B3-AE64-998AB83F6876}" destId="{C0989318-6F19-4732-A622-C906175EFA2F}" srcOrd="1" destOrd="0" presId="urn:microsoft.com/office/officeart/2005/8/layout/radial1"/>
    <dgm:cxn modelId="{6ACDE828-0890-407B-A86B-562657B5FE84}" srcId="{C1435088-C0C2-43AD-B09E-383107769FC7}" destId="{9878B7A3-09E1-4DB9-8350-0EE51D0BA065}" srcOrd="5" destOrd="0" parTransId="{A7E4A284-F035-46D2-9C60-A7377EAD7FC0}" sibTransId="{AEA7EAF0-31F5-459C-8A59-11B36D8A38E9}"/>
    <dgm:cxn modelId="{F85F1E60-3C1C-4AF2-9AD3-2892AF8B634F}" type="presOf" srcId="{493FF886-8E26-44B7-87ED-F843290F6C43}" destId="{6DB9800F-C7F6-4940-8EC4-1D334F699F13}" srcOrd="0" destOrd="0" presId="urn:microsoft.com/office/officeart/2005/8/layout/radial1"/>
    <dgm:cxn modelId="{3D213334-1EB2-43B5-8B08-49847BE38DA8}" type="presOf" srcId="{E5533582-0A4A-4ABA-8C43-DCEE0D7E9E09}" destId="{83142BF9-E295-489B-91B4-13540ABF7C83}" srcOrd="0" destOrd="0" presId="urn:microsoft.com/office/officeart/2005/8/layout/radial1"/>
    <dgm:cxn modelId="{4D2254F3-5215-4C08-8AF2-23511363028D}" type="presOf" srcId="{A7E4A284-F035-46D2-9C60-A7377EAD7FC0}" destId="{01B6D8DB-1DAB-4802-8673-0AB430993B9C}" srcOrd="0" destOrd="0" presId="urn:microsoft.com/office/officeart/2005/8/layout/radial1"/>
    <dgm:cxn modelId="{D4B48367-752B-4D41-B1D4-4979BE1B3110}" type="presOf" srcId="{A19A0C18-7C2D-49E4-A78A-3300D0C84121}" destId="{69C7C5B6-223C-4E7D-9579-503B526F758F}" srcOrd="1" destOrd="0" presId="urn:microsoft.com/office/officeart/2005/8/layout/radial1"/>
    <dgm:cxn modelId="{9CF06C65-F59D-4105-BF1B-8E6A05AC7501}" type="presOf" srcId="{5304CDE1-FF43-48D4-BFCC-F643CEE2AF8F}" destId="{4D2662FC-FBCE-4EA2-BE4A-567C25EF9A69}" srcOrd="0" destOrd="0" presId="urn:microsoft.com/office/officeart/2005/8/layout/radial1"/>
    <dgm:cxn modelId="{BB66A112-9074-4102-8428-D16EF0813536}" srcId="{C1435088-C0C2-43AD-B09E-383107769FC7}" destId="{60CE9D05-3D28-44AE-8486-78C866DFA030}" srcOrd="4" destOrd="0" parTransId="{627341F5-3F35-4DE8-863A-ACD37661F382}" sibTransId="{CF5375C7-A5F7-4E41-A4F5-D30C71E96D5B}"/>
    <dgm:cxn modelId="{4FE6BDA1-D756-427F-B065-FE6DE7036CD5}" type="presOf" srcId="{60CE9D05-3D28-44AE-8486-78C866DFA030}" destId="{922368F2-13B6-496E-B29B-E043D5FDB07A}" srcOrd="0" destOrd="0" presId="urn:microsoft.com/office/officeart/2005/8/layout/radial1"/>
    <dgm:cxn modelId="{1DD34AFF-986E-4826-865D-084D3C9E3DD8}" type="presOf" srcId="{D23138F6-D41B-43B3-AE64-998AB83F6876}" destId="{8EFF136B-6475-4D14-8A9C-A920A225159A}" srcOrd="0" destOrd="0" presId="urn:microsoft.com/office/officeart/2005/8/layout/radial1"/>
    <dgm:cxn modelId="{A17D3F82-590A-45F6-8B6E-2B77BECF3462}" type="presOf" srcId="{493FF886-8E26-44B7-87ED-F843290F6C43}" destId="{9E0F9A06-723B-41A2-BFC3-E5B8F3A7FED0}" srcOrd="1" destOrd="0" presId="urn:microsoft.com/office/officeart/2005/8/layout/radial1"/>
    <dgm:cxn modelId="{780D7060-3E26-4138-8C44-942B09E207B2}" srcId="{C1435088-C0C2-43AD-B09E-383107769FC7}" destId="{5304CDE1-FF43-48D4-BFCC-F643CEE2AF8F}" srcOrd="2" destOrd="0" parTransId="{A19A0C18-7C2D-49E4-A78A-3300D0C84121}" sibTransId="{121ABE01-CCC5-4DFA-9187-9F86FDF3176B}"/>
    <dgm:cxn modelId="{1CFEE236-89BF-4E7E-981B-9FF53D4996A0}" type="presParOf" srcId="{BAD71D0D-8962-491B-AC79-8CB2C1787821}" destId="{6CE65CF7-0CE5-4E3C-A6DE-0FEAB60BC2AB}" srcOrd="0" destOrd="0" presId="urn:microsoft.com/office/officeart/2005/8/layout/radial1"/>
    <dgm:cxn modelId="{D2063A07-966A-4E5B-AF19-5112FCC01D5D}" type="presParOf" srcId="{BAD71D0D-8962-491B-AC79-8CB2C1787821}" destId="{32109EDD-ABBA-45E2-B3F6-F52794AABBD9}" srcOrd="1" destOrd="0" presId="urn:microsoft.com/office/officeart/2005/8/layout/radial1"/>
    <dgm:cxn modelId="{4C351669-6723-4FD4-9336-0710AE4AF635}" type="presParOf" srcId="{32109EDD-ABBA-45E2-B3F6-F52794AABBD9}" destId="{1430708B-0F2D-42C8-B47A-4CB6C8F3DC66}" srcOrd="0" destOrd="0" presId="urn:microsoft.com/office/officeart/2005/8/layout/radial1"/>
    <dgm:cxn modelId="{7B64355C-1862-4253-881B-F425D943306C}" type="presParOf" srcId="{BAD71D0D-8962-491B-AC79-8CB2C1787821}" destId="{9F0DB653-F922-41DF-8CB7-2ED70FA9A5DD}" srcOrd="2" destOrd="0" presId="urn:microsoft.com/office/officeart/2005/8/layout/radial1"/>
    <dgm:cxn modelId="{BBC749AA-4225-44CF-B5F7-48A17992E648}" type="presParOf" srcId="{BAD71D0D-8962-491B-AC79-8CB2C1787821}" destId="{6DB9800F-C7F6-4940-8EC4-1D334F699F13}" srcOrd="3" destOrd="0" presId="urn:microsoft.com/office/officeart/2005/8/layout/radial1"/>
    <dgm:cxn modelId="{736AD107-0484-49C8-ABDC-0BDE77C551A9}" type="presParOf" srcId="{6DB9800F-C7F6-4940-8EC4-1D334F699F13}" destId="{9E0F9A06-723B-41A2-BFC3-E5B8F3A7FED0}" srcOrd="0" destOrd="0" presId="urn:microsoft.com/office/officeart/2005/8/layout/radial1"/>
    <dgm:cxn modelId="{65FF70BF-9182-421E-81CA-3053F34152B1}" type="presParOf" srcId="{BAD71D0D-8962-491B-AC79-8CB2C1787821}" destId="{83142BF9-E295-489B-91B4-13540ABF7C83}" srcOrd="4" destOrd="0" presId="urn:microsoft.com/office/officeart/2005/8/layout/radial1"/>
    <dgm:cxn modelId="{477B22BC-88D6-4CF5-9110-AB9A702C3896}" type="presParOf" srcId="{BAD71D0D-8962-491B-AC79-8CB2C1787821}" destId="{7FECDFA6-AA28-455C-A1B3-232F02C14ABC}" srcOrd="5" destOrd="0" presId="urn:microsoft.com/office/officeart/2005/8/layout/radial1"/>
    <dgm:cxn modelId="{86E41200-1EF3-40B7-A7BF-38A57A5B407A}" type="presParOf" srcId="{7FECDFA6-AA28-455C-A1B3-232F02C14ABC}" destId="{69C7C5B6-223C-4E7D-9579-503B526F758F}" srcOrd="0" destOrd="0" presId="urn:microsoft.com/office/officeart/2005/8/layout/radial1"/>
    <dgm:cxn modelId="{65784499-1A60-4F26-AB8F-DEB23147D79C}" type="presParOf" srcId="{BAD71D0D-8962-491B-AC79-8CB2C1787821}" destId="{4D2662FC-FBCE-4EA2-BE4A-567C25EF9A69}" srcOrd="6" destOrd="0" presId="urn:microsoft.com/office/officeart/2005/8/layout/radial1"/>
    <dgm:cxn modelId="{2C330385-340B-4BC4-B4F3-10B7D5F5B1DD}" type="presParOf" srcId="{BAD71D0D-8962-491B-AC79-8CB2C1787821}" destId="{8EFF136B-6475-4D14-8A9C-A920A225159A}" srcOrd="7" destOrd="0" presId="urn:microsoft.com/office/officeart/2005/8/layout/radial1"/>
    <dgm:cxn modelId="{BFF53CFB-047C-4639-B1F5-1509F6853FB9}" type="presParOf" srcId="{8EFF136B-6475-4D14-8A9C-A920A225159A}" destId="{C0989318-6F19-4732-A622-C906175EFA2F}" srcOrd="0" destOrd="0" presId="urn:microsoft.com/office/officeart/2005/8/layout/radial1"/>
    <dgm:cxn modelId="{3B8C2534-606C-45B6-959E-F06542943ACC}" type="presParOf" srcId="{BAD71D0D-8962-491B-AC79-8CB2C1787821}" destId="{1FECA693-DD30-4E57-A490-D00E3DF5B013}" srcOrd="8" destOrd="0" presId="urn:microsoft.com/office/officeart/2005/8/layout/radial1"/>
    <dgm:cxn modelId="{16442954-91D1-4F5F-B3B5-CB1061496F67}" type="presParOf" srcId="{BAD71D0D-8962-491B-AC79-8CB2C1787821}" destId="{4626B4FD-465E-4DAC-9334-4F4F12C88655}" srcOrd="9" destOrd="0" presId="urn:microsoft.com/office/officeart/2005/8/layout/radial1"/>
    <dgm:cxn modelId="{143E04BA-9A0E-4048-922D-B9009E257C12}" type="presParOf" srcId="{4626B4FD-465E-4DAC-9334-4F4F12C88655}" destId="{43905BC5-DF41-4CD6-A47B-6F4A1E0919F9}" srcOrd="0" destOrd="0" presId="urn:microsoft.com/office/officeart/2005/8/layout/radial1"/>
    <dgm:cxn modelId="{53F4BEC3-9F9F-4B27-AFAC-6DDA24D591D7}" type="presParOf" srcId="{BAD71D0D-8962-491B-AC79-8CB2C1787821}" destId="{922368F2-13B6-496E-B29B-E043D5FDB07A}" srcOrd="10" destOrd="0" presId="urn:microsoft.com/office/officeart/2005/8/layout/radial1"/>
    <dgm:cxn modelId="{F4EEEB26-AC31-4CA6-9BD3-A63171B4A1DB}" type="presParOf" srcId="{BAD71D0D-8962-491B-AC79-8CB2C1787821}" destId="{01B6D8DB-1DAB-4802-8673-0AB430993B9C}" srcOrd="11" destOrd="0" presId="urn:microsoft.com/office/officeart/2005/8/layout/radial1"/>
    <dgm:cxn modelId="{2CF01A54-73E4-41E9-9A87-0BFD7AA00A60}" type="presParOf" srcId="{01B6D8DB-1DAB-4802-8673-0AB430993B9C}" destId="{92B80012-F131-4BF8-9544-6F02EB1A90FF}" srcOrd="0" destOrd="0" presId="urn:microsoft.com/office/officeart/2005/8/layout/radial1"/>
    <dgm:cxn modelId="{68E0BC47-ABC3-46B0-A687-23D76F1441D4}" type="presParOf" srcId="{BAD71D0D-8962-491B-AC79-8CB2C1787821}" destId="{B1324BBC-F853-4A79-BF3B-F1A9B6080D72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7CDD97-F6EA-49D5-9896-A9EAEA85D9E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435088-C0C2-43AD-B09E-383107769FC7}">
      <dgm:prSet phldrT="[Text]"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Колич</a:t>
          </a:r>
          <a:r>
            <a:rPr lang="ru-RU" dirty="0" smtClean="0">
              <a:solidFill>
                <a:schemeClr val="tx1"/>
              </a:solidFill>
            </a:rPr>
            <a:t>.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модель и консультации</a:t>
          </a:r>
          <a:endParaRPr lang="en-US" dirty="0">
            <a:solidFill>
              <a:schemeClr val="tx1"/>
            </a:solidFill>
          </a:endParaRPr>
        </a:p>
      </dgm:t>
    </dgm:pt>
    <dgm:pt modelId="{7D788AA2-AC09-44FC-B760-A5E33A2A758B}" type="parTrans" cxnId="{DD6BD209-F0B3-41D6-BC91-D09FF7DD220D}">
      <dgm:prSet/>
      <dgm:spPr/>
      <dgm:t>
        <a:bodyPr/>
        <a:lstStyle/>
        <a:p>
          <a:endParaRPr lang="en-US"/>
        </a:p>
      </dgm:t>
    </dgm:pt>
    <dgm:pt modelId="{781C6482-498B-4B4E-AECD-93417B2CA234}" type="sibTrans" cxnId="{DD6BD209-F0B3-41D6-BC91-D09FF7DD220D}">
      <dgm:prSet/>
      <dgm:spPr/>
      <dgm:t>
        <a:bodyPr/>
        <a:lstStyle/>
        <a:p>
          <a:endParaRPr lang="en-US"/>
        </a:p>
      </dgm:t>
    </dgm:pt>
    <dgm:pt modelId="{1ACFCFB7-3C69-48EF-B6D2-E6E7D6039140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Институциональные условия</a:t>
          </a:r>
          <a:r>
            <a:rPr lang="en-US" dirty="0" smtClean="0">
              <a:solidFill>
                <a:schemeClr val="bg1"/>
              </a:solidFill>
            </a:rPr>
            <a:t>: </a:t>
          </a:r>
          <a:r>
            <a:rPr lang="ru-RU" dirty="0" smtClean="0">
              <a:solidFill>
                <a:schemeClr val="bg1"/>
              </a:solidFill>
            </a:rPr>
            <a:t>последовательность</a:t>
          </a:r>
          <a:r>
            <a:rPr lang="en-US" dirty="0" smtClean="0">
              <a:solidFill>
                <a:schemeClr val="bg1"/>
              </a:solidFill>
            </a:rPr>
            <a:t>, </a:t>
          </a:r>
          <a:r>
            <a:rPr lang="ru-RU" dirty="0" smtClean="0">
              <a:solidFill>
                <a:schemeClr val="bg1"/>
              </a:solidFill>
            </a:rPr>
            <a:t>доверие</a:t>
          </a:r>
          <a:endParaRPr lang="en-US" dirty="0">
            <a:solidFill>
              <a:schemeClr val="bg1"/>
            </a:solidFill>
          </a:endParaRPr>
        </a:p>
      </dgm:t>
    </dgm:pt>
    <dgm:pt modelId="{61CAF674-03ED-483A-BF1F-E1E0832F8B7D}" type="parTrans" cxnId="{5059BBE6-D17B-4CB4-9F13-0D9C42FC98F8}">
      <dgm:prSet/>
      <dgm:spPr/>
      <dgm:t>
        <a:bodyPr/>
        <a:lstStyle/>
        <a:p>
          <a:endParaRPr lang="en-US"/>
        </a:p>
      </dgm:t>
    </dgm:pt>
    <dgm:pt modelId="{1A6E6796-9541-4098-910E-0634D5BBDEC4}" type="sibTrans" cxnId="{5059BBE6-D17B-4CB4-9F13-0D9C42FC98F8}">
      <dgm:prSet/>
      <dgm:spPr/>
      <dgm:t>
        <a:bodyPr/>
        <a:lstStyle/>
        <a:p>
          <a:endParaRPr lang="en-US"/>
        </a:p>
      </dgm:t>
    </dgm:pt>
    <dgm:pt modelId="{5304CDE1-FF43-48D4-BFCC-F643CEE2AF8F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/>
            <a:t>Полу-структурированные консультации</a:t>
          </a:r>
          <a:r>
            <a:rPr lang="en-US" dirty="0" smtClean="0"/>
            <a:t>: </a:t>
          </a:r>
          <a:r>
            <a:rPr lang="ru-RU" dirty="0" smtClean="0"/>
            <a:t>доверие</a:t>
          </a:r>
          <a:endParaRPr lang="en-US" dirty="0"/>
        </a:p>
      </dgm:t>
    </dgm:pt>
    <dgm:pt modelId="{A19A0C18-7C2D-49E4-A78A-3300D0C84121}" type="parTrans" cxnId="{780D7060-3E26-4138-8C44-942B09E207B2}">
      <dgm:prSet/>
      <dgm:spPr/>
      <dgm:t>
        <a:bodyPr/>
        <a:lstStyle/>
        <a:p>
          <a:endParaRPr lang="en-US"/>
        </a:p>
      </dgm:t>
    </dgm:pt>
    <dgm:pt modelId="{121ABE01-CCC5-4DFA-9187-9F86FDF3176B}" type="sibTrans" cxnId="{780D7060-3E26-4138-8C44-942B09E207B2}">
      <dgm:prSet/>
      <dgm:spPr/>
      <dgm:t>
        <a:bodyPr/>
        <a:lstStyle/>
        <a:p>
          <a:endParaRPr lang="en-US"/>
        </a:p>
      </dgm:t>
    </dgm:pt>
    <dgm:pt modelId="{9878B7A3-09E1-4DB9-8350-0EE51D0BA065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i="0" dirty="0" smtClean="0"/>
            <a:t>Мало информации о структуре модели</a:t>
          </a:r>
          <a:r>
            <a:rPr lang="en-US" i="0" dirty="0" smtClean="0"/>
            <a:t>,</a:t>
          </a:r>
          <a:r>
            <a:rPr lang="ru-RU" i="0" dirty="0" smtClean="0"/>
            <a:t> данных и корректировках </a:t>
          </a:r>
          <a:r>
            <a:rPr lang="en-US" i="0" dirty="0" smtClean="0"/>
            <a:t> </a:t>
          </a:r>
          <a:endParaRPr lang="en-US" i="0" dirty="0"/>
        </a:p>
      </dgm:t>
    </dgm:pt>
    <dgm:pt modelId="{A7E4A284-F035-46D2-9C60-A7377EAD7FC0}" type="parTrans" cxnId="{6ACDE828-0890-407B-A86B-562657B5FE84}">
      <dgm:prSet/>
      <dgm:spPr/>
      <dgm:t>
        <a:bodyPr/>
        <a:lstStyle/>
        <a:p>
          <a:endParaRPr lang="en-US"/>
        </a:p>
      </dgm:t>
    </dgm:pt>
    <dgm:pt modelId="{AEA7EAF0-31F5-459C-8A59-11B36D8A38E9}" type="sibTrans" cxnId="{6ACDE828-0890-407B-A86B-562657B5FE84}">
      <dgm:prSet/>
      <dgm:spPr/>
      <dgm:t>
        <a:bodyPr/>
        <a:lstStyle/>
        <a:p>
          <a:endParaRPr lang="en-US"/>
        </a:p>
      </dgm:t>
    </dgm:pt>
    <dgm:pt modelId="{E5533582-0A4A-4ABA-8C43-DCEE0D7E9E09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Экспертная «настройка» результатов использования модели</a:t>
          </a:r>
          <a:endParaRPr lang="en-US" dirty="0">
            <a:solidFill>
              <a:schemeClr val="bg1"/>
            </a:solidFill>
          </a:endParaRPr>
        </a:p>
      </dgm:t>
    </dgm:pt>
    <dgm:pt modelId="{493FF886-8E26-44B7-87ED-F843290F6C43}" type="parTrans" cxnId="{74C2F9B2-D2A9-48EE-85EF-834266ACAEBE}">
      <dgm:prSet/>
      <dgm:spPr/>
      <dgm:t>
        <a:bodyPr/>
        <a:lstStyle/>
        <a:p>
          <a:endParaRPr lang="en-US"/>
        </a:p>
      </dgm:t>
    </dgm:pt>
    <dgm:pt modelId="{9D56AD04-9EA2-4E05-A8E5-ED6649DB94BF}" type="sibTrans" cxnId="{74C2F9B2-D2A9-48EE-85EF-834266ACAEBE}">
      <dgm:prSet/>
      <dgm:spPr/>
      <dgm:t>
        <a:bodyPr/>
        <a:lstStyle/>
        <a:p>
          <a:endParaRPr lang="en-US"/>
        </a:p>
      </dgm:t>
    </dgm:pt>
    <dgm:pt modelId="{BAD71D0D-8962-491B-AC79-8CB2C1787821}" type="pres">
      <dgm:prSet presAssocID="{077CDD97-F6EA-49D5-9896-A9EAEA85D9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65CF7-0CE5-4E3C-A6DE-0FEAB60BC2AB}" type="pres">
      <dgm:prSet presAssocID="{C1435088-C0C2-43AD-B09E-383107769FC7}" presName="centerShape" presStyleLbl="node0" presStyleIdx="0" presStyleCnt="1"/>
      <dgm:spPr/>
      <dgm:t>
        <a:bodyPr/>
        <a:lstStyle/>
        <a:p>
          <a:endParaRPr lang="en-US"/>
        </a:p>
      </dgm:t>
    </dgm:pt>
    <dgm:pt modelId="{32109EDD-ABBA-45E2-B3F6-F52794AABBD9}" type="pres">
      <dgm:prSet presAssocID="{61CAF674-03ED-483A-BF1F-E1E0832F8B7D}" presName="Name9" presStyleLbl="parChTrans1D2" presStyleIdx="0" presStyleCnt="4"/>
      <dgm:spPr/>
      <dgm:t>
        <a:bodyPr/>
        <a:lstStyle/>
        <a:p>
          <a:endParaRPr lang="en-US"/>
        </a:p>
      </dgm:t>
    </dgm:pt>
    <dgm:pt modelId="{1430708B-0F2D-42C8-B47A-4CB6C8F3DC66}" type="pres">
      <dgm:prSet presAssocID="{61CAF674-03ED-483A-BF1F-E1E0832F8B7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F0DB653-F922-41DF-8CB7-2ED70FA9A5DD}" type="pres">
      <dgm:prSet presAssocID="{1ACFCFB7-3C69-48EF-B6D2-E6E7D603914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9800F-C7F6-4940-8EC4-1D334F699F13}" type="pres">
      <dgm:prSet presAssocID="{493FF886-8E26-44B7-87ED-F843290F6C43}" presName="Name9" presStyleLbl="parChTrans1D2" presStyleIdx="1" presStyleCnt="4"/>
      <dgm:spPr/>
      <dgm:t>
        <a:bodyPr/>
        <a:lstStyle/>
        <a:p>
          <a:endParaRPr lang="en-US"/>
        </a:p>
      </dgm:t>
    </dgm:pt>
    <dgm:pt modelId="{9E0F9A06-723B-41A2-BFC3-E5B8F3A7FED0}" type="pres">
      <dgm:prSet presAssocID="{493FF886-8E26-44B7-87ED-F843290F6C4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3142BF9-E295-489B-91B4-13540ABF7C83}" type="pres">
      <dgm:prSet presAssocID="{E5533582-0A4A-4ABA-8C43-DCEE0D7E9E0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CDFA6-AA28-455C-A1B3-232F02C14ABC}" type="pres">
      <dgm:prSet presAssocID="{A19A0C18-7C2D-49E4-A78A-3300D0C84121}" presName="Name9" presStyleLbl="parChTrans1D2" presStyleIdx="2" presStyleCnt="4"/>
      <dgm:spPr/>
      <dgm:t>
        <a:bodyPr/>
        <a:lstStyle/>
        <a:p>
          <a:endParaRPr lang="en-US"/>
        </a:p>
      </dgm:t>
    </dgm:pt>
    <dgm:pt modelId="{69C7C5B6-223C-4E7D-9579-503B526F758F}" type="pres">
      <dgm:prSet presAssocID="{A19A0C18-7C2D-49E4-A78A-3300D0C8412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D2662FC-FBCE-4EA2-BE4A-567C25EF9A69}" type="pres">
      <dgm:prSet presAssocID="{5304CDE1-FF43-48D4-BFCC-F643CEE2AF8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6D8DB-1DAB-4802-8673-0AB430993B9C}" type="pres">
      <dgm:prSet presAssocID="{A7E4A284-F035-46D2-9C60-A7377EAD7FC0}" presName="Name9" presStyleLbl="parChTrans1D2" presStyleIdx="3" presStyleCnt="4"/>
      <dgm:spPr/>
      <dgm:t>
        <a:bodyPr/>
        <a:lstStyle/>
        <a:p>
          <a:endParaRPr lang="en-US"/>
        </a:p>
      </dgm:t>
    </dgm:pt>
    <dgm:pt modelId="{92B80012-F131-4BF8-9544-6F02EB1A90FF}" type="pres">
      <dgm:prSet presAssocID="{A7E4A284-F035-46D2-9C60-A7377EAD7FC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1324BBC-F853-4A79-BF3B-F1A9B6080D72}" type="pres">
      <dgm:prSet presAssocID="{9878B7A3-09E1-4DB9-8350-0EE51D0BA06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C2F9B2-D2A9-48EE-85EF-834266ACAEBE}" srcId="{C1435088-C0C2-43AD-B09E-383107769FC7}" destId="{E5533582-0A4A-4ABA-8C43-DCEE0D7E9E09}" srcOrd="1" destOrd="0" parTransId="{493FF886-8E26-44B7-87ED-F843290F6C43}" sibTransId="{9D56AD04-9EA2-4E05-A8E5-ED6649DB94BF}"/>
    <dgm:cxn modelId="{AC88FB02-2EC2-46EC-B9B9-DC030200B3E0}" type="presOf" srcId="{61CAF674-03ED-483A-BF1F-E1E0832F8B7D}" destId="{32109EDD-ABBA-45E2-B3F6-F52794AABBD9}" srcOrd="0" destOrd="0" presId="urn:microsoft.com/office/officeart/2005/8/layout/radial1"/>
    <dgm:cxn modelId="{5059BBE6-D17B-4CB4-9F13-0D9C42FC98F8}" srcId="{C1435088-C0C2-43AD-B09E-383107769FC7}" destId="{1ACFCFB7-3C69-48EF-B6D2-E6E7D6039140}" srcOrd="0" destOrd="0" parTransId="{61CAF674-03ED-483A-BF1F-E1E0832F8B7D}" sibTransId="{1A6E6796-9541-4098-910E-0634D5BBDEC4}"/>
    <dgm:cxn modelId="{0DEC8120-0674-41E6-9170-A63F86722CB4}" type="presOf" srcId="{A7E4A284-F035-46D2-9C60-A7377EAD7FC0}" destId="{92B80012-F131-4BF8-9544-6F02EB1A90FF}" srcOrd="1" destOrd="0" presId="urn:microsoft.com/office/officeart/2005/8/layout/radial1"/>
    <dgm:cxn modelId="{DD6BD209-F0B3-41D6-BC91-D09FF7DD220D}" srcId="{077CDD97-F6EA-49D5-9896-A9EAEA85D9E8}" destId="{C1435088-C0C2-43AD-B09E-383107769FC7}" srcOrd="0" destOrd="0" parTransId="{7D788AA2-AC09-44FC-B760-A5E33A2A758B}" sibTransId="{781C6482-498B-4B4E-AECD-93417B2CA234}"/>
    <dgm:cxn modelId="{7F4E6898-5E34-4422-A32E-1F43971A878D}" type="presOf" srcId="{A7E4A284-F035-46D2-9C60-A7377EAD7FC0}" destId="{01B6D8DB-1DAB-4802-8673-0AB430993B9C}" srcOrd="0" destOrd="0" presId="urn:microsoft.com/office/officeart/2005/8/layout/radial1"/>
    <dgm:cxn modelId="{3FA25680-AD44-4026-AEF7-FA1DB8A8915E}" type="presOf" srcId="{9878B7A3-09E1-4DB9-8350-0EE51D0BA065}" destId="{B1324BBC-F853-4A79-BF3B-F1A9B6080D72}" srcOrd="0" destOrd="0" presId="urn:microsoft.com/office/officeart/2005/8/layout/radial1"/>
    <dgm:cxn modelId="{C68510C3-3C25-42B6-A5A5-CB56E28FB4E6}" type="presOf" srcId="{A19A0C18-7C2D-49E4-A78A-3300D0C84121}" destId="{7FECDFA6-AA28-455C-A1B3-232F02C14ABC}" srcOrd="0" destOrd="0" presId="urn:microsoft.com/office/officeart/2005/8/layout/radial1"/>
    <dgm:cxn modelId="{7FBE0CFE-9F76-4A3B-9CE3-3520861200DA}" type="presOf" srcId="{5304CDE1-FF43-48D4-BFCC-F643CEE2AF8F}" destId="{4D2662FC-FBCE-4EA2-BE4A-567C25EF9A69}" srcOrd="0" destOrd="0" presId="urn:microsoft.com/office/officeart/2005/8/layout/radial1"/>
    <dgm:cxn modelId="{6ACDE828-0890-407B-A86B-562657B5FE84}" srcId="{C1435088-C0C2-43AD-B09E-383107769FC7}" destId="{9878B7A3-09E1-4DB9-8350-0EE51D0BA065}" srcOrd="3" destOrd="0" parTransId="{A7E4A284-F035-46D2-9C60-A7377EAD7FC0}" sibTransId="{AEA7EAF0-31F5-459C-8A59-11B36D8A38E9}"/>
    <dgm:cxn modelId="{ADA1DA25-B76C-4B8A-9D3A-F31A82D3DF87}" type="presOf" srcId="{E5533582-0A4A-4ABA-8C43-DCEE0D7E9E09}" destId="{83142BF9-E295-489B-91B4-13540ABF7C83}" srcOrd="0" destOrd="0" presId="urn:microsoft.com/office/officeart/2005/8/layout/radial1"/>
    <dgm:cxn modelId="{93D96F00-532E-401C-9EBA-4C241A0A682B}" type="presOf" srcId="{C1435088-C0C2-43AD-B09E-383107769FC7}" destId="{6CE65CF7-0CE5-4E3C-A6DE-0FEAB60BC2AB}" srcOrd="0" destOrd="0" presId="urn:microsoft.com/office/officeart/2005/8/layout/radial1"/>
    <dgm:cxn modelId="{B7C43E3B-3E67-44EC-AC5E-AF1C86148CD0}" type="presOf" srcId="{493FF886-8E26-44B7-87ED-F843290F6C43}" destId="{6DB9800F-C7F6-4940-8EC4-1D334F699F13}" srcOrd="0" destOrd="0" presId="urn:microsoft.com/office/officeart/2005/8/layout/radial1"/>
    <dgm:cxn modelId="{A2790D8B-FA63-47E2-84B5-29C6C7F04AF5}" type="presOf" srcId="{077CDD97-F6EA-49D5-9896-A9EAEA85D9E8}" destId="{BAD71D0D-8962-491B-AC79-8CB2C1787821}" srcOrd="0" destOrd="0" presId="urn:microsoft.com/office/officeart/2005/8/layout/radial1"/>
    <dgm:cxn modelId="{E5F5E93F-E965-4CD1-BBA9-9422AAEC85A9}" type="presOf" srcId="{493FF886-8E26-44B7-87ED-F843290F6C43}" destId="{9E0F9A06-723B-41A2-BFC3-E5B8F3A7FED0}" srcOrd="1" destOrd="0" presId="urn:microsoft.com/office/officeart/2005/8/layout/radial1"/>
    <dgm:cxn modelId="{780D7060-3E26-4138-8C44-942B09E207B2}" srcId="{C1435088-C0C2-43AD-B09E-383107769FC7}" destId="{5304CDE1-FF43-48D4-BFCC-F643CEE2AF8F}" srcOrd="2" destOrd="0" parTransId="{A19A0C18-7C2D-49E4-A78A-3300D0C84121}" sibTransId="{121ABE01-CCC5-4DFA-9187-9F86FDF3176B}"/>
    <dgm:cxn modelId="{2A9CE1CA-9C54-40F7-8610-3B6FD6D181EF}" type="presOf" srcId="{1ACFCFB7-3C69-48EF-B6D2-E6E7D6039140}" destId="{9F0DB653-F922-41DF-8CB7-2ED70FA9A5DD}" srcOrd="0" destOrd="0" presId="urn:microsoft.com/office/officeart/2005/8/layout/radial1"/>
    <dgm:cxn modelId="{9643AAEE-CE46-45A6-8416-0F7F80F0E4AD}" type="presOf" srcId="{61CAF674-03ED-483A-BF1F-E1E0832F8B7D}" destId="{1430708B-0F2D-42C8-B47A-4CB6C8F3DC66}" srcOrd="1" destOrd="0" presId="urn:microsoft.com/office/officeart/2005/8/layout/radial1"/>
    <dgm:cxn modelId="{56E81897-63A3-421E-A262-D71A88A8DBEE}" type="presOf" srcId="{A19A0C18-7C2D-49E4-A78A-3300D0C84121}" destId="{69C7C5B6-223C-4E7D-9579-503B526F758F}" srcOrd="1" destOrd="0" presId="urn:microsoft.com/office/officeart/2005/8/layout/radial1"/>
    <dgm:cxn modelId="{0FF2890D-FB0C-4F9A-B720-30D441565FB9}" type="presParOf" srcId="{BAD71D0D-8962-491B-AC79-8CB2C1787821}" destId="{6CE65CF7-0CE5-4E3C-A6DE-0FEAB60BC2AB}" srcOrd="0" destOrd="0" presId="urn:microsoft.com/office/officeart/2005/8/layout/radial1"/>
    <dgm:cxn modelId="{82CB5B6F-4DAD-4DB4-A074-AD2E66B7A227}" type="presParOf" srcId="{BAD71D0D-8962-491B-AC79-8CB2C1787821}" destId="{32109EDD-ABBA-45E2-B3F6-F52794AABBD9}" srcOrd="1" destOrd="0" presId="urn:microsoft.com/office/officeart/2005/8/layout/radial1"/>
    <dgm:cxn modelId="{494C31E4-305F-4F44-8996-AE79ED325420}" type="presParOf" srcId="{32109EDD-ABBA-45E2-B3F6-F52794AABBD9}" destId="{1430708B-0F2D-42C8-B47A-4CB6C8F3DC66}" srcOrd="0" destOrd="0" presId="urn:microsoft.com/office/officeart/2005/8/layout/radial1"/>
    <dgm:cxn modelId="{E150B6BE-DD6C-4CFE-89A5-AC6B7997D6CF}" type="presParOf" srcId="{BAD71D0D-8962-491B-AC79-8CB2C1787821}" destId="{9F0DB653-F922-41DF-8CB7-2ED70FA9A5DD}" srcOrd="2" destOrd="0" presId="urn:microsoft.com/office/officeart/2005/8/layout/radial1"/>
    <dgm:cxn modelId="{067EC1BC-3F6B-4165-B873-AC48FE9EB218}" type="presParOf" srcId="{BAD71D0D-8962-491B-AC79-8CB2C1787821}" destId="{6DB9800F-C7F6-4940-8EC4-1D334F699F13}" srcOrd="3" destOrd="0" presId="urn:microsoft.com/office/officeart/2005/8/layout/radial1"/>
    <dgm:cxn modelId="{43DF0162-C366-45F7-A0BB-27D53A9ED19E}" type="presParOf" srcId="{6DB9800F-C7F6-4940-8EC4-1D334F699F13}" destId="{9E0F9A06-723B-41A2-BFC3-E5B8F3A7FED0}" srcOrd="0" destOrd="0" presId="urn:microsoft.com/office/officeart/2005/8/layout/radial1"/>
    <dgm:cxn modelId="{09A2833B-0082-46F4-9BD1-8F0429DCB3C1}" type="presParOf" srcId="{BAD71D0D-8962-491B-AC79-8CB2C1787821}" destId="{83142BF9-E295-489B-91B4-13540ABF7C83}" srcOrd="4" destOrd="0" presId="urn:microsoft.com/office/officeart/2005/8/layout/radial1"/>
    <dgm:cxn modelId="{84EEDC21-2C3C-477F-B432-80FCEAD07719}" type="presParOf" srcId="{BAD71D0D-8962-491B-AC79-8CB2C1787821}" destId="{7FECDFA6-AA28-455C-A1B3-232F02C14ABC}" srcOrd="5" destOrd="0" presId="urn:microsoft.com/office/officeart/2005/8/layout/radial1"/>
    <dgm:cxn modelId="{53691EEB-9C20-4E36-9614-C0F99F30C916}" type="presParOf" srcId="{7FECDFA6-AA28-455C-A1B3-232F02C14ABC}" destId="{69C7C5B6-223C-4E7D-9579-503B526F758F}" srcOrd="0" destOrd="0" presId="urn:microsoft.com/office/officeart/2005/8/layout/radial1"/>
    <dgm:cxn modelId="{E161EA11-5C9B-4D32-A6A4-DCAEE99B41DC}" type="presParOf" srcId="{BAD71D0D-8962-491B-AC79-8CB2C1787821}" destId="{4D2662FC-FBCE-4EA2-BE4A-567C25EF9A69}" srcOrd="6" destOrd="0" presId="urn:microsoft.com/office/officeart/2005/8/layout/radial1"/>
    <dgm:cxn modelId="{0B423D2B-005A-4FE3-A218-0BB8733C4FF9}" type="presParOf" srcId="{BAD71D0D-8962-491B-AC79-8CB2C1787821}" destId="{01B6D8DB-1DAB-4802-8673-0AB430993B9C}" srcOrd="7" destOrd="0" presId="urn:microsoft.com/office/officeart/2005/8/layout/radial1"/>
    <dgm:cxn modelId="{266FC324-B17C-4396-9EB3-BB8276A520AD}" type="presParOf" srcId="{01B6D8DB-1DAB-4802-8673-0AB430993B9C}" destId="{92B80012-F131-4BF8-9544-6F02EB1A90FF}" srcOrd="0" destOrd="0" presId="urn:microsoft.com/office/officeart/2005/8/layout/radial1"/>
    <dgm:cxn modelId="{85512FE0-EB3A-4BA0-98E8-2D630771EBEB}" type="presParOf" srcId="{BAD71D0D-8962-491B-AC79-8CB2C1787821}" destId="{B1324BBC-F853-4A79-BF3B-F1A9B6080D7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65CF7-0CE5-4E3C-A6DE-0FEAB60BC2AB}">
      <dsp:nvSpPr>
        <dsp:cNvPr id="0" name=""/>
        <dsp:cNvSpPr/>
      </dsp:nvSpPr>
      <dsp:spPr>
        <a:xfrm>
          <a:off x="3262669" y="2107281"/>
          <a:ext cx="1602661" cy="1602661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Опрос работодателей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497373" y="2341985"/>
        <a:ext cx="1133253" cy="1133253"/>
      </dsp:txXfrm>
    </dsp:sp>
    <dsp:sp modelId="{32109EDD-ABBA-45E2-B3F6-F52794AABBD9}">
      <dsp:nvSpPr>
        <dsp:cNvPr id="0" name=""/>
        <dsp:cNvSpPr/>
      </dsp:nvSpPr>
      <dsp:spPr>
        <a:xfrm rot="8080841">
          <a:off x="3065799" y="3642138"/>
          <a:ext cx="51051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510512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8292" y="3647122"/>
        <a:ext cx="25525" cy="25525"/>
      </dsp:txXfrm>
    </dsp:sp>
    <dsp:sp modelId="{9F0DB653-F922-41DF-8CB7-2ED70FA9A5DD}">
      <dsp:nvSpPr>
        <dsp:cNvPr id="0" name=""/>
        <dsp:cNvSpPr/>
      </dsp:nvSpPr>
      <dsp:spPr>
        <a:xfrm>
          <a:off x="1776779" y="3609826"/>
          <a:ext cx="1602661" cy="1602661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Формирование выборки имеет значение для получения адекватных результатов</a:t>
          </a:r>
          <a:endParaRPr lang="en-US" sz="900" kern="1200" dirty="0"/>
        </a:p>
      </dsp:txBody>
      <dsp:txXfrm>
        <a:off x="2011483" y="3844530"/>
        <a:ext cx="1133253" cy="1133253"/>
      </dsp:txXfrm>
    </dsp:sp>
    <dsp:sp modelId="{3B7C288A-B9C4-4D7B-921B-CF2C97CBECFD}">
      <dsp:nvSpPr>
        <dsp:cNvPr id="0" name=""/>
        <dsp:cNvSpPr/>
      </dsp:nvSpPr>
      <dsp:spPr>
        <a:xfrm rot="12197131">
          <a:off x="2670681" y="2438662"/>
          <a:ext cx="685163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685163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96134" y="2439279"/>
        <a:ext cx="34258" cy="34258"/>
      </dsp:txXfrm>
    </dsp:sp>
    <dsp:sp modelId="{6ED9DBF5-84EB-4A8C-B5A9-21D2E83F58FA}">
      <dsp:nvSpPr>
        <dsp:cNvPr id="0" name=""/>
        <dsp:cNvSpPr/>
      </dsp:nvSpPr>
      <dsp:spPr>
        <a:xfrm>
          <a:off x="1161195" y="1202873"/>
          <a:ext cx="1602661" cy="160266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Предоставляют ли предприятия точные прогнозы</a:t>
          </a:r>
          <a:r>
            <a:rPr lang="en-US" sz="900" kern="1200" dirty="0" smtClean="0"/>
            <a:t>?</a:t>
          </a:r>
          <a:endParaRPr lang="en-US" sz="900" kern="1200" dirty="0"/>
        </a:p>
      </dsp:txBody>
      <dsp:txXfrm>
        <a:off x="1395899" y="1437577"/>
        <a:ext cx="1133253" cy="1133253"/>
      </dsp:txXfrm>
    </dsp:sp>
    <dsp:sp modelId="{7FECDFA6-AA28-455C-A1B3-232F02C14ABC}">
      <dsp:nvSpPr>
        <dsp:cNvPr id="0" name=""/>
        <dsp:cNvSpPr/>
      </dsp:nvSpPr>
      <dsp:spPr>
        <a:xfrm rot="16051306">
          <a:off x="3806065" y="1876455"/>
          <a:ext cx="428059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28059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09394" y="1883500"/>
        <a:ext cx="21402" cy="21402"/>
      </dsp:txXfrm>
    </dsp:sp>
    <dsp:sp modelId="{4D2662FC-FBCE-4EA2-BE4A-567C25EF9A69}">
      <dsp:nvSpPr>
        <dsp:cNvPr id="0" name=""/>
        <dsp:cNvSpPr/>
      </dsp:nvSpPr>
      <dsp:spPr>
        <a:xfrm>
          <a:off x="3174860" y="78459"/>
          <a:ext cx="1602661" cy="160266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Конкретное использование для предложения образовательных услуг </a:t>
          </a:r>
          <a:endParaRPr lang="en-US" sz="900" kern="1200" dirty="0"/>
        </a:p>
      </dsp:txBody>
      <dsp:txXfrm>
        <a:off x="3409564" y="313163"/>
        <a:ext cx="1133253" cy="1133253"/>
      </dsp:txXfrm>
    </dsp:sp>
    <dsp:sp modelId="{EC27D397-03B9-4946-808C-840DC4DA5EBE}">
      <dsp:nvSpPr>
        <dsp:cNvPr id="0" name=""/>
        <dsp:cNvSpPr/>
      </dsp:nvSpPr>
      <dsp:spPr>
        <a:xfrm rot="2676974">
          <a:off x="4569940" y="3610811"/>
          <a:ext cx="447426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47426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82468" y="3617371"/>
        <a:ext cx="22371" cy="22371"/>
      </dsp:txXfrm>
    </dsp:sp>
    <dsp:sp modelId="{DB9C602E-FFB5-46B6-9C32-2F77F12FD34E}">
      <dsp:nvSpPr>
        <dsp:cNvPr id="0" name=""/>
        <dsp:cNvSpPr/>
      </dsp:nvSpPr>
      <dsp:spPr>
        <a:xfrm>
          <a:off x="4721977" y="3547171"/>
          <a:ext cx="1602661" cy="160266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Узкий диапазон</a:t>
          </a:r>
          <a:r>
            <a:rPr lang="en-US" sz="900" kern="1200" dirty="0" smtClean="0"/>
            <a:t> (</a:t>
          </a:r>
          <a:r>
            <a:rPr lang="ru-RU" sz="900" kern="1200" dirty="0" smtClean="0"/>
            <a:t>«производственный персонал горнодобывающей промышленности»</a:t>
          </a:r>
          <a:r>
            <a:rPr lang="en-US" sz="900" kern="1200" dirty="0" smtClean="0"/>
            <a:t>) </a:t>
          </a:r>
          <a:r>
            <a:rPr lang="en-US" sz="900" kern="1200" dirty="0" smtClean="0">
              <a:latin typeface="Calibri" panose="020F0502020204030204" pitchFamily="34" charset="0"/>
            </a:rPr>
            <a:t>≡</a:t>
          </a:r>
          <a:r>
            <a:rPr lang="en-US" sz="900" kern="1200" dirty="0" smtClean="0"/>
            <a:t>  </a:t>
          </a:r>
          <a:r>
            <a:rPr lang="ru-RU" sz="900" kern="1200" dirty="0" smtClean="0"/>
            <a:t>детальные результаты</a:t>
          </a:r>
          <a:endParaRPr lang="en-US" sz="900" kern="1200" dirty="0"/>
        </a:p>
      </dsp:txBody>
      <dsp:txXfrm>
        <a:off x="4956681" y="3781875"/>
        <a:ext cx="1133253" cy="1133253"/>
      </dsp:txXfrm>
    </dsp:sp>
    <dsp:sp modelId="{3A2229D9-BBA8-48B0-9B14-C8A0C314B145}">
      <dsp:nvSpPr>
        <dsp:cNvPr id="0" name=""/>
        <dsp:cNvSpPr/>
      </dsp:nvSpPr>
      <dsp:spPr>
        <a:xfrm rot="19666584">
          <a:off x="4688046" y="2277126"/>
          <a:ext cx="699333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699333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0230" y="2277388"/>
        <a:ext cx="34966" cy="34966"/>
      </dsp:txXfrm>
    </dsp:sp>
    <dsp:sp modelId="{81E0F6FC-30F7-4602-8886-12792ABA6195}">
      <dsp:nvSpPr>
        <dsp:cNvPr id="0" name=""/>
        <dsp:cNvSpPr/>
      </dsp:nvSpPr>
      <dsp:spPr>
        <a:xfrm>
          <a:off x="5210096" y="879800"/>
          <a:ext cx="1602661" cy="160266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«Быстро и дешево» </a:t>
          </a:r>
          <a:r>
            <a:rPr lang="en-US" sz="900" kern="1200" dirty="0" smtClean="0"/>
            <a:t>– </a:t>
          </a:r>
          <a:r>
            <a:rPr lang="ru-RU" sz="900" kern="1200" dirty="0" smtClean="0"/>
            <a:t>особенно в отраслях с малочисленными, крупными предприятиями</a:t>
          </a:r>
          <a:endParaRPr lang="en-US" sz="900" kern="1200" dirty="0"/>
        </a:p>
      </dsp:txBody>
      <dsp:txXfrm>
        <a:off x="5444800" y="1114504"/>
        <a:ext cx="1133253" cy="1133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65CF7-0CE5-4E3C-A6DE-0FEAB60BC2AB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Экстенсивный консультативный подход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536355" y="2181688"/>
        <a:ext cx="1055289" cy="1055289"/>
      </dsp:txXfrm>
    </dsp:sp>
    <dsp:sp modelId="{32109EDD-ABBA-45E2-B3F6-F52794AABBD9}">
      <dsp:nvSpPr>
        <dsp:cNvPr id="0" name=""/>
        <dsp:cNvSpPr/>
      </dsp:nvSpPr>
      <dsp:spPr>
        <a:xfrm rot="16200000">
          <a:off x="3838366" y="1720972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1726216"/>
        <a:ext cx="22563" cy="22563"/>
      </dsp:txXfrm>
    </dsp:sp>
    <dsp:sp modelId="{9F0DB653-F922-41DF-8CB7-2ED70FA9A5DD}">
      <dsp:nvSpPr>
        <dsp:cNvPr id="0" name=""/>
        <dsp:cNvSpPr/>
      </dsp:nvSpPr>
      <dsp:spPr>
        <a:xfrm>
          <a:off x="3317797" y="19459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Единый подход для всех отраслей</a:t>
          </a:r>
          <a:r>
            <a:rPr lang="en-US" sz="1200" kern="1200" dirty="0" smtClean="0"/>
            <a:t>: </a:t>
          </a:r>
          <a:r>
            <a:rPr lang="ru-RU" sz="1200" kern="1200" dirty="0" smtClean="0"/>
            <a:t>сопоставимость</a:t>
          </a:r>
          <a:endParaRPr lang="en-US" sz="1200" kern="1200" dirty="0"/>
        </a:p>
      </dsp:txBody>
      <dsp:txXfrm>
        <a:off x="3536355" y="238017"/>
        <a:ext cx="1055289" cy="1055289"/>
      </dsp:txXfrm>
    </dsp:sp>
    <dsp:sp modelId="{6DB9800F-C7F6-4940-8EC4-1D334F699F13}">
      <dsp:nvSpPr>
        <dsp:cNvPr id="0" name=""/>
        <dsp:cNvSpPr/>
      </dsp:nvSpPr>
      <dsp:spPr>
        <a:xfrm rot="19800000">
          <a:off x="4680001" y="2206890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4352" y="2212133"/>
        <a:ext cx="22563" cy="22563"/>
      </dsp:txXfrm>
    </dsp:sp>
    <dsp:sp modelId="{83142BF9-E295-489B-91B4-13540ABF7C83}">
      <dsp:nvSpPr>
        <dsp:cNvPr id="0" name=""/>
        <dsp:cNvSpPr/>
      </dsp:nvSpPr>
      <dsp:spPr>
        <a:xfrm>
          <a:off x="5001066" y="991295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Системный</a:t>
          </a:r>
          <a:r>
            <a:rPr lang="en-US" sz="1200" kern="1200" dirty="0" smtClean="0"/>
            <a:t>, </a:t>
          </a:r>
          <a:r>
            <a:rPr lang="ru-RU" sz="1200" kern="1200" dirty="0" smtClean="0"/>
            <a:t>экстенсивный подход </a:t>
          </a:r>
          <a:r>
            <a:rPr lang="en-US" sz="1200" kern="1200" dirty="0" smtClean="0">
              <a:latin typeface="Calibri" panose="020F0502020204030204" pitchFamily="34" charset="0"/>
            </a:rPr>
            <a:t>≡ </a:t>
          </a:r>
          <a:r>
            <a:rPr lang="ru-RU" sz="1200" kern="1200" dirty="0" smtClean="0">
              <a:latin typeface="Calibri" panose="020F0502020204030204" pitchFamily="34" charset="0"/>
            </a:rPr>
            <a:t>повышение достоверности</a:t>
          </a:r>
          <a:endParaRPr lang="en-US" sz="1200" kern="1200" dirty="0"/>
        </a:p>
      </dsp:txBody>
      <dsp:txXfrm>
        <a:off x="5219624" y="1209853"/>
        <a:ext cx="1055289" cy="1055289"/>
      </dsp:txXfrm>
    </dsp:sp>
    <dsp:sp modelId="{7FECDFA6-AA28-455C-A1B3-232F02C14ABC}">
      <dsp:nvSpPr>
        <dsp:cNvPr id="0" name=""/>
        <dsp:cNvSpPr/>
      </dsp:nvSpPr>
      <dsp:spPr>
        <a:xfrm rot="1800000">
          <a:off x="4680001" y="3178726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4352" y="3183969"/>
        <a:ext cx="22563" cy="22563"/>
      </dsp:txXfrm>
    </dsp:sp>
    <dsp:sp modelId="{4D2662FC-FBCE-4EA2-BE4A-567C25EF9A69}">
      <dsp:nvSpPr>
        <dsp:cNvPr id="0" name=""/>
        <dsp:cNvSpPr/>
      </dsp:nvSpPr>
      <dsp:spPr>
        <a:xfrm>
          <a:off x="5001066" y="2934966"/>
          <a:ext cx="1492405" cy="149240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Требует создания авторитетной профильной группы экспертов </a:t>
          </a:r>
          <a:endParaRPr lang="en-US" sz="1200" kern="1200" dirty="0"/>
        </a:p>
      </dsp:txBody>
      <dsp:txXfrm>
        <a:off x="5219624" y="3153524"/>
        <a:ext cx="1055289" cy="1055289"/>
      </dsp:txXfrm>
    </dsp:sp>
    <dsp:sp modelId="{8EFF136B-6475-4D14-8A9C-A920A225159A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3669887"/>
        <a:ext cx="22563" cy="22563"/>
      </dsp:txXfrm>
    </dsp:sp>
    <dsp:sp modelId="{1FECA693-DD30-4E57-A490-D00E3DF5B013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Трудно оценить достоверность результатов</a:t>
          </a:r>
          <a:endParaRPr lang="en-US" sz="1200" kern="1200" dirty="0"/>
        </a:p>
      </dsp:txBody>
      <dsp:txXfrm>
        <a:off x="3536355" y="4125360"/>
        <a:ext cx="1055289" cy="1055289"/>
      </dsp:txXfrm>
    </dsp:sp>
    <dsp:sp modelId="{4626B4FD-465E-4DAC-9334-4F4F12C88655}">
      <dsp:nvSpPr>
        <dsp:cNvPr id="0" name=""/>
        <dsp:cNvSpPr/>
      </dsp:nvSpPr>
      <dsp:spPr>
        <a:xfrm rot="9000000">
          <a:off x="2996732" y="3178726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11083" y="3183969"/>
        <a:ext cx="22563" cy="22563"/>
      </dsp:txXfrm>
    </dsp:sp>
    <dsp:sp modelId="{922368F2-13B6-496E-B29B-E043D5FDB07A}">
      <dsp:nvSpPr>
        <dsp:cNvPr id="0" name=""/>
        <dsp:cNvSpPr/>
      </dsp:nvSpPr>
      <dsp:spPr>
        <a:xfrm>
          <a:off x="1634528" y="2934966"/>
          <a:ext cx="1492405" cy="14924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Требует много времени (</a:t>
          </a:r>
          <a:r>
            <a:rPr lang="en-US" sz="1200" b="0" kern="1200" dirty="0" smtClean="0"/>
            <a:t>16 </a:t>
          </a:r>
          <a:r>
            <a:rPr lang="ru-RU" sz="1200" b="0" kern="1200" dirty="0" smtClean="0"/>
            <a:t>месяцев</a:t>
          </a:r>
          <a:r>
            <a:rPr lang="en-US" sz="1200" b="0" kern="1200" dirty="0" smtClean="0"/>
            <a:t>)</a:t>
          </a:r>
          <a:endParaRPr lang="en-US" sz="1200" b="0" kern="1200" dirty="0"/>
        </a:p>
      </dsp:txBody>
      <dsp:txXfrm>
        <a:off x="1853086" y="3153524"/>
        <a:ext cx="1055289" cy="1055289"/>
      </dsp:txXfrm>
    </dsp:sp>
    <dsp:sp modelId="{01B6D8DB-1DAB-4802-8673-0AB430993B9C}">
      <dsp:nvSpPr>
        <dsp:cNvPr id="0" name=""/>
        <dsp:cNvSpPr/>
      </dsp:nvSpPr>
      <dsp:spPr>
        <a:xfrm rot="12600000">
          <a:off x="2996732" y="2206890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11083" y="2212133"/>
        <a:ext cx="22563" cy="22563"/>
      </dsp:txXfrm>
    </dsp:sp>
    <dsp:sp modelId="{B1324BBC-F853-4A79-BF3B-F1A9B6080D72}">
      <dsp:nvSpPr>
        <dsp:cNvPr id="0" name=""/>
        <dsp:cNvSpPr/>
      </dsp:nvSpPr>
      <dsp:spPr>
        <a:xfrm>
          <a:off x="1634528" y="991295"/>
          <a:ext cx="1492405" cy="14924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Глобальный кризис</a:t>
          </a:r>
          <a:r>
            <a:rPr lang="en-US" sz="1200" kern="1200" baseline="0" dirty="0" smtClean="0"/>
            <a:t> </a:t>
          </a:r>
          <a:r>
            <a:rPr lang="en-US" sz="1200" kern="1200" baseline="0" dirty="0" smtClean="0">
              <a:latin typeface="Calibri" panose="020F0502020204030204" pitchFamily="34" charset="0"/>
            </a:rPr>
            <a:t>≠ </a:t>
          </a:r>
          <a:r>
            <a:rPr lang="ru-RU" sz="1200" kern="1200" baseline="0" dirty="0" smtClean="0"/>
            <a:t>достоверность результатов </a:t>
          </a:r>
          <a:endParaRPr lang="en-US" sz="1200" kern="1200" dirty="0"/>
        </a:p>
      </dsp:txBody>
      <dsp:txXfrm>
        <a:off x="1853086" y="1209853"/>
        <a:ext cx="1055289" cy="1055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65CF7-0CE5-4E3C-A6DE-0FEAB60BC2AB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Колич</a:t>
          </a:r>
          <a:r>
            <a:rPr lang="en-US" sz="1400" kern="1200" dirty="0" smtClean="0">
              <a:solidFill>
                <a:schemeClr val="tx1"/>
              </a:solidFill>
            </a:rPr>
            <a:t>. </a:t>
          </a:r>
          <a:r>
            <a:rPr lang="ru-RU" sz="1400" kern="1200" dirty="0" smtClean="0">
              <a:solidFill>
                <a:schemeClr val="tx1"/>
              </a:solidFill>
            </a:rPr>
            <a:t>модель и опрос выпускников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36355" y="2181688"/>
        <a:ext cx="1055289" cy="1055289"/>
      </dsp:txXfrm>
    </dsp:sp>
    <dsp:sp modelId="{32109EDD-ABBA-45E2-B3F6-F52794AABBD9}">
      <dsp:nvSpPr>
        <dsp:cNvPr id="0" name=""/>
        <dsp:cNvSpPr/>
      </dsp:nvSpPr>
      <dsp:spPr>
        <a:xfrm rot="16200000">
          <a:off x="3838366" y="1720972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1726216"/>
        <a:ext cx="22563" cy="22563"/>
      </dsp:txXfrm>
    </dsp:sp>
    <dsp:sp modelId="{9F0DB653-F922-41DF-8CB7-2ED70FA9A5DD}">
      <dsp:nvSpPr>
        <dsp:cNvPr id="0" name=""/>
        <dsp:cNvSpPr/>
      </dsp:nvSpPr>
      <dsp:spPr>
        <a:xfrm>
          <a:off x="3317797" y="19459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Институциональные условия</a:t>
          </a:r>
          <a:r>
            <a:rPr lang="en-US" sz="900" kern="1200" dirty="0" smtClean="0"/>
            <a:t>: </a:t>
          </a:r>
          <a:r>
            <a:rPr lang="ru-RU" sz="900" kern="1200" dirty="0" smtClean="0"/>
            <a:t>тенденции</a:t>
          </a:r>
          <a:r>
            <a:rPr lang="en-US" sz="900" kern="1200" dirty="0" smtClean="0"/>
            <a:t>, </a:t>
          </a:r>
          <a:r>
            <a:rPr lang="ru-RU" sz="900" kern="1200" dirty="0" smtClean="0"/>
            <a:t>низкие затраты</a:t>
          </a:r>
          <a:endParaRPr lang="en-US" sz="900" kern="1200" dirty="0"/>
        </a:p>
      </dsp:txBody>
      <dsp:txXfrm>
        <a:off x="3536355" y="238017"/>
        <a:ext cx="1055289" cy="1055289"/>
      </dsp:txXfrm>
    </dsp:sp>
    <dsp:sp modelId="{6DB9800F-C7F6-4940-8EC4-1D334F699F13}">
      <dsp:nvSpPr>
        <dsp:cNvPr id="0" name=""/>
        <dsp:cNvSpPr/>
      </dsp:nvSpPr>
      <dsp:spPr>
        <a:xfrm rot="19800000">
          <a:off x="4680001" y="2206890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4352" y="2212133"/>
        <a:ext cx="22563" cy="22563"/>
      </dsp:txXfrm>
    </dsp:sp>
    <dsp:sp modelId="{83142BF9-E295-489B-91B4-13540ABF7C83}">
      <dsp:nvSpPr>
        <dsp:cNvPr id="0" name=""/>
        <dsp:cNvSpPr/>
      </dsp:nvSpPr>
      <dsp:spPr>
        <a:xfrm>
          <a:off x="5001066" y="991295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 smtClean="0"/>
            <a:t>Колич</a:t>
          </a:r>
          <a:r>
            <a:rPr lang="ru-RU" sz="900" kern="1200" dirty="0" smtClean="0"/>
            <a:t>. и качеств</a:t>
          </a:r>
          <a:r>
            <a:rPr lang="en-US" sz="900" kern="1200" dirty="0" smtClean="0"/>
            <a:t>. </a:t>
          </a:r>
          <a:r>
            <a:rPr lang="ru-RU" sz="900" kern="1200" dirty="0" smtClean="0"/>
            <a:t>оценки </a:t>
          </a:r>
          <a:endParaRPr lang="en-US" sz="900" kern="1200" dirty="0"/>
        </a:p>
      </dsp:txBody>
      <dsp:txXfrm>
        <a:off x="5219624" y="1209853"/>
        <a:ext cx="1055289" cy="1055289"/>
      </dsp:txXfrm>
    </dsp:sp>
    <dsp:sp modelId="{7FECDFA6-AA28-455C-A1B3-232F02C14ABC}">
      <dsp:nvSpPr>
        <dsp:cNvPr id="0" name=""/>
        <dsp:cNvSpPr/>
      </dsp:nvSpPr>
      <dsp:spPr>
        <a:xfrm rot="1800000">
          <a:off x="4680001" y="3178726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4352" y="3183969"/>
        <a:ext cx="22563" cy="22563"/>
      </dsp:txXfrm>
    </dsp:sp>
    <dsp:sp modelId="{4D2662FC-FBCE-4EA2-BE4A-567C25EF9A69}">
      <dsp:nvSpPr>
        <dsp:cNvPr id="0" name=""/>
        <dsp:cNvSpPr/>
      </dsp:nvSpPr>
      <dsp:spPr>
        <a:xfrm>
          <a:off x="5001066" y="2934966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Модель</a:t>
          </a:r>
          <a:r>
            <a:rPr lang="en-US" sz="900" kern="1200" dirty="0" smtClean="0"/>
            <a:t>: </a:t>
          </a:r>
          <a:r>
            <a:rPr lang="ru-RU" sz="900" kern="1200" dirty="0" smtClean="0"/>
            <a:t>обоснованная объективная модель и данные третьей стороны</a:t>
          </a:r>
          <a:endParaRPr lang="en-US" sz="900" kern="1200" dirty="0"/>
        </a:p>
      </dsp:txBody>
      <dsp:txXfrm>
        <a:off x="5219624" y="3153524"/>
        <a:ext cx="1055289" cy="1055289"/>
      </dsp:txXfrm>
    </dsp:sp>
    <dsp:sp modelId="{8EFF136B-6475-4D14-8A9C-A920A225159A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3669887"/>
        <a:ext cx="22563" cy="22563"/>
      </dsp:txXfrm>
    </dsp:sp>
    <dsp:sp modelId="{1FECA693-DD30-4E57-A490-D00E3DF5B013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Опросы выпускников</a:t>
          </a:r>
          <a:r>
            <a:rPr lang="en-US" sz="900" kern="1200" dirty="0" smtClean="0"/>
            <a:t>: </a:t>
          </a:r>
          <a:r>
            <a:rPr lang="ru-RU" sz="900" kern="1200" dirty="0" smtClean="0"/>
            <a:t>адаптируются в соответствии с потребностями о поставщиков услуг</a:t>
          </a:r>
          <a:endParaRPr lang="en-US" sz="900" kern="1200" dirty="0"/>
        </a:p>
      </dsp:txBody>
      <dsp:txXfrm>
        <a:off x="3536355" y="4125360"/>
        <a:ext cx="1055289" cy="1055289"/>
      </dsp:txXfrm>
    </dsp:sp>
    <dsp:sp modelId="{4626B4FD-465E-4DAC-9334-4F4F12C88655}">
      <dsp:nvSpPr>
        <dsp:cNvPr id="0" name=""/>
        <dsp:cNvSpPr/>
      </dsp:nvSpPr>
      <dsp:spPr>
        <a:xfrm rot="9000000">
          <a:off x="2996732" y="3178726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11083" y="3183969"/>
        <a:ext cx="22563" cy="22563"/>
      </dsp:txXfrm>
    </dsp:sp>
    <dsp:sp modelId="{922368F2-13B6-496E-B29B-E043D5FDB07A}">
      <dsp:nvSpPr>
        <dsp:cNvPr id="0" name=""/>
        <dsp:cNvSpPr/>
      </dsp:nvSpPr>
      <dsp:spPr>
        <a:xfrm>
          <a:off x="1634528" y="2934966"/>
          <a:ext cx="1492405" cy="149240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Опросы выпускников</a:t>
          </a:r>
          <a:r>
            <a:rPr lang="en-US" sz="900" kern="1200" dirty="0" smtClean="0"/>
            <a:t>: </a:t>
          </a:r>
          <a:r>
            <a:rPr lang="ru-RU" sz="900" kern="1200" dirty="0" smtClean="0"/>
            <a:t>контакты выпускников и ответы</a:t>
          </a:r>
          <a:endParaRPr lang="en-US" sz="900" kern="1200" dirty="0"/>
        </a:p>
      </dsp:txBody>
      <dsp:txXfrm>
        <a:off x="1853086" y="3153524"/>
        <a:ext cx="1055289" cy="1055289"/>
      </dsp:txXfrm>
    </dsp:sp>
    <dsp:sp modelId="{01B6D8DB-1DAB-4802-8673-0AB430993B9C}">
      <dsp:nvSpPr>
        <dsp:cNvPr id="0" name=""/>
        <dsp:cNvSpPr/>
      </dsp:nvSpPr>
      <dsp:spPr>
        <a:xfrm rot="12600000">
          <a:off x="2996732" y="2206890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11083" y="2212133"/>
        <a:ext cx="22563" cy="22563"/>
      </dsp:txXfrm>
    </dsp:sp>
    <dsp:sp modelId="{B1324BBC-F853-4A79-BF3B-F1A9B6080D72}">
      <dsp:nvSpPr>
        <dsp:cNvPr id="0" name=""/>
        <dsp:cNvSpPr/>
      </dsp:nvSpPr>
      <dsp:spPr>
        <a:xfrm>
          <a:off x="1634528" y="991295"/>
          <a:ext cx="1492405" cy="149240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Нет качественного прогноза</a:t>
          </a:r>
          <a:endParaRPr lang="en-US" sz="900" i="1" kern="1200" dirty="0"/>
        </a:p>
      </dsp:txBody>
      <dsp:txXfrm>
        <a:off x="1853086" y="1209853"/>
        <a:ext cx="1055289" cy="1055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65CF7-0CE5-4E3C-A6DE-0FEAB60BC2AB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Колич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smtClean="0">
              <a:solidFill>
                <a:schemeClr val="tx1"/>
              </a:solidFill>
            </a:rPr>
            <a:t>модель и консультации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36355" y="2181688"/>
        <a:ext cx="1055289" cy="1055289"/>
      </dsp:txXfrm>
    </dsp:sp>
    <dsp:sp modelId="{32109EDD-ABBA-45E2-B3F6-F52794AABBD9}">
      <dsp:nvSpPr>
        <dsp:cNvPr id="0" name=""/>
        <dsp:cNvSpPr/>
      </dsp:nvSpPr>
      <dsp:spPr>
        <a:xfrm rot="16200000">
          <a:off x="3838366" y="1720972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1726216"/>
        <a:ext cx="22563" cy="22563"/>
      </dsp:txXfrm>
    </dsp:sp>
    <dsp:sp modelId="{9F0DB653-F922-41DF-8CB7-2ED70FA9A5DD}">
      <dsp:nvSpPr>
        <dsp:cNvPr id="0" name=""/>
        <dsp:cNvSpPr/>
      </dsp:nvSpPr>
      <dsp:spPr>
        <a:xfrm>
          <a:off x="3317797" y="19459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Институциональные условия</a:t>
          </a:r>
          <a:r>
            <a:rPr lang="en-US" sz="900" kern="1200" dirty="0" smtClean="0">
              <a:solidFill>
                <a:schemeClr val="bg1"/>
              </a:solidFill>
            </a:rPr>
            <a:t>: </a:t>
          </a:r>
          <a:r>
            <a:rPr lang="ru-RU" sz="900" kern="1200" dirty="0" smtClean="0">
              <a:solidFill>
                <a:schemeClr val="bg1"/>
              </a:solidFill>
            </a:rPr>
            <a:t>последовательность</a:t>
          </a:r>
          <a:r>
            <a:rPr lang="en-US" sz="900" kern="1200" dirty="0" smtClean="0">
              <a:solidFill>
                <a:schemeClr val="bg1"/>
              </a:solidFill>
            </a:rPr>
            <a:t>, </a:t>
          </a:r>
          <a:r>
            <a:rPr lang="ru-RU" sz="900" kern="1200" dirty="0" smtClean="0">
              <a:solidFill>
                <a:schemeClr val="bg1"/>
              </a:solidFill>
            </a:rPr>
            <a:t>доверие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536355" y="238017"/>
        <a:ext cx="1055289" cy="1055289"/>
      </dsp:txXfrm>
    </dsp:sp>
    <dsp:sp modelId="{6DB9800F-C7F6-4940-8EC4-1D334F699F13}">
      <dsp:nvSpPr>
        <dsp:cNvPr id="0" name=""/>
        <dsp:cNvSpPr/>
      </dsp:nvSpPr>
      <dsp:spPr>
        <a:xfrm>
          <a:off x="4810202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4554" y="2698051"/>
        <a:ext cx="22563" cy="22563"/>
      </dsp:txXfrm>
    </dsp:sp>
    <dsp:sp modelId="{83142BF9-E295-489B-91B4-13540ABF7C83}">
      <dsp:nvSpPr>
        <dsp:cNvPr id="0" name=""/>
        <dsp:cNvSpPr/>
      </dsp:nvSpPr>
      <dsp:spPr>
        <a:xfrm>
          <a:off x="5261469" y="1963130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Экспертная «настройка» результатов использования модели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480027" y="2181688"/>
        <a:ext cx="1055289" cy="1055289"/>
      </dsp:txXfrm>
    </dsp:sp>
    <dsp:sp modelId="{7FECDFA6-AA28-455C-A1B3-232F02C14ABC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3669887"/>
        <a:ext cx="22563" cy="22563"/>
      </dsp:txXfrm>
    </dsp:sp>
    <dsp:sp modelId="{4D2662FC-FBCE-4EA2-BE4A-567C25EF9A69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Полу-структурированные консультации</a:t>
          </a:r>
          <a:r>
            <a:rPr lang="en-US" sz="900" kern="1200" dirty="0" smtClean="0"/>
            <a:t>: </a:t>
          </a:r>
          <a:r>
            <a:rPr lang="ru-RU" sz="900" kern="1200" dirty="0" smtClean="0"/>
            <a:t>доверие</a:t>
          </a:r>
          <a:endParaRPr lang="en-US" sz="900" kern="1200" dirty="0"/>
        </a:p>
      </dsp:txBody>
      <dsp:txXfrm>
        <a:off x="3536355" y="4125360"/>
        <a:ext cx="1055289" cy="1055289"/>
      </dsp:txXfrm>
    </dsp:sp>
    <dsp:sp modelId="{01B6D8DB-1DAB-4802-8673-0AB430993B9C}">
      <dsp:nvSpPr>
        <dsp:cNvPr id="0" name=""/>
        <dsp:cNvSpPr/>
      </dsp:nvSpPr>
      <dsp:spPr>
        <a:xfrm rot="10800000">
          <a:off x="2866530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80882" y="2698051"/>
        <a:ext cx="22563" cy="22563"/>
      </dsp:txXfrm>
    </dsp:sp>
    <dsp:sp modelId="{B1324BBC-F853-4A79-BF3B-F1A9B6080D72}">
      <dsp:nvSpPr>
        <dsp:cNvPr id="0" name=""/>
        <dsp:cNvSpPr/>
      </dsp:nvSpPr>
      <dsp:spPr>
        <a:xfrm>
          <a:off x="1374125" y="1963130"/>
          <a:ext cx="1492405" cy="14924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0" kern="1200" dirty="0" smtClean="0"/>
            <a:t>Мало информации о структуре модели</a:t>
          </a:r>
          <a:r>
            <a:rPr lang="en-US" sz="900" i="0" kern="1200" dirty="0" smtClean="0"/>
            <a:t>,</a:t>
          </a:r>
          <a:r>
            <a:rPr lang="ru-RU" sz="900" i="0" kern="1200" dirty="0" smtClean="0"/>
            <a:t> данных и корректировках </a:t>
          </a:r>
          <a:r>
            <a:rPr lang="en-US" sz="900" i="0" kern="1200" dirty="0" smtClean="0"/>
            <a:t> </a:t>
          </a:r>
          <a:endParaRPr lang="en-US" sz="900" i="0" kern="1200" dirty="0"/>
        </a:p>
      </dsp:txBody>
      <dsp:txXfrm>
        <a:off x="1592683" y="2181688"/>
        <a:ext cx="1055289" cy="1055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D0828-6B8A-4C30-94DD-29A2214EF73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517D7-A375-4806-A276-C1499E9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1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010FA7-3D20-42EB-8C66-91BE5D8B415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85C784-4AA0-4DC8-BB22-6882324C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1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0CBF7-1140-490A-B690-6C71876D721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99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1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11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84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47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0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88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1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25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72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6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69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770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38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685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000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991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0CBF7-1140-490A-B690-6C71876D721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6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5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64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31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59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82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00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678181"/>
            <a:ext cx="5732949" cy="3721466"/>
          </a:xfrm>
        </p:spPr>
        <p:txBody>
          <a:bodyPr/>
          <a:lstStyle/>
          <a:p>
            <a:pPr defTabSz="1003632"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9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0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0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2345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srgbClr val="002345"/>
              </a:solidFill>
            </a:endParaRPr>
          </a:p>
        </p:txBody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4687888"/>
            <a:ext cx="6510867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 smtClean="0">
              <a:solidFill>
                <a:prstClr val="white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224889" y="4927601"/>
            <a:ext cx="4087683" cy="995705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5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7909984" y="5975350"/>
            <a:ext cx="3403600" cy="306388"/>
          </a:xfrm>
        </p:spPr>
        <p:txBody>
          <a:bodyPr rIns="0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CF52896-DE46-445F-BAE4-5E408B71AE6F}" type="datetime1">
              <a:rPr lang="en-US" smtClean="0">
                <a:solidFill>
                  <a:srgbClr val="002345"/>
                </a:solidFill>
              </a:rPr>
              <a:t>2/26/2016</a:t>
            </a:fld>
            <a:endParaRPr lang="en-US" dirty="0">
              <a:solidFill>
                <a:srgbClr val="0023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2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5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2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0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8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4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3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1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5EC1A-B002-4421-BA4A-37238F868E0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5C786-7398-4D7B-93F7-8AFECC5C3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1650" y="1004888"/>
            <a:ext cx="8839200" cy="153757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/>
              <a:t>Прогнозирование спроса на рабочую силу и профессиональные навыки, по отраслям и профессиям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>
                <a:solidFill>
                  <a:srgbClr val="FFFF00"/>
                </a:solidFill>
              </a:rPr>
              <a:t>Международная практика</a:t>
            </a:r>
            <a:endParaRPr lang="en-US" sz="2800" i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64076" y="3207919"/>
            <a:ext cx="6959600" cy="876300"/>
          </a:xfrm>
        </p:spPr>
        <p:txBody>
          <a:bodyPr>
            <a:noAutofit/>
          </a:bodyPr>
          <a:lstStyle/>
          <a:p>
            <a:pPr marL="0" indent="0" algn="r">
              <a:spcBef>
                <a:spcPct val="0"/>
              </a:spcBef>
              <a:buNone/>
            </a:pPr>
            <a:r>
              <a:rPr lang="ru-RU" altLang="en-US" sz="1600" i="1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Марго Хофтейзер </a:t>
            </a:r>
            <a:endParaRPr lang="en-US" altLang="en-US" sz="1600" i="1" cap="none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en-US" sz="1600" i="1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Старший экономист</a:t>
            </a:r>
            <a:endParaRPr lang="en-US" altLang="en-US" sz="1600" i="1" cap="none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en-US" sz="1600" i="1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Центра глобальной практики в области образования</a:t>
            </a:r>
            <a:endParaRPr lang="en-US" altLang="en-US" sz="1600" i="1" cap="none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11664" y="5640265"/>
            <a:ext cx="2912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1600" b="1" dirty="0" smtClean="0">
                <a:solidFill>
                  <a:srgbClr val="002345"/>
                </a:solidFill>
                <a:latin typeface="Trebuchet MS" pitchFamily="34" charset="0"/>
                <a:ea typeface="MS PGothic" pitchFamily="34" charset="-128"/>
                <a:cs typeface="Arial" charset="0"/>
              </a:rPr>
              <a:t>Москва</a:t>
            </a:r>
            <a:r>
              <a:rPr lang="en-US" altLang="en-US" sz="1600" b="1" dirty="0" smtClean="0">
                <a:solidFill>
                  <a:srgbClr val="002345"/>
                </a:solidFill>
                <a:latin typeface="Trebuchet MS" pitchFamily="34" charset="0"/>
                <a:ea typeface="MS PGothic" pitchFamily="34" charset="-128"/>
                <a:cs typeface="Arial" charset="0"/>
              </a:rPr>
              <a:t>,</a:t>
            </a:r>
            <a:r>
              <a:rPr lang="ru-RU" altLang="en-US" sz="1600" b="1" dirty="0" smtClean="0">
                <a:solidFill>
                  <a:srgbClr val="002345"/>
                </a:solidFill>
                <a:latin typeface="Trebuchet MS" pitchFamily="34" charset="0"/>
                <a:ea typeface="MS PGothic" pitchFamily="34" charset="-128"/>
                <a:cs typeface="Arial" charset="0"/>
              </a:rPr>
              <a:t> март</a:t>
            </a:r>
            <a:r>
              <a:rPr lang="en-US" altLang="en-US" sz="1600" b="1" dirty="0" smtClean="0">
                <a:solidFill>
                  <a:srgbClr val="002345"/>
                </a:solidFill>
                <a:latin typeface="Trebuchet MS" pitchFamily="34" charset="0"/>
                <a:ea typeface="MS PGothic" pitchFamily="34" charset="-128"/>
                <a:cs typeface="Arial" charset="0"/>
              </a:rPr>
              <a:t> 2016</a:t>
            </a:r>
            <a:r>
              <a:rPr lang="ru-RU" altLang="en-US" sz="1600" b="1" dirty="0" smtClean="0">
                <a:solidFill>
                  <a:srgbClr val="002345"/>
                </a:solidFill>
                <a:latin typeface="Trebuchet MS" pitchFamily="34" charset="0"/>
                <a:ea typeface="MS PGothic" pitchFamily="34" charset="-128"/>
                <a:cs typeface="Arial" charset="0"/>
              </a:rPr>
              <a:t> г.</a:t>
            </a:r>
            <a:endParaRPr lang="en-US" altLang="en-US" sz="1600" b="1" dirty="0">
              <a:solidFill>
                <a:srgbClr val="002345"/>
              </a:solidFill>
              <a:latin typeface="Trebuchet MS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4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3. </a:t>
            </a:r>
            <a:r>
              <a:rPr lang="ru-RU" sz="3200" b="1" dirty="0">
                <a:solidFill>
                  <a:srgbClr val="0070C0"/>
                </a:solidFill>
                <a:latin typeface="+mn-lt"/>
                <a:cs typeface="Arial" charset="0"/>
              </a:rPr>
              <a:t>Обзор международного опыта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latin typeface="+mn-lt"/>
                <a:cs typeface="Arial" charset="0"/>
              </a:rPr>
              <a:t>Применяемые методики</a:t>
            </a:r>
            <a:endParaRPr lang="en-US" sz="2400" b="1" dirty="0">
              <a:latin typeface="+mn-lt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04875" y="1202227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10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904875" y="1719638"/>
            <a:ext cx="10382250" cy="46367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rgbClr val="0070C0"/>
              </a:solidFill>
              <a:cs typeface="Raavi" pitchFamily="2" charset="0"/>
            </a:endParaRPr>
          </a:p>
          <a:p>
            <a:pPr lvl="1"/>
            <a:endParaRPr lang="en-US" sz="2000" b="1" dirty="0" smtClean="0">
              <a:cs typeface="Raavi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39998"/>
              </p:ext>
            </p:extLst>
          </p:nvPr>
        </p:nvGraphicFramePr>
        <p:xfrm>
          <a:off x="693965" y="1213243"/>
          <a:ext cx="8568210" cy="5375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939"/>
                <a:gridCol w="2694638"/>
                <a:gridCol w="247163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Отрасль</a:t>
                      </a:r>
                      <a:endParaRPr lang="en-US" sz="16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Профессия</a:t>
                      </a:r>
                      <a:endParaRPr lang="en-US" sz="16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3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Количественная модель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Техническая сфера деятельности,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Нидерланды 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Работники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научной, инженерно-технической сферы и математики, Великобритания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Работники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научной, инженерно-технической сферы, Великобритания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48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Опросы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Обрабатывающая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промышленность, США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Горнодобывающая промышленность, Чили</a:t>
                      </a:r>
                      <a:endParaRPr lang="en-US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ИТ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США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Консультации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Химическая промышленность,</a:t>
                      </a:r>
                      <a:r>
                        <a:rPr lang="ru-RU" sz="1400" b="1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ЕС</a:t>
                      </a:r>
                      <a:endParaRPr lang="en-US" sz="1400" b="1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Агробизнес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 Свазиленд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440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0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Комбинированный подход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Строительная отрасль, Великобритания</a:t>
                      </a:r>
                      <a:endParaRPr lang="en-US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Технический</a:t>
                      </a:r>
                      <a:r>
                        <a:rPr lang="ru-RU" sz="1400" b="1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персонал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, Нидерланды</a:t>
                      </a:r>
                      <a:endParaRPr lang="en-US" sz="1400" b="1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Инженеры, Новая Зеландия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Индия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40097" y="2193603"/>
            <a:ext cx="1828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Все количественные</a:t>
            </a:r>
            <a:endParaRPr lang="en-US" sz="1400" i="1" dirty="0" smtClean="0"/>
          </a:p>
          <a:p>
            <a:endParaRPr lang="en-US" sz="1400" i="1" dirty="0" smtClean="0"/>
          </a:p>
          <a:p>
            <a:endParaRPr lang="en-US" sz="1400" i="1" dirty="0"/>
          </a:p>
          <a:p>
            <a:endParaRPr lang="en-US" sz="1400" i="1" dirty="0" smtClean="0"/>
          </a:p>
          <a:p>
            <a:r>
              <a:rPr lang="en-US" sz="1400" i="1" dirty="0" smtClean="0"/>
              <a:t>1 </a:t>
            </a:r>
            <a:r>
              <a:rPr lang="ru-RU" sz="1400" i="1" dirty="0" err="1" smtClean="0"/>
              <a:t>колич</a:t>
            </a:r>
            <a:r>
              <a:rPr lang="ru-RU" sz="1400" i="1" dirty="0" smtClean="0"/>
              <a:t>.</a:t>
            </a:r>
            <a:r>
              <a:rPr lang="en-US" sz="1400" i="1" dirty="0" smtClean="0"/>
              <a:t>+</a:t>
            </a:r>
            <a:r>
              <a:rPr lang="ru-RU" sz="1400" i="1" dirty="0" smtClean="0"/>
              <a:t>качеств.</a:t>
            </a:r>
            <a:endParaRPr lang="en-US" sz="1400" i="1" dirty="0" smtClean="0"/>
          </a:p>
          <a:p>
            <a:r>
              <a:rPr lang="en-US" sz="1400" i="1" dirty="0" smtClean="0"/>
              <a:t>1 </a:t>
            </a:r>
            <a:r>
              <a:rPr lang="ru-RU" sz="1400" i="1" dirty="0" err="1" smtClean="0"/>
              <a:t>колич</a:t>
            </a:r>
            <a:r>
              <a:rPr lang="ru-RU" sz="1400" i="1" dirty="0" smtClean="0"/>
              <a:t>.</a:t>
            </a:r>
            <a:endParaRPr lang="en-US" sz="1400" i="1" dirty="0" smtClean="0"/>
          </a:p>
          <a:p>
            <a:r>
              <a:rPr lang="en-US" sz="1400" i="1" dirty="0" smtClean="0"/>
              <a:t>1 </a:t>
            </a:r>
            <a:r>
              <a:rPr lang="ru-RU" sz="1400" i="1" dirty="0" smtClean="0"/>
              <a:t>качеств.</a:t>
            </a:r>
            <a:endParaRPr lang="en-US" sz="1400" i="1" dirty="0" smtClean="0"/>
          </a:p>
          <a:p>
            <a:endParaRPr lang="en-US" sz="1400" i="1" dirty="0" smtClean="0"/>
          </a:p>
          <a:p>
            <a:endParaRPr lang="en-US" sz="1400" i="1" dirty="0"/>
          </a:p>
          <a:p>
            <a:r>
              <a:rPr lang="ru-RU" sz="1400" i="1" dirty="0" smtClean="0"/>
              <a:t>Все </a:t>
            </a:r>
            <a:r>
              <a:rPr lang="ru-RU" sz="1400" i="1" dirty="0" err="1" smtClean="0"/>
              <a:t>колич</a:t>
            </a:r>
            <a:r>
              <a:rPr lang="ru-RU" sz="1400" i="1" dirty="0" smtClean="0"/>
              <a:t>.</a:t>
            </a:r>
            <a:r>
              <a:rPr lang="en-US" sz="1400" i="1" dirty="0" smtClean="0"/>
              <a:t>. </a:t>
            </a:r>
            <a:r>
              <a:rPr lang="en-US" sz="1400" i="1" dirty="0" smtClean="0"/>
              <a:t>+ </a:t>
            </a:r>
            <a:r>
              <a:rPr lang="ru-RU" sz="1400" i="1" dirty="0" smtClean="0"/>
              <a:t>качеств</a:t>
            </a:r>
            <a:r>
              <a:rPr lang="en-US" sz="1400" i="1" dirty="0" smtClean="0"/>
              <a:t>.</a:t>
            </a:r>
            <a:endParaRPr lang="en-US" sz="1400" i="1" dirty="0" smtClean="0"/>
          </a:p>
          <a:p>
            <a:endParaRPr lang="en-US" sz="1400" i="1" dirty="0"/>
          </a:p>
          <a:p>
            <a:endParaRPr lang="en-US" sz="1400" i="1" dirty="0" smtClean="0"/>
          </a:p>
          <a:p>
            <a:endParaRPr lang="en-US" sz="1400" i="1" dirty="0" smtClean="0"/>
          </a:p>
          <a:p>
            <a:endParaRPr lang="en-US" sz="1400" i="1" dirty="0"/>
          </a:p>
          <a:p>
            <a:r>
              <a:rPr lang="en-US" sz="1400" i="1" dirty="0" smtClean="0"/>
              <a:t>2 </a:t>
            </a:r>
            <a:r>
              <a:rPr lang="ru-RU" sz="1400" i="1" dirty="0" err="1" smtClean="0"/>
              <a:t>колич</a:t>
            </a:r>
            <a:r>
              <a:rPr lang="ru-RU" sz="1400" i="1" dirty="0" smtClean="0"/>
              <a:t>.</a:t>
            </a:r>
            <a:r>
              <a:rPr lang="en-US" sz="1400" i="1" dirty="0" smtClean="0"/>
              <a:t>+ </a:t>
            </a:r>
            <a:r>
              <a:rPr lang="ru-RU" sz="1400" i="1" dirty="0" smtClean="0"/>
              <a:t>качеств.</a:t>
            </a:r>
            <a:endParaRPr lang="en-US" sz="1400" i="1" dirty="0" smtClean="0"/>
          </a:p>
          <a:p>
            <a:r>
              <a:rPr lang="en-US" sz="1400" i="1" dirty="0" smtClean="0"/>
              <a:t>2 </a:t>
            </a:r>
            <a:r>
              <a:rPr lang="ru-RU" sz="1400" i="1" dirty="0" err="1" smtClean="0"/>
              <a:t>колич</a:t>
            </a:r>
            <a:r>
              <a:rPr lang="ru-RU" sz="1400" i="1" dirty="0" smtClean="0"/>
              <a:t>.</a:t>
            </a:r>
            <a:endParaRPr lang="en-US" sz="1400" i="1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679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07" y="0"/>
            <a:ext cx="10921093" cy="141242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Горнодобывающая промышленность Чили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 (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Опрос работодателей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Характеристики методологии</a:t>
            </a:r>
            <a:endParaRPr lang="en-US" sz="24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743" y="762865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254407"/>
              </p:ext>
            </p:extLst>
          </p:nvPr>
        </p:nvGraphicFramePr>
        <p:xfrm>
          <a:off x="702130" y="1458610"/>
          <a:ext cx="11209563" cy="5008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750"/>
                <a:gridCol w="9440813"/>
              </a:tblGrid>
              <a:tr h="87239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Участники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/>
                        <a:t>Промышленная ассоциация</a:t>
                      </a:r>
                      <a:endParaRPr lang="en-US" sz="16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(</a:t>
                      </a:r>
                      <a:r>
                        <a:rPr lang="ru-RU" sz="1600" b="1" baseline="0" dirty="0" smtClean="0"/>
                        <a:t>Чилийский квалификационный совет по горнодобывающей промышленности</a:t>
                      </a:r>
                      <a:r>
                        <a:rPr lang="en-US" sz="1600" b="1" baseline="0" dirty="0" smtClean="0"/>
                        <a:t>)</a:t>
                      </a:r>
                      <a:endParaRPr lang="en-US" sz="16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0" dirty="0" smtClean="0"/>
                    </a:p>
                  </a:txBody>
                  <a:tcPr/>
                </a:tc>
              </a:tr>
              <a:tr h="1222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Цель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Информационное обоснование общеотраслевого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подхода к обеспечению отрасли кадровыми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ресурсами необходимей квалификации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ru-RU" sz="16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ГЧП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</a:t>
                      </a:r>
                      <a:r>
                        <a:rPr lang="ru-RU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укрепления систем подготовки кадров, 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квалификаций и сертификации 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совместно с министерством образования и образовательными организациями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3411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Методология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Опрос работодателей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стоимостная цепочка горнодобывающих предприятий и поставщиков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Данные по сегодняшнему составу рабочей силы горнодобывающей отрасли/ «производственный персонал»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возраст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специальности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)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и по новым крупным инвестиционным проектам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отток персонала и повышение спроса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Анализ предложения рабочей силы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27098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Прогнозы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Количественный прогноз спроса и потребностей в найме производственного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персонала для горнодобывающей промышленности 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 разбивкой на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15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специальностей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i="0" dirty="0" smtClean="0">
                          <a:solidFill>
                            <a:schemeClr val="bg1"/>
                          </a:solidFill>
                        </a:rPr>
                        <a:t>С </a:t>
                      </a:r>
                      <a:r>
                        <a:rPr lang="en-US" sz="1600" b="1" i="0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</a:rPr>
                        <a:t> по </a:t>
                      </a:r>
                      <a:r>
                        <a:rPr lang="en-US" sz="1600" b="1" i="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r>
                        <a:rPr lang="ru-RU" sz="1600" b="1" i="0" dirty="0" smtClean="0">
                          <a:solidFill>
                            <a:schemeClr val="bg1"/>
                          </a:solidFill>
                        </a:rPr>
                        <a:t> г.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1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54" y="0"/>
            <a:ext cx="11000946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Горнодобывающая промышленность Чили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 (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Опрос работодателей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Примеры результатов</a:t>
            </a:r>
            <a:endParaRPr lang="en-US" sz="2800" b="1" dirty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743" y="697551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12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67022" y="2171931"/>
            <a:ext cx="9857956" cy="2560872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привлечении новых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работников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необходимой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квалификации в период с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год, по прогнозу, составит примерно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тысяч человек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общей численности необходимых новых работников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приходиться на долю горнодобывающих предприятий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на долю поставщиков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общей численности необходимых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новых работников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приходиться на долю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специальностей, связанных с тех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обслуживанием механического оборудования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185" y="0"/>
            <a:ext cx="11576957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Горнодобывающая промышленность Чили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 (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Опрос работодателей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Наблюдения для целей тиражирования</a:t>
            </a:r>
            <a:endParaRPr lang="en-US" sz="2800" b="1" dirty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73460748"/>
              </p:ext>
            </p:extLst>
          </p:nvPr>
        </p:nvGraphicFramePr>
        <p:xfrm>
          <a:off x="1568450" y="111415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838200" y="991465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82200" y="5525309"/>
            <a:ext cx="18010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00B050"/>
                </a:solidFill>
              </a:rPr>
              <a:t>Преимущества </a:t>
            </a:r>
            <a:endParaRPr lang="en-US" sz="1400" i="1" dirty="0" smtClean="0">
              <a:solidFill>
                <a:srgbClr val="00B050"/>
              </a:solidFill>
            </a:endParaRPr>
          </a:p>
          <a:p>
            <a:r>
              <a:rPr lang="ru-RU" sz="1400" i="1" dirty="0" smtClean="0">
                <a:solidFill>
                  <a:srgbClr val="FF0000"/>
                </a:solidFill>
              </a:rPr>
              <a:t>Недостатки </a:t>
            </a:r>
            <a:endParaRPr lang="en-US" sz="1400" i="1" dirty="0" smtClean="0">
              <a:solidFill>
                <a:srgbClr val="FF0000"/>
              </a:solidFill>
            </a:endParaRPr>
          </a:p>
          <a:p>
            <a:r>
              <a:rPr lang="ru-RU" sz="1400" i="1" dirty="0" smtClean="0">
                <a:solidFill>
                  <a:srgbClr val="0070C0"/>
                </a:solidFill>
              </a:rPr>
              <a:t>Обратить внимание </a:t>
            </a:r>
            <a:endParaRPr lang="en-US" sz="1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5.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Химическая и фармацевтическая промышленность в ЕС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 (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консультации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>
                <a:cs typeface="Arial" charset="0"/>
              </a:rPr>
              <a:t>Характеристики </a:t>
            </a:r>
            <a:r>
              <a:rPr lang="ru-RU" sz="2400" b="1" dirty="0" smtClean="0">
                <a:cs typeface="Arial" charset="0"/>
              </a:rPr>
              <a:t>методологии</a:t>
            </a:r>
            <a:endParaRPr lang="en-US" sz="24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743" y="795522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761900"/>
              </p:ext>
            </p:extLst>
          </p:nvPr>
        </p:nvGraphicFramePr>
        <p:xfrm>
          <a:off x="751115" y="1405267"/>
          <a:ext cx="10431194" cy="504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886"/>
                <a:gridCol w="8878308"/>
              </a:tblGrid>
              <a:tr h="87239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Участники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Европейская комиссия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Генеральный директорат по вопросам занятости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–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16 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отраслей экономики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22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Цель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Оценка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изменений спроса на навыки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в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16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ключевых отраслях экономики и подготовка рекомендаций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Информационное обеспечение процессов реализации Лиссабонской стратегии повышения конкурентоспособности и экономического обновления ЕС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Информационное обеспечение инициативы «Новые навыки для новых рабочих мест»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3411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Методология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Последовательное использование</a:t>
                      </a:r>
                      <a:r>
                        <a:rPr lang="ru-RU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единой методологии в разных отраслях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профильной</a:t>
                      </a:r>
                      <a:r>
                        <a:rPr lang="ru-RU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экспертной группы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каждой</a:t>
                      </a:r>
                      <a:r>
                        <a:rPr lang="ru-RU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отрасли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Комплексный подход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вторичные количественные данные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обзор литературы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консультации с заинтересованными сторонами и экспертами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стоимостной цепочки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институциональная оценка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ситуационный анализ (анализ сильных и слабых сторон, возможностей и угроз)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движущие силы преобразований, сценарии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27098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Прогнозы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Отраслевые сценарии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воздействие на рабочие места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профессиональный состав и инновации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Количественные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и качественные прогнозы спроса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по десяти категориям работников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рабочие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инженеры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руководители и т.д.) по каждому сценарию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i="0" dirty="0" smtClean="0">
                          <a:solidFill>
                            <a:schemeClr val="bg1"/>
                          </a:solidFill>
                        </a:rPr>
                        <a:t>С </a:t>
                      </a:r>
                      <a:r>
                        <a:rPr lang="en-US" sz="1600" b="1" i="0" dirty="0" smtClean="0">
                          <a:solidFill>
                            <a:schemeClr val="bg1"/>
                          </a:solidFill>
                        </a:rPr>
                        <a:t>2009</a:t>
                      </a: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</a:rPr>
                        <a:t> по </a:t>
                      </a:r>
                      <a:r>
                        <a:rPr lang="en-US" sz="1600" b="1" i="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r>
                        <a:rPr lang="ru-RU" sz="1600" b="1" i="0" dirty="0" smtClean="0">
                          <a:solidFill>
                            <a:schemeClr val="bg1"/>
                          </a:solidFill>
                        </a:rPr>
                        <a:t> г.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6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856" y="-57943"/>
            <a:ext cx="11702143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5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Химическая и фармацевтическая промышленность в ЕС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 (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консультации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Примеры результатов</a:t>
            </a:r>
            <a:endParaRPr lang="en-US" sz="2800" b="1" dirty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1465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15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67022" y="1802560"/>
            <a:ext cx="9857956" cy="37654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Отраслевые угрозы, связанные с кадровым обеспечением,</a:t>
            </a:r>
            <a:r>
              <a:rPr lang="en-US" b="1" dirty="0" smtClean="0"/>
              <a:t> </a:t>
            </a:r>
            <a:r>
              <a:rPr lang="ru-RU" dirty="0" smtClean="0"/>
              <a:t>включают высокие затраты на оплату низкоквалифицированного труда</a:t>
            </a:r>
            <a:r>
              <a:rPr lang="en-US" dirty="0" smtClean="0"/>
              <a:t>, </a:t>
            </a:r>
            <a:r>
              <a:rPr lang="ru-RU" dirty="0" smtClean="0"/>
              <a:t>старение персонала и сокращение предложения рабочей силы</a:t>
            </a:r>
            <a:r>
              <a:rPr lang="en-US" dirty="0" smtClean="0"/>
              <a:t>.</a:t>
            </a:r>
            <a:endParaRPr lang="en-US" dirty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Сильное в</a:t>
            </a:r>
            <a:r>
              <a:rPr lang="ru-RU" b="1" dirty="0" smtClean="0"/>
              <a:t>оздействие технологических преобразований </a:t>
            </a:r>
            <a:r>
              <a:rPr lang="ru-RU" dirty="0" smtClean="0"/>
              <a:t>на состав занятых и на потребность в новых навыках</a:t>
            </a:r>
            <a:r>
              <a:rPr lang="en-US" dirty="0" smtClean="0"/>
              <a:t>,</a:t>
            </a:r>
            <a:r>
              <a:rPr lang="ru-RU" dirty="0" smtClean="0"/>
              <a:t> но не на общий уровень занятости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 «</a:t>
            </a:r>
            <a:r>
              <a:rPr lang="ru-RU" b="1" dirty="0" smtClean="0"/>
              <a:t>зеленому и глобальному» сценарию</a:t>
            </a:r>
            <a:r>
              <a:rPr lang="en-US" dirty="0" smtClean="0"/>
              <a:t>, </a:t>
            </a:r>
            <a:r>
              <a:rPr lang="ru-RU" dirty="0" smtClean="0"/>
              <a:t>ожидается повышение спроса на инженеров сферы НИОКР</a:t>
            </a:r>
            <a:r>
              <a:rPr lang="en-US" dirty="0" smtClean="0"/>
              <a:t>.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 сценарию «</a:t>
            </a:r>
            <a:r>
              <a:rPr lang="ru-RU" b="1" dirty="0" smtClean="0"/>
              <a:t>европейского </a:t>
            </a:r>
            <a:r>
              <a:rPr lang="ru-RU" b="1" dirty="0" err="1" smtClean="0"/>
              <a:t>ретрита</a:t>
            </a:r>
            <a:r>
              <a:rPr lang="ru-RU" b="1" dirty="0" smtClean="0"/>
              <a:t>»</a:t>
            </a:r>
            <a:r>
              <a:rPr lang="en-US" dirty="0" smtClean="0"/>
              <a:t>, </a:t>
            </a:r>
            <a:r>
              <a:rPr lang="ru-RU" dirty="0" smtClean="0"/>
              <a:t>специалистам по информационным технологиям </a:t>
            </a:r>
            <a:r>
              <a:rPr lang="ru-RU" dirty="0" smtClean="0"/>
              <a:t>б</a:t>
            </a:r>
            <a:r>
              <a:rPr lang="ru-RU" dirty="0" smtClean="0"/>
              <a:t>удет необходимо развивать навыки работы с социальными сетями и инициативность</a:t>
            </a:r>
            <a:r>
              <a:rPr lang="en-US" dirty="0" smtClean="0"/>
              <a:t>.</a:t>
            </a:r>
            <a:endParaRPr kumimoji="0" lang="en-US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21" y="0"/>
            <a:ext cx="11895365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5.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Химическая и фармацевтическая промышленность в ЕС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 (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консультации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Наблюдения для целей тиражирования</a:t>
            </a:r>
            <a:endParaRPr lang="en-US" sz="2800" b="1" dirty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16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06061214"/>
              </p:ext>
            </p:extLst>
          </p:nvPr>
        </p:nvGraphicFramePr>
        <p:xfrm>
          <a:off x="1568450" y="111415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838200" y="991465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09364" y="5525309"/>
            <a:ext cx="2173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00B050"/>
                </a:solidFill>
              </a:rPr>
              <a:t>Преимущества</a:t>
            </a:r>
            <a:endParaRPr lang="en-US" sz="1400" i="1" dirty="0" smtClean="0">
              <a:solidFill>
                <a:srgbClr val="00B050"/>
              </a:solidFill>
            </a:endParaRPr>
          </a:p>
          <a:p>
            <a:r>
              <a:rPr lang="ru-RU" sz="1400" i="1" dirty="0" smtClean="0">
                <a:solidFill>
                  <a:srgbClr val="FF0000"/>
                </a:solidFill>
              </a:rPr>
              <a:t>Недостатки </a:t>
            </a:r>
            <a:endParaRPr lang="en-US" sz="1400" i="1" dirty="0" smtClean="0">
              <a:solidFill>
                <a:srgbClr val="FF0000"/>
              </a:solidFill>
            </a:endParaRPr>
          </a:p>
          <a:p>
            <a:r>
              <a:rPr lang="ru-RU" sz="1400" i="1" dirty="0" smtClean="0">
                <a:solidFill>
                  <a:srgbClr val="0070C0"/>
                </a:solidFill>
              </a:rPr>
              <a:t>Обратить внимание</a:t>
            </a:r>
            <a:endParaRPr lang="en-US" sz="1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6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Технический персонал в Нидерландах (Комбинированный подход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: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модель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+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опрос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Характеристики методологии</a:t>
            </a:r>
            <a:endParaRPr lang="en-US" sz="2400" b="1" dirty="0">
              <a:latin typeface="+mn-lt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836344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62799"/>
              </p:ext>
            </p:extLst>
          </p:nvPr>
        </p:nvGraphicFramePr>
        <p:xfrm>
          <a:off x="775607" y="1405267"/>
          <a:ext cx="10406701" cy="506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240"/>
                <a:gridCol w="8857461"/>
              </a:tblGrid>
              <a:tr h="87239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Участники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Ассоциация прикладных вузов Нидерландов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заказу Министерства образования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985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Цель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Информационное обеспечение усилий по приведению предложения образовательных услуг в соответствие со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спросом в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кластерах образовательных программ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«Технический персонал»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выпускники бакалавриата технического вузов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341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Методология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Количественная модель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опросы выпускников</a:t>
                      </a:r>
                      <a:endParaRPr lang="en-US" sz="1800" b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экономический рост и тенденции на рынке труда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1989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заказу правительства, промышленности и образовательных организаций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Опросы выпускников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оценки показателей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трудоустройства выпускников и приведения качественного предложения навыков в соответствие со спросом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1998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силами ассоциации прикладных вузов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27098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Прогнозы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Показатель перспектив на рынке труда 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разбивкой по образовательным программам/дисциплинам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пятибалльной шкале с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r>
                        <a:rPr lang="ru-RU" sz="1800" b="1" i="0" dirty="0" smtClean="0">
                          <a:solidFill>
                            <a:schemeClr val="bg1"/>
                          </a:solidFill>
                        </a:rPr>
                        <a:t> по </a:t>
                      </a:r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r>
                        <a:rPr lang="ru-RU" sz="1800" b="1" i="0" dirty="0" smtClean="0">
                          <a:solidFill>
                            <a:schemeClr val="bg1"/>
                          </a:solidFill>
                        </a:rPr>
                        <a:t> г.</a:t>
                      </a:r>
                      <a:endParaRPr lang="en-US" sz="18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bg1"/>
                          </a:solidFill>
                        </a:rPr>
                        <a:t>Степень соответствия навыков выпускников спросу и адекватность 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</a:rPr>
                        <a:t>образования выпускников </a:t>
                      </a:r>
                      <a:r>
                        <a:rPr lang="en-US" sz="1800" b="1" i="0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</a:rPr>
                        <a:t>прогнозов нет</a:t>
                      </a:r>
                      <a:r>
                        <a:rPr lang="en-US" sz="1800" b="1" i="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800" b="1" i="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60" y="97971"/>
            <a:ext cx="11962040" cy="11451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6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Технический персонал в Нидерландах (Комбинированный подход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: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модель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+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опрос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Примеры результатов</a:t>
            </a:r>
            <a:endParaRPr lang="en-US" sz="2800" b="1" dirty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836343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18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67022" y="1631110"/>
            <a:ext cx="9857956" cy="41696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Перспективы на рынке труда для лабораторного технического персонала оцениваются как «очень хорошие», 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для инженеров-строителей -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«удовлетворительные» на период до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безработицы среди выпускников с технической специализацией неизменно ниже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показателей безработицы среди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всех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 прикладных вузов в целом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(1998-2010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гг.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Квалификационные требования к техническим специалистам, как правило, ниже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чем 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квалификационные 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нетехническому персоналу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возможно, это объясняется снижением ожиданий работодателей в связи с дефицитом технических специалистов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третий выпускник при опросе сообщает, что их образование не обеспечило их знаниями по специальности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 знаниями для работы в пределах бюджета или плана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Меньшая доля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15%)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 чувствует квалификационные пробелы, связанные с коллективной работой и изучением нового.</a:t>
            </a:r>
            <a:endParaRPr lang="en-US" sz="16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6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Технический персонал в Нидерландах (Комбинированный подход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: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модель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+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опрос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Наблюдения для целей тиражирования</a:t>
            </a:r>
            <a:endParaRPr lang="en-US" sz="2800" b="1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77721458"/>
              </p:ext>
            </p:extLst>
          </p:nvPr>
        </p:nvGraphicFramePr>
        <p:xfrm>
          <a:off x="1568450" y="111415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848743" y="844508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99121" y="5525309"/>
            <a:ext cx="2484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B050"/>
                </a:solidFill>
              </a:rPr>
              <a:t>Преимущества</a:t>
            </a:r>
            <a:endParaRPr lang="en-US" sz="1400" i="1" dirty="0">
              <a:solidFill>
                <a:srgbClr val="00B050"/>
              </a:solidFill>
            </a:endParaRPr>
          </a:p>
          <a:p>
            <a:r>
              <a:rPr lang="ru-RU" sz="1400" i="1" dirty="0">
                <a:solidFill>
                  <a:srgbClr val="FF0000"/>
                </a:solidFill>
              </a:rPr>
              <a:t>Недостатки </a:t>
            </a:r>
            <a:endParaRPr lang="en-US" sz="1400" i="1" dirty="0">
              <a:solidFill>
                <a:srgbClr val="FF0000"/>
              </a:solidFill>
            </a:endParaRPr>
          </a:p>
          <a:p>
            <a:r>
              <a:rPr lang="ru-RU" sz="1400" i="1" dirty="0">
                <a:solidFill>
                  <a:srgbClr val="0070C0"/>
                </a:solidFill>
              </a:rPr>
              <a:t>Обратить внимание</a:t>
            </a:r>
            <a:endParaRPr lang="en-US" sz="1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3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+mn-lt"/>
                <a:ea typeface="MS UI Gothic" panose="020B0600070205080204" pitchFamily="34" charset="-128"/>
              </a:rPr>
              <a:t>Прогнозирование спроса на рабочую силу и профессиональный навыки по отраслям и профессиям</a:t>
            </a:r>
            <a:r>
              <a:rPr lang="en-US" sz="2000" b="1" dirty="0" smtClean="0">
                <a:solidFill>
                  <a:srgbClr val="0070C0"/>
                </a:solidFill>
                <a:latin typeface="+mn-lt"/>
                <a:ea typeface="MS UI Gothic" panose="020B0600070205080204" pitchFamily="34" charset="-128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+mn-lt"/>
                <a:ea typeface="MS UI Gothic" panose="020B0600070205080204" pitchFamily="34" charset="-128"/>
              </a:rPr>
            </a:br>
            <a:r>
              <a:rPr lang="ru-RU" sz="2000" b="1" dirty="0" smtClean="0">
                <a:latin typeface="+mn-lt"/>
                <a:ea typeface="MS UI Gothic" panose="020B0600070205080204" pitchFamily="34" charset="-128"/>
              </a:rPr>
              <a:t>План презентации</a:t>
            </a:r>
            <a:endParaRPr lang="en-US" sz="2000" b="1" dirty="0">
              <a:latin typeface="+mn-lt"/>
              <a:ea typeface="MS UI Gothic" panose="020B0600070205080204" pitchFamily="34" charset="-12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743" y="1092427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2</a:t>
            </a:fld>
            <a:endParaRPr lang="en-US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2073846" y="1423259"/>
            <a:ext cx="7198742" cy="46132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endParaRPr lang="en-US" sz="2000" b="1" i="1" dirty="0" smtClean="0"/>
          </a:p>
          <a:p>
            <a:pPr marL="457200" indent="0">
              <a:buNone/>
            </a:pPr>
            <a:r>
              <a:rPr lang="ru-RU" sz="2000" b="1" i="1" dirty="0" smtClean="0"/>
              <a:t>Введение</a:t>
            </a:r>
            <a:r>
              <a:rPr lang="en-US" sz="2000" b="1" i="1" dirty="0" smtClean="0"/>
              <a:t>:</a:t>
            </a:r>
          </a:p>
          <a:p>
            <a:pPr marL="914400" indent="-457200">
              <a:buFont typeface="+mj-lt"/>
              <a:buAutoNum type="arabicPeriod"/>
            </a:pPr>
            <a:r>
              <a:rPr lang="ru-RU" sz="2000" dirty="0" smtClean="0"/>
              <a:t>Цели прогнозирования и требования к прогнозам </a:t>
            </a:r>
            <a:endParaRPr lang="en-US" sz="2000" dirty="0" smtClean="0"/>
          </a:p>
          <a:p>
            <a:pPr marL="914400" indent="-457200">
              <a:buFont typeface="+mj-lt"/>
              <a:buAutoNum type="arabicPeriod"/>
            </a:pPr>
            <a:r>
              <a:rPr lang="ru-RU" sz="2000" dirty="0" smtClean="0"/>
              <a:t>Методологии и детерминанты </a:t>
            </a:r>
            <a:r>
              <a:rPr lang="ru-RU" sz="2000" dirty="0" smtClean="0"/>
              <a:t>их </a:t>
            </a:r>
            <a:r>
              <a:rPr lang="ru-RU" sz="2000" dirty="0" smtClean="0"/>
              <a:t>выбора</a:t>
            </a:r>
            <a:endParaRPr lang="en-US" sz="2000" dirty="0" smtClean="0"/>
          </a:p>
          <a:p>
            <a:pPr marL="457200" indent="0">
              <a:buNone/>
            </a:pPr>
            <a:endParaRPr lang="en-US" sz="2000" dirty="0" smtClean="0">
              <a:solidFill>
                <a:srgbClr val="002060"/>
              </a:solidFill>
              <a:cs typeface="Arial" charset="0"/>
            </a:endParaRPr>
          </a:p>
          <a:p>
            <a:pPr marL="457200" indent="0">
              <a:buNone/>
            </a:pPr>
            <a:r>
              <a:rPr lang="ru-RU" sz="2000" b="1" i="1" dirty="0" smtClean="0">
                <a:cs typeface="Arial" charset="0"/>
              </a:rPr>
              <a:t>Международная </a:t>
            </a:r>
            <a:r>
              <a:rPr lang="ru-RU" sz="2000" b="1" i="1" dirty="0" smtClean="0">
                <a:cs typeface="Arial" charset="0"/>
              </a:rPr>
              <a:t>практика</a:t>
            </a:r>
            <a:r>
              <a:rPr lang="en-US" sz="2000" b="1" i="1" dirty="0" smtClean="0">
                <a:cs typeface="Arial" charset="0"/>
              </a:rPr>
              <a:t>:</a:t>
            </a:r>
            <a:endParaRPr lang="en-US" sz="2000" b="1" i="1" dirty="0">
              <a:cs typeface="Arial" charset="0"/>
            </a:endParaRPr>
          </a:p>
          <a:p>
            <a:pPr marL="914400" indent="-457200">
              <a:buFont typeface="+mj-lt"/>
              <a:buAutoNum type="arabicPeriod" startAt="3"/>
            </a:pPr>
            <a:r>
              <a:rPr lang="ru-RU" sz="2000" dirty="0" smtClean="0">
                <a:cs typeface="Arial" charset="0"/>
              </a:rPr>
              <a:t>Обзор</a:t>
            </a:r>
            <a:endParaRPr lang="en-US" sz="2000" dirty="0">
              <a:cs typeface="Arial" charset="0"/>
            </a:endParaRPr>
          </a:p>
          <a:p>
            <a:pPr marL="914400" indent="-457200">
              <a:buFont typeface="+mj-lt"/>
              <a:buAutoNum type="arabicPeriod" startAt="3"/>
            </a:pPr>
            <a:r>
              <a:rPr lang="ru-RU" sz="2000" dirty="0" smtClean="0">
                <a:cs typeface="Arial" charset="0"/>
              </a:rPr>
              <a:t>Горно-добывающая промышленности Чили</a:t>
            </a:r>
            <a:endParaRPr lang="en-US" sz="2000" dirty="0" smtClean="0">
              <a:cs typeface="Arial" charset="0"/>
            </a:endParaRPr>
          </a:p>
          <a:p>
            <a:pPr marL="914400" indent="-457200">
              <a:buFont typeface="+mj-lt"/>
              <a:buAutoNum type="arabicPeriod" startAt="3"/>
            </a:pPr>
            <a:r>
              <a:rPr lang="ru-RU" sz="2000" dirty="0" smtClean="0">
                <a:cs typeface="Arial" charset="0"/>
              </a:rPr>
              <a:t>Химическая промышленности Евросоюза</a:t>
            </a:r>
            <a:endParaRPr lang="en-US" sz="2000" dirty="0" smtClean="0">
              <a:cs typeface="Arial" charset="0"/>
            </a:endParaRPr>
          </a:p>
          <a:p>
            <a:pPr marL="914400" indent="-457200">
              <a:buFont typeface="+mj-lt"/>
              <a:buAutoNum type="arabicPeriod" startAt="3"/>
            </a:pPr>
            <a:r>
              <a:rPr lang="ru-RU" sz="2000" dirty="0" smtClean="0">
                <a:cs typeface="Arial" charset="0"/>
              </a:rPr>
              <a:t>Технический персонал в Нидерландах</a:t>
            </a:r>
            <a:endParaRPr lang="en-US" sz="2000" dirty="0" smtClean="0">
              <a:cs typeface="Arial" charset="0"/>
            </a:endParaRPr>
          </a:p>
          <a:p>
            <a:pPr marL="914400" indent="-457200">
              <a:buFont typeface="+mj-lt"/>
              <a:buAutoNum type="arabicPeriod" startAt="3"/>
            </a:pPr>
            <a:r>
              <a:rPr lang="ru-RU" sz="2000" dirty="0" smtClean="0">
                <a:cs typeface="Arial" charset="0"/>
              </a:rPr>
              <a:t>Строительная отрасль Великобритании</a:t>
            </a:r>
            <a:endParaRPr lang="en-US" sz="2000" dirty="0" smtClean="0">
              <a:cs typeface="Arial" charset="0"/>
            </a:endParaRPr>
          </a:p>
          <a:p>
            <a:pPr marL="457200" indent="0">
              <a:buNone/>
            </a:pPr>
            <a:endParaRPr lang="en-US" sz="2000" b="1" dirty="0">
              <a:cs typeface="Arial" charset="0"/>
            </a:endParaRPr>
          </a:p>
          <a:p>
            <a:pPr marL="457200" indent="0">
              <a:buNone/>
            </a:pPr>
            <a:r>
              <a:rPr lang="ru-RU" sz="2000" b="1" i="1" dirty="0" smtClean="0">
                <a:cs typeface="Arial" charset="0"/>
              </a:rPr>
              <a:t>Основные выводы</a:t>
            </a:r>
            <a:endParaRPr lang="en-US" sz="2000" b="1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77550" cy="141242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7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Строительная отрасль Великобритании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комбинированный подход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: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модель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+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консультации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)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Характеристики методологии</a:t>
            </a:r>
            <a:endParaRPr lang="en-US" sz="2400" b="1" dirty="0">
              <a:latin typeface="+mn-lt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743" y="891175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93706"/>
              </p:ext>
            </p:extLst>
          </p:nvPr>
        </p:nvGraphicFramePr>
        <p:xfrm>
          <a:off x="718457" y="1562430"/>
          <a:ext cx="10535289" cy="5318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383"/>
                <a:gridCol w="8966906"/>
              </a:tblGrid>
              <a:tr h="8259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Участники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Отраслевой квалификационный совет Великобритании по строительству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Совет строительной отрасли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Комитет по подготовке кадров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строительной отрасли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830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Цель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Информационное обеспечение 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взаимодействия между государством, организациями, осуществляющими подготовку кадров, и  работодателями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Определение направлений действия 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инвестиций для удовлетворения квалификационных потребностей отрасли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850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Методология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Количественная модель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скорректированная по итогам консультаций </a:t>
                      </a:r>
                      <a:endParaRPr lang="en-US" sz="1800" b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существующая, формирующаяся модель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позволяющая прогнозировать потребности в новых работниках на основании прогнозов объемов производства, производительности труда и оттока кадров</a:t>
                      </a:r>
                      <a:endParaRPr lang="en-US" sz="1800" b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Консультации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национальные и региональные наблюдательные группы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регулярные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последовательные и полу-структурированные (метод </a:t>
                      </a:r>
                      <a:r>
                        <a:rPr lang="ru-RU" sz="18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Делфи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большей частью для корректировки прогнозов объемов производства и производительности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2032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Прогнозы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Количественная оценка потребностей отрасли в новых работниках,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категориям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работников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под-отраслям и регионам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bg1"/>
                          </a:solidFill>
                        </a:rPr>
                        <a:t>На </a:t>
                      </a:r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2014 </a:t>
                      </a:r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– </a:t>
                      </a:r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r>
                        <a:rPr lang="ru-RU" sz="1800" b="1" i="0" dirty="0" smtClean="0">
                          <a:solidFill>
                            <a:schemeClr val="bg1"/>
                          </a:solidFill>
                        </a:rPr>
                        <a:t> гг.</a:t>
                      </a:r>
                      <a:endParaRPr lang="en-US" sz="18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7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79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7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Строительная отрасль Великобритании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комбинированный подход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: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модель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+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консультации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)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 smtClean="0">
                <a:latin typeface="+mn-lt"/>
                <a:cs typeface="Arial" charset="0"/>
              </a:rPr>
              <a:t>Примеры результатов</a:t>
            </a:r>
            <a:endParaRPr lang="en-US" sz="2800" b="1" dirty="0">
              <a:solidFill>
                <a:srgbClr val="0070C0"/>
              </a:solidFill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743" y="779194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21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67022" y="2113885"/>
            <a:ext cx="9857956" cy="26575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Занятос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ть в отрасли будет повышаться на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 с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2014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Ежегодные потребности в новых работниках включают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около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2,7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тыс. маляров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тыс. инженеров-строителей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значительный рост занятости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ожидается на востоке Англии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%/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особо большим спросом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лесомонтажников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прорабов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почти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5%/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64" y="0"/>
            <a:ext cx="11203542" cy="144507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7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Строительная отрасль Великобритании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комбинированный подход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: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модель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+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Arial" charset="0"/>
              </a:rPr>
              <a:t>консультации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400" b="1" dirty="0">
                <a:latin typeface="+mn-lt"/>
                <a:cs typeface="Arial" charset="0"/>
              </a:rPr>
              <a:t>Наблюдения для целей </a:t>
            </a:r>
            <a:r>
              <a:rPr lang="ru-RU" sz="2400" b="1" dirty="0" smtClean="0">
                <a:latin typeface="+mn-lt"/>
                <a:cs typeface="Arial" charset="0"/>
              </a:rPr>
              <a:t>тиражирования</a:t>
            </a:r>
            <a:endParaRPr lang="en-US" sz="2800" b="1" dirty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22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36034998"/>
              </p:ext>
            </p:extLst>
          </p:nvPr>
        </p:nvGraphicFramePr>
        <p:xfrm>
          <a:off x="1429657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848743" y="885329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92986" y="5525309"/>
            <a:ext cx="2590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B050"/>
                </a:solidFill>
              </a:rPr>
              <a:t>Преимущества</a:t>
            </a:r>
            <a:endParaRPr lang="en-US" sz="1400" i="1" dirty="0">
              <a:solidFill>
                <a:srgbClr val="00B050"/>
              </a:solidFill>
            </a:endParaRPr>
          </a:p>
          <a:p>
            <a:r>
              <a:rPr lang="ru-RU" sz="1400" i="1" dirty="0">
                <a:solidFill>
                  <a:srgbClr val="FF0000"/>
                </a:solidFill>
              </a:rPr>
              <a:t>Недостатки </a:t>
            </a:r>
            <a:endParaRPr lang="en-US" sz="1400" i="1" dirty="0">
              <a:solidFill>
                <a:srgbClr val="FF0000"/>
              </a:solidFill>
            </a:endParaRPr>
          </a:p>
          <a:p>
            <a:r>
              <a:rPr lang="ru-RU" sz="1400" i="1" dirty="0">
                <a:solidFill>
                  <a:srgbClr val="0070C0"/>
                </a:solidFill>
              </a:rPr>
              <a:t>Обратить внимание</a:t>
            </a:r>
            <a:endParaRPr lang="en-US" sz="1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23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105918" y="2016319"/>
            <a:ext cx="10001250" cy="199847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400" b="1" i="1" dirty="0" smtClean="0">
              <a:solidFill>
                <a:srgbClr val="0070C0"/>
              </a:solidFill>
              <a:cs typeface="Raavi" pitchFamily="2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70C0"/>
                </a:solidFill>
                <a:cs typeface="Raavi" pitchFamily="2" charset="0"/>
              </a:rPr>
              <a:t>Основные выводы</a:t>
            </a:r>
            <a:endParaRPr lang="en-US" sz="4400" b="1" i="1" dirty="0" smtClean="0">
              <a:solidFill>
                <a:srgbClr val="0070C0"/>
              </a:solidFill>
              <a:cs typeface="Raav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+mn-lt"/>
                <a:cs typeface="Arial" charset="0"/>
              </a:rPr>
              <a:t>8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Основные выводы</a:t>
            </a:r>
            <a:endParaRPr lang="en-US" sz="24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743" y="1000233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24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406320" y="3480617"/>
            <a:ext cx="4857750" cy="247931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457200" indent="0">
              <a:buNone/>
            </a:pPr>
            <a:r>
              <a:rPr lang="ru-RU" sz="1400" b="1" dirty="0">
                <a:cs typeface="Raavi" pitchFamily="2" charset="0"/>
              </a:rPr>
              <a:t>Хороший прогноз</a:t>
            </a:r>
            <a:r>
              <a:rPr lang="en-US" sz="1400" b="1" dirty="0">
                <a:cs typeface="Raavi" pitchFamily="2" charset="0"/>
              </a:rPr>
              <a:t>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1400" dirty="0"/>
              <a:t>Обладает </a:t>
            </a:r>
            <a:r>
              <a:rPr lang="ru-RU" sz="1400" b="1" dirty="0"/>
              <a:t>достаточно </a:t>
            </a:r>
            <a:r>
              <a:rPr lang="ru-RU" sz="1400" dirty="0"/>
              <a:t>высокой прогностической </a:t>
            </a:r>
            <a:r>
              <a:rPr lang="ru-RU" sz="1400" dirty="0" smtClean="0"/>
              <a:t>достоверностью</a:t>
            </a:r>
            <a:endParaRPr lang="en-US" sz="14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1400" dirty="0">
                <a:cs typeface="Raavi" pitchFamily="2" charset="0"/>
              </a:rPr>
              <a:t>Дает </a:t>
            </a:r>
            <a:r>
              <a:rPr lang="ru-RU" sz="1400" b="1" dirty="0">
                <a:cs typeface="Raavi" pitchFamily="2" charset="0"/>
              </a:rPr>
              <a:t>значимую </a:t>
            </a:r>
            <a:r>
              <a:rPr lang="ru-RU" sz="1400" dirty="0" smtClean="0">
                <a:cs typeface="Raavi" pitchFamily="2" charset="0"/>
              </a:rPr>
              <a:t>информацию</a:t>
            </a:r>
            <a:endParaRPr lang="en-US" sz="1400" dirty="0">
              <a:cs typeface="Raavi" pitchFamily="2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1400" dirty="0">
                <a:cs typeface="Raavi" pitchFamily="2" charset="0"/>
              </a:rPr>
              <a:t>Является </a:t>
            </a:r>
            <a:r>
              <a:rPr lang="ru-RU" sz="1400" b="1" dirty="0">
                <a:cs typeface="Raavi" pitchFamily="2" charset="0"/>
              </a:rPr>
              <a:t>доступным </a:t>
            </a:r>
            <a:endParaRPr lang="en-US" sz="1400" dirty="0">
              <a:cs typeface="Raavi" pitchFamily="2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1400" dirty="0">
                <a:cs typeface="Raavi" pitchFamily="2" charset="0"/>
              </a:rPr>
              <a:t>Заслуживает </a:t>
            </a:r>
            <a:r>
              <a:rPr lang="ru-RU" sz="1400" b="1" dirty="0" smtClean="0">
                <a:cs typeface="Raavi" pitchFamily="2" charset="0"/>
              </a:rPr>
              <a:t>доверие</a:t>
            </a:r>
            <a:endParaRPr lang="en-US" sz="1400" dirty="0">
              <a:cs typeface="Raavi" pitchFamily="2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1400" dirty="0" smtClean="0">
                <a:cs typeface="Raavi" pitchFamily="2" charset="0"/>
              </a:rPr>
              <a:t>Требует </a:t>
            </a:r>
            <a:r>
              <a:rPr lang="ru-RU" sz="1400" b="1" dirty="0" smtClean="0">
                <a:cs typeface="Raavi" pitchFamily="2" charset="0"/>
              </a:rPr>
              <a:t>минимальных затрат </a:t>
            </a:r>
            <a:r>
              <a:rPr lang="ru-RU" sz="1400" b="1" dirty="0">
                <a:cs typeface="Raavi" pitchFamily="2" charset="0"/>
              </a:rPr>
              <a:t>сил и средств</a:t>
            </a:r>
            <a:endParaRPr lang="en-US" sz="1400" b="1" dirty="0">
              <a:cs typeface="Raavi" pitchFamily="2" charset="0"/>
            </a:endParaRPr>
          </a:p>
          <a:p>
            <a:pPr lvl="1"/>
            <a:endParaRPr lang="en-US" sz="2000" b="1" dirty="0" smtClean="0">
              <a:cs typeface="Raav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872" y="1335486"/>
            <a:ext cx="6841984" cy="4758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400" b="1" dirty="0" smtClean="0"/>
              <a:t>Использование доступных вариантов</a:t>
            </a:r>
            <a:endParaRPr lang="en-US" sz="1400" b="1" dirty="0" smtClean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Использование имеющихся данных и моделей </a:t>
            </a:r>
            <a:r>
              <a:rPr lang="en-US" sz="1400" dirty="0" smtClean="0"/>
              <a:t>(</a:t>
            </a:r>
            <a:r>
              <a:rPr lang="ru-RU" sz="1400" dirty="0" smtClean="0"/>
              <a:t>Нидерланды, Великобритания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В отраслях с малочисленными субъектами деятельности  использование опросов работодателей</a:t>
            </a:r>
            <a:r>
              <a:rPr lang="en-US" sz="1400" dirty="0" smtClean="0"/>
              <a:t> (</a:t>
            </a:r>
            <a:r>
              <a:rPr lang="ru-RU" sz="1400" dirty="0" smtClean="0"/>
              <a:t>Чили</a:t>
            </a:r>
            <a:r>
              <a:rPr lang="en-US" sz="1400" dirty="0" smtClean="0"/>
              <a:t>)</a:t>
            </a:r>
            <a:endParaRPr lang="en-US" sz="1400" dirty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Проведение хорошо структурированных консультаций </a:t>
            </a:r>
            <a:r>
              <a:rPr lang="en-US" sz="1400" dirty="0" smtClean="0"/>
              <a:t>(</a:t>
            </a:r>
            <a:r>
              <a:rPr lang="ru-RU" sz="1400" dirty="0" smtClean="0"/>
              <a:t>ЕС</a:t>
            </a:r>
            <a:r>
              <a:rPr lang="en-US" sz="1400" dirty="0" smtClean="0"/>
              <a:t>, </a:t>
            </a:r>
            <a:r>
              <a:rPr lang="ru-RU" sz="1400" dirty="0"/>
              <a:t>Великобритания</a:t>
            </a:r>
            <a:r>
              <a:rPr lang="en-US" sz="1400" dirty="0" smtClean="0"/>
              <a:t>)</a:t>
            </a:r>
            <a:endParaRPr lang="en-US" sz="1400" dirty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Адаптация результатов с учетом потребностей </a:t>
            </a:r>
            <a:r>
              <a:rPr lang="en-US" sz="1400" dirty="0" smtClean="0"/>
              <a:t>(</a:t>
            </a:r>
            <a:r>
              <a:rPr lang="ru-RU" sz="1400" dirty="0"/>
              <a:t>Нидерланды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>
              <a:lnSpc>
                <a:spcPct val="114000"/>
              </a:lnSpc>
            </a:pPr>
            <a:r>
              <a:rPr lang="ru-RU" sz="1400" b="1" dirty="0" smtClean="0"/>
              <a:t>Преимущества комбинированного подхода к прогнозированию </a:t>
            </a:r>
            <a:r>
              <a:rPr lang="en-US" sz="1400" b="1" dirty="0" smtClean="0"/>
              <a:t>:</a:t>
            </a:r>
            <a:endParaRPr lang="en-US" sz="1400" b="1" dirty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Оценка с разных точек зрения </a:t>
            </a:r>
            <a:r>
              <a:rPr lang="en-US" sz="1400" dirty="0" smtClean="0"/>
              <a:t>(</a:t>
            </a:r>
            <a:r>
              <a:rPr lang="ru-RU" sz="1400" dirty="0"/>
              <a:t>Нидерланды</a:t>
            </a:r>
            <a:r>
              <a:rPr lang="en-US" sz="1400" dirty="0" smtClean="0"/>
              <a:t>)</a:t>
            </a:r>
            <a:endParaRPr lang="en-US" sz="1400" dirty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Экспертная а</a:t>
            </a:r>
            <a:r>
              <a:rPr lang="ru-RU" sz="1400" dirty="0" smtClean="0"/>
              <a:t>даптация </a:t>
            </a:r>
            <a:r>
              <a:rPr lang="ru-RU" sz="1400" dirty="0" smtClean="0"/>
              <a:t>«</a:t>
            </a:r>
            <a:r>
              <a:rPr lang="ru-RU" sz="1400" dirty="0" smtClean="0"/>
              <a:t>жестких» количественных моделей </a:t>
            </a:r>
            <a:r>
              <a:rPr lang="en-US" sz="1400" dirty="0" smtClean="0"/>
              <a:t>(</a:t>
            </a:r>
            <a:r>
              <a:rPr lang="ru-RU" sz="1400" dirty="0"/>
              <a:t>Великобритания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lnSpc>
                <a:spcPct val="114000"/>
              </a:lnSpc>
            </a:pPr>
            <a:endParaRPr lang="en-US" sz="1400" dirty="0" smtClean="0"/>
          </a:p>
          <a:p>
            <a:pPr>
              <a:lnSpc>
                <a:spcPct val="114000"/>
              </a:lnSpc>
            </a:pPr>
            <a:r>
              <a:rPr lang="ru-RU" sz="1400" b="1" dirty="0" smtClean="0"/>
              <a:t>Важность адекватных институциональных условий</a:t>
            </a:r>
            <a:r>
              <a:rPr lang="en-US" sz="1400" b="1" dirty="0" smtClean="0"/>
              <a:t>:</a:t>
            </a:r>
            <a:endParaRPr lang="en-US" sz="1400" b="1" dirty="0" smtClean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Координация стимулирует использование </a:t>
            </a:r>
            <a:r>
              <a:rPr lang="en-US" sz="1400" dirty="0" smtClean="0"/>
              <a:t>(</a:t>
            </a:r>
            <a:r>
              <a:rPr lang="ru-RU" sz="1400" dirty="0" smtClean="0"/>
              <a:t>Чили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Партнерства способствуют повышению целесообразности, авторитетности и доступности прогнозов </a:t>
            </a:r>
            <a:r>
              <a:rPr lang="en-US" sz="1400" dirty="0"/>
              <a:t>(</a:t>
            </a:r>
            <a:r>
              <a:rPr lang="ru-RU" sz="1400" dirty="0"/>
              <a:t>Нидерланды, Великобритания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Повторы повышают достоверность и снижают затраты </a:t>
            </a:r>
            <a:r>
              <a:rPr lang="en-US" sz="1400" dirty="0"/>
              <a:t>(</a:t>
            </a:r>
            <a:r>
              <a:rPr lang="ru-RU" sz="1400" dirty="0"/>
              <a:t>Нидерланды, Великобритания</a:t>
            </a:r>
            <a:r>
              <a:rPr lang="en-US" sz="1400" dirty="0" smtClean="0"/>
              <a:t>)</a:t>
            </a:r>
            <a:endParaRPr lang="ru-RU" sz="1400" dirty="0" smtClean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Координация создает возможности для тиражирования и обеспечения сопоставимости </a:t>
            </a:r>
            <a:r>
              <a:rPr lang="en-US" sz="1400" dirty="0" smtClean="0"/>
              <a:t>(</a:t>
            </a:r>
            <a:r>
              <a:rPr lang="ru-RU" sz="1400" dirty="0" smtClean="0"/>
              <a:t>ЕС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2" name="6-Point Star 11"/>
          <p:cNvSpPr/>
          <p:nvPr/>
        </p:nvSpPr>
        <p:spPr>
          <a:xfrm>
            <a:off x="8610600" y="884457"/>
            <a:ext cx="2449190" cy="1963737"/>
          </a:xfrm>
          <a:prstGeom prst="star6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Контекст определяет выбор подхода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754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6300" y="1747838"/>
            <a:ext cx="2586038" cy="153757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/>
              <a:t>Спасибо</a:t>
            </a:r>
            <a:r>
              <a:rPr lang="en-US" sz="3200" dirty="0" smtClean="0"/>
              <a:t>!</a:t>
            </a:r>
            <a:endParaRPr lang="en-US" sz="2800" i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1.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Цели прогнозирования и требования к прогнозам спроса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latin typeface="+mn-lt"/>
                <a:cs typeface="Arial" charset="0"/>
              </a:rPr>
              <a:t>Цели</a:t>
            </a:r>
            <a:endParaRPr lang="en-US" sz="28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743" y="1091478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3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815138" y="3871913"/>
            <a:ext cx="4538662" cy="2261367"/>
          </a:xfrm>
        </p:spPr>
        <p:txBody>
          <a:bodyPr>
            <a:noAutofit/>
          </a:bodyPr>
          <a:lstStyle/>
          <a:p>
            <a:pPr lvl="0"/>
            <a:endParaRPr lang="en-US" sz="2000" dirty="0" smtClean="0"/>
          </a:p>
          <a:p>
            <a:pPr marL="0" indent="0">
              <a:buNone/>
            </a:pPr>
            <a:endParaRPr lang="en-US" sz="2000" b="1" dirty="0" smtClean="0">
              <a:solidFill>
                <a:srgbClr val="0070C0"/>
              </a:solidFill>
              <a:cs typeface="Raavi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3964" y="1306286"/>
            <a:ext cx="11201400" cy="10751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Обеспечение соответствия предложения рабочей силы и навыков спросу на рынке труда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ru-RU" b="1" dirty="0" smtClean="0">
                <a:solidFill>
                  <a:schemeClr val="tx1"/>
                </a:solidFill>
              </a:rPr>
              <a:t>Прогнозирование спроса </a:t>
            </a:r>
            <a:r>
              <a:rPr lang="ru-RU" dirty="0" smtClean="0">
                <a:solidFill>
                  <a:schemeClr val="tx1"/>
                </a:solidFill>
              </a:rPr>
              <a:t>на рабочую силу и навыки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 целях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информационного обеспечения процессов принятия решений и осуществления инвестиций,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направленных на </a:t>
            </a:r>
            <a:r>
              <a:rPr lang="ru-RU" b="1" dirty="0" smtClean="0">
                <a:solidFill>
                  <a:schemeClr val="tx1"/>
                </a:solidFill>
              </a:rPr>
              <a:t>эффективное распределение ресурсов</a:t>
            </a:r>
            <a:endParaRPr lang="en-US" b="1" dirty="0">
              <a:solidFill>
                <a:schemeClr val="tx1"/>
              </a:solidFill>
              <a:cs typeface="Raavi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44647" y="3128966"/>
            <a:ext cx="2055793" cy="10287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Государство</a:t>
            </a:r>
            <a:endParaRPr lang="en-US" sz="1600" b="1" dirty="0"/>
          </a:p>
        </p:txBody>
      </p:sp>
      <p:sp>
        <p:nvSpPr>
          <p:cNvPr id="12" name="Oval 11"/>
          <p:cNvSpPr/>
          <p:nvPr/>
        </p:nvSpPr>
        <p:spPr>
          <a:xfrm>
            <a:off x="8987417" y="3115190"/>
            <a:ext cx="2055793" cy="10287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Учащиеся и работающие</a:t>
            </a:r>
            <a:endParaRPr lang="en-US" sz="1600" b="1" dirty="0"/>
          </a:p>
        </p:txBody>
      </p:sp>
      <p:sp>
        <p:nvSpPr>
          <p:cNvPr id="13" name="Oval 12"/>
          <p:cNvSpPr/>
          <p:nvPr/>
        </p:nvSpPr>
        <p:spPr>
          <a:xfrm>
            <a:off x="6237514" y="3128966"/>
            <a:ext cx="2612572" cy="1028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Образовательные организации</a:t>
            </a:r>
            <a:endParaRPr lang="en-US" sz="1600" b="1" dirty="0"/>
          </a:p>
        </p:txBody>
      </p:sp>
      <p:sp>
        <p:nvSpPr>
          <p:cNvPr id="14" name="Oval 13"/>
          <p:cNvSpPr/>
          <p:nvPr/>
        </p:nvSpPr>
        <p:spPr>
          <a:xfrm>
            <a:off x="3819986" y="3128966"/>
            <a:ext cx="2314577" cy="10287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Работодатели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1214558" y="4814888"/>
            <a:ext cx="2314578" cy="14299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Реформы и расходы на осуществление экономической политики</a:t>
            </a:r>
            <a:r>
              <a:rPr lang="en-US" sz="1400" dirty="0" smtClean="0"/>
              <a:t>; </a:t>
            </a:r>
            <a:r>
              <a:rPr lang="ru-RU" sz="1400" dirty="0" smtClean="0"/>
              <a:t>образование</a:t>
            </a:r>
            <a:r>
              <a:rPr lang="en-US" sz="1400" dirty="0" smtClean="0"/>
              <a:t>; </a:t>
            </a:r>
            <a:r>
              <a:rPr lang="ru-RU" sz="1400" dirty="0" smtClean="0"/>
              <a:t>службы занятости</a:t>
            </a:r>
            <a:r>
              <a:rPr lang="en-US" sz="1400" dirty="0" smtClean="0"/>
              <a:t>; </a:t>
            </a:r>
            <a:r>
              <a:rPr lang="ru-RU" sz="1400" dirty="0" smtClean="0"/>
              <a:t>миграция</a:t>
            </a:r>
            <a:r>
              <a:rPr lang="en-US" sz="1400" dirty="0" smtClean="0"/>
              <a:t>; </a:t>
            </a:r>
            <a:r>
              <a:rPr lang="ru-RU" sz="1400" dirty="0" smtClean="0"/>
              <a:t>и т.д.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819986" y="4814888"/>
            <a:ext cx="2314578" cy="143039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Наем</a:t>
            </a:r>
            <a:r>
              <a:rPr lang="en-US" sz="1400" dirty="0" smtClean="0"/>
              <a:t>;</a:t>
            </a:r>
            <a:r>
              <a:rPr lang="ru-RU" sz="1400" dirty="0" smtClean="0"/>
              <a:t> уровни оплаты труда</a:t>
            </a:r>
            <a:r>
              <a:rPr lang="en-US" sz="1400" dirty="0" smtClean="0"/>
              <a:t>; </a:t>
            </a:r>
            <a:r>
              <a:rPr lang="ru-RU" sz="1400" dirty="0" smtClean="0"/>
              <a:t>учебные мероприятия</a:t>
            </a:r>
            <a:r>
              <a:rPr lang="en-US" sz="1400" dirty="0" smtClean="0"/>
              <a:t>; </a:t>
            </a:r>
            <a:r>
              <a:rPr lang="ru-RU" sz="1400" dirty="0" smtClean="0"/>
              <a:t>изменения в процессах и размещении бизнеса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6425414" y="4814888"/>
            <a:ext cx="2314578" cy="14299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/>
              <a:t>Повышение трудоустраиваемости выпускников</a:t>
            </a:r>
            <a:r>
              <a:rPr lang="en-US" sz="1200" dirty="0" smtClean="0"/>
              <a:t>: </a:t>
            </a:r>
            <a:r>
              <a:rPr lang="ru-RU" sz="1200" dirty="0" smtClean="0"/>
              <a:t>адаптация преподаваемых программ</a:t>
            </a:r>
            <a:r>
              <a:rPr lang="en-US" sz="1200" dirty="0" smtClean="0"/>
              <a:t>;</a:t>
            </a:r>
            <a:r>
              <a:rPr lang="ru-RU" sz="1200" dirty="0" smtClean="0"/>
              <a:t> содержания курсов обучения</a:t>
            </a:r>
            <a:r>
              <a:rPr lang="en-US" sz="1200" dirty="0" smtClean="0"/>
              <a:t>;</a:t>
            </a:r>
            <a:r>
              <a:rPr lang="ru-RU" sz="1200" dirty="0" smtClean="0"/>
              <a:t> и повышение  потенциала учащихся студентов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035876" y="4814888"/>
            <a:ext cx="2314578" cy="142992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Выбор образовательной или учебной программы</a:t>
            </a:r>
            <a:r>
              <a:rPr lang="en-US" sz="1400" dirty="0" smtClean="0"/>
              <a:t>;  </a:t>
            </a:r>
            <a:r>
              <a:rPr lang="ru-RU" sz="1400" dirty="0" smtClean="0"/>
              <a:t>выбор отрасли и места поиска работы</a:t>
            </a:r>
            <a:endParaRPr lang="en-US" sz="1400" dirty="0"/>
          </a:p>
        </p:txBody>
      </p:sp>
      <p:sp>
        <p:nvSpPr>
          <p:cNvPr id="8" name="Down Arrow 7"/>
          <p:cNvSpPr/>
          <p:nvPr/>
        </p:nvSpPr>
        <p:spPr>
          <a:xfrm>
            <a:off x="2327327" y="4286897"/>
            <a:ext cx="290432" cy="397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836984" y="4280571"/>
            <a:ext cx="290432" cy="397635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437487" y="4286897"/>
            <a:ext cx="290432" cy="397635"/>
          </a:xfrm>
          <a:prstGeom prst="downArrow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832059" y="4286897"/>
            <a:ext cx="290432" cy="39763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9836264" y="2524005"/>
            <a:ext cx="290432" cy="397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437487" y="2495431"/>
            <a:ext cx="290432" cy="397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4832059" y="2530099"/>
            <a:ext cx="290432" cy="397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2226631" y="2524006"/>
            <a:ext cx="290432" cy="397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8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9" grpId="0" animBg="1"/>
      <p:bldP spid="15" grpId="0" build="p"/>
      <p:bldP spid="6" grpId="0" animBg="1"/>
      <p:bldP spid="12" grpId="0" animBg="1"/>
      <p:bldP spid="13" grpId="0" animBg="1"/>
      <p:bldP spid="14" grpId="0" animBg="1"/>
      <p:bldP spid="7" grpId="0" animBg="1"/>
      <p:bldP spid="16" grpId="0" animBg="1"/>
      <p:bldP spid="17" grpId="0" animBg="1"/>
      <p:bldP spid="18" grpId="0" animBg="1"/>
      <p:bldP spid="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+mn-lt"/>
                <a:cs typeface="Arial" charset="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Цели прогнозирования и требования к прогнозам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latin typeface="+mn-lt"/>
                <a:cs typeface="Arial" charset="0"/>
              </a:rPr>
              <a:t>Требования</a:t>
            </a:r>
            <a:endParaRPr lang="en-US" sz="24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04875" y="1202227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4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43014" y="2061981"/>
            <a:ext cx="7138986" cy="432249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cs typeface="Raavi" pitchFamily="2" charset="0"/>
            </a:endParaRPr>
          </a:p>
          <a:p>
            <a:pPr marL="457200" indent="0">
              <a:buNone/>
            </a:pPr>
            <a:r>
              <a:rPr lang="ru-RU" sz="2400" b="1" dirty="0" smtClean="0">
                <a:cs typeface="Raavi" pitchFamily="2" charset="0"/>
              </a:rPr>
              <a:t>Хороший прогноз</a:t>
            </a:r>
            <a:r>
              <a:rPr lang="en-US" sz="2400" b="1" dirty="0" smtClean="0">
                <a:cs typeface="Raavi" pitchFamily="2" charset="0"/>
              </a:rPr>
              <a:t>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/>
              <a:t>Обладает </a:t>
            </a:r>
            <a:r>
              <a:rPr lang="ru-RU" sz="2000" b="1" dirty="0" smtClean="0"/>
              <a:t>достаточно </a:t>
            </a:r>
            <a:r>
              <a:rPr lang="ru-RU" sz="2000" dirty="0" smtClean="0"/>
              <a:t>высокой прогностической достоверностью для </a:t>
            </a:r>
            <a:r>
              <a:rPr lang="ru-RU" sz="2000" dirty="0" smtClean="0"/>
              <a:t>выполнения своего предназначения  </a:t>
            </a:r>
            <a:endParaRPr lang="en-US" sz="2000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>
                <a:cs typeface="Raavi" pitchFamily="2" charset="0"/>
              </a:rPr>
              <a:t>Дает </a:t>
            </a:r>
            <a:r>
              <a:rPr lang="ru-RU" sz="2000" b="1" dirty="0" smtClean="0">
                <a:cs typeface="Raavi" pitchFamily="2" charset="0"/>
              </a:rPr>
              <a:t>значимую </a:t>
            </a:r>
            <a:r>
              <a:rPr lang="ru-RU" sz="2000" dirty="0" smtClean="0">
                <a:cs typeface="Raavi" pitchFamily="2" charset="0"/>
              </a:rPr>
              <a:t>информацию предполагаемым пользователям</a:t>
            </a:r>
            <a:endParaRPr lang="en-US" sz="2000" dirty="0" smtClean="0">
              <a:cs typeface="Raavi" pitchFamily="2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>
                <a:cs typeface="Raavi" pitchFamily="2" charset="0"/>
              </a:rPr>
              <a:t>Является </a:t>
            </a:r>
            <a:r>
              <a:rPr lang="ru-RU" sz="2000" b="1" dirty="0" smtClean="0">
                <a:cs typeface="Raavi" pitchFamily="2" charset="0"/>
              </a:rPr>
              <a:t>доступным </a:t>
            </a:r>
            <a:r>
              <a:rPr lang="ru-RU" sz="2000" dirty="0">
                <a:cs typeface="Raavi" pitchFamily="2" charset="0"/>
              </a:rPr>
              <a:t>для </a:t>
            </a:r>
            <a:r>
              <a:rPr lang="ru-RU" sz="2000" dirty="0" smtClean="0">
                <a:cs typeface="Raavi" pitchFamily="2" charset="0"/>
              </a:rPr>
              <a:t>предполагаемых пользователей</a:t>
            </a:r>
            <a:endParaRPr lang="en-US" sz="2000" dirty="0" smtClean="0">
              <a:cs typeface="Raavi" pitchFamily="2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>
                <a:cs typeface="Raavi" pitchFamily="2" charset="0"/>
              </a:rPr>
              <a:t>Заслуживает </a:t>
            </a:r>
            <a:r>
              <a:rPr lang="ru-RU" sz="2000" b="1" dirty="0" smtClean="0">
                <a:cs typeface="Raavi" pitchFamily="2" charset="0"/>
              </a:rPr>
              <a:t>доверия </a:t>
            </a:r>
            <a:r>
              <a:rPr lang="ru-RU" sz="2000" dirty="0">
                <a:cs typeface="Raavi" pitchFamily="2" charset="0"/>
              </a:rPr>
              <a:t>предполагаемых пользователей</a:t>
            </a:r>
            <a:endParaRPr lang="en-US" sz="2000" dirty="0" smtClean="0">
              <a:cs typeface="Raavi" pitchFamily="2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>
                <a:cs typeface="Raavi" pitchFamily="2" charset="0"/>
              </a:rPr>
              <a:t>Составляется с </a:t>
            </a:r>
            <a:r>
              <a:rPr lang="ru-RU" sz="2000" b="1" dirty="0" smtClean="0">
                <a:cs typeface="Raavi" pitchFamily="2" charset="0"/>
              </a:rPr>
              <a:t>минимальными затратами </a:t>
            </a:r>
            <a:r>
              <a:rPr lang="ru-RU" sz="2000" b="1" dirty="0" smtClean="0">
                <a:cs typeface="Raavi" pitchFamily="2" charset="0"/>
              </a:rPr>
              <a:t>сил и средств</a:t>
            </a:r>
            <a:endParaRPr lang="en-US" sz="2000" b="1" dirty="0" smtClean="0">
              <a:cs typeface="Raavi" pitchFamily="2" charset="0"/>
            </a:endParaRPr>
          </a:p>
          <a:p>
            <a:pPr lvl="1"/>
            <a:endParaRPr lang="en-US" sz="2000" b="1" dirty="0" smtClean="0">
              <a:cs typeface="Raavi" pitchFamily="2" charset="0"/>
            </a:endParaRPr>
          </a:p>
          <a:p>
            <a:pPr lvl="1"/>
            <a:endParaRPr lang="en-US" sz="2000" b="1" dirty="0" smtClean="0">
              <a:cs typeface="Raavi" pitchFamily="2" charset="0"/>
            </a:endParaRPr>
          </a:p>
        </p:txBody>
      </p:sp>
      <p:sp>
        <p:nvSpPr>
          <p:cNvPr id="8" name="6-Point Star 7"/>
          <p:cNvSpPr/>
          <p:nvPr/>
        </p:nvSpPr>
        <p:spPr>
          <a:xfrm>
            <a:off x="7928349" y="1325563"/>
            <a:ext cx="2449190" cy="1963737"/>
          </a:xfrm>
          <a:prstGeom prst="star6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Хороший </a:t>
            </a:r>
            <a:r>
              <a:rPr lang="en-US" b="1" dirty="0" smtClean="0"/>
              <a:t>≠ </a:t>
            </a:r>
            <a:r>
              <a:rPr lang="ru-RU" b="1" dirty="0" smtClean="0"/>
              <a:t>Идеальный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054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+mn-lt"/>
                <a:cs typeface="Arial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Методологии и детерминанты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их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выбора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latin typeface="+mn-lt"/>
                <a:cs typeface="Arial" charset="0"/>
              </a:rPr>
              <a:t>Наиболее распространённые методологии прогнозирования</a:t>
            </a:r>
            <a:endParaRPr lang="en-US" sz="24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04875" y="1202227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5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971550" y="1496569"/>
            <a:ext cx="10382250" cy="46367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rgbClr val="0070C0"/>
              </a:solidFill>
              <a:cs typeface="Raavi" pitchFamily="2" charset="0"/>
            </a:endParaRPr>
          </a:p>
          <a:p>
            <a:pPr lvl="1"/>
            <a:endParaRPr lang="en-US" sz="2000" b="1" dirty="0" smtClean="0">
              <a:cs typeface="Raavi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24457"/>
              </p:ext>
            </p:extLst>
          </p:nvPr>
        </p:nvGraphicFramePr>
        <p:xfrm>
          <a:off x="1261171" y="1338955"/>
          <a:ext cx="9254429" cy="4711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3992"/>
                <a:gridCol w="5770437"/>
              </a:tblGrid>
              <a:tr h="8098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Количественная модель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Данные за прошлые периоды и предположительные параметры будущих тенденций</a:t>
                      </a:r>
                      <a:endParaRPr lang="en-US" sz="1800" b="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Различия в степени сложности и структуре</a:t>
                      </a:r>
                      <a:endParaRPr lang="en-US" sz="18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48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63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Опросы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Опросы работодателей</a:t>
                      </a:r>
                      <a:endParaRPr lang="en-US" sz="1800" b="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Опросы работников</a:t>
                      </a:r>
                      <a:endParaRPr lang="en-US" sz="1800" b="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Опросы  выпускников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63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Консультации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с заинтересованными сторонами или экспертами</a:t>
                      </a:r>
                      <a:endParaRPr lang="en-US" sz="1800" b="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Неструктурированные или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полу-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структурированные</a:t>
                      </a:r>
                      <a:endParaRPr lang="en-US" sz="1800" b="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Обзоры литературы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440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0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Комбинированный подход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одной или нескольких методологий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5778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+mn-lt"/>
                <a:cs typeface="Arial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Методологии и детерминанты их выбора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3200" b="1" dirty="0" smtClean="0">
                <a:latin typeface="+mn-lt"/>
                <a:cs typeface="Arial" charset="0"/>
              </a:rPr>
              <a:t>Детерминанты выбора методики прогнозирования</a:t>
            </a:r>
            <a:endParaRPr lang="en-US" sz="32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04875" y="955282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6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00150" y="1752562"/>
            <a:ext cx="5643563" cy="40005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>
                <a:cs typeface="Raavi" pitchFamily="2" charset="0"/>
              </a:rPr>
              <a:t>Цель составления прогноза</a:t>
            </a:r>
            <a:endParaRPr lang="en-US" sz="2400" b="1" dirty="0" smtClean="0">
              <a:cs typeface="Raavi" pitchFamily="2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cs typeface="Raavi" pitchFamily="2" charset="0"/>
              </a:rPr>
              <a:t>Фокусировка</a:t>
            </a:r>
            <a:r>
              <a:rPr lang="en-US" sz="2000" dirty="0" smtClean="0">
                <a:cs typeface="Raavi" pitchFamily="2" charset="0"/>
              </a:rPr>
              <a:t>: </a:t>
            </a:r>
            <a:r>
              <a:rPr lang="ru-RU" sz="2000" dirty="0" smtClean="0">
                <a:cs typeface="Raavi" pitchFamily="2" charset="0"/>
              </a:rPr>
              <a:t>количественный или качественный прогноз</a:t>
            </a:r>
            <a:endParaRPr lang="en-US" sz="2000" dirty="0" smtClean="0">
              <a:cs typeface="Raavi" pitchFamily="2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Период времени</a:t>
            </a:r>
            <a:r>
              <a:rPr lang="en-US" sz="2000" dirty="0" smtClean="0"/>
              <a:t>: </a:t>
            </a:r>
            <a:r>
              <a:rPr lang="ru-RU" sz="2000" dirty="0" smtClean="0"/>
              <a:t>краткосрочный</a:t>
            </a:r>
            <a:r>
              <a:rPr lang="en-US" sz="2000" dirty="0" smtClean="0"/>
              <a:t>,</a:t>
            </a:r>
            <a:r>
              <a:rPr lang="ru-RU" sz="2000" dirty="0" smtClean="0"/>
              <a:t> среднесрочный или долгосрочный прогноз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cs typeface="Raavi" pitchFamily="2" charset="0"/>
              </a:rPr>
              <a:t>Охват/диапазон</a:t>
            </a:r>
            <a:r>
              <a:rPr lang="en-US" sz="2000" dirty="0" smtClean="0">
                <a:cs typeface="Raavi" pitchFamily="2" charset="0"/>
              </a:rPr>
              <a:t>: </a:t>
            </a:r>
            <a:r>
              <a:rPr lang="ru-RU" sz="2000" dirty="0" smtClean="0"/>
              <a:t>территории</a:t>
            </a:r>
            <a:r>
              <a:rPr lang="en-US" sz="2000" dirty="0" smtClean="0"/>
              <a:t>,</a:t>
            </a:r>
            <a:r>
              <a:rPr lang="ru-RU" sz="2000" dirty="0" smtClean="0"/>
              <a:t> отрасли, профессии</a:t>
            </a:r>
            <a:endParaRPr lang="en-US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b="1" dirty="0" smtClean="0">
              <a:cs typeface="Raavi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>
                <a:cs typeface="Raavi" pitchFamily="2" charset="0"/>
              </a:rPr>
              <a:t>Наличие данных</a:t>
            </a:r>
            <a:endParaRPr lang="en-US" sz="2400" b="1" dirty="0" smtClean="0">
              <a:cs typeface="Raavi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b="1" dirty="0" smtClean="0">
              <a:cs typeface="Raavi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>
                <a:cs typeface="Raavi" pitchFamily="2" charset="0"/>
              </a:rPr>
              <a:t>Сроки и финансовые ресурсы</a:t>
            </a:r>
            <a:endParaRPr lang="en-US" sz="2400" b="1" dirty="0" smtClean="0">
              <a:cs typeface="Raavi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cs typeface="Raavi" pitchFamily="2" charset="0"/>
            </a:endParaRPr>
          </a:p>
          <a:p>
            <a:pPr marL="0" indent="0">
              <a:buNone/>
            </a:pPr>
            <a:endParaRPr lang="en-US" sz="2400" b="1" dirty="0" smtClean="0">
              <a:cs typeface="Raavi" pitchFamily="2" charset="0"/>
            </a:endParaRPr>
          </a:p>
        </p:txBody>
      </p:sp>
      <p:sp>
        <p:nvSpPr>
          <p:cNvPr id="3" name="Line Callout 2 2"/>
          <p:cNvSpPr/>
          <p:nvPr/>
        </p:nvSpPr>
        <p:spPr>
          <a:xfrm>
            <a:off x="7558818" y="1366511"/>
            <a:ext cx="3936496" cy="2119639"/>
          </a:xfrm>
          <a:prstGeom prst="borderCallout2">
            <a:avLst>
              <a:gd name="adj1" fmla="val 16752"/>
              <a:gd name="adj2" fmla="val -3825"/>
              <a:gd name="adj3" fmla="val 18750"/>
              <a:gd name="adj4" fmla="val -16667"/>
              <a:gd name="adj5" fmla="val 61341"/>
              <a:gd name="adj6" fmla="val -376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Модели</a:t>
            </a:r>
            <a:r>
              <a:rPr lang="en-US" sz="1400" dirty="0" smtClean="0"/>
              <a:t>: </a:t>
            </a:r>
            <a:r>
              <a:rPr lang="ru-RU" sz="1400" dirty="0" smtClean="0"/>
              <a:t>не позволяют получать качественные данные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Опрос работодателей</a:t>
            </a:r>
            <a:r>
              <a:rPr lang="en-US" sz="1400" dirty="0" smtClean="0"/>
              <a:t>: </a:t>
            </a:r>
            <a:r>
              <a:rPr lang="ru-RU" sz="1400" dirty="0" smtClean="0"/>
              <a:t>больше всего подходит для составления краткосрочных прогнозов, лучше</a:t>
            </a:r>
            <a:r>
              <a:rPr lang="en-US" sz="1400" dirty="0" smtClean="0"/>
              <a:t> </a:t>
            </a:r>
            <a:r>
              <a:rPr lang="ru-RU" sz="1400" dirty="0" smtClean="0"/>
              <a:t>использовать для составления отраслевых прогнозов , а не прогнозов по профессиям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Консультации</a:t>
            </a:r>
            <a:r>
              <a:rPr lang="en-US" sz="1400" dirty="0" smtClean="0"/>
              <a:t>: </a:t>
            </a:r>
            <a:r>
              <a:rPr lang="ru-RU" sz="1400" dirty="0" smtClean="0"/>
              <a:t>подходят для составления долгосрочных прогнозов</a:t>
            </a:r>
            <a:endParaRPr lang="en-US" sz="1400" b="1" dirty="0"/>
          </a:p>
        </p:txBody>
      </p:sp>
      <p:sp>
        <p:nvSpPr>
          <p:cNvPr id="14" name="Line Callout 2 13"/>
          <p:cNvSpPr/>
          <p:nvPr/>
        </p:nvSpPr>
        <p:spPr>
          <a:xfrm>
            <a:off x="7732990" y="3649436"/>
            <a:ext cx="3852131" cy="1256730"/>
          </a:xfrm>
          <a:prstGeom prst="borderCallout2">
            <a:avLst>
              <a:gd name="adj1" fmla="val 18750"/>
              <a:gd name="adj2" fmla="val -4526"/>
              <a:gd name="adj3" fmla="val 18750"/>
              <a:gd name="adj4" fmla="val -16667"/>
              <a:gd name="adj5" fmla="val 71914"/>
              <a:gd name="adj6" fmla="val -95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Модели</a:t>
            </a:r>
            <a:r>
              <a:rPr lang="en-US" sz="1400" dirty="0" smtClean="0"/>
              <a:t>: </a:t>
            </a:r>
            <a:r>
              <a:rPr lang="ru-RU" sz="1400" dirty="0"/>
              <a:t> требуют больших объемов </a:t>
            </a:r>
            <a:r>
              <a:rPr lang="ru-RU" sz="1400" dirty="0" smtClean="0"/>
              <a:t>данных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Опросы</a:t>
            </a:r>
            <a:r>
              <a:rPr lang="en-US" sz="1400" dirty="0" smtClean="0"/>
              <a:t>: </a:t>
            </a:r>
            <a:r>
              <a:rPr lang="ru-RU" sz="1400" dirty="0" smtClean="0"/>
              <a:t>должны быть репрезентативными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Консультации</a:t>
            </a:r>
            <a:r>
              <a:rPr lang="en-US" sz="1400" dirty="0" smtClean="0"/>
              <a:t>: </a:t>
            </a:r>
            <a:r>
              <a:rPr lang="ru-RU" sz="1400" dirty="0" smtClean="0"/>
              <a:t>не требуют больших объемов данных</a:t>
            </a:r>
            <a:endParaRPr lang="en-US" sz="1400" dirty="0"/>
          </a:p>
        </p:txBody>
      </p:sp>
      <p:sp>
        <p:nvSpPr>
          <p:cNvPr id="16" name="Line Callout 2 15"/>
          <p:cNvSpPr/>
          <p:nvPr/>
        </p:nvSpPr>
        <p:spPr>
          <a:xfrm>
            <a:off x="7667676" y="5008368"/>
            <a:ext cx="3752799" cy="1079021"/>
          </a:xfrm>
          <a:prstGeom prst="borderCallout2">
            <a:avLst>
              <a:gd name="adj1" fmla="val 34639"/>
              <a:gd name="adj2" fmla="val -2242"/>
              <a:gd name="adj3" fmla="val 18750"/>
              <a:gd name="adj4" fmla="val -16667"/>
              <a:gd name="adj5" fmla="val 21165"/>
              <a:gd name="adj6" fmla="val -45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Консультации </a:t>
            </a:r>
            <a:r>
              <a:rPr lang="en-US" sz="1400" dirty="0" smtClean="0"/>
              <a:t>: </a:t>
            </a:r>
            <a:r>
              <a:rPr lang="ru-RU" sz="1400" dirty="0" smtClean="0"/>
              <a:t>«быстро и дешево</a:t>
            </a:r>
            <a:r>
              <a:rPr lang="ru-RU" sz="1400" dirty="0" smtClean="0"/>
              <a:t>»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Опросы </a:t>
            </a:r>
            <a:r>
              <a:rPr lang="en-US" sz="1400" dirty="0" smtClean="0"/>
              <a:t>: </a:t>
            </a:r>
            <a:r>
              <a:rPr lang="ru-RU" sz="1400" dirty="0" smtClean="0"/>
              <a:t>«долго и дорого</a:t>
            </a:r>
            <a:r>
              <a:rPr lang="ru-RU" sz="1400" dirty="0" smtClean="0"/>
              <a:t>»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Модель</a:t>
            </a:r>
            <a:r>
              <a:rPr lang="en-US" sz="1400" dirty="0" smtClean="0"/>
              <a:t>: </a:t>
            </a:r>
            <a:r>
              <a:rPr lang="ru-RU" sz="1400" dirty="0" smtClean="0"/>
              <a:t>зависит от наличия данных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0093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7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105918" y="2016319"/>
            <a:ext cx="10001250" cy="199847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400" b="1" i="1" dirty="0" smtClean="0">
              <a:solidFill>
                <a:srgbClr val="0070C0"/>
              </a:solidFill>
              <a:cs typeface="Raavi" pitchFamily="2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70C0"/>
                </a:solidFill>
                <a:cs typeface="Raavi" pitchFamily="2" charset="0"/>
              </a:rPr>
              <a:t>Международная практика</a:t>
            </a:r>
            <a:endParaRPr lang="en-US" sz="4400" b="1" i="1" dirty="0" smtClean="0">
              <a:solidFill>
                <a:srgbClr val="0070C0"/>
              </a:solidFill>
              <a:cs typeface="Raav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24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+mn-lt"/>
                <a:cs typeface="Arial" charset="0"/>
              </a:rPr>
              <a:t>3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Обзор международного опыта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latin typeface="+mn-lt"/>
                <a:cs typeface="Arial" charset="0"/>
              </a:rPr>
              <a:t>Процесс выбора</a:t>
            </a:r>
            <a:endParaRPr lang="en-US" sz="28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1465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8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992449" y="1965370"/>
            <a:ext cx="8849722" cy="329243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cs typeface="Raavi" pitchFamily="2" charset="0"/>
            </a:endParaRP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cs typeface="Raavi" pitchFamily="2" charset="0"/>
              </a:rPr>
              <a:t>Обзор методов прогнозирования</a:t>
            </a:r>
            <a:endParaRPr lang="en-US" sz="2400" b="1" dirty="0" smtClean="0">
              <a:cs typeface="Raavi" pitchFamily="2" charset="0"/>
            </a:endParaRP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>
                <a:cs typeface="Raavi" pitchFamily="2" charset="0"/>
              </a:rPr>
              <a:t>Прогнозы спроса на рабочую силу и навыки на рынке труда на уровне  </a:t>
            </a:r>
            <a:r>
              <a:rPr lang="ru-RU" sz="2000" b="1" dirty="0" smtClean="0">
                <a:cs typeface="Raavi" pitchFamily="2" charset="0"/>
              </a:rPr>
              <a:t>отрасли и профессии</a:t>
            </a:r>
            <a:endParaRPr lang="en-US" sz="2000" dirty="0" smtClean="0">
              <a:cs typeface="Raavi" pitchFamily="2" charset="0"/>
            </a:endParaRP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>
                <a:cs typeface="Raavi" pitchFamily="2" charset="0"/>
              </a:rPr>
              <a:t>Разная </a:t>
            </a:r>
            <a:r>
              <a:rPr lang="ru-RU" sz="2000" b="1" dirty="0" smtClean="0">
                <a:cs typeface="Raavi" pitchFamily="2" charset="0"/>
              </a:rPr>
              <a:t>фокусировка</a:t>
            </a:r>
            <a:r>
              <a:rPr lang="ru-RU" sz="2000" dirty="0" smtClean="0">
                <a:cs typeface="Raavi" pitchFamily="2" charset="0"/>
              </a:rPr>
              <a:t> и разные </a:t>
            </a:r>
            <a:r>
              <a:rPr lang="ru-RU" sz="2000" b="1" dirty="0" smtClean="0">
                <a:cs typeface="Raavi" pitchFamily="2" charset="0"/>
              </a:rPr>
              <a:t>временные горизонты</a:t>
            </a:r>
            <a:endParaRPr lang="en-US" sz="2000" b="1" dirty="0" smtClean="0">
              <a:cs typeface="Raavi" pitchFamily="2" charset="0"/>
            </a:endParaRP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>
                <a:cs typeface="Raavi" pitchFamily="2" charset="0"/>
              </a:rPr>
              <a:t>Разнообразные </a:t>
            </a:r>
            <a:r>
              <a:rPr lang="ru-RU" sz="2000" b="1" dirty="0" smtClean="0">
                <a:cs typeface="Raavi" pitchFamily="2" charset="0"/>
              </a:rPr>
              <a:t>методологии</a:t>
            </a:r>
            <a:endParaRPr lang="en-US" sz="2000" b="1" dirty="0">
              <a:cs typeface="Raavi" pitchFamily="2" charset="0"/>
            </a:endParaRP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ru-RU" sz="2000" dirty="0" smtClean="0">
                <a:cs typeface="Raavi" pitchFamily="2" charset="0"/>
              </a:rPr>
              <a:t>Методики, разработанные разными</a:t>
            </a:r>
            <a:r>
              <a:rPr lang="en-US" sz="2000" dirty="0" smtClean="0">
                <a:cs typeface="Raavi" pitchFamily="2" charset="0"/>
              </a:rPr>
              <a:t> </a:t>
            </a:r>
            <a:r>
              <a:rPr lang="ru-RU" sz="2000" b="1" dirty="0" smtClean="0">
                <a:cs typeface="Raavi" pitchFamily="2" charset="0"/>
              </a:rPr>
              <a:t>заинтересованными сторонами </a:t>
            </a:r>
            <a:endParaRPr lang="en-US" sz="2000" b="1" dirty="0" smtClean="0">
              <a:cs typeface="Raav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Arial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Обзор международного опыта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3200" b="1" dirty="0" smtClean="0">
                <a:latin typeface="+mn-lt"/>
                <a:cs typeface="Arial" charset="0"/>
              </a:rPr>
              <a:t>Примеры</a:t>
            </a:r>
            <a:endParaRPr lang="en-US" sz="32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035008"/>
            <a:ext cx="10515600" cy="1101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73846" y="4288665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77539" y="2407087"/>
            <a:ext cx="193185" cy="18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377539" y="2368450"/>
            <a:ext cx="182187" cy="257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" y="6532819"/>
            <a:ext cx="991778" cy="2289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9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159618" y="1856332"/>
            <a:ext cx="2687540" cy="21339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США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Обрабатывающая промышленность</a:t>
            </a:r>
            <a:endParaRPr lang="en-US" dirty="0" smtClean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Навыки </a:t>
            </a:r>
            <a:r>
              <a:rPr lang="ru-RU" dirty="0">
                <a:solidFill>
                  <a:srgbClr val="C00000"/>
                </a:solidFill>
              </a:rPr>
              <a:t>использования информационных </a:t>
            </a:r>
            <a:r>
              <a:rPr lang="ru-RU" dirty="0" smtClean="0">
                <a:solidFill>
                  <a:srgbClr val="C00000"/>
                </a:solidFill>
              </a:rPr>
              <a:t>технологий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0076" y="4526041"/>
            <a:ext cx="2687540" cy="870981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Чили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Горнодобывающая промышленность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61757" y="1856333"/>
            <a:ext cx="3706586" cy="310519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Европа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70C0"/>
                </a:solidFill>
              </a:rPr>
              <a:t>Химическая промышленность ЕС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Строительная отрасль Великобритании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Работники научной, инженерно-технической сферы и математики в Великобритании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Техническая сфера деятельности в Нидерландах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FFC000"/>
                </a:solidFill>
              </a:rPr>
              <a:t>Технический персонал в Нидерландах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31829" y="3599837"/>
            <a:ext cx="2225882" cy="9262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Новая Зеландия: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Инженеры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344841" y="1854836"/>
            <a:ext cx="2701437" cy="124759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Индия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 </a:t>
            </a:r>
            <a:r>
              <a:rPr lang="ru-RU" dirty="0" smtClean="0">
                <a:solidFill>
                  <a:srgbClr val="C00000"/>
                </a:solidFill>
              </a:rPr>
              <a:t>Специалисты по</a:t>
            </a:r>
            <a:r>
              <a:rPr lang="ru-RU" dirty="0" smtClean="0">
                <a:solidFill>
                  <a:srgbClr val="C00000"/>
                </a:solidFill>
              </a:rPr>
              <a:t> информационным технологиям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5204" y="5402243"/>
            <a:ext cx="17469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Промышленность </a:t>
            </a:r>
            <a:endParaRPr lang="en-US" sz="1400" dirty="0">
              <a:solidFill>
                <a:srgbClr val="C0000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</a:rPr>
              <a:t>Государство</a:t>
            </a:r>
            <a:endParaRPr lang="en-US" sz="1400" dirty="0" smtClean="0"/>
          </a:p>
          <a:p>
            <a:r>
              <a:rPr lang="ru-RU" sz="1400" dirty="0" smtClean="0">
                <a:solidFill>
                  <a:srgbClr val="00B050"/>
                </a:solidFill>
              </a:rPr>
              <a:t>Партнерство</a:t>
            </a:r>
            <a:endParaRPr lang="en-US" sz="1400" dirty="0" smtClean="0">
              <a:solidFill>
                <a:srgbClr val="00B050"/>
              </a:solidFill>
            </a:endParaRPr>
          </a:p>
          <a:p>
            <a:r>
              <a:rPr lang="ru-RU" sz="1400" dirty="0" smtClean="0">
                <a:solidFill>
                  <a:srgbClr val="FFC000"/>
                </a:solidFill>
              </a:rPr>
              <a:t>Образовательные организации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07543" y="5393393"/>
            <a:ext cx="3176914" cy="78365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Свазиленд: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Агробизнес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5603</TotalTime>
  <Words>1968</Words>
  <Application>Microsoft Office PowerPoint</Application>
  <PresentationFormat>Произвольный</PresentationFormat>
  <Paragraphs>333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Прогнозирование спроса на рабочую силу и профессиональные навыки, по отраслям и профессиям Международная практика</vt:lpstr>
      <vt:lpstr>Прогнозирование спроса на рабочую силу и профессиональный навыки по отраслям и профессиям План презентации</vt:lpstr>
      <vt:lpstr>1. Цели прогнозирования и требования к прогнозам спроса  Цели</vt:lpstr>
      <vt:lpstr>1. Цели прогнозирования и требования к прогнозам Требования</vt:lpstr>
      <vt:lpstr>2. Методологии и детерминанты их выбора Наиболее распространённые методологии прогнозирования</vt:lpstr>
      <vt:lpstr>2. Методологии и детерминанты их выбора  Детерминанты выбора методики прогнозирования</vt:lpstr>
      <vt:lpstr>Презентация PowerPoint</vt:lpstr>
      <vt:lpstr>3. Обзор международного опыта Процесс выбора</vt:lpstr>
      <vt:lpstr>3. Обзор международного опыта Примеры</vt:lpstr>
      <vt:lpstr>3. Обзор международного опыта Применяемые методики</vt:lpstr>
      <vt:lpstr>4. Горнодобывающая промышленность Чили (Опрос работодателей)  Характеристики методологии</vt:lpstr>
      <vt:lpstr>4. Горнодобывающая промышленность Чили (Опрос работодателей)  Примеры результатов</vt:lpstr>
      <vt:lpstr>4. Горнодобывающая промышленность Чили (Опрос работодателей) Наблюдения для целей тиражирования</vt:lpstr>
      <vt:lpstr>5. Химическая и фармацевтическая промышленность в ЕС (консультации) Характеристики методологии</vt:lpstr>
      <vt:lpstr>5. Химическая и фармацевтическая промышленность в ЕС (консультации) Примеры результатов</vt:lpstr>
      <vt:lpstr>5. Химическая и фармацевтическая промышленность в ЕС (консультации) Наблюдения для целей тиражирования</vt:lpstr>
      <vt:lpstr>6. Технический персонал в Нидерландах (Комбинированный подход: модель + опрос) Характеристики методологии</vt:lpstr>
      <vt:lpstr>6. Технический персонал в Нидерландах (Комбинированный подход: модель + опрос)  Примеры результатов</vt:lpstr>
      <vt:lpstr>6. Технический персонал в Нидерландах (Комбинированный подход: модель + опрос) Наблюдения для целей тиражирования</vt:lpstr>
      <vt:lpstr>7. Строительная отрасль Великобритании (комбинированный подход: модель+ консультации)  Характеристики методологии</vt:lpstr>
      <vt:lpstr>7. Строительная отрасль Великобритании (комбинированный подход: модель+ консультации)  Примеры результатов</vt:lpstr>
      <vt:lpstr>7. Строительная отрасль Великобритании (комбинированный подход: модель+ консультации) Наблюдения для целей тиражирования</vt:lpstr>
      <vt:lpstr>Презентация PowerPoint</vt:lpstr>
      <vt:lpstr>8. Основные выводы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Pursuing our twin goals: Skills for Jobs in ECA</dc:title>
  <dc:creator>Margo A. Hoftijzer</dc:creator>
  <cp:lastModifiedBy>user</cp:lastModifiedBy>
  <cp:revision>389</cp:revision>
  <cp:lastPrinted>2016-02-21T08:19:21Z</cp:lastPrinted>
  <dcterms:created xsi:type="dcterms:W3CDTF">2015-08-18T07:32:04Z</dcterms:created>
  <dcterms:modified xsi:type="dcterms:W3CDTF">2016-02-26T13:30:26Z</dcterms:modified>
</cp:coreProperties>
</file>