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137" autoAdjust="0"/>
  </p:normalViewPr>
  <p:slideViewPr>
    <p:cSldViewPr snapToGrid="0" snapToObjects="1" showGuides="1">
      <p:cViewPr varScale="1">
        <p:scale>
          <a:sx n="121" d="100"/>
          <a:sy n="121" d="100"/>
        </p:scale>
        <p:origin x="-2928" y="-11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E8A29-3B27-450B-839B-6B68A4F5166E}" type="datetimeFigureOut">
              <a:rPr lang="en-GB" smtClean="0"/>
              <a:t>10.11.17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89222-869C-4897-905E-E870BC846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037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89222-869C-4897-905E-E870BC846378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think this is very strong – and guess what!  You’ve got capacity to develop!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89222-869C-4897-905E-E870BC846378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89222-869C-4897-905E-E870BC846378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3DEE-DC4E-C544-A9AB-FEF1A43CF834}" type="datetimeFigureOut">
              <a:rPr lang="ru-RU" smtClean="0"/>
              <a:pPr/>
              <a:t>10.11.17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914C-9D80-3249-957D-CCB50FD803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31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3DEE-DC4E-C544-A9AB-FEF1A43CF834}" type="datetimeFigureOut">
              <a:rPr lang="ru-RU" smtClean="0"/>
              <a:pPr/>
              <a:t>10.11.17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914C-9D80-3249-957D-CCB50FD803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031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3DEE-DC4E-C544-A9AB-FEF1A43CF834}" type="datetimeFigureOut">
              <a:rPr lang="ru-RU" smtClean="0"/>
              <a:pPr/>
              <a:t>10.11.17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914C-9D80-3249-957D-CCB50FD803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298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3DEE-DC4E-C544-A9AB-FEF1A43CF834}" type="datetimeFigureOut">
              <a:rPr lang="ru-RU" smtClean="0"/>
              <a:pPr/>
              <a:t>10.11.17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914C-9D80-3249-957D-CCB50FD803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34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3DEE-DC4E-C544-A9AB-FEF1A43CF834}" type="datetimeFigureOut">
              <a:rPr lang="ru-RU" smtClean="0"/>
              <a:pPr/>
              <a:t>10.11.17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914C-9D80-3249-957D-CCB50FD803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474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  <a:endParaRPr lang="en-GB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  <a:endParaRPr lang="en-GB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3DEE-DC4E-C544-A9AB-FEF1A43CF834}" type="datetimeFigureOut">
              <a:rPr lang="ru-RU" smtClean="0"/>
              <a:pPr/>
              <a:t>10.11.17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914C-9D80-3249-957D-CCB50FD803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95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  <a:endParaRPr lang="en-GB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  <a:endParaRPr lang="en-GB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3DEE-DC4E-C544-A9AB-FEF1A43CF834}" type="datetimeFigureOut">
              <a:rPr lang="ru-RU" smtClean="0"/>
              <a:pPr/>
              <a:t>10.11.17</a:t>
            </a:fld>
            <a:endParaRPr lang="en-GB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914C-9D80-3249-957D-CCB50FD803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97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Образец заголовка</a:t>
            </a:r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3DEE-DC4E-C544-A9AB-FEF1A43CF834}" type="datetimeFigureOut">
              <a:rPr lang="ru-RU" smtClean="0"/>
              <a:pPr/>
              <a:t>10.11.17</a:t>
            </a:fld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914C-9D80-3249-957D-CCB50FD803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11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3DEE-DC4E-C544-A9AB-FEF1A43CF834}" type="datetimeFigureOut">
              <a:rPr lang="ru-RU" smtClean="0"/>
              <a:pPr/>
              <a:t>10.11.17</a:t>
            </a:fld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914C-9D80-3249-957D-CCB50FD803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6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3DEE-DC4E-C544-A9AB-FEF1A43CF834}" type="datetimeFigureOut">
              <a:rPr lang="ru-RU" smtClean="0"/>
              <a:pPr/>
              <a:t>10.11.17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914C-9D80-3249-957D-CCB50FD803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6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Образец заголовка</a:t>
            </a:r>
            <a:endParaRPr lang="en-GB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3DEE-DC4E-C544-A9AB-FEF1A43CF834}" type="datetimeFigureOut">
              <a:rPr lang="ru-RU" smtClean="0"/>
              <a:pPr/>
              <a:t>10.11.17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914C-9D80-3249-957D-CCB50FD803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8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73DEE-DC4E-C544-A9AB-FEF1A43CF834}" type="datetimeFigureOut">
              <a:rPr lang="ru-RU" smtClean="0"/>
              <a:pPr/>
              <a:t>10.11.17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4914C-9D80-3249-957D-CCB50FD803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92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package" Target="../embeddings/_________Microsoft_Word1.docx"/><Relationship Id="rId6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047893"/>
          </a:xfrm>
        </p:spPr>
        <p:txBody>
          <a:bodyPr>
            <a:normAutofit fontScale="90000"/>
          </a:bodyPr>
          <a:lstStyle/>
          <a:p>
            <a:r>
              <a:rPr lang="en-US" dirty="0"/>
              <a:t>W</a:t>
            </a:r>
            <a:r>
              <a:rPr lang="en-US" sz="2700" dirty="0" smtClean="0"/>
              <a:t>orking group on Foundational Literacies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en-US" sz="2700" dirty="0"/>
              <a:t> 6th E2030 IWG </a:t>
            </a:r>
            <a:r>
              <a:rPr lang="en-US" sz="2700" dirty="0" smtClean="0"/>
              <a:t>meeting 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>By Maria </a:t>
            </a:r>
            <a:r>
              <a:rPr lang="en-US" sz="2400" dirty="0" err="1" smtClean="0"/>
              <a:t>Dobryakova</a:t>
            </a:r>
            <a:r>
              <a:rPr lang="en-US" sz="2400" dirty="0" smtClean="0"/>
              <a:t>, Gemma Moss, Norbert </a:t>
            </a:r>
            <a:r>
              <a:rPr lang="en-US" sz="2400" dirty="0" err="1" smtClean="0"/>
              <a:t>Seel</a:t>
            </a:r>
            <a:endParaRPr lang="en-US" sz="2400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>October </a:t>
            </a:r>
            <a:r>
              <a:rPr lang="en-US" sz="2400" dirty="0" smtClean="0"/>
              <a:t>23-25, </a:t>
            </a:r>
            <a:r>
              <a:rPr lang="en-US" sz="2400" dirty="0" smtClean="0"/>
              <a:t>2017</a:t>
            </a:r>
          </a:p>
          <a:p>
            <a:pPr marL="0" indent="0" algn="ctr">
              <a:buNone/>
            </a:pPr>
            <a:r>
              <a:rPr lang="en-US" sz="2400" dirty="0"/>
              <a:t>Paris, France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86035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457200" y="1369469"/>
            <a:ext cx="8486606" cy="528414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Овал 9"/>
          <p:cNvSpPr/>
          <p:nvPr/>
        </p:nvSpPr>
        <p:spPr>
          <a:xfrm>
            <a:off x="1365654" y="1777266"/>
            <a:ext cx="6634206" cy="3774137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Овал 8"/>
          <p:cNvSpPr/>
          <p:nvPr/>
        </p:nvSpPr>
        <p:spPr>
          <a:xfrm>
            <a:off x="2205938" y="2486223"/>
            <a:ext cx="5018616" cy="2389927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9199"/>
            <a:ext cx="8229600" cy="630516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Foundational literacies: key findings</a:t>
            </a:r>
            <a:endParaRPr lang="en-GB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626" y="665737"/>
            <a:ext cx="8316369" cy="837986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Literacy is not a purely technical skill. It is embedded in its social context.</a:t>
            </a:r>
          </a:p>
          <a:p>
            <a:r>
              <a:rPr lang="en-GB" dirty="0" smtClean="0">
                <a:effectLst/>
              </a:rPr>
              <a:t>Literacy is about communication and inclusion.</a:t>
            </a:r>
          </a:p>
          <a:p>
            <a:endParaRPr lang="ru-RU" dirty="0" smtClean="0">
              <a:effectLst/>
            </a:endParaRPr>
          </a:p>
          <a:p>
            <a:endParaRPr lang="en-GB" dirty="0" smtClean="0">
              <a:effectLst/>
            </a:endParaRP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583897" y="2730060"/>
            <a:ext cx="4321092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b="1" dirty="0" smtClean="0"/>
              <a:t>You are literate if</a:t>
            </a:r>
          </a:p>
          <a:p>
            <a:pPr marL="285750" indent="-285750" algn="ctr">
              <a:spcAft>
                <a:spcPts val="600"/>
              </a:spcAft>
              <a:buFont typeface="Arial"/>
              <a:buChar char="•"/>
            </a:pPr>
            <a:r>
              <a:rPr lang="en-GB" dirty="0" smtClean="0"/>
              <a:t>You are able to understand what someone</a:t>
            </a:r>
            <a:r>
              <a:rPr lang="ru-RU" dirty="0" smtClean="0"/>
              <a:t> (</a:t>
            </a:r>
            <a:r>
              <a:rPr lang="en-GB" dirty="0" smtClean="0"/>
              <a:t>a person</a:t>
            </a:r>
            <a:r>
              <a:rPr lang="ru-RU" dirty="0" smtClean="0"/>
              <a:t>,</a:t>
            </a:r>
            <a:r>
              <a:rPr lang="en-GB" dirty="0" smtClean="0"/>
              <a:t> an agency) tries to communicate to you</a:t>
            </a:r>
            <a:endParaRPr lang="ru-RU" dirty="0" smtClean="0"/>
          </a:p>
          <a:p>
            <a:pPr marL="285750" indent="-285750" algn="ctr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Y</a:t>
            </a:r>
            <a:r>
              <a:rPr lang="en-GB" dirty="0" err="1" smtClean="0"/>
              <a:t>ou</a:t>
            </a:r>
            <a:r>
              <a:rPr lang="en-GB" dirty="0" smtClean="0"/>
              <a:t> are able communicate something that others understand. </a:t>
            </a:r>
            <a:endParaRPr lang="ru-RU" dirty="0" smtClean="0"/>
          </a:p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386802" y="1932225"/>
            <a:ext cx="3197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in various spheres, domains</a:t>
            </a:r>
            <a:r>
              <a:rPr lang="ru-RU" i="1" dirty="0" smtClean="0">
                <a:effectLst/>
              </a:rPr>
              <a:t> </a:t>
            </a:r>
            <a:endParaRPr lang="en-GB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05938" y="5551403"/>
            <a:ext cx="55019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As these spheres change their language and tools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GB" dirty="0" smtClean="0"/>
              <a:t>you </a:t>
            </a:r>
            <a:r>
              <a:rPr lang="en-GB" dirty="0"/>
              <a:t>need to continue to develop your capacity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GB" dirty="0" smtClean="0"/>
              <a:t>to </a:t>
            </a:r>
            <a:r>
              <a:rPr lang="en-GB" dirty="0"/>
              <a:t>communicate in them.</a:t>
            </a:r>
            <a:r>
              <a:rPr lang="ru-RU" dirty="0" smtClean="0">
                <a:effectLst/>
              </a:rPr>
              <a:t> 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386802" y="4914096"/>
            <a:ext cx="3197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in various spheres, domains</a:t>
            </a:r>
            <a:r>
              <a:rPr lang="ru-RU" i="1" dirty="0" smtClean="0">
                <a:effectLst/>
              </a:rPr>
              <a:t> 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572107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87595"/>
            <a:ext cx="8229600" cy="878703"/>
          </a:xfrm>
        </p:spPr>
        <p:txBody>
          <a:bodyPr>
            <a:noAutofit/>
          </a:bodyPr>
          <a:lstStyle/>
          <a:p>
            <a:r>
              <a:rPr lang="en-GB" sz="2000" b="1" dirty="0" smtClean="0"/>
              <a:t>Finding a way through the maze: </a:t>
            </a:r>
            <a:br>
              <a:rPr lang="en-GB" sz="2000" b="1" dirty="0" smtClean="0"/>
            </a:br>
            <a:r>
              <a:rPr lang="en-GB" sz="2800" b="1" dirty="0" smtClean="0"/>
              <a:t>A taxonomy </a:t>
            </a:r>
            <a:r>
              <a:rPr lang="en-GB" sz="2800" b="1" dirty="0"/>
              <a:t>of literacies</a:t>
            </a:r>
            <a:r>
              <a:rPr lang="ru-RU" sz="2800" b="1" dirty="0" smtClean="0">
                <a:effectLst/>
              </a:rPr>
              <a:t> </a:t>
            </a:r>
            <a:endParaRPr lang="en-GB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9099" y="983493"/>
            <a:ext cx="7947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Foundational </a:t>
            </a:r>
            <a:r>
              <a:rPr lang="en-GB" dirty="0"/>
              <a:t>literacies (</a:t>
            </a:r>
            <a:r>
              <a:rPr lang="en-GB" dirty="0" smtClean="0"/>
              <a:t>= </a:t>
            </a:r>
            <a:r>
              <a:rPr lang="en-GB" dirty="0"/>
              <a:t>the know-how </a:t>
            </a:r>
            <a:r>
              <a:rPr lang="en-GB" dirty="0" smtClean="0"/>
              <a:t>type / tools)</a:t>
            </a:r>
            <a:br>
              <a:rPr lang="en-GB" dirty="0" smtClean="0"/>
            </a:br>
            <a:r>
              <a:rPr lang="en-GB" dirty="0" smtClean="0"/>
              <a:t>make </a:t>
            </a:r>
            <a:r>
              <a:rPr lang="en-GB" dirty="0"/>
              <a:t>a foundation for disciplinary </a:t>
            </a:r>
            <a:r>
              <a:rPr lang="en-GB" dirty="0" smtClean="0"/>
              <a:t>knowledge (= </a:t>
            </a:r>
            <a:r>
              <a:rPr lang="en-GB" dirty="0"/>
              <a:t>know-that </a:t>
            </a:r>
            <a:r>
              <a:rPr lang="en-GB" dirty="0" smtClean="0"/>
              <a:t>type).</a:t>
            </a:r>
            <a:r>
              <a:rPr lang="ru-RU" dirty="0" smtClean="0">
                <a:effectLst/>
              </a:rPr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190559"/>
            <a:ext cx="7367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Literacy is a tool-based foundation for transversal competences.</a:t>
            </a:r>
            <a:endParaRPr lang="en-GB" sz="2000" b="1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221501"/>
              </p:ext>
            </p:extLst>
          </p:nvPr>
        </p:nvGraphicFramePr>
        <p:xfrm>
          <a:off x="364155" y="1680180"/>
          <a:ext cx="8138247" cy="3533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Документ" r:id="rId5" imgW="5879884" imgH="2552606" progId="Word.Document.12">
                  <p:embed/>
                </p:oleObj>
              </mc:Choice>
              <mc:Fallback>
                <p:oleObj name="Документ" r:id="rId5" imgW="5879884" imgH="2552606" progId="Word.Document.12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155" y="1680180"/>
                        <a:ext cx="8138247" cy="35330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57200" y="5624114"/>
            <a:ext cx="78492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 foundational literacy </a:t>
            </a:r>
            <a:r>
              <a:rPr lang="en-GB" b="1" dirty="0" smtClean="0"/>
              <a:t>equips</a:t>
            </a:r>
            <a:r>
              <a:rPr lang="en-GB" dirty="0" smtClean="0"/>
              <a:t> </a:t>
            </a:r>
            <a:r>
              <a:rPr lang="en-GB" dirty="0"/>
              <a:t>students </a:t>
            </a:r>
            <a:r>
              <a:rPr lang="en-GB" b="1" dirty="0"/>
              <a:t>with the capacity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to </a:t>
            </a:r>
            <a:r>
              <a:rPr lang="en-GB" b="1" dirty="0"/>
              <a:t>develop and diversify the skills </a:t>
            </a:r>
            <a:r>
              <a:rPr lang="en-GB" dirty="0"/>
              <a:t>they have acquired through formal teaching, giving them many opportunities </a:t>
            </a:r>
            <a:r>
              <a:rPr lang="en-GB" b="1" dirty="0"/>
              <a:t>to use</a:t>
            </a:r>
            <a:r>
              <a:rPr lang="en-GB" dirty="0"/>
              <a:t> those skills </a:t>
            </a:r>
            <a:r>
              <a:rPr lang="en-GB" b="1" dirty="0"/>
              <a:t>for many diverse </a:t>
            </a:r>
            <a:r>
              <a:rPr lang="en-GB" b="1" dirty="0" smtClean="0"/>
              <a:t>purposes</a:t>
            </a:r>
            <a:r>
              <a:rPr lang="en-GB" dirty="0" smtClean="0"/>
              <a:t>.</a:t>
            </a:r>
            <a:r>
              <a:rPr lang="ru-RU" dirty="0" smtClean="0">
                <a:effectLst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896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4417"/>
            <a:ext cx="8229600" cy="3918317"/>
          </a:xfrm>
        </p:spPr>
        <p:txBody>
          <a:bodyPr>
            <a:normAutofit fontScale="92500" lnSpcReduction="20000"/>
          </a:bodyPr>
          <a:lstStyle/>
          <a:p>
            <a:r>
              <a:rPr lang="en-GB" sz="2600" dirty="0" smtClean="0"/>
              <a:t>Variety </a:t>
            </a:r>
            <a:r>
              <a:rPr lang="en-GB" sz="2600" dirty="0"/>
              <a:t>of </a:t>
            </a:r>
            <a:r>
              <a:rPr lang="en-GB" sz="2600" dirty="0" smtClean="0"/>
              <a:t>literacies: The </a:t>
            </a:r>
            <a:r>
              <a:rPr lang="en-GB" sz="2600" dirty="0" err="1" smtClean="0"/>
              <a:t>NeverEnding</a:t>
            </a:r>
            <a:r>
              <a:rPr lang="en-GB" sz="2600" dirty="0" smtClean="0"/>
              <a:t> Story? </a:t>
            </a:r>
          </a:p>
          <a:p>
            <a:pPr marL="0" indent="0">
              <a:buNone/>
            </a:pPr>
            <a:endParaRPr lang="en-GB" dirty="0" smtClean="0">
              <a:effectLst/>
            </a:endParaRPr>
          </a:p>
          <a:p>
            <a:pPr>
              <a:buFontTx/>
              <a:buChar char="•"/>
            </a:pPr>
            <a:endParaRPr lang="en-GB" dirty="0" smtClean="0"/>
          </a:p>
          <a:p>
            <a:pPr>
              <a:buFontTx/>
              <a:buChar char="•"/>
            </a:pPr>
            <a:endParaRPr lang="en-GB" sz="2600" dirty="0" smtClean="0"/>
          </a:p>
          <a:p>
            <a:pPr>
              <a:buFontTx/>
              <a:buChar char="•"/>
            </a:pPr>
            <a:r>
              <a:rPr lang="en-GB" sz="2600" dirty="0" smtClean="0"/>
              <a:t>What </a:t>
            </a:r>
            <a:r>
              <a:rPr lang="en-GB" sz="2600" dirty="0"/>
              <a:t>does digital revolution actually </a:t>
            </a:r>
            <a:r>
              <a:rPr lang="en-GB" sz="2600" dirty="0" smtClean="0"/>
              <a:t>revolutionise </a:t>
            </a:r>
            <a:r>
              <a:rPr lang="en-GB" sz="2600" dirty="0"/>
              <a:t>for literacy?</a:t>
            </a:r>
            <a:r>
              <a:rPr lang="ru-RU" sz="2600" dirty="0" smtClean="0">
                <a:effectLst/>
              </a:rPr>
              <a:t> </a:t>
            </a:r>
            <a:endParaRPr lang="en-GB" sz="2600" dirty="0" smtClean="0">
              <a:effectLst/>
            </a:endParaRPr>
          </a:p>
          <a:p>
            <a:pPr marL="1079500" indent="-714375">
              <a:buNone/>
            </a:pPr>
            <a:r>
              <a:rPr lang="en-GB" sz="2200" dirty="0" smtClean="0"/>
              <a:t>The </a:t>
            </a:r>
            <a:r>
              <a:rPr lang="en-GB" sz="2200" b="1" dirty="0" smtClean="0"/>
              <a:t>new dimensions </a:t>
            </a:r>
            <a:r>
              <a:rPr lang="en-GB" sz="2200" dirty="0" smtClean="0"/>
              <a:t>that foundational literacies are acquiring today </a:t>
            </a:r>
            <a:br>
              <a:rPr lang="en-GB" sz="2200" dirty="0" smtClean="0"/>
            </a:br>
            <a:r>
              <a:rPr lang="en-GB" sz="2200" dirty="0" smtClean="0"/>
              <a:t>have to do with </a:t>
            </a:r>
            <a:r>
              <a:rPr lang="en-GB" sz="2200" b="1" dirty="0" smtClean="0"/>
              <a:t>a greater emphasis on agency and inclusion</a:t>
            </a:r>
            <a:r>
              <a:rPr lang="en-GB" sz="2200" dirty="0" smtClean="0"/>
              <a:t>, </a:t>
            </a:r>
            <a:br>
              <a:rPr lang="en-GB" sz="2200" dirty="0" smtClean="0"/>
            </a:br>
            <a:r>
              <a:rPr lang="en-GB" sz="2200" dirty="0" smtClean="0"/>
              <a:t>with </a:t>
            </a:r>
            <a:r>
              <a:rPr lang="en-GB" sz="2200" b="1" dirty="0" smtClean="0"/>
              <a:t>communication as a proxy</a:t>
            </a:r>
            <a:r>
              <a:rPr lang="en-GB" sz="2200" dirty="0" smtClean="0"/>
              <a:t>.</a:t>
            </a:r>
            <a:r>
              <a:rPr lang="ru-RU" sz="2200" dirty="0" smtClean="0">
                <a:effectLst/>
              </a:rPr>
              <a:t> </a:t>
            </a:r>
            <a:endParaRPr lang="en-GB" sz="2200" dirty="0" smtClean="0"/>
          </a:p>
          <a:p>
            <a:pPr marL="0" indent="0">
              <a:buNone/>
            </a:pPr>
            <a:endParaRPr lang="en-GB" dirty="0" smtClean="0">
              <a:effectLst/>
            </a:endParaRPr>
          </a:p>
          <a:p>
            <a:pPr>
              <a:buFontTx/>
              <a:buChar char="•"/>
            </a:pPr>
            <a:r>
              <a:rPr lang="en-GB" sz="2400" dirty="0" smtClean="0"/>
              <a:t>Transition from illiteracy to literacy: </a:t>
            </a:r>
            <a:r>
              <a:rPr lang="en-US" sz="2400" dirty="0" smtClean="0"/>
              <a:t>stages or a continuum?</a:t>
            </a:r>
            <a:r>
              <a:rPr lang="ru-RU" sz="2400" dirty="0" smtClean="0">
                <a:effectLst/>
              </a:rPr>
              <a:t> </a:t>
            </a:r>
          </a:p>
          <a:p>
            <a:pPr>
              <a:buFontTx/>
              <a:buChar char="•"/>
            </a:pPr>
            <a:endParaRPr lang="en-GB" dirty="0" smtClean="0">
              <a:effectLst/>
            </a:endParaRPr>
          </a:p>
          <a:p>
            <a:endParaRPr lang="en-GB" dirty="0" smtClean="0">
              <a:effectLst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514551" y="1678915"/>
            <a:ext cx="2715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Conceptual knowledge</a:t>
            </a:r>
          </a:p>
          <a:p>
            <a:pPr algn="ctr"/>
            <a:r>
              <a:rPr lang="en-GB" dirty="0" smtClean="0"/>
              <a:t>Declarative knowledge</a:t>
            </a:r>
          </a:p>
          <a:p>
            <a:pPr algn="ctr"/>
            <a:r>
              <a:rPr lang="en-GB" b="1" dirty="0" smtClean="0"/>
              <a:t>‘Know that’ literacy</a:t>
            </a:r>
            <a:br>
              <a:rPr lang="en-GB" b="1" dirty="0" smtClean="0"/>
            </a:br>
            <a:r>
              <a:rPr lang="en-GB" i="1" dirty="0" smtClean="0"/>
              <a:t>domains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44442" y="1678915"/>
            <a:ext cx="27152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Contextual knowledge</a:t>
            </a:r>
          </a:p>
          <a:p>
            <a:pPr algn="ctr"/>
            <a:r>
              <a:rPr lang="en-GB" dirty="0" smtClean="0"/>
              <a:t>Procedural knowledge</a:t>
            </a:r>
          </a:p>
          <a:p>
            <a:pPr algn="ctr"/>
            <a:r>
              <a:rPr lang="en-GB" b="1" dirty="0" smtClean="0"/>
              <a:t>‘Know how’ literacy</a:t>
            </a:r>
          </a:p>
          <a:p>
            <a:pPr algn="ctr"/>
            <a:r>
              <a:rPr lang="en-GB" i="1" dirty="0" smtClean="0"/>
              <a:t>tools</a:t>
            </a:r>
          </a:p>
          <a:p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26938" y="2019048"/>
            <a:ext cx="1313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/>
              <a:t>versu</a:t>
            </a:r>
            <a:r>
              <a:rPr lang="en-GB" dirty="0" smtClean="0"/>
              <a:t>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7161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206</Words>
  <Application>Microsoft Macintosh PowerPoint</Application>
  <PresentationFormat>Экран (4:3)</PresentationFormat>
  <Paragraphs>45</Paragraphs>
  <Slides>4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Документ</vt:lpstr>
      <vt:lpstr>Working group on Foundational Literacies  6th E2030 IWG meeting </vt:lpstr>
      <vt:lpstr>Foundational literacies: key findings</vt:lpstr>
      <vt:lpstr>Finding a way through the maze:  A taxonomy of literacies </vt:lpstr>
      <vt:lpstr>Questions</vt:lpstr>
    </vt:vector>
  </TitlesOfParts>
  <Company>НИУ ВШЭ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Добрякова</dc:creator>
  <cp:lastModifiedBy>mdobryakova</cp:lastModifiedBy>
  <cp:revision>36</cp:revision>
  <dcterms:created xsi:type="dcterms:W3CDTF">2017-10-18T19:23:15Z</dcterms:created>
  <dcterms:modified xsi:type="dcterms:W3CDTF">2017-11-10T11:29:52Z</dcterms:modified>
</cp:coreProperties>
</file>