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42" r:id="rId2"/>
    <p:sldMasterId id="2147483906" r:id="rId3"/>
    <p:sldMasterId id="2147483942" r:id="rId4"/>
  </p:sldMasterIdLst>
  <p:notesMasterIdLst>
    <p:notesMasterId r:id="rId24"/>
  </p:notesMasterIdLst>
  <p:sldIdLst>
    <p:sldId id="585" r:id="rId5"/>
    <p:sldId id="817" r:id="rId6"/>
    <p:sldId id="844" r:id="rId7"/>
    <p:sldId id="833" r:id="rId8"/>
    <p:sldId id="831" r:id="rId9"/>
    <p:sldId id="834" r:id="rId10"/>
    <p:sldId id="840" r:id="rId11"/>
    <p:sldId id="841" r:id="rId12"/>
    <p:sldId id="842" r:id="rId13"/>
    <p:sldId id="826" r:id="rId14"/>
    <p:sldId id="824" r:id="rId15"/>
    <p:sldId id="828" r:id="rId16"/>
    <p:sldId id="825" r:id="rId17"/>
    <p:sldId id="823" r:id="rId18"/>
    <p:sldId id="843" r:id="rId19"/>
    <p:sldId id="822" r:id="rId20"/>
    <p:sldId id="835" r:id="rId21"/>
    <p:sldId id="830" r:id="rId22"/>
    <p:sldId id="845" r:id="rId23"/>
  </p:sldIdLst>
  <p:sldSz cx="9144000" cy="5715000" type="screen16x1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1225" indent="3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66838" indent="47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2450" indent="63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.А.Решетникова" initials="ОАР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4ED"/>
    <a:srgbClr val="C4E0EA"/>
    <a:srgbClr val="A63502"/>
    <a:srgbClr val="FF6600"/>
    <a:srgbClr val="FBE697"/>
    <a:srgbClr val="016565"/>
    <a:srgbClr val="003300"/>
    <a:srgbClr val="81AFB5"/>
    <a:srgbClr val="416A6F"/>
    <a:srgbClr val="C9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48" autoAdjust="0"/>
    <p:restoredTop sz="70915" autoAdjust="0"/>
  </p:normalViewPr>
  <p:slideViewPr>
    <p:cSldViewPr>
      <p:cViewPr>
        <p:scale>
          <a:sx n="90" d="100"/>
          <a:sy n="90" d="100"/>
        </p:scale>
        <p:origin x="-588" y="-16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1-27T16:41:13.842" idx="1">
    <p:pos x="4951" y="741"/>
    <p:text>Тоже за слайдом: можно ли получить ссылку, где именно заявлены эти таксономические параметры, чтобы привести в докладе
Есть ли иные компетентности, которые есть в PISA, но отсутствуют у нас в ЕГЭ/ОГЭ?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6028C8-15C9-406E-AB56-15707B1B68CC}" type="datetimeFigureOut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B39C8F-1F96-42BB-B3DB-BEF4C0A8D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138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2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8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24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9008" algn="l" defTabSz="9116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4812" algn="l" defTabSz="9116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0614" algn="l" defTabSz="9116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6415" algn="l" defTabSz="9116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92397" y="4342665"/>
            <a:ext cx="6673209" cy="41148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just" fontAlgn="t">
              <a:tabLst>
                <a:tab pos="86851" algn="l"/>
              </a:tabLst>
            </a:pPr>
            <a:r>
              <a:rPr lang="ru-RU" dirty="0"/>
              <a:t> </a:t>
            </a:r>
            <a:br>
              <a:rPr lang="ru-RU" dirty="0"/>
            </a:br>
            <a:r>
              <a:rPr lang="ru-RU" dirty="0" smtClean="0"/>
              <a:t>	В </a:t>
            </a:r>
            <a:r>
              <a:rPr lang="ru-RU" dirty="0"/>
              <a:t>соответствии с принятыми поправками конкретизирована процедура контроля качества образования, изменены меры, применяемые по результатам проверок качества образования. </a:t>
            </a:r>
          </a:p>
          <a:p>
            <a:pPr algn="just" fontAlgn="t">
              <a:tabLst>
                <a:tab pos="86851" algn="l"/>
              </a:tabLst>
            </a:pPr>
            <a:r>
              <a:rPr lang="ru-RU" dirty="0" smtClean="0"/>
              <a:t>	Так</a:t>
            </a:r>
            <a:r>
              <a:rPr lang="ru-RU" dirty="0"/>
              <a:t>, в случае выявления несоответствия содержания и качества подготовки обучающихся по имеющим государственную аккредитацию образовательным программам Рособрнадзор сразу приостанавливает действие государственной аккредитации (полностью или частично). И в случае </a:t>
            </a:r>
            <a:r>
              <a:rPr lang="ru-RU" dirty="0" err="1"/>
              <a:t>неустранения</a:t>
            </a:r>
            <a:r>
              <a:rPr lang="ru-RU" dirty="0"/>
              <a:t> выявленных несоответствий в установленный срок Рособрнадзор лишает вуз или отдельный филиал государственной аккредитации. </a:t>
            </a:r>
          </a:p>
          <a:p>
            <a:pPr algn="just" fontAlgn="t">
              <a:tabLst>
                <a:tab pos="86851" algn="l"/>
              </a:tabLst>
            </a:pPr>
            <a:r>
              <a:rPr lang="ru-RU" dirty="0" smtClean="0"/>
              <a:t>	</a:t>
            </a:r>
            <a:r>
              <a:rPr lang="ru-RU" b="0" dirty="0" smtClean="0"/>
              <a:t>То </a:t>
            </a:r>
            <a:r>
              <a:rPr lang="ru-RU" b="0" dirty="0"/>
              <a:t>есть надзорный орган получил право оперативно применять меры к образовательным организациям, которые дают некачественное образование. </a:t>
            </a:r>
          </a:p>
          <a:p>
            <a:pPr algn="just" fontAlgn="t">
              <a:tabLst>
                <a:tab pos="86851" algn="l"/>
              </a:tabLst>
            </a:pPr>
            <a:r>
              <a:rPr lang="ru-RU" b="0" dirty="0" smtClean="0"/>
              <a:t>	В </a:t>
            </a:r>
            <a:r>
              <a:rPr lang="ru-RU" b="0" dirty="0"/>
              <a:t>целях исключения возможной коррупционной составляющей в принятии решения о приостановке действия, возобновлении действия и лишении образовательной организации свидетельства об аккредитации будет участвовать коллегиальный орган. </a:t>
            </a:r>
          </a:p>
          <a:p>
            <a:pPr>
              <a:tabLst>
                <a:tab pos="86851" algn="l"/>
              </a:tabLst>
            </a:pPr>
            <a:r>
              <a:rPr lang="ru-RU" b="0" dirty="0" smtClean="0"/>
              <a:t>	Норма </a:t>
            </a:r>
            <a:r>
              <a:rPr lang="ru-RU" b="0" dirty="0"/>
              <a:t>запрета приема обучающихся теперь будет применяться дифференцированно. Если будет установлено, что отдельный филиал не устранил выявленные при проверке нарушения, то запрет приема будет распространяться только на один филиал, а не на весь вуз целиком, как это было раньше. </a:t>
            </a:r>
            <a:endParaRPr lang="ru-RU" b="0" dirty="0" smtClean="0"/>
          </a:p>
          <a:p>
            <a:pPr>
              <a:tabLst>
                <a:tab pos="86851" algn="l"/>
              </a:tabLst>
            </a:pPr>
            <a:r>
              <a:rPr lang="ru-RU" dirty="0"/>
              <a:t>	Отдельные изменения коснулись вопросов аккредитации образовательной деятельности. Теперь образовательная организация вправе подавать заявление и при отсутствии обучающихся на последнем курсе, при этом </a:t>
            </a:r>
            <a:r>
              <a:rPr lang="ru-RU" dirty="0" err="1"/>
              <a:t>аккредитационная</a:t>
            </a:r>
            <a:r>
              <a:rPr lang="ru-RU" dirty="0"/>
              <a:t> экспертиза будет осуществляться по-прежнему в полном объеме. </a:t>
            </a:r>
          </a:p>
          <a:p>
            <a:pPr>
              <a:tabLst>
                <a:tab pos="86851" algn="l"/>
              </a:tabLst>
            </a:pPr>
            <a:r>
              <a:rPr lang="ru-RU" dirty="0"/>
              <a:t>	У образовательных организаций расширены возможности в получении контрольных цифр приема (КЦП). КЦП теперь могут быть установлены по профессиям, специальностям и направлениям подготовки по не имеющим государственной аккредитации образовательным программам среднего профессионального и высшего образования, если государственная аккредитация по указанным образовательным программам ранее не проводилась. В таком случае образовательная организация обязана получить государственную аккредитацию по указанным образовательным программам в течение трех лет с момента установления контрольных цифр приема, но не позднее чем до завершения обучения обучающихся.</a:t>
            </a:r>
            <a:endParaRPr lang="ru-RU" b="0" dirty="0" smtClean="0"/>
          </a:p>
          <a:p>
            <a:pPr>
              <a:tabLst>
                <a:tab pos="86851" algn="l"/>
              </a:tabLst>
            </a:pPr>
            <a:r>
              <a:rPr lang="ru-RU" dirty="0"/>
              <a:t/>
            </a:r>
            <a:br>
              <a:rPr lang="ru-RU" dirty="0"/>
            </a:br>
            <a:endParaRPr lang="ru-RU" altLang="ru-RU" dirty="0" smtClean="0"/>
          </a:p>
        </p:txBody>
      </p:sp>
      <p:sp>
        <p:nvSpPr>
          <p:cNvPr id="67588" name="Номер слайда 3"/>
          <p:cNvSpPr txBox="1">
            <a:spLocks noGrp="1"/>
          </p:cNvSpPr>
          <p:nvPr/>
        </p:nvSpPr>
        <p:spPr bwMode="auto">
          <a:xfrm>
            <a:off x="3883853" y="8685332"/>
            <a:ext cx="297254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D632AC6-F3C7-4960-A4AD-9A81D41DD81B}" type="slidenum">
              <a:rPr lang="ru-RU" alt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44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92397" y="4342665"/>
            <a:ext cx="6673209" cy="41148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just" fontAlgn="t">
              <a:tabLst>
                <a:tab pos="86851" algn="l"/>
              </a:tabLst>
            </a:pPr>
            <a:r>
              <a:rPr lang="ru-RU" dirty="0"/>
              <a:t> </a:t>
            </a:r>
            <a:br>
              <a:rPr lang="ru-RU" dirty="0"/>
            </a:br>
            <a:r>
              <a:rPr lang="ru-RU" dirty="0" smtClean="0"/>
              <a:t>	В </a:t>
            </a:r>
            <a:r>
              <a:rPr lang="ru-RU" dirty="0"/>
              <a:t>соответствии с принятыми поправками конкретизирована процедура контроля качества образования, изменены меры, применяемые по результатам проверок качества образования. </a:t>
            </a:r>
          </a:p>
          <a:p>
            <a:pPr algn="just" fontAlgn="t">
              <a:tabLst>
                <a:tab pos="86851" algn="l"/>
              </a:tabLst>
            </a:pPr>
            <a:r>
              <a:rPr lang="ru-RU" dirty="0" smtClean="0"/>
              <a:t>	Так</a:t>
            </a:r>
            <a:r>
              <a:rPr lang="ru-RU" dirty="0"/>
              <a:t>, в случае выявления несоответствия содержания и качества подготовки обучающихся по имеющим государственную аккредитацию образовательным программам Рособрнадзор сразу приостанавливает действие государственной аккредитации (полностью или частично). И в случае </a:t>
            </a:r>
            <a:r>
              <a:rPr lang="ru-RU" dirty="0" err="1"/>
              <a:t>неустранения</a:t>
            </a:r>
            <a:r>
              <a:rPr lang="ru-RU" dirty="0"/>
              <a:t> выявленных несоответствий в установленный срок Рособрнадзор лишает вуз или отдельный филиал государственной аккредитации. </a:t>
            </a:r>
          </a:p>
          <a:p>
            <a:pPr algn="just" fontAlgn="t">
              <a:tabLst>
                <a:tab pos="86851" algn="l"/>
              </a:tabLst>
            </a:pPr>
            <a:r>
              <a:rPr lang="ru-RU" dirty="0" smtClean="0"/>
              <a:t>	</a:t>
            </a:r>
            <a:r>
              <a:rPr lang="ru-RU" b="0" dirty="0" smtClean="0"/>
              <a:t>То </a:t>
            </a:r>
            <a:r>
              <a:rPr lang="ru-RU" b="0" dirty="0"/>
              <a:t>есть надзорный орган получил право оперативно применять меры к образовательным организациям, которые дают некачественное образование. </a:t>
            </a:r>
          </a:p>
          <a:p>
            <a:pPr algn="just" fontAlgn="t">
              <a:tabLst>
                <a:tab pos="86851" algn="l"/>
              </a:tabLst>
            </a:pPr>
            <a:r>
              <a:rPr lang="ru-RU" b="0" dirty="0" smtClean="0"/>
              <a:t>	В </a:t>
            </a:r>
            <a:r>
              <a:rPr lang="ru-RU" b="0" dirty="0"/>
              <a:t>целях исключения возможной коррупционной составляющей в принятии решения о приостановке действия, возобновлении действия и лишении образовательной организации свидетельства об аккредитации будет участвовать коллегиальный орган. </a:t>
            </a:r>
          </a:p>
          <a:p>
            <a:pPr>
              <a:tabLst>
                <a:tab pos="86851" algn="l"/>
              </a:tabLst>
            </a:pPr>
            <a:r>
              <a:rPr lang="ru-RU" b="0" dirty="0" smtClean="0"/>
              <a:t>	Норма </a:t>
            </a:r>
            <a:r>
              <a:rPr lang="ru-RU" b="0" dirty="0"/>
              <a:t>запрета приема обучающихся теперь будет применяться дифференцированно. Если будет установлено, что отдельный филиал не устранил выявленные при проверке нарушения, то запрет приема будет распространяться только на один филиал, а не на весь вуз целиком, как это было раньше. </a:t>
            </a:r>
            <a:endParaRPr lang="ru-RU" b="0" dirty="0" smtClean="0"/>
          </a:p>
          <a:p>
            <a:pPr>
              <a:tabLst>
                <a:tab pos="86851" algn="l"/>
              </a:tabLst>
            </a:pPr>
            <a:r>
              <a:rPr lang="ru-RU" dirty="0"/>
              <a:t>	Отдельные изменения коснулись вопросов аккредитации образовательной деятельности. Теперь образовательная организация вправе подавать заявление и при отсутствии обучающихся на последнем курсе, при этом </a:t>
            </a:r>
            <a:r>
              <a:rPr lang="ru-RU" dirty="0" err="1"/>
              <a:t>аккредитационная</a:t>
            </a:r>
            <a:r>
              <a:rPr lang="ru-RU" dirty="0"/>
              <a:t> экспертиза будет осуществляться по-прежнему в полном объеме. </a:t>
            </a:r>
          </a:p>
          <a:p>
            <a:pPr>
              <a:tabLst>
                <a:tab pos="86851" algn="l"/>
              </a:tabLst>
            </a:pPr>
            <a:r>
              <a:rPr lang="ru-RU" dirty="0"/>
              <a:t>	У образовательных организаций расширены возможности в получении контрольных цифр приема (КЦП). КЦП теперь могут быть установлены по профессиям, специальностям и направлениям подготовки по не имеющим государственной аккредитации образовательным программам среднего профессионального и высшего образования, если государственная аккредитация по указанным образовательным программам ранее не проводилась. В таком случае образовательная организация обязана получить государственную аккредитацию по указанным образовательным программам в течение трех лет с момента установления контрольных цифр приема, но не позднее чем до завершения обучения обучающихся.</a:t>
            </a:r>
            <a:endParaRPr lang="ru-RU" b="0" dirty="0" smtClean="0"/>
          </a:p>
          <a:p>
            <a:pPr>
              <a:tabLst>
                <a:tab pos="86851" algn="l"/>
              </a:tabLst>
            </a:pPr>
            <a:r>
              <a:rPr lang="ru-RU" dirty="0"/>
              <a:t/>
            </a:r>
            <a:br>
              <a:rPr lang="ru-RU" dirty="0"/>
            </a:br>
            <a:endParaRPr lang="ru-RU" altLang="ru-RU" dirty="0" smtClean="0"/>
          </a:p>
        </p:txBody>
      </p:sp>
      <p:sp>
        <p:nvSpPr>
          <p:cNvPr id="67588" name="Номер слайда 3"/>
          <p:cNvSpPr txBox="1">
            <a:spLocks noGrp="1"/>
          </p:cNvSpPr>
          <p:nvPr/>
        </p:nvSpPr>
        <p:spPr bwMode="auto">
          <a:xfrm>
            <a:off x="3883853" y="8685332"/>
            <a:ext cx="297254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D632AC6-F3C7-4960-A4AD-9A81D41DD81B}" type="slidenum">
              <a:rPr lang="ru-RU" alt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44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332931-92D4-4619-A538-0F4DD095075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921603" y="8044368"/>
            <a:ext cx="2998873" cy="42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defTabSz="914400"/>
            <a:fld id="{F18CC3B4-E2C2-4549-B734-E4056D11BFC1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defTabSz="914400"/>
              <a:t>8</a:t>
            </a:fld>
            <a:endParaRPr lang="ru-RU" alt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ln/>
        </p:spPr>
      </p:sp>
      <p:sp>
        <p:nvSpPr>
          <p:cNvPr id="49156" name="Rectangle 3"/>
          <p:cNvSpPr>
            <a:spLocks noGrp="1"/>
          </p:cNvSpPr>
          <p:nvPr>
            <p:ph type="body" idx="1"/>
          </p:nvPr>
        </p:nvSpPr>
        <p:spPr>
          <a:xfrm>
            <a:off x="692048" y="4022184"/>
            <a:ext cx="5536381" cy="38104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80" tIns="46040" rIns="92080" bIns="46040"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921603" y="8044368"/>
            <a:ext cx="2998873" cy="42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r" defTabSz="914400"/>
            <a:fld id="{8FC55C9E-335D-4859-80DB-CF6CFBB6E226}" type="slidenum">
              <a:rPr lang="ru-RU" altLang="ru-RU" sz="1200">
                <a:solidFill>
                  <a:srgbClr val="000000"/>
                </a:solidFill>
                <a:latin typeface="Times New Roman" pitchFamily="18" charset="0"/>
              </a:rPr>
              <a:pPr algn="r" defTabSz="914400"/>
              <a:t>9</a:t>
            </a:fld>
            <a:endParaRPr lang="ru-RU" alt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ln/>
        </p:spPr>
      </p:sp>
      <p:sp>
        <p:nvSpPr>
          <p:cNvPr id="50180" name="Rectangle 3"/>
          <p:cNvSpPr>
            <a:spLocks noGrp="1"/>
          </p:cNvSpPr>
          <p:nvPr>
            <p:ph type="body" idx="1"/>
          </p:nvPr>
        </p:nvSpPr>
        <p:spPr>
          <a:xfrm>
            <a:off x="692048" y="4022184"/>
            <a:ext cx="5536381" cy="38104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80" tIns="46040" rIns="92080" bIns="46040"/>
          <a:lstStyle/>
          <a:p>
            <a:pPr eaLnBrk="1" hangingPunct="1"/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332931-92D4-4619-A538-0F4DD095075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332931-92D4-4619-A538-0F4DD095075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0DA826-95E4-4DDB-89D1-F77DD21263BE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 flipV="1">
            <a:off x="0" y="-166834"/>
            <a:ext cx="9144000" cy="2088232"/>
          </a:xfrm>
          <a:prstGeom prst="rect">
            <a:avLst/>
          </a:prstGeom>
          <a:gradFill flip="none" rotWithShape="1">
            <a:gsLst>
              <a:gs pos="46000">
                <a:srgbClr val="F7FFFF"/>
              </a:gs>
              <a:gs pos="58000">
                <a:srgbClr val="C4E0EA">
                  <a:alpha val="50000"/>
                </a:srgbClr>
              </a:gs>
              <a:gs pos="10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8" tIns="45574" rIns="91158" bIns="455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971550" y="36513"/>
            <a:ext cx="72009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58" tIns="45574" rIns="91158" bIns="45574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ru-RU" altLang="ru-RU" sz="1200" b="1" smtClean="0">
                <a:solidFill>
                  <a:schemeClr val="bg1"/>
                </a:solidFill>
                <a:latin typeface="Tahoma" pitchFamily="34" charset="0"/>
              </a:rPr>
              <a:t>Федеральная служба по надзору в сфере образования и науки Российской Федерации</a:t>
            </a:r>
          </a:p>
          <a:p>
            <a:pPr algn="ctr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altLang="ru-RU" sz="1200" b="1" smtClean="0">
                <a:solidFill>
                  <a:srgbClr val="003300"/>
                </a:solidFill>
                <a:latin typeface="Tahoma" pitchFamily="34" charset="0"/>
              </a:rPr>
              <a:t>Федеральное государственное бюджетное научное учреждение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ru-RU" altLang="ru-RU" sz="1400" b="1" smtClean="0">
                <a:solidFill>
                  <a:srgbClr val="003300"/>
                </a:solidFill>
                <a:latin typeface="Tahoma" pitchFamily="34" charset="0"/>
              </a:rPr>
              <a:t>ФЕДЕРАЛЬНЫЙ ИНСТИТУТ ПЕДАГОГИЧЕСКИХ ИЗМЕРЕНИЙ</a:t>
            </a:r>
            <a:r>
              <a:rPr lang="ru-RU" altLang="ru-RU" sz="1200" b="1" smtClean="0">
                <a:solidFill>
                  <a:srgbClr val="003300"/>
                </a:solidFill>
                <a:latin typeface="Tahoma" pitchFamily="34" charset="0"/>
              </a:rPr>
              <a:t/>
            </a:r>
            <a:br>
              <a:rPr lang="ru-RU" altLang="ru-RU" sz="1200" b="1" smtClean="0">
                <a:solidFill>
                  <a:srgbClr val="003300"/>
                </a:solidFill>
                <a:latin typeface="Tahoma" pitchFamily="34" charset="0"/>
              </a:rPr>
            </a:br>
            <a:endParaRPr lang="ru-RU" altLang="ru-RU" sz="1200" b="1" smtClean="0">
              <a:solidFill>
                <a:srgbClr val="003300"/>
              </a:solidFill>
              <a:latin typeface="Tahoma" pitchFamily="34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985838"/>
            <a:ext cx="9144000" cy="44450"/>
          </a:xfrm>
          <a:prstGeom prst="rect">
            <a:avLst/>
          </a:prstGeom>
          <a:solidFill>
            <a:srgbClr val="416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8" tIns="45574" rIns="91158" bIns="455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985838"/>
            <a:ext cx="900113" cy="287337"/>
          </a:xfrm>
          <a:prstGeom prst="rect">
            <a:avLst/>
          </a:prstGeom>
          <a:solidFill>
            <a:srgbClr val="416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8" tIns="45574" rIns="91158" bIns="455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10" descr="logo fipi.jpg"/>
          <p:cNvPicPr>
            <a:picLocks noChangeAspect="1"/>
          </p:cNvPicPr>
          <p:nvPr userDrawn="1"/>
        </p:nvPicPr>
        <p:blipFill>
          <a:blip r:embed="rId2" cstate="print"/>
          <a:srcRect l="26758" t="8397" r="27011" b="27168"/>
          <a:stretch>
            <a:fillRect/>
          </a:stretch>
        </p:blipFill>
        <p:spPr bwMode="auto">
          <a:xfrm>
            <a:off x="0" y="0"/>
            <a:ext cx="849313" cy="12017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 userDrawn="1"/>
        </p:nvSpPr>
        <p:spPr>
          <a:xfrm>
            <a:off x="8172450" y="-166688"/>
            <a:ext cx="971550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8" tIns="45574" rIns="91158" bIns="455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8172450" y="696913"/>
            <a:ext cx="971550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8" tIns="45574" rIns="91158" bIns="455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Рисунок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-95250"/>
            <a:ext cx="97155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 userDrawn="1"/>
        </p:nvSpPr>
        <p:spPr>
          <a:xfrm>
            <a:off x="0" y="5305772"/>
            <a:ext cx="9144000" cy="409228"/>
          </a:xfrm>
          <a:prstGeom prst="rect">
            <a:avLst/>
          </a:prstGeom>
          <a:gradFill flip="none" rotWithShape="1">
            <a:gsLst>
              <a:gs pos="46000">
                <a:srgbClr val="F7FFFF"/>
              </a:gs>
              <a:gs pos="58000">
                <a:srgbClr val="C4E0EA">
                  <a:alpha val="50000"/>
                </a:srgbClr>
              </a:gs>
              <a:gs pos="10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8" tIns="45574" rIns="91158" bIns="455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7426"/>
            <a:ext cx="7772400" cy="1225021"/>
          </a:xfrm>
        </p:spPr>
        <p:txBody>
          <a:bodyPr>
            <a:normAutofit/>
          </a:bodyPr>
          <a:lstStyle>
            <a:lvl1pPr>
              <a:defRPr sz="5400">
                <a:gradFill>
                  <a:gsLst>
                    <a:gs pos="0">
                      <a:srgbClr val="003300"/>
                    </a:gs>
                    <a:gs pos="17000">
                      <a:srgbClr val="003300"/>
                    </a:gs>
                    <a:gs pos="41000">
                      <a:srgbClr val="016565"/>
                    </a:gs>
                    <a:gs pos="61000">
                      <a:srgbClr val="016565">
                        <a:alpha val="99000"/>
                      </a:srgbClr>
                    </a:gs>
                    <a:gs pos="100000">
                      <a:srgbClr val="003300"/>
                    </a:gs>
                  </a:gsLst>
                  <a:lin ang="7200000" scaled="0"/>
                </a:gra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153646"/>
            <a:ext cx="6400800" cy="740420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5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2"/>
          </p:nvPr>
        </p:nvSpPr>
        <p:spPr>
          <a:xfrm>
            <a:off x="4499992" y="5017740"/>
            <a:ext cx="792734" cy="6001348"/>
          </a:xfrm>
        </p:spPr>
        <p:txBody>
          <a:bodyPr>
            <a:spAutoFit/>
          </a:bodyPr>
          <a:lstStyle>
            <a:lvl1pPr>
              <a:buNone/>
              <a:defRPr/>
            </a:lvl1pPr>
            <a:lvl2pPr>
              <a:buNone/>
              <a:defRPr/>
            </a:lvl2pPr>
            <a:lvl5pPr marL="712190" indent="-712190" algn="ctr"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3"/>
          </p:nvPr>
        </p:nvSpPr>
        <p:spPr>
          <a:xfrm>
            <a:off x="1187625" y="1129308"/>
            <a:ext cx="7200800" cy="288032"/>
          </a:xfrm>
        </p:spPr>
        <p:txBody>
          <a:bodyPr lIns="35889" tIns="35889" rIns="35889" bIns="35889" anchor="ctr"/>
          <a:lstStyle>
            <a:lvl1pPr marL="0" marR="0" indent="0" algn="ctr" defTabSz="9116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1855C-A49C-4E77-BD4D-916CC2F71998}" type="datetimeFigureOut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38094-AF72-4AED-A9D6-1CFFD57CF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70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70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8EDE1-599F-423C-A0CA-DF705527E340}" type="datetimeFigureOut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6A292-AB3B-4648-AABD-39C9513BF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+разъяснение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Фигура"/>
          <p:cNvSpPr>
            <a:spLocks/>
          </p:cNvSpPr>
          <p:nvPr/>
        </p:nvSpPr>
        <p:spPr bwMode="auto">
          <a:xfrm rot="10800000">
            <a:off x="131763" y="4924425"/>
            <a:ext cx="571500" cy="6334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grpSp>
        <p:nvGrpSpPr>
          <p:cNvPr id="6" name="Группа"/>
          <p:cNvGrpSpPr>
            <a:grpSpLocks/>
          </p:cNvGrpSpPr>
          <p:nvPr/>
        </p:nvGrpSpPr>
        <p:grpSpPr bwMode="auto">
          <a:xfrm>
            <a:off x="7837488" y="-20638"/>
            <a:ext cx="1123950" cy="995363"/>
            <a:chOff x="0" y="0"/>
            <a:chExt cx="2995484" cy="2388086"/>
          </a:xfrm>
        </p:grpSpPr>
        <p:sp>
          <p:nvSpPr>
            <p:cNvPr id="7" name="Прямоугольник"/>
            <p:cNvSpPr>
              <a:spLocks noChangeArrowheads="1"/>
            </p:cNvSpPr>
            <p:nvPr/>
          </p:nvSpPr>
          <p:spPr bwMode="auto">
            <a:xfrm>
              <a:off x="592327" y="0"/>
              <a:ext cx="1810829" cy="2113856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 algn="ctr" defTabSz="1217613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7613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7613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7613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7613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 fontAlgn="auto">
                <a:spcBef>
                  <a:spcPts val="273"/>
                </a:spcBef>
                <a:spcAft>
                  <a:spcPts val="0"/>
                </a:spcAft>
                <a:defRPr/>
              </a:pPr>
              <a:endParaRPr lang="ru-RU" altLang="ru-RU" sz="11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8" name="logo.png" descr="logo.png"/>
            <p:cNvPicPr>
              <a:picLocks noChangeAspect="1"/>
            </p:cNvPicPr>
            <p:nvPr/>
          </p:nvPicPr>
          <p:blipFill>
            <a:blip r:embed="rId2" cstate="print"/>
            <a:srcRect b="23441"/>
            <a:stretch>
              <a:fillRect/>
            </a:stretch>
          </p:blipFill>
          <p:spPr bwMode="auto">
            <a:xfrm>
              <a:off x="0" y="718551"/>
              <a:ext cx="2995485" cy="1669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2" name="Body Level One…"/>
          <p:cNvSpPr txBox="1">
            <a:spLocks noGrp="1"/>
          </p:cNvSpPr>
          <p:nvPr>
            <p:ph type="body" idx="1"/>
          </p:nvPr>
        </p:nvSpPr>
        <p:spPr>
          <a:xfrm>
            <a:off x="302610" y="1482437"/>
            <a:ext cx="8419656" cy="372198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Текст 7"/>
          <p:cNvSpPr>
            <a:spLocks noGrp="1"/>
          </p:cNvSpPr>
          <p:nvPr>
            <p:ph type="body" sz="quarter" idx="13"/>
          </p:nvPr>
        </p:nvSpPr>
        <p:spPr>
          <a:xfrm>
            <a:off x="293643" y="887989"/>
            <a:ext cx="7545512" cy="47477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4" name="Title Text"/>
          <p:cNvSpPr txBox="1">
            <a:spLocks noGrp="1"/>
          </p:cNvSpPr>
          <p:nvPr>
            <p:ph type="title"/>
          </p:nvPr>
        </p:nvSpPr>
        <p:spPr>
          <a:xfrm>
            <a:off x="293643" y="283249"/>
            <a:ext cx="6207294" cy="57927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14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2DC849D-B3DD-400C-B828-D3E8ACE429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 flipV="1">
            <a:off x="0" y="-166834"/>
            <a:ext cx="9144000" cy="2088232"/>
          </a:xfrm>
          <a:prstGeom prst="rect">
            <a:avLst/>
          </a:prstGeom>
          <a:gradFill flip="none" rotWithShape="1">
            <a:gsLst>
              <a:gs pos="46000">
                <a:srgbClr val="F7FFFF"/>
              </a:gs>
              <a:gs pos="58000">
                <a:srgbClr val="C4E0EA">
                  <a:alpha val="50000"/>
                </a:srgbClr>
              </a:gs>
              <a:gs pos="10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8" tIns="45574" rIns="91158" bIns="455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971550" y="36513"/>
            <a:ext cx="72009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58" tIns="45574" rIns="91158" bIns="45574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ru-RU" altLang="ru-RU" sz="1200" b="1" smtClean="0">
                <a:solidFill>
                  <a:prstClr val="white"/>
                </a:solidFill>
                <a:latin typeface="Tahoma" pitchFamily="34" charset="0"/>
              </a:rPr>
              <a:t>Федеральная служба по надзору в сфере образования и науки Российской Федерации</a:t>
            </a:r>
          </a:p>
          <a:p>
            <a:pPr algn="ctr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altLang="ru-RU" sz="1200" b="1" smtClean="0">
                <a:solidFill>
                  <a:srgbClr val="003300"/>
                </a:solidFill>
                <a:latin typeface="Tahoma" pitchFamily="34" charset="0"/>
              </a:rPr>
              <a:t>Федеральное государственное бюджетное научное учреждение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ru-RU" altLang="ru-RU" sz="1400" b="1" smtClean="0">
                <a:solidFill>
                  <a:srgbClr val="003300"/>
                </a:solidFill>
                <a:latin typeface="Tahoma" pitchFamily="34" charset="0"/>
              </a:rPr>
              <a:t>ФЕДЕРАЛЬНЫЙ ИНСТИТУТ ПЕДАГОГИЧЕСКИХ ИЗМЕРЕНИЙ</a:t>
            </a:r>
            <a:r>
              <a:rPr lang="ru-RU" altLang="ru-RU" sz="1200" b="1" smtClean="0">
                <a:solidFill>
                  <a:srgbClr val="003300"/>
                </a:solidFill>
                <a:latin typeface="Tahoma" pitchFamily="34" charset="0"/>
              </a:rPr>
              <a:t/>
            </a:r>
            <a:br>
              <a:rPr lang="ru-RU" altLang="ru-RU" sz="1200" b="1" smtClean="0">
                <a:solidFill>
                  <a:srgbClr val="003300"/>
                </a:solidFill>
                <a:latin typeface="Tahoma" pitchFamily="34" charset="0"/>
              </a:rPr>
            </a:br>
            <a:endParaRPr lang="ru-RU" altLang="ru-RU" sz="1200" b="1" smtClean="0">
              <a:solidFill>
                <a:srgbClr val="003300"/>
              </a:solidFill>
              <a:latin typeface="Tahoma" pitchFamily="34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985838"/>
            <a:ext cx="9144000" cy="44450"/>
          </a:xfrm>
          <a:prstGeom prst="rect">
            <a:avLst/>
          </a:prstGeom>
          <a:solidFill>
            <a:srgbClr val="416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8" tIns="45574" rIns="91158" bIns="455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985838"/>
            <a:ext cx="900113" cy="287337"/>
          </a:xfrm>
          <a:prstGeom prst="rect">
            <a:avLst/>
          </a:prstGeom>
          <a:solidFill>
            <a:srgbClr val="416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8" tIns="45574" rIns="91158" bIns="455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Рисунок 10" descr="logo fipi.jpg"/>
          <p:cNvPicPr>
            <a:picLocks noChangeAspect="1"/>
          </p:cNvPicPr>
          <p:nvPr userDrawn="1"/>
        </p:nvPicPr>
        <p:blipFill>
          <a:blip r:embed="rId2" cstate="print"/>
          <a:srcRect l="26758" t="8397" r="27011" b="27168"/>
          <a:stretch>
            <a:fillRect/>
          </a:stretch>
        </p:blipFill>
        <p:spPr bwMode="auto">
          <a:xfrm>
            <a:off x="0" y="0"/>
            <a:ext cx="849313" cy="12017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 userDrawn="1"/>
        </p:nvSpPr>
        <p:spPr>
          <a:xfrm>
            <a:off x="8172450" y="-166688"/>
            <a:ext cx="971550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8" tIns="45574" rIns="91158" bIns="455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8172450" y="696913"/>
            <a:ext cx="971550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8" tIns="45574" rIns="91158" bIns="455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Рисунок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-95250"/>
            <a:ext cx="97155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 userDrawn="1"/>
        </p:nvSpPr>
        <p:spPr>
          <a:xfrm>
            <a:off x="0" y="5305772"/>
            <a:ext cx="9144000" cy="409228"/>
          </a:xfrm>
          <a:prstGeom prst="rect">
            <a:avLst/>
          </a:prstGeom>
          <a:gradFill flip="none" rotWithShape="1">
            <a:gsLst>
              <a:gs pos="46000">
                <a:srgbClr val="F7FFFF"/>
              </a:gs>
              <a:gs pos="58000">
                <a:srgbClr val="C4E0EA">
                  <a:alpha val="50000"/>
                </a:srgbClr>
              </a:gs>
              <a:gs pos="10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8" tIns="45574" rIns="91158" bIns="455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7425"/>
            <a:ext cx="7772400" cy="1225021"/>
          </a:xfrm>
        </p:spPr>
        <p:txBody>
          <a:bodyPr>
            <a:normAutofit/>
          </a:bodyPr>
          <a:lstStyle>
            <a:lvl1pPr>
              <a:defRPr sz="5400">
                <a:gradFill>
                  <a:gsLst>
                    <a:gs pos="0">
                      <a:srgbClr val="003300"/>
                    </a:gs>
                    <a:gs pos="17000">
                      <a:srgbClr val="003300"/>
                    </a:gs>
                    <a:gs pos="41000">
                      <a:srgbClr val="016565"/>
                    </a:gs>
                    <a:gs pos="61000">
                      <a:srgbClr val="016565">
                        <a:alpha val="99000"/>
                      </a:srgbClr>
                    </a:gs>
                    <a:gs pos="100000">
                      <a:srgbClr val="003300"/>
                    </a:gs>
                  </a:gsLst>
                  <a:lin ang="7200000" scaled="0"/>
                </a:gra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153646"/>
            <a:ext cx="6400800" cy="740420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5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4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0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6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2"/>
          </p:nvPr>
        </p:nvSpPr>
        <p:spPr>
          <a:xfrm>
            <a:off x="4499992" y="5017740"/>
            <a:ext cx="792734" cy="6001348"/>
          </a:xfrm>
        </p:spPr>
        <p:txBody>
          <a:bodyPr>
            <a:spAutoFit/>
          </a:bodyPr>
          <a:lstStyle>
            <a:lvl1pPr>
              <a:buNone/>
              <a:defRPr/>
            </a:lvl1pPr>
            <a:lvl2pPr>
              <a:buNone/>
              <a:defRPr/>
            </a:lvl2pPr>
            <a:lvl5pPr marL="712190" indent="-712190" algn="ctr"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3"/>
          </p:nvPr>
        </p:nvSpPr>
        <p:spPr>
          <a:xfrm>
            <a:off x="1187625" y="1129308"/>
            <a:ext cx="7200800" cy="288032"/>
          </a:xfrm>
        </p:spPr>
        <p:txBody>
          <a:bodyPr lIns="35889" tIns="35889" rIns="35889" bIns="35889" anchor="ctr"/>
          <a:lstStyle>
            <a:lvl1pPr marL="0" marR="0" indent="0" algn="ctr" defTabSz="9116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 userDrawn="1"/>
        </p:nvSpPr>
        <p:spPr>
          <a:xfrm rot="16200000" flipH="1">
            <a:off x="8021538" y="-137170"/>
            <a:ext cx="985292" cy="1259632"/>
          </a:xfrm>
          <a:prstGeom prst="rtTriangle">
            <a:avLst/>
          </a:prstGeom>
          <a:gradFill flip="none" rotWithShape="1">
            <a:gsLst>
              <a:gs pos="46000">
                <a:srgbClr val="F7FFFF"/>
              </a:gs>
              <a:gs pos="58000">
                <a:srgbClr val="C4E0EA">
                  <a:alpha val="50000"/>
                </a:srgbClr>
              </a:gs>
              <a:gs pos="10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8" tIns="45574" rIns="91158" bIns="455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 userDrawn="1"/>
        </p:nvSpPr>
        <p:spPr bwMode="auto">
          <a:xfrm>
            <a:off x="7235825" y="5340350"/>
            <a:ext cx="17700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58" tIns="45574" rIns="91158" bIns="4557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000" b="1" smtClean="0">
                <a:solidFill>
                  <a:srgbClr val="81AFB5"/>
                </a:solidFill>
                <a:latin typeface="Tahoma" pitchFamily="34" charset="0"/>
              </a:rPr>
              <a:t>© все права защищены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841375"/>
            <a:ext cx="9144000" cy="46038"/>
          </a:xfrm>
          <a:prstGeom prst="rect">
            <a:avLst/>
          </a:prstGeom>
          <a:solidFill>
            <a:srgbClr val="416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8" tIns="45574" rIns="91158" bIns="455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841375"/>
            <a:ext cx="827088" cy="215900"/>
          </a:xfrm>
          <a:prstGeom prst="rect">
            <a:avLst/>
          </a:prstGeom>
          <a:solidFill>
            <a:srgbClr val="416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8" tIns="45574" rIns="91158" bIns="455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10" descr="logo fipi.jpg"/>
          <p:cNvPicPr>
            <a:picLocks noChangeAspect="1"/>
          </p:cNvPicPr>
          <p:nvPr userDrawn="1"/>
        </p:nvPicPr>
        <p:blipFill>
          <a:blip r:embed="rId2" cstate="print"/>
          <a:srcRect l="26758" t="8397" r="27011" b="27168"/>
          <a:stretch>
            <a:fillRect/>
          </a:stretch>
        </p:blipFill>
        <p:spPr bwMode="auto">
          <a:xfrm>
            <a:off x="0" y="0"/>
            <a:ext cx="75565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ый треугольник 8"/>
          <p:cNvSpPr/>
          <p:nvPr userDrawn="1"/>
        </p:nvSpPr>
        <p:spPr>
          <a:xfrm rot="5400000" flipH="1">
            <a:off x="766988" y="-11410"/>
            <a:ext cx="841275" cy="864096"/>
          </a:xfrm>
          <a:prstGeom prst="rtTriangle">
            <a:avLst/>
          </a:prstGeom>
          <a:gradFill flip="none" rotWithShape="1">
            <a:gsLst>
              <a:gs pos="46000">
                <a:srgbClr val="F7FFFF"/>
              </a:gs>
              <a:gs pos="58000">
                <a:srgbClr val="C4E0EA">
                  <a:alpha val="50000"/>
                </a:srgbClr>
              </a:gs>
              <a:gs pos="10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8" tIns="45574" rIns="91158" bIns="455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89"/>
            <a:ext cx="8363272" cy="61241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6" y="1273325"/>
            <a:ext cx="8229600" cy="3771636"/>
          </a:xfrm>
        </p:spPr>
        <p:txBody>
          <a:bodyPr>
            <a:normAutofit/>
          </a:bodyPr>
          <a:lstStyle>
            <a:lvl1pPr marL="341850" marR="0" indent="341850" algn="just" defTabSz="911605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 sz="24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7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6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4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2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0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48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06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6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9A607-95D9-4A4C-AA8D-EBCB0EBCAA2C}" type="datetimeFigureOut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5400E-FE05-4F62-A1C8-C5A2C0B49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333504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4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52398-F346-4390-850D-BFBC236BFC19}" type="datetimeFigureOut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4FA1F-3820-41E8-A2F5-ED6DD9827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97" indent="0">
              <a:buNone/>
              <a:defRPr sz="2000" b="1"/>
            </a:lvl2pPr>
            <a:lvl3pPr marL="911605" indent="0">
              <a:buNone/>
              <a:defRPr sz="1800" b="1"/>
            </a:lvl3pPr>
            <a:lvl4pPr marL="1367409" indent="0">
              <a:buNone/>
              <a:defRPr sz="1600" b="1"/>
            </a:lvl4pPr>
            <a:lvl5pPr marL="1823212" indent="0">
              <a:buNone/>
              <a:defRPr sz="1600" b="1"/>
            </a:lvl5pPr>
            <a:lvl6pPr marL="2279008" indent="0">
              <a:buNone/>
              <a:defRPr sz="1600" b="1"/>
            </a:lvl6pPr>
            <a:lvl7pPr marL="2734812" indent="0">
              <a:buNone/>
              <a:defRPr sz="1600" b="1"/>
            </a:lvl7pPr>
            <a:lvl8pPr marL="3190614" indent="0">
              <a:buNone/>
              <a:defRPr sz="1600" b="1"/>
            </a:lvl8pPr>
            <a:lvl9pPr marL="364641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7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97" indent="0">
              <a:buNone/>
              <a:defRPr sz="2000" b="1"/>
            </a:lvl2pPr>
            <a:lvl3pPr marL="911605" indent="0">
              <a:buNone/>
              <a:defRPr sz="1800" b="1"/>
            </a:lvl3pPr>
            <a:lvl4pPr marL="1367409" indent="0">
              <a:buNone/>
              <a:defRPr sz="1600" b="1"/>
            </a:lvl4pPr>
            <a:lvl5pPr marL="1823212" indent="0">
              <a:buNone/>
              <a:defRPr sz="1600" b="1"/>
            </a:lvl5pPr>
            <a:lvl6pPr marL="2279008" indent="0">
              <a:buNone/>
              <a:defRPr sz="1600" b="1"/>
            </a:lvl6pPr>
            <a:lvl7pPr marL="2734812" indent="0">
              <a:buNone/>
              <a:defRPr sz="1600" b="1"/>
            </a:lvl7pPr>
            <a:lvl8pPr marL="3190614" indent="0">
              <a:buNone/>
              <a:defRPr sz="1600" b="1"/>
            </a:lvl8pPr>
            <a:lvl9pPr marL="364641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D48A8-7619-4C14-9F62-C0CB34B017A6}" type="datetimeFigureOut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7526C-CADC-465B-9B0D-6B9B91032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F5AD-2E77-478A-9A46-3CA0B6610B67}" type="datetimeFigureOut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92285-F13D-4602-8001-51F959569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010B3-C30C-486C-ABC5-9D0D79D42ADD}" type="datetimeFigureOut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2E03E-995A-48D5-A5BB-4BCA07A11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 userDrawn="1"/>
        </p:nvSpPr>
        <p:spPr>
          <a:xfrm rot="16200000" flipH="1">
            <a:off x="8021538" y="-137170"/>
            <a:ext cx="985292" cy="1259632"/>
          </a:xfrm>
          <a:prstGeom prst="rtTriangle">
            <a:avLst/>
          </a:prstGeom>
          <a:gradFill flip="none" rotWithShape="1">
            <a:gsLst>
              <a:gs pos="46000">
                <a:srgbClr val="F7FFFF"/>
              </a:gs>
              <a:gs pos="58000">
                <a:srgbClr val="C4E0EA">
                  <a:alpha val="50000"/>
                </a:srgbClr>
              </a:gs>
              <a:gs pos="10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8" tIns="45574" rIns="91158" bIns="455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 userDrawn="1"/>
        </p:nvSpPr>
        <p:spPr bwMode="auto">
          <a:xfrm>
            <a:off x="7235825" y="5340350"/>
            <a:ext cx="17700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58" tIns="45574" rIns="91158" bIns="4557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000" b="1" smtClean="0">
                <a:solidFill>
                  <a:srgbClr val="81AFB5"/>
                </a:solidFill>
                <a:latin typeface="Tahoma" pitchFamily="34" charset="0"/>
              </a:rPr>
              <a:t>© все права защищены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841375"/>
            <a:ext cx="9144000" cy="46038"/>
          </a:xfrm>
          <a:prstGeom prst="rect">
            <a:avLst/>
          </a:prstGeom>
          <a:solidFill>
            <a:srgbClr val="416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8" tIns="45574" rIns="91158" bIns="455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841375"/>
            <a:ext cx="827088" cy="215900"/>
          </a:xfrm>
          <a:prstGeom prst="rect">
            <a:avLst/>
          </a:prstGeom>
          <a:solidFill>
            <a:srgbClr val="416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8" tIns="45574" rIns="91158" bIns="455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10" descr="logo fipi.jpg"/>
          <p:cNvPicPr>
            <a:picLocks noChangeAspect="1"/>
          </p:cNvPicPr>
          <p:nvPr userDrawn="1"/>
        </p:nvPicPr>
        <p:blipFill>
          <a:blip r:embed="rId2" cstate="print"/>
          <a:srcRect l="26758" t="8397" r="27011" b="27168"/>
          <a:stretch>
            <a:fillRect/>
          </a:stretch>
        </p:blipFill>
        <p:spPr bwMode="auto">
          <a:xfrm>
            <a:off x="0" y="0"/>
            <a:ext cx="75565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ый треугольник 8"/>
          <p:cNvSpPr/>
          <p:nvPr userDrawn="1"/>
        </p:nvSpPr>
        <p:spPr>
          <a:xfrm rot="5400000" flipH="1">
            <a:off x="766989" y="-11410"/>
            <a:ext cx="841275" cy="864096"/>
          </a:xfrm>
          <a:prstGeom prst="rtTriangle">
            <a:avLst/>
          </a:prstGeom>
          <a:gradFill flip="none" rotWithShape="1">
            <a:gsLst>
              <a:gs pos="46000">
                <a:srgbClr val="F7FFFF"/>
              </a:gs>
              <a:gs pos="58000">
                <a:srgbClr val="C4E0EA">
                  <a:alpha val="50000"/>
                </a:srgbClr>
              </a:gs>
              <a:gs pos="10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58" tIns="45574" rIns="91158" bIns="4557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90"/>
            <a:ext cx="8363272" cy="61241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6" y="1273325"/>
            <a:ext cx="8229600" cy="3771636"/>
          </a:xfrm>
        </p:spPr>
        <p:txBody>
          <a:bodyPr>
            <a:normAutofit/>
          </a:bodyPr>
          <a:lstStyle>
            <a:lvl1pPr marL="341850" marR="0" indent="341850" algn="just" defTabSz="911605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 sz="24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4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43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5797" indent="0">
              <a:buNone/>
              <a:defRPr sz="1200"/>
            </a:lvl2pPr>
            <a:lvl3pPr marL="911605" indent="0">
              <a:buNone/>
              <a:defRPr sz="1000"/>
            </a:lvl3pPr>
            <a:lvl4pPr marL="1367409" indent="0">
              <a:buNone/>
              <a:defRPr sz="900"/>
            </a:lvl4pPr>
            <a:lvl5pPr marL="1823212" indent="0">
              <a:buNone/>
              <a:defRPr sz="900"/>
            </a:lvl5pPr>
            <a:lvl6pPr marL="2279008" indent="0">
              <a:buNone/>
              <a:defRPr sz="900"/>
            </a:lvl6pPr>
            <a:lvl7pPr marL="2734812" indent="0">
              <a:buNone/>
              <a:defRPr sz="900"/>
            </a:lvl7pPr>
            <a:lvl8pPr marL="3190614" indent="0">
              <a:buNone/>
              <a:defRPr sz="900"/>
            </a:lvl8pPr>
            <a:lvl9pPr marL="364641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56C6-856A-48D4-875D-2AEA53C08EFA}" type="datetimeFigureOut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34DAA-82D8-489F-A600-0C910750E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797" indent="0">
              <a:buNone/>
              <a:defRPr sz="2800"/>
            </a:lvl2pPr>
            <a:lvl3pPr marL="911605" indent="0">
              <a:buNone/>
              <a:defRPr sz="2400"/>
            </a:lvl3pPr>
            <a:lvl4pPr marL="1367409" indent="0">
              <a:buNone/>
              <a:defRPr sz="2000"/>
            </a:lvl4pPr>
            <a:lvl5pPr marL="1823212" indent="0">
              <a:buNone/>
              <a:defRPr sz="2000"/>
            </a:lvl5pPr>
            <a:lvl6pPr marL="2279008" indent="0">
              <a:buNone/>
              <a:defRPr sz="2000"/>
            </a:lvl6pPr>
            <a:lvl7pPr marL="2734812" indent="0">
              <a:buNone/>
              <a:defRPr sz="2000"/>
            </a:lvl7pPr>
            <a:lvl8pPr marL="3190614" indent="0">
              <a:buNone/>
              <a:defRPr sz="2000"/>
            </a:lvl8pPr>
            <a:lvl9pPr marL="3646415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5797" indent="0">
              <a:buNone/>
              <a:defRPr sz="1200"/>
            </a:lvl2pPr>
            <a:lvl3pPr marL="911605" indent="0">
              <a:buNone/>
              <a:defRPr sz="1000"/>
            </a:lvl3pPr>
            <a:lvl4pPr marL="1367409" indent="0">
              <a:buNone/>
              <a:defRPr sz="900"/>
            </a:lvl4pPr>
            <a:lvl5pPr marL="1823212" indent="0">
              <a:buNone/>
              <a:defRPr sz="900"/>
            </a:lvl5pPr>
            <a:lvl6pPr marL="2279008" indent="0">
              <a:buNone/>
              <a:defRPr sz="900"/>
            </a:lvl6pPr>
            <a:lvl7pPr marL="2734812" indent="0">
              <a:buNone/>
              <a:defRPr sz="900"/>
            </a:lvl7pPr>
            <a:lvl8pPr marL="3190614" indent="0">
              <a:buNone/>
              <a:defRPr sz="900"/>
            </a:lvl8pPr>
            <a:lvl9pPr marL="364641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AA023-2BF8-40A0-A8A3-1846A7C4290E}" type="datetimeFigureOut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A69E4-9EBA-41C1-836D-356A64E8C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75FB3-BD94-4D18-96EC-0169AD9AA0E6}" type="datetimeFigureOut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4D189-4973-45C4-B50E-35E78B6EF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9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9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EBEA6-B2BC-4065-B20F-4CDD8A94646C}" type="datetimeFigureOut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300AE-FC1C-4568-8B92-AF6540C87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+разъяснение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Фигура"/>
          <p:cNvSpPr>
            <a:spLocks/>
          </p:cNvSpPr>
          <p:nvPr/>
        </p:nvSpPr>
        <p:spPr bwMode="auto">
          <a:xfrm rot="10800000">
            <a:off x="131763" y="4924425"/>
            <a:ext cx="571500" cy="6334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980"/>
                </a:lnTo>
                <a:lnTo>
                  <a:pt x="17620" y="3980"/>
                </a:lnTo>
                <a:lnTo>
                  <a:pt x="1762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5D5D5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grpSp>
        <p:nvGrpSpPr>
          <p:cNvPr id="6" name="Группа"/>
          <p:cNvGrpSpPr>
            <a:grpSpLocks/>
          </p:cNvGrpSpPr>
          <p:nvPr/>
        </p:nvGrpSpPr>
        <p:grpSpPr bwMode="auto">
          <a:xfrm>
            <a:off x="7837488" y="-20638"/>
            <a:ext cx="1123950" cy="995363"/>
            <a:chOff x="0" y="0"/>
            <a:chExt cx="2995484" cy="2388086"/>
          </a:xfrm>
        </p:grpSpPr>
        <p:sp>
          <p:nvSpPr>
            <p:cNvPr id="7" name="Прямоугольник"/>
            <p:cNvSpPr>
              <a:spLocks noChangeArrowheads="1"/>
            </p:cNvSpPr>
            <p:nvPr/>
          </p:nvSpPr>
          <p:spPr bwMode="auto">
            <a:xfrm>
              <a:off x="592327" y="0"/>
              <a:ext cx="1810829" cy="2113856"/>
            </a:xfrm>
            <a:prstGeom prst="rect">
              <a:avLst/>
            </a:prstGeom>
            <a:solidFill>
              <a:srgbClr val="CC232C"/>
            </a:solidFill>
            <a:ln>
              <a:noFill/>
            </a:ln>
            <a:extLst/>
          </p:spPr>
          <p:txBody>
            <a:bodyPr lIns="0" tIns="0" rIns="0" bIns="0" anchor="ctr"/>
            <a:lstStyle>
              <a:lvl1pPr algn="ctr" defTabSz="1217613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  <a:lvl2pPr algn="ctr" defTabSz="1217613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2pPr>
              <a:lvl3pPr algn="ctr" defTabSz="1217613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3pPr>
              <a:lvl4pPr algn="ctr" defTabSz="1217613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4pPr>
              <a:lvl5pPr algn="ctr" defTabSz="1217613" eaLnBrk="0" hangingPunct="0"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5pPr>
              <a:lvl6pPr marL="457200" algn="ctr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6pPr>
              <a:lvl7pPr marL="914400" algn="ctr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7pPr>
              <a:lvl8pPr marL="1371600" algn="ctr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8pPr>
              <a:lvl9pPr marL="1828800" algn="ctr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9pPr>
            </a:lstStyle>
            <a:p>
              <a:pPr eaLnBrk="1" fontAlgn="auto">
                <a:spcBef>
                  <a:spcPts val="273"/>
                </a:spcBef>
                <a:spcAft>
                  <a:spcPts val="0"/>
                </a:spcAft>
                <a:defRPr/>
              </a:pPr>
              <a:endParaRPr lang="ru-RU" altLang="ru-RU" sz="11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pic>
          <p:nvPicPr>
            <p:cNvPr id="8" name="logo.png" descr="logo.png"/>
            <p:cNvPicPr>
              <a:picLocks noChangeAspect="1"/>
            </p:cNvPicPr>
            <p:nvPr/>
          </p:nvPicPr>
          <p:blipFill>
            <a:blip r:embed="rId2" cstate="print"/>
            <a:srcRect b="23441"/>
            <a:stretch>
              <a:fillRect/>
            </a:stretch>
          </p:blipFill>
          <p:spPr bwMode="auto">
            <a:xfrm>
              <a:off x="0" y="718551"/>
              <a:ext cx="2995485" cy="1669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2" name="Body Level One…"/>
          <p:cNvSpPr txBox="1">
            <a:spLocks noGrp="1"/>
          </p:cNvSpPr>
          <p:nvPr>
            <p:ph type="body" idx="1"/>
          </p:nvPr>
        </p:nvSpPr>
        <p:spPr>
          <a:xfrm>
            <a:off x="302610" y="1482437"/>
            <a:ext cx="8419656" cy="372198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Текст 7"/>
          <p:cNvSpPr>
            <a:spLocks noGrp="1"/>
          </p:cNvSpPr>
          <p:nvPr>
            <p:ph type="body" sz="quarter" idx="13"/>
          </p:nvPr>
        </p:nvSpPr>
        <p:spPr>
          <a:xfrm>
            <a:off x="293643" y="887988"/>
            <a:ext cx="7545512" cy="47477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4" name="Title Text"/>
          <p:cNvSpPr txBox="1">
            <a:spLocks noGrp="1"/>
          </p:cNvSpPr>
          <p:nvPr>
            <p:ph type="title"/>
          </p:nvPr>
        </p:nvSpPr>
        <p:spPr>
          <a:xfrm>
            <a:off x="293643" y="283249"/>
            <a:ext cx="6207294" cy="57927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14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7F2E912-C6AB-4924-B796-99AEFABF4F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 flipV="1">
            <a:off x="0" y="-166836"/>
            <a:ext cx="9144000" cy="2088232"/>
          </a:xfrm>
          <a:prstGeom prst="rect">
            <a:avLst/>
          </a:prstGeom>
          <a:gradFill flip="none" rotWithShape="1">
            <a:gsLst>
              <a:gs pos="46000">
                <a:srgbClr val="F7FFFF"/>
              </a:gs>
              <a:gs pos="58000">
                <a:srgbClr val="C4E0EA">
                  <a:alpha val="50000"/>
                </a:srgbClr>
              </a:gs>
              <a:gs pos="10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971550" y="36513"/>
            <a:ext cx="72009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ru-RU" sz="1200" b="1">
                <a:solidFill>
                  <a:srgbClr val="FFFFFF"/>
                </a:solidFill>
                <a:latin typeface="Tahoma" pitchFamily="34" charset="0"/>
              </a:rPr>
              <a:t>Федеральная служба по надзору в сфере образования и науки Российской Федерации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ru-RU" altLang="ru-RU" sz="1200" b="1">
                <a:solidFill>
                  <a:srgbClr val="003300"/>
                </a:solidFill>
                <a:latin typeface="Tahoma" pitchFamily="34" charset="0"/>
              </a:rPr>
              <a:t>Федеральное государственное бюджетное научное учреждение</a:t>
            </a:r>
          </a:p>
          <a:p>
            <a:pPr algn="ctr">
              <a:lnSpc>
                <a:spcPct val="120000"/>
              </a:lnSpc>
            </a:pPr>
            <a:r>
              <a:rPr lang="ru-RU" altLang="ru-RU" sz="1400" b="1">
                <a:solidFill>
                  <a:srgbClr val="003300"/>
                </a:solidFill>
                <a:latin typeface="Tahoma" pitchFamily="34" charset="0"/>
              </a:rPr>
              <a:t>ФЕДЕРАЛЬНЫЙ ИНСТИТУТ ПЕДАГОГИЧЕСКИХ ИЗМЕРЕНИЙ</a:t>
            </a:r>
            <a:r>
              <a:rPr lang="ru-RU" altLang="ru-RU" sz="1200" b="1">
                <a:solidFill>
                  <a:srgbClr val="003300"/>
                </a:solidFill>
                <a:latin typeface="Tahoma" pitchFamily="34" charset="0"/>
              </a:rPr>
              <a:t/>
            </a:r>
            <a:br>
              <a:rPr lang="ru-RU" altLang="ru-RU" sz="1200" b="1">
                <a:solidFill>
                  <a:srgbClr val="003300"/>
                </a:solidFill>
                <a:latin typeface="Tahoma" pitchFamily="34" charset="0"/>
              </a:rPr>
            </a:br>
            <a:endParaRPr lang="ru-RU" altLang="ru-RU" sz="1200" b="1">
              <a:solidFill>
                <a:srgbClr val="003300"/>
              </a:solidFill>
              <a:latin typeface="Tahoma" pitchFamily="34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985838"/>
            <a:ext cx="9144000" cy="44450"/>
          </a:xfrm>
          <a:prstGeom prst="rect">
            <a:avLst/>
          </a:prstGeom>
          <a:solidFill>
            <a:srgbClr val="416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985838"/>
            <a:ext cx="900113" cy="287337"/>
          </a:xfrm>
          <a:prstGeom prst="rect">
            <a:avLst/>
          </a:prstGeom>
          <a:solidFill>
            <a:srgbClr val="416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Рисунок 10" descr="logo fipi.jpg"/>
          <p:cNvPicPr>
            <a:picLocks noChangeAspect="1"/>
          </p:cNvPicPr>
          <p:nvPr userDrawn="1"/>
        </p:nvPicPr>
        <p:blipFill>
          <a:blip r:embed="rId2" cstate="print"/>
          <a:srcRect l="26758" t="8397" r="27011" b="27168"/>
          <a:stretch>
            <a:fillRect/>
          </a:stretch>
        </p:blipFill>
        <p:spPr bwMode="auto">
          <a:xfrm>
            <a:off x="0" y="0"/>
            <a:ext cx="849313" cy="12017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 userDrawn="1"/>
        </p:nvSpPr>
        <p:spPr>
          <a:xfrm>
            <a:off x="8172450" y="-166688"/>
            <a:ext cx="971550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8172450" y="696913"/>
            <a:ext cx="971550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Рисунок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-95250"/>
            <a:ext cx="97155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 userDrawn="1"/>
        </p:nvSpPr>
        <p:spPr>
          <a:xfrm>
            <a:off x="0" y="5305772"/>
            <a:ext cx="9144000" cy="409228"/>
          </a:xfrm>
          <a:prstGeom prst="rect">
            <a:avLst/>
          </a:prstGeom>
          <a:gradFill flip="none" rotWithShape="1">
            <a:gsLst>
              <a:gs pos="46000">
                <a:srgbClr val="F7FFFF"/>
              </a:gs>
              <a:gs pos="58000">
                <a:srgbClr val="C4E0EA">
                  <a:alpha val="50000"/>
                </a:srgbClr>
              </a:gs>
              <a:gs pos="10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7424"/>
            <a:ext cx="7772400" cy="1225021"/>
          </a:xfrm>
        </p:spPr>
        <p:txBody>
          <a:bodyPr>
            <a:normAutofit/>
          </a:bodyPr>
          <a:lstStyle>
            <a:lvl1pPr>
              <a:defRPr sz="5400">
                <a:gradFill>
                  <a:gsLst>
                    <a:gs pos="0">
                      <a:srgbClr val="003300"/>
                    </a:gs>
                    <a:gs pos="17000">
                      <a:srgbClr val="003300"/>
                    </a:gs>
                    <a:gs pos="41000">
                      <a:srgbClr val="016565"/>
                    </a:gs>
                    <a:gs pos="61000">
                      <a:srgbClr val="016565">
                        <a:alpha val="99000"/>
                      </a:srgbClr>
                    </a:gs>
                    <a:gs pos="100000">
                      <a:srgbClr val="003300"/>
                    </a:gs>
                  </a:gsLst>
                  <a:lin ang="7200000" scaled="0"/>
                </a:gra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153644"/>
            <a:ext cx="6400800" cy="740420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2"/>
          </p:nvPr>
        </p:nvSpPr>
        <p:spPr>
          <a:xfrm>
            <a:off x="4499992" y="5017740"/>
            <a:ext cx="792734" cy="369332"/>
          </a:xfrm>
        </p:spPr>
        <p:txBody>
          <a:bodyPr>
            <a:spAutoFit/>
          </a:bodyPr>
          <a:lstStyle>
            <a:lvl1pPr>
              <a:buNone/>
              <a:defRPr/>
            </a:lvl1pPr>
            <a:lvl2pPr>
              <a:buNone/>
              <a:defRPr/>
            </a:lvl2pPr>
            <a:lvl5pPr marL="714375" indent="-714375" algn="ctr"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3"/>
          </p:nvPr>
        </p:nvSpPr>
        <p:spPr>
          <a:xfrm>
            <a:off x="1187624" y="1129308"/>
            <a:ext cx="7200800" cy="288032"/>
          </a:xfrm>
        </p:spPr>
        <p:txBody>
          <a:bodyPr lIns="36000" tIns="36000" rIns="36000" bIns="3600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1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 userDrawn="1"/>
        </p:nvSpPr>
        <p:spPr>
          <a:xfrm rot="16200000" flipH="1">
            <a:off x="8021538" y="-137170"/>
            <a:ext cx="985292" cy="1259632"/>
          </a:xfrm>
          <a:prstGeom prst="rtTriangle">
            <a:avLst/>
          </a:prstGeom>
          <a:gradFill flip="none" rotWithShape="1">
            <a:gsLst>
              <a:gs pos="46000">
                <a:srgbClr val="F7FFFF"/>
              </a:gs>
              <a:gs pos="58000">
                <a:srgbClr val="C4E0EA">
                  <a:alpha val="50000"/>
                </a:srgbClr>
              </a:gs>
              <a:gs pos="10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7235825" y="5340350"/>
            <a:ext cx="1847850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81AFB5"/>
                </a:solidFill>
                <a:latin typeface="Tahoma"/>
                <a:cs typeface="+mn-cs"/>
              </a:rPr>
              <a:t>© все права защищены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841375"/>
            <a:ext cx="9144000" cy="46038"/>
          </a:xfrm>
          <a:prstGeom prst="rect">
            <a:avLst/>
          </a:prstGeom>
          <a:solidFill>
            <a:srgbClr val="416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841375"/>
            <a:ext cx="827088" cy="215900"/>
          </a:xfrm>
          <a:prstGeom prst="rect">
            <a:avLst/>
          </a:prstGeom>
          <a:solidFill>
            <a:srgbClr val="416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10" descr="logo fipi.jpg"/>
          <p:cNvPicPr>
            <a:picLocks noChangeAspect="1"/>
          </p:cNvPicPr>
          <p:nvPr userDrawn="1"/>
        </p:nvPicPr>
        <p:blipFill>
          <a:blip r:embed="rId2" cstate="print"/>
          <a:srcRect l="26758" t="8397" r="27011" b="27168"/>
          <a:stretch>
            <a:fillRect/>
          </a:stretch>
        </p:blipFill>
        <p:spPr bwMode="auto">
          <a:xfrm>
            <a:off x="0" y="0"/>
            <a:ext cx="75565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ый треугольник 8"/>
          <p:cNvSpPr/>
          <p:nvPr userDrawn="1"/>
        </p:nvSpPr>
        <p:spPr>
          <a:xfrm rot="5400000" flipH="1">
            <a:off x="766988" y="-11411"/>
            <a:ext cx="841275" cy="864096"/>
          </a:xfrm>
          <a:prstGeom prst="rtTriangle">
            <a:avLst/>
          </a:prstGeom>
          <a:gradFill flip="none" rotWithShape="1">
            <a:gsLst>
              <a:gs pos="46000">
                <a:srgbClr val="F7FFFF"/>
              </a:gs>
              <a:gs pos="58000">
                <a:srgbClr val="C4E0EA">
                  <a:alpha val="50000"/>
                </a:srgbClr>
              </a:gs>
              <a:gs pos="10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9"/>
            <a:ext cx="8363272" cy="61241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73325"/>
            <a:ext cx="8229600" cy="3771636"/>
          </a:xfrm>
        </p:spPr>
        <p:txBody>
          <a:bodyPr>
            <a:normAutofit/>
          </a:bodyPr>
          <a:lstStyle>
            <a:lvl1pPr marL="342900" marR="0" indent="342900" algn="just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 sz="24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B772069-E691-44A4-94FA-7A7A7DEDCEE3}" type="datetimeFigureOut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8C96129-42C8-44D4-9BA3-8B9850851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B01B09D-BD4D-4AFD-9ADF-87F6C256F8D8}" type="datetimeFigureOut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1325D53-D84F-43A2-A6B8-239A7ED93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8756B90-5A1E-4F74-A948-9A9A3A88B166}" type="datetimeFigureOut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8808F6E-5926-4A8D-BC8C-32FC228B7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7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6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74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32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90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48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06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6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8AAE3-3F80-4BC0-9C59-4E56EECF97F6}" type="datetimeFigureOut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95981-980A-4B61-86BE-F4B0BD403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10A0515-8879-43BB-A094-6732D302F790}" type="datetimeFigureOut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529AE5-6CD5-4AD4-9CC3-D8D912C02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6F82880-0F6D-471F-88E5-038E68D20180}" type="datetimeFigureOut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D8C575-F4B0-4204-A7DD-18F7F7980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0392EE9-0DAD-4427-93C7-EA8ECD5FFAF1}" type="datetimeFigureOut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1BB2A1F-63ED-45D2-87BC-2902A4BCF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7714251-0810-48F0-A0E0-87C2C2BD5716}" type="datetimeFigureOut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05F9EE4-1BD5-439A-BB80-FE0E3B297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713E497-EA0C-4E16-98D7-68DBC039C9AE}" type="datetimeFigureOut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D765C17-9DC3-43DE-A3ED-3592FDFF0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9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9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B31BA4-F079-4105-9F12-D75CAAAB2BA4}" type="datetimeFigureOut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119475E-86F5-4B4F-829D-2555C8A97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157163"/>
            <a:ext cx="990600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rava_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5378450"/>
            <a:ext cx="16129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111_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57163"/>
            <a:ext cx="802957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EF410D-1DEA-4971-98F3-F6458B0A0120}" type="datetime1">
              <a:rPr lang="ru-RU" altLang="ru-RU"/>
              <a:pPr>
                <a:defRPr/>
              </a:pPr>
              <a:t>25.12.2019</a:t>
            </a:fld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B4E04B-F669-4C52-A910-8B2EE930ADF7}" type="datetime1">
              <a:rPr lang="ru-RU" altLang="ru-RU"/>
              <a:pPr>
                <a:defRPr/>
              </a:pPr>
              <a:t>25.12.2019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EF6597-1C8C-4F20-844D-863A0580FC64}" type="datetime1">
              <a:rPr lang="ru-RU" altLang="ru-RU"/>
              <a:pPr>
                <a:defRPr/>
              </a:pPr>
              <a:t>25.12.2019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377282"/>
            <a:ext cx="3924300" cy="27278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33900" y="2377282"/>
            <a:ext cx="3925888" cy="27278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34570C-B25A-4549-80C3-A700D3FD7829}" type="datetime1">
              <a:rPr lang="ru-RU" altLang="ru-RU"/>
              <a:pPr>
                <a:defRPr/>
              </a:pPr>
              <a:t>25.12.2019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333505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5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5B8F7-0A96-4F06-B839-B5372178DABA}" type="datetimeFigureOut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3448C-31CB-48DE-88F5-483D7CCDF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B70E2E-5C75-4476-B2A6-D302CCA1308B}" type="datetime1">
              <a:rPr lang="ru-RU" altLang="ru-RU"/>
              <a:pPr>
                <a:defRPr/>
              </a:pPr>
              <a:t>25.12.2019</a:t>
            </a:fld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1E132B9-89E1-4AF6-8C84-9086684FA548}" type="datetime1">
              <a:rPr lang="ru-RU" altLang="ru-RU"/>
              <a:pPr>
                <a:defRPr/>
              </a:pPr>
              <a:t>25.12.2019</a:t>
            </a:fld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3CDDDE-3158-4298-A2C1-781BA6E74C33}" type="datetime1">
              <a:rPr lang="ru-RU" altLang="ru-RU"/>
              <a:pPr>
                <a:defRPr/>
              </a:pPr>
              <a:t>25.12.2019</a:t>
            </a:fld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F952AA-376D-4090-9794-85D9391AA3F1}" type="datetime1">
              <a:rPr lang="ru-RU" altLang="ru-RU"/>
              <a:pPr>
                <a:defRPr/>
              </a:pPr>
              <a:t>25.12.2019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B4B4CFA-4FFA-4798-AED4-DA86237CA004}" type="datetime1">
              <a:rPr lang="ru-RU" altLang="ru-RU"/>
              <a:pPr>
                <a:defRPr/>
              </a:pPr>
              <a:t>25.12.2019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5A3EFCC-583A-4653-AF60-1F78E8F546EF}" type="datetime1">
              <a:rPr lang="ru-RU" altLang="ru-RU"/>
              <a:pPr>
                <a:defRPr/>
              </a:pPr>
              <a:t>25.12.2019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7488" y="1177396"/>
            <a:ext cx="2057400" cy="392774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1177396"/>
            <a:ext cx="6019800" cy="39277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7ED7A29-95BF-4D0B-937F-7F225BECFC6A}" type="datetime1">
              <a:rPr lang="ru-RU" altLang="ru-RU"/>
              <a:pPr>
                <a:defRPr/>
              </a:pPr>
              <a:t>25.12.2019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177396"/>
            <a:ext cx="8229600" cy="952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2377282"/>
            <a:ext cx="8002588" cy="2727854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9667EF4-9722-4CC0-98F7-43309CAFE152}" type="datetime1">
              <a:rPr lang="ru-RU" altLang="ru-RU"/>
              <a:pPr>
                <a:defRPr/>
              </a:pPr>
              <a:t>25.12.2019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97" indent="0">
              <a:buNone/>
              <a:defRPr sz="2000" b="1"/>
            </a:lvl2pPr>
            <a:lvl3pPr marL="911605" indent="0">
              <a:buNone/>
              <a:defRPr sz="1800" b="1"/>
            </a:lvl3pPr>
            <a:lvl4pPr marL="1367409" indent="0">
              <a:buNone/>
              <a:defRPr sz="1600" b="1"/>
            </a:lvl4pPr>
            <a:lvl5pPr marL="1823212" indent="0">
              <a:buNone/>
              <a:defRPr sz="1600" b="1"/>
            </a:lvl5pPr>
            <a:lvl6pPr marL="2279008" indent="0">
              <a:buNone/>
              <a:defRPr sz="1600" b="1"/>
            </a:lvl6pPr>
            <a:lvl7pPr marL="2734812" indent="0">
              <a:buNone/>
              <a:defRPr sz="1600" b="1"/>
            </a:lvl7pPr>
            <a:lvl8pPr marL="3190614" indent="0">
              <a:buNone/>
              <a:defRPr sz="1600" b="1"/>
            </a:lvl8pPr>
            <a:lvl9pPr marL="364641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9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797" indent="0">
              <a:buNone/>
              <a:defRPr sz="2000" b="1"/>
            </a:lvl2pPr>
            <a:lvl3pPr marL="911605" indent="0">
              <a:buNone/>
              <a:defRPr sz="1800" b="1"/>
            </a:lvl3pPr>
            <a:lvl4pPr marL="1367409" indent="0">
              <a:buNone/>
              <a:defRPr sz="1600" b="1"/>
            </a:lvl4pPr>
            <a:lvl5pPr marL="1823212" indent="0">
              <a:buNone/>
              <a:defRPr sz="1600" b="1"/>
            </a:lvl5pPr>
            <a:lvl6pPr marL="2279008" indent="0">
              <a:buNone/>
              <a:defRPr sz="1600" b="1"/>
            </a:lvl6pPr>
            <a:lvl7pPr marL="2734812" indent="0">
              <a:buNone/>
              <a:defRPr sz="1600" b="1"/>
            </a:lvl7pPr>
            <a:lvl8pPr marL="3190614" indent="0">
              <a:buNone/>
              <a:defRPr sz="1600" b="1"/>
            </a:lvl8pPr>
            <a:lvl9pPr marL="364641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9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79612-8A33-4CE3-89AC-176B64886570}" type="datetimeFigureOut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E4A20-3FF7-46CB-AF83-9C50B6727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592BA-4875-414F-B1CF-6084789957AF}" type="datetimeFigureOut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1CB2E-0C59-40F6-86FF-387C40F35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9EBE1-9D26-44A9-B7D0-73A0AF31073D}" type="datetimeFigureOut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7E461-7503-41BD-8C53-2364190AB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27544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195944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5797" indent="0">
              <a:buNone/>
              <a:defRPr sz="1200"/>
            </a:lvl2pPr>
            <a:lvl3pPr marL="911605" indent="0">
              <a:buNone/>
              <a:defRPr sz="1000"/>
            </a:lvl3pPr>
            <a:lvl4pPr marL="1367409" indent="0">
              <a:buNone/>
              <a:defRPr sz="900"/>
            </a:lvl4pPr>
            <a:lvl5pPr marL="1823212" indent="0">
              <a:buNone/>
              <a:defRPr sz="900"/>
            </a:lvl5pPr>
            <a:lvl6pPr marL="2279008" indent="0">
              <a:buNone/>
              <a:defRPr sz="900"/>
            </a:lvl6pPr>
            <a:lvl7pPr marL="2734812" indent="0">
              <a:buNone/>
              <a:defRPr sz="900"/>
            </a:lvl7pPr>
            <a:lvl8pPr marL="3190614" indent="0">
              <a:buNone/>
              <a:defRPr sz="900"/>
            </a:lvl8pPr>
            <a:lvl9pPr marL="364641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A5520-0719-4755-A48F-BF6B96E82347}" type="datetimeFigureOut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F2C42-CAC4-4120-B94A-E875C3458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797" indent="0">
              <a:buNone/>
              <a:defRPr sz="2800"/>
            </a:lvl2pPr>
            <a:lvl3pPr marL="911605" indent="0">
              <a:buNone/>
              <a:defRPr sz="2400"/>
            </a:lvl3pPr>
            <a:lvl4pPr marL="1367409" indent="0">
              <a:buNone/>
              <a:defRPr sz="2000"/>
            </a:lvl4pPr>
            <a:lvl5pPr marL="1823212" indent="0">
              <a:buNone/>
              <a:defRPr sz="2000"/>
            </a:lvl5pPr>
            <a:lvl6pPr marL="2279008" indent="0">
              <a:buNone/>
              <a:defRPr sz="2000"/>
            </a:lvl6pPr>
            <a:lvl7pPr marL="2734812" indent="0">
              <a:buNone/>
              <a:defRPr sz="2000"/>
            </a:lvl7pPr>
            <a:lvl8pPr marL="3190614" indent="0">
              <a:buNone/>
              <a:defRPr sz="2000"/>
            </a:lvl8pPr>
            <a:lvl9pPr marL="3646415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5797" indent="0">
              <a:buNone/>
              <a:defRPr sz="1200"/>
            </a:lvl2pPr>
            <a:lvl3pPr marL="911605" indent="0">
              <a:buNone/>
              <a:defRPr sz="1000"/>
            </a:lvl3pPr>
            <a:lvl4pPr marL="1367409" indent="0">
              <a:buNone/>
              <a:defRPr sz="900"/>
            </a:lvl4pPr>
            <a:lvl5pPr marL="1823212" indent="0">
              <a:buNone/>
              <a:defRPr sz="900"/>
            </a:lvl5pPr>
            <a:lvl6pPr marL="2279008" indent="0">
              <a:buNone/>
              <a:defRPr sz="900"/>
            </a:lvl6pPr>
            <a:lvl7pPr marL="2734812" indent="0">
              <a:buNone/>
              <a:defRPr sz="900"/>
            </a:lvl7pPr>
            <a:lvl8pPr marL="3190614" indent="0">
              <a:buNone/>
              <a:defRPr sz="900"/>
            </a:lvl8pPr>
            <a:lvl9pPr marL="364641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0E540-38A8-410C-8AFD-A2FD91CA76B7}" type="datetimeFigureOut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4056C-94A1-4250-8DC2-0C9297C04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58" tIns="45574" rIns="91158" bIns="455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58" tIns="45574" rIns="91158" bIns="45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158" tIns="45574" rIns="91158" bIns="4557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D30461-DF39-4E51-823A-AAA91EBE9BC5}" type="datetimeFigureOut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158" tIns="45574" rIns="91158" bIns="4557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158" tIns="45574" rIns="91158" bIns="4557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437EB3-949E-468B-8741-3722ECBC7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  <p:sldLayoutId id="21474842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marL="45579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6pPr>
      <a:lvl7pPr marL="91160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7pPr>
      <a:lvl8pPr marL="13674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8pPr>
      <a:lvl9pPr marL="18232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238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850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050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911" indent="-227901" algn="l" defTabSz="9116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709" indent="-227901" algn="l" defTabSz="9116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514" indent="-227901" algn="l" defTabSz="9116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317" indent="-227901" algn="l" defTabSz="9116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16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797" algn="l" defTabSz="9116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605" algn="l" defTabSz="9116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409" algn="l" defTabSz="9116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212" algn="l" defTabSz="9116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008" algn="l" defTabSz="9116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812" algn="l" defTabSz="9116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614" algn="l" defTabSz="9116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415" algn="l" defTabSz="9116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58" tIns="45574" rIns="91158" bIns="455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58" tIns="45574" rIns="91158" bIns="45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158" tIns="45574" rIns="91158" bIns="4557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8EBF1C-0E21-4FB7-B797-11728A7CDBD4}" type="datetimeFigureOut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158" tIns="45574" rIns="91158" bIns="4557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158" tIns="45574" rIns="91158" bIns="4557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B1282-077D-4D78-ADEE-D6D68AEBA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  <p:sldLayoutId id="21474842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marL="45579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6pPr>
      <a:lvl7pPr marL="91160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7pPr>
      <a:lvl8pPr marL="13674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8pPr>
      <a:lvl9pPr marL="18232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238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850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050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911" indent="-227901" algn="l" defTabSz="9116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709" indent="-227901" algn="l" defTabSz="9116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514" indent="-227901" algn="l" defTabSz="9116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317" indent="-227901" algn="l" defTabSz="9116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16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797" algn="l" defTabSz="9116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605" algn="l" defTabSz="9116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409" algn="l" defTabSz="9116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212" algn="l" defTabSz="9116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008" algn="l" defTabSz="9116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812" algn="l" defTabSz="9116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614" algn="l" defTabSz="9116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415" algn="l" defTabSz="9116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01794E77-8B3C-4127-8B18-AAF3CDECC8C6}" type="datetimeFigureOut">
              <a:rPr lang="ru-RU"/>
              <a:pPr>
                <a:defRPr/>
              </a:pPr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87EA5FE5-2F8B-4AD2-B51E-829CA2E8A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7792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78075"/>
            <a:ext cx="8002588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3825"/>
            <a:ext cx="21336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9667EF4-9722-4CC0-98F7-43309CAFE152}" type="datetime1">
              <a:rPr lang="ru-RU" altLang="ru-RU"/>
              <a:pPr>
                <a:defRPr/>
              </a:pPr>
              <a:t>25.12.2019</a:t>
            </a:fld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3825"/>
            <a:ext cx="28956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pic>
        <p:nvPicPr>
          <p:cNvPr id="4102" name="Picture 7" descr="logo_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57163"/>
            <a:ext cx="990600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prava_rus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08850" y="5378450"/>
            <a:ext cx="16129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9" descr="logo_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388" y="157163"/>
            <a:ext cx="990600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  <p:sldLayoutId id="2147484286" r:id="rId12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vorekhova@fipi.r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1849388"/>
            <a:ext cx="8602663" cy="1512887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Использование опыта МСИ </a:t>
            </a:r>
            <a:br>
              <a:rPr lang="ru-RU" alt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разработке инструментария ГИА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297734"/>
            <a:ext cx="6400800" cy="74042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Решетникова Оксана Александровна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директор ФГБНУ 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«ФИПИ</a:t>
            </a:r>
            <a:r>
              <a:rPr lang="ru-RU" sz="1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», к.п.н.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3204"/>
            <a:ext cx="8532440" cy="504825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Модель КИМ ГИА в соответствии с ФГОС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35496" y="1057275"/>
            <a:ext cx="6264696" cy="42484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285750" indent="-285750" algn="just" defTabSz="449263">
              <a:spcBef>
                <a:spcPts val="6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ru-RU" altLang="ru-RU" sz="1600" dirty="0" smtClean="0">
                <a:ea typeface="Microsoft YaHei" pitchFamily="34" charset="-122"/>
                <a:cs typeface="Times New Roman" pitchFamily="18" charset="0"/>
              </a:rPr>
              <a:t>Оценка </a:t>
            </a:r>
            <a:r>
              <a:rPr lang="ru-RU" altLang="ru-RU" sz="1600" dirty="0" err="1">
                <a:ea typeface="Microsoft YaHei" pitchFamily="34" charset="-122"/>
                <a:cs typeface="Times New Roman" pitchFamily="18" charset="0"/>
              </a:rPr>
              <a:t>сформированности</a:t>
            </a:r>
            <a:r>
              <a:rPr lang="ru-RU" altLang="ru-RU" sz="1600" dirty="0">
                <a:ea typeface="Microsoft YaHei" pitchFamily="34" charset="-122"/>
                <a:cs typeface="Times New Roman" pitchFamily="18" charset="0"/>
              </a:rPr>
              <a:t> комплекса учебных действий. </a:t>
            </a:r>
            <a:r>
              <a:rPr lang="ru-RU" altLang="ru-RU" sz="1600" dirty="0">
                <a:ea typeface="Calibri" pitchFamily="34" charset="0"/>
                <a:cs typeface="Times New Roman" pitchFamily="18" charset="0"/>
              </a:rPr>
              <a:t>Обеспечивается оценка  метапредметных результатов, приоритетных для данной предметной области</a:t>
            </a:r>
            <a:r>
              <a:rPr lang="ru-RU" altLang="ru-RU" sz="1600" dirty="0">
                <a:ea typeface="Microsoft YaHei" pitchFamily="34" charset="-122"/>
                <a:cs typeface="Times New Roman" pitchFamily="18" charset="0"/>
              </a:rPr>
              <a:t> </a:t>
            </a:r>
            <a:endParaRPr lang="ru-RU" altLang="ru-RU" sz="1600" dirty="0" smtClean="0">
              <a:ea typeface="Microsoft YaHei" pitchFamily="34" charset="-122"/>
              <a:cs typeface="Times New Roman" pitchFamily="18" charset="0"/>
            </a:endParaRPr>
          </a:p>
          <a:p>
            <a:pPr marL="285750" indent="-285750" algn="just" defTabSz="449263">
              <a:spcBef>
                <a:spcPts val="6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ru-RU" altLang="ru-RU" sz="1600" dirty="0" smtClean="0">
                <a:ea typeface="Microsoft YaHei" pitchFamily="34" charset="-122"/>
                <a:cs typeface="Times New Roman" pitchFamily="18" charset="0"/>
              </a:rPr>
              <a:t>Включение контекстных заданий</a:t>
            </a:r>
            <a:endParaRPr lang="ru-RU" altLang="ru-RU" sz="1600" dirty="0">
              <a:ea typeface="Microsoft YaHei" pitchFamily="34" charset="-122"/>
              <a:cs typeface="Times New Roman" pitchFamily="18" charset="0"/>
            </a:endParaRPr>
          </a:p>
          <a:p>
            <a:pPr marL="285750" indent="-285750" algn="just" defTabSz="449263">
              <a:spcBef>
                <a:spcPts val="6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ru-RU" altLang="ru-RU" sz="1600" dirty="0">
                <a:ea typeface="Calibri" pitchFamily="34" charset="0"/>
                <a:cs typeface="Times New Roman" pitchFamily="18" charset="0"/>
              </a:rPr>
              <a:t>Смысловое чтение – в КИМ по всем предметам </a:t>
            </a:r>
            <a:r>
              <a:rPr lang="ru-RU" altLang="ru-RU" sz="1600" dirty="0" smtClean="0">
                <a:ea typeface="Calibri" pitchFamily="34" charset="0"/>
                <a:cs typeface="Times New Roman" pitchFamily="18" charset="0"/>
              </a:rPr>
              <a:t>(поиск </a:t>
            </a:r>
            <a:r>
              <a:rPr lang="ru-RU" altLang="ru-RU" sz="1600" dirty="0">
                <a:ea typeface="Calibri" pitchFamily="34" charset="0"/>
                <a:cs typeface="Times New Roman" pitchFamily="18" charset="0"/>
              </a:rPr>
              <a:t>информации в различных </a:t>
            </a:r>
            <a:r>
              <a:rPr lang="ru-RU" altLang="ru-RU" sz="1600" dirty="0" smtClean="0">
                <a:ea typeface="Calibri" pitchFamily="34" charset="0"/>
                <a:cs typeface="Times New Roman" pitchFamily="18" charset="0"/>
              </a:rPr>
              <a:t>источниках</a:t>
            </a:r>
            <a:r>
              <a:rPr lang="ru-RU" altLang="ru-RU" sz="1600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altLang="ru-RU" sz="1600" dirty="0" smtClean="0">
                <a:ea typeface="Calibri" pitchFamily="34" charset="0"/>
                <a:cs typeface="Times New Roman" pitchFamily="18" charset="0"/>
              </a:rPr>
              <a:t>интерпретация </a:t>
            </a:r>
            <a:r>
              <a:rPr lang="ru-RU" altLang="ru-RU" sz="1600" dirty="0">
                <a:ea typeface="Calibri" pitchFamily="34" charset="0"/>
                <a:cs typeface="Times New Roman" pitchFamily="18" charset="0"/>
              </a:rPr>
              <a:t>и </a:t>
            </a:r>
            <a:r>
              <a:rPr lang="ru-RU" altLang="ru-RU" sz="1600" dirty="0" smtClean="0">
                <a:ea typeface="Calibri" pitchFamily="34" charset="0"/>
                <a:cs typeface="Times New Roman" pitchFamily="18" charset="0"/>
              </a:rPr>
              <a:t>оценка </a:t>
            </a:r>
            <a:r>
              <a:rPr lang="ru-RU" altLang="ru-RU" sz="1600" dirty="0">
                <a:ea typeface="Calibri" pitchFamily="34" charset="0"/>
                <a:cs typeface="Times New Roman" pitchFamily="18" charset="0"/>
              </a:rPr>
              <a:t>информации, </a:t>
            </a:r>
            <a:r>
              <a:rPr lang="ru-RU" altLang="ru-RU" sz="1600" dirty="0" smtClean="0">
                <a:ea typeface="Calibri" pitchFamily="34" charset="0"/>
                <a:cs typeface="Times New Roman" pitchFamily="18" charset="0"/>
              </a:rPr>
              <a:t>решение </a:t>
            </a:r>
            <a:r>
              <a:rPr lang="ru-RU" altLang="ru-RU" sz="1600" dirty="0">
                <a:ea typeface="Calibri" pitchFamily="34" charset="0"/>
                <a:cs typeface="Times New Roman" pitchFamily="18" charset="0"/>
              </a:rPr>
              <a:t>проблемных ситуаций на основе новой текстовой или графической информации</a:t>
            </a:r>
            <a:r>
              <a:rPr lang="ru-RU" altLang="ru-RU" sz="1600" dirty="0" smtClean="0">
                <a:ea typeface="Calibri" pitchFamily="34" charset="0"/>
                <a:cs typeface="Times New Roman" pitchFamily="18" charset="0"/>
              </a:rPr>
              <a:t>)</a:t>
            </a:r>
            <a:endParaRPr lang="ru-RU" altLang="ru-RU" sz="1600" dirty="0">
              <a:ea typeface="Microsoft YaHei" pitchFamily="34" charset="-122"/>
              <a:cs typeface="Arial" pitchFamily="34" charset="0"/>
            </a:endParaRPr>
          </a:p>
          <a:p>
            <a:pPr marL="285750" indent="-285750" algn="just" defTabSz="449263">
              <a:spcBef>
                <a:spcPts val="6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ru-RU" altLang="ru-RU" sz="1600" dirty="0">
                <a:cs typeface="Arial" pitchFamily="34" charset="0"/>
              </a:rPr>
              <a:t>Расширение спектра  познавательных действий, проверяемых заданиями КИМ. </a:t>
            </a:r>
            <a:r>
              <a:rPr lang="ru-RU" altLang="ru-RU" sz="1600" dirty="0" smtClean="0">
                <a:cs typeface="Arial" pitchFamily="34" charset="0"/>
              </a:rPr>
              <a:t>Приоритет – задания </a:t>
            </a:r>
            <a:r>
              <a:rPr lang="ru-RU" altLang="ru-RU" sz="1600" dirty="0">
                <a:cs typeface="Arial" pitchFamily="34" charset="0"/>
              </a:rPr>
              <a:t>на объяснение, аргументацию, интеграцию, сравнение, </a:t>
            </a:r>
            <a:r>
              <a:rPr lang="ru-RU" altLang="ru-RU" sz="1600" dirty="0" smtClean="0">
                <a:cs typeface="Arial" pitchFamily="34" charset="0"/>
              </a:rPr>
              <a:t>аргументированную оценку</a:t>
            </a:r>
            <a:endParaRPr lang="ru-RU" altLang="ru-RU" sz="1600" dirty="0">
              <a:cs typeface="Arial" pitchFamily="34" charset="0"/>
            </a:endParaRPr>
          </a:p>
          <a:p>
            <a:pPr marL="285750" indent="-285750" algn="just" defTabSz="449263">
              <a:spcBef>
                <a:spcPts val="6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ru-RU" altLang="ru-RU" sz="1600" dirty="0">
                <a:ea typeface="Microsoft YaHei" pitchFamily="34" charset="-122"/>
              </a:rPr>
              <a:t>Акцент на  практико-ориентированные </a:t>
            </a:r>
            <a:r>
              <a:rPr lang="ru-RU" altLang="ru-RU" sz="1600" dirty="0" smtClean="0">
                <a:ea typeface="Microsoft YaHei" pitchFamily="34" charset="-122"/>
              </a:rPr>
              <a:t>задания</a:t>
            </a:r>
          </a:p>
          <a:p>
            <a:pPr marL="265113" indent="-265113" algn="just" defTabSz="914400" eaLnBrk="1" fontAlgn="auto" hangingPunct="1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Постепенный перевод КИМ </a:t>
            </a:r>
            <a:r>
              <a:rPr lang="ru-RU" sz="1600" dirty="0" smtClean="0">
                <a:solidFill>
                  <a:srgbClr val="000000"/>
                </a:solidFill>
              </a:rPr>
              <a:t>в компьютерный формат с возможностями включения в КИМ реальных и виртуальных лабораторных экспериментов, интерактивных заданий, использования </a:t>
            </a:r>
            <a:r>
              <a:rPr lang="ru-RU" sz="1600" dirty="0" err="1" smtClean="0">
                <a:solidFill>
                  <a:srgbClr val="000000"/>
                </a:solidFill>
              </a:rPr>
              <a:t>интернет-ресурсов</a:t>
            </a:r>
            <a:endParaRPr lang="ru-RU" sz="1600" dirty="0" smtClean="0">
              <a:solidFill>
                <a:srgbClr val="000000"/>
              </a:solidFill>
            </a:endParaRPr>
          </a:p>
          <a:p>
            <a:pPr marL="285750" indent="-285750" algn="just" defTabSz="449263">
              <a:spcBef>
                <a:spcPts val="600"/>
              </a:spcBef>
              <a:buClr>
                <a:srgbClr val="000000"/>
              </a:buClr>
              <a:buFont typeface="Wingdings" pitchFamily="2" charset="2"/>
              <a:buChar char="Ø"/>
            </a:pPr>
            <a:endParaRPr lang="ru-RU" altLang="ru-RU" sz="1600" dirty="0">
              <a:ea typeface="Microsoft YaHei" pitchFamily="34" charset="-122"/>
            </a:endParaRPr>
          </a:p>
          <a:p>
            <a:pPr marL="285750" indent="-285750" algn="just" defTabSz="449263">
              <a:spcBef>
                <a:spcPts val="600"/>
              </a:spcBef>
              <a:buFont typeface="Wingdings" pitchFamily="2" charset="2"/>
              <a:buChar char="Ø"/>
            </a:pPr>
            <a:endParaRPr lang="ru-RU" altLang="ru-RU" sz="1600" dirty="0">
              <a:cs typeface="Arial" pitchFamily="34" charset="0"/>
            </a:endParaRPr>
          </a:p>
          <a:p>
            <a:pPr marL="285750" indent="-285750" algn="just" defTabSz="449263">
              <a:spcBef>
                <a:spcPts val="600"/>
              </a:spcBef>
              <a:buFont typeface="Wingdings" pitchFamily="2" charset="2"/>
              <a:buChar char="Ø"/>
            </a:pPr>
            <a:endParaRPr lang="ru-RU" altLang="ru-RU" sz="1600" dirty="0">
              <a:cs typeface="Arial" pitchFamily="34" charset="0"/>
            </a:endParaRPr>
          </a:p>
          <a:p>
            <a:pPr marL="285750" indent="-285750" algn="just" defTabSz="449263">
              <a:spcBef>
                <a:spcPts val="600"/>
              </a:spcBef>
              <a:buFont typeface="Wingdings" pitchFamily="2" charset="2"/>
              <a:buChar char="Ø"/>
            </a:pPr>
            <a:endParaRPr lang="ru-RU" altLang="ru-RU" sz="1600" dirty="0">
              <a:cs typeface="Arial" pitchFamily="34" charset="0"/>
            </a:endParaRPr>
          </a:p>
          <a:p>
            <a:pPr marL="285750" indent="-285750" algn="ctr" defTabSz="449263">
              <a:spcBef>
                <a:spcPts val="600"/>
              </a:spcBef>
              <a:buFont typeface="Wingdings" pitchFamily="2" charset="2"/>
              <a:buChar char="Ø"/>
            </a:pPr>
            <a:endParaRPr lang="ru-RU" altLang="ru-RU" sz="1600" b="1" dirty="0">
              <a:cs typeface="Arial" pitchFamily="34" charset="0"/>
            </a:endParaRPr>
          </a:p>
          <a:p>
            <a:pPr marL="285750" indent="-285750" algn="just" defTabSz="449263">
              <a:spcBef>
                <a:spcPts val="600"/>
              </a:spcBef>
              <a:buFont typeface="Wingdings" pitchFamily="2" charset="2"/>
              <a:buChar char="Ø"/>
            </a:pPr>
            <a:endParaRPr lang="ru-RU" altLang="ru-RU" sz="1600" dirty="0"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5400000">
            <a:off x="3886189" y="3255277"/>
            <a:ext cx="4873726" cy="457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73000"/>
                </a:schemeClr>
              </a:gs>
              <a:gs pos="0">
                <a:schemeClr val="tx2">
                  <a:lumMod val="75000"/>
                </a:schemeClr>
              </a:gs>
              <a:gs pos="50000">
                <a:srgbClr val="31A9A3"/>
              </a:gs>
              <a:gs pos="100000">
                <a:schemeClr val="bg2">
                  <a:lumMod val="85000"/>
                  <a:alpha val="18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913284"/>
            <a:ext cx="284380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defTabSz="449263">
              <a:spcBef>
                <a:spcPts val="600"/>
              </a:spcBef>
              <a:buClr>
                <a:srgbClr val="C00000"/>
              </a:buClr>
              <a:buSzPct val="125000"/>
              <a:buFont typeface="Arial Black" pitchFamily="34" charset="0"/>
              <a:buChar char="!"/>
              <a:tabLst>
                <a:tab pos="180975" algn="l"/>
              </a:tabLst>
            </a:pPr>
            <a:r>
              <a:rPr lang="ru-RU" altLang="ru-RU" sz="1600" b="1" dirty="0" smtClean="0">
                <a:ea typeface="Microsoft YaHei" pitchFamily="34" charset="-122"/>
                <a:cs typeface="Times New Roman" pitchFamily="18" charset="0"/>
              </a:rPr>
              <a:t>Эволюционное развитие моделей КИМ для ГИА, опциональное включение новых заданий</a:t>
            </a:r>
          </a:p>
          <a:p>
            <a:pPr marL="180975" indent="-180975" defTabSz="449263">
              <a:spcBef>
                <a:spcPts val="600"/>
              </a:spcBef>
              <a:buClr>
                <a:srgbClr val="C00000"/>
              </a:buClr>
              <a:buSzPct val="125000"/>
              <a:buFont typeface="Arial Black" pitchFamily="34" charset="0"/>
              <a:buChar char="!"/>
              <a:tabLst>
                <a:tab pos="180975" algn="l"/>
              </a:tabLst>
            </a:pPr>
            <a:r>
              <a:rPr lang="ru-RU" altLang="ru-RU" sz="1600" b="1" dirty="0" smtClean="0">
                <a:ea typeface="Microsoft YaHei" pitchFamily="34" charset="-122"/>
                <a:cs typeface="Times New Roman" pitchFamily="18" charset="0"/>
              </a:rPr>
              <a:t>Анализ готовности регионов</a:t>
            </a:r>
          </a:p>
          <a:p>
            <a:pPr marL="180975" indent="-180975" defTabSz="449263">
              <a:spcBef>
                <a:spcPts val="600"/>
              </a:spcBef>
              <a:buClr>
                <a:srgbClr val="C00000"/>
              </a:buClr>
              <a:buSzPct val="125000"/>
              <a:buFont typeface="Arial Black" pitchFamily="34" charset="0"/>
              <a:buChar char="!"/>
              <a:tabLst>
                <a:tab pos="180975" algn="l"/>
              </a:tabLst>
            </a:pPr>
            <a:r>
              <a:rPr lang="ru-RU" altLang="ru-RU" sz="1600" b="1" dirty="0" smtClean="0">
                <a:ea typeface="Microsoft YaHei" pitchFamily="34" charset="-122"/>
                <a:cs typeface="Times New Roman" pitchFamily="18" charset="0"/>
              </a:rPr>
              <a:t>Широкомасштабные апробации, работа с учителями</a:t>
            </a:r>
          </a:p>
          <a:p>
            <a:pPr marL="180975" indent="-180975" defTabSz="449263">
              <a:buClr>
                <a:srgbClr val="C00000"/>
              </a:buClr>
              <a:buSzPct val="116000"/>
              <a:buFont typeface="Times New Roman" pitchFamily="18" charset="0"/>
              <a:buChar char="!"/>
              <a:tabLst>
                <a:tab pos="180975" algn="l"/>
              </a:tabLst>
            </a:pPr>
            <a:endParaRPr lang="ru-RU" altLang="ru-RU" sz="1600" dirty="0" smtClean="0">
              <a:solidFill>
                <a:srgbClr val="FF0000"/>
              </a:solidFill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3793604"/>
            <a:ext cx="2448272" cy="1492716"/>
          </a:xfrm>
          <a:prstGeom prst="rect">
            <a:avLst/>
          </a:prstGeom>
          <a:solidFill>
            <a:srgbClr val="CBE4ED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449263">
              <a:buClr>
                <a:srgbClr val="000000"/>
              </a:buClr>
            </a:pPr>
            <a:r>
              <a:rPr lang="ru-RU" altLang="ru-RU" sz="1300" b="1" i="1" u="sng" dirty="0" err="1" smtClean="0">
                <a:ea typeface="Microsoft YaHei" pitchFamily="34" charset="-122"/>
                <a:cs typeface="Times New Roman" pitchFamily="18" charset="0"/>
              </a:rPr>
              <a:t>Справочно</a:t>
            </a:r>
            <a:r>
              <a:rPr lang="ru-RU" altLang="ru-RU" sz="1300" b="1" i="1" dirty="0" smtClean="0">
                <a:ea typeface="Microsoft YaHei" pitchFamily="34" charset="-122"/>
                <a:cs typeface="Times New Roman" pitchFamily="18" charset="0"/>
              </a:rPr>
              <a:t>: </a:t>
            </a:r>
          </a:p>
          <a:p>
            <a:pPr defTabSz="449263">
              <a:buClr>
                <a:srgbClr val="000000"/>
              </a:buClr>
            </a:pPr>
            <a:r>
              <a:rPr lang="ru-RU" altLang="ru-RU" sz="1300" b="1" i="1" dirty="0" smtClean="0">
                <a:ea typeface="Microsoft YaHei" pitchFamily="34" charset="-122"/>
                <a:cs typeface="Times New Roman" pitchFamily="18" charset="0"/>
              </a:rPr>
              <a:t>ЕГЭ </a:t>
            </a:r>
            <a:r>
              <a:rPr lang="ru-RU" altLang="ru-RU" sz="1300" i="1" dirty="0" smtClean="0">
                <a:ea typeface="Microsoft YaHei" pitchFamily="34" charset="-122"/>
                <a:cs typeface="Times New Roman" pitchFamily="18" charset="0"/>
              </a:rPr>
              <a:t>– </a:t>
            </a:r>
            <a:br>
              <a:rPr lang="ru-RU" altLang="ru-RU" sz="1300" i="1" dirty="0" smtClean="0">
                <a:ea typeface="Microsoft YaHei" pitchFamily="34" charset="-122"/>
                <a:cs typeface="Times New Roman" pitchFamily="18" charset="0"/>
              </a:rPr>
            </a:br>
            <a:r>
              <a:rPr lang="ru-RU" altLang="ru-RU" sz="1300" i="1" dirty="0" smtClean="0">
                <a:ea typeface="Microsoft YaHei" pitchFamily="34" charset="-122"/>
                <a:cs typeface="Times New Roman" pitchFamily="18" charset="0"/>
              </a:rPr>
              <a:t>около 700 тыс. участников, около 40 тыс. экспертов ПК</a:t>
            </a:r>
            <a:br>
              <a:rPr lang="ru-RU" altLang="ru-RU" sz="1300" i="1" dirty="0" smtClean="0">
                <a:ea typeface="Microsoft YaHei" pitchFamily="34" charset="-122"/>
                <a:cs typeface="Times New Roman" pitchFamily="18" charset="0"/>
              </a:rPr>
            </a:br>
            <a:r>
              <a:rPr lang="ru-RU" altLang="ru-RU" sz="1300" b="1" i="1" dirty="0" smtClean="0">
                <a:ea typeface="Microsoft YaHei" pitchFamily="34" charset="-122"/>
                <a:cs typeface="Times New Roman" pitchFamily="18" charset="0"/>
              </a:rPr>
              <a:t>ОГЭ</a:t>
            </a:r>
            <a:r>
              <a:rPr lang="ru-RU" altLang="ru-RU" sz="1300" i="1" dirty="0" smtClean="0">
                <a:ea typeface="Microsoft YaHei" pitchFamily="34" charset="-122"/>
                <a:cs typeface="Times New Roman" pitchFamily="18" charset="0"/>
              </a:rPr>
              <a:t> – </a:t>
            </a:r>
            <a:br>
              <a:rPr lang="ru-RU" altLang="ru-RU" sz="1300" i="1" dirty="0" smtClean="0">
                <a:ea typeface="Microsoft YaHei" pitchFamily="34" charset="-122"/>
                <a:cs typeface="Times New Roman" pitchFamily="18" charset="0"/>
              </a:rPr>
            </a:br>
            <a:r>
              <a:rPr lang="ru-RU" altLang="ru-RU" sz="1300" i="1" dirty="0" smtClean="0">
                <a:ea typeface="Microsoft YaHei" pitchFamily="34" charset="-122"/>
                <a:cs typeface="Times New Roman" pitchFamily="18" charset="0"/>
              </a:rPr>
              <a:t>более 1,5 млн. участников, </a:t>
            </a:r>
            <a:br>
              <a:rPr lang="ru-RU" altLang="ru-RU" sz="1300" i="1" dirty="0" smtClean="0">
                <a:ea typeface="Microsoft YaHei" pitchFamily="34" charset="-122"/>
                <a:cs typeface="Times New Roman" pitchFamily="18" charset="0"/>
              </a:rPr>
            </a:br>
            <a:r>
              <a:rPr lang="ru-RU" altLang="ru-RU" sz="1300" i="1" dirty="0" smtClean="0">
                <a:ea typeface="Microsoft YaHei" pitchFamily="34" charset="-122"/>
                <a:cs typeface="Times New Roman" pitchFamily="18" charset="0"/>
              </a:rPr>
              <a:t>более 60 тыс. экспертов ПК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1196"/>
            <a:ext cx="8676456" cy="6127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Смысловое чтение. ОГЭ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2079625"/>
            <a:ext cx="2911475" cy="350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217863"/>
            <a:ext cx="3910012" cy="1944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2066925"/>
            <a:ext cx="2312987" cy="3452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3232150"/>
            <a:ext cx="2944812" cy="2039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Текст 2"/>
          <p:cNvSpPr txBox="1">
            <a:spLocks noGrp="1"/>
          </p:cNvSpPr>
          <p:nvPr>
            <p:ph idx="1"/>
          </p:nvPr>
        </p:nvSpPr>
        <p:spPr>
          <a:xfrm>
            <a:off x="436116" y="841276"/>
            <a:ext cx="8384356" cy="1076325"/>
          </a:xfr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ru-RU" sz="1600" dirty="0" smtClean="0"/>
              <a:t>Снижение доли заданий на работу с явно заданной информацией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ru-RU" sz="1600" dirty="0" smtClean="0"/>
              <a:t>Увеличение доли задания на интерпретацию текстовой информации, применение информации и ее оценку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1840" y="2857500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16565"/>
                </a:solidFill>
              </a:rPr>
              <a:t>Обществознание</a:t>
            </a:r>
            <a:endParaRPr lang="ru-RU" sz="1600" b="1" dirty="0">
              <a:solidFill>
                <a:srgbClr val="01656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249746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16565"/>
                </a:solidFill>
              </a:rPr>
              <a:t>Физика</a:t>
            </a:r>
            <a:endParaRPr lang="ru-RU" sz="1600" b="1" dirty="0">
              <a:solidFill>
                <a:srgbClr val="01656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273324"/>
            <a:ext cx="3336107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033" y="156493"/>
            <a:ext cx="8892479" cy="6127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Математическая грамотность. ОГЭ, ЕГЭ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9308"/>
            <a:ext cx="4104134" cy="43080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433564"/>
            <a:ext cx="3313112" cy="207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20650"/>
            <a:ext cx="8362950" cy="6127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Естественнонаучная грамотность. ОГЭ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417340"/>
            <a:ext cx="5105400" cy="790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339752" y="1849388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16565"/>
                </a:solidFill>
              </a:rPr>
              <a:t>Физика</a:t>
            </a:r>
            <a:endParaRPr lang="ru-RU" sz="1400" b="1" dirty="0">
              <a:solidFill>
                <a:srgbClr val="01656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393762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16565"/>
                </a:solidFill>
              </a:rPr>
              <a:t>Химия</a:t>
            </a:r>
            <a:endParaRPr lang="ru-RU" sz="1400" b="1" dirty="0">
              <a:solidFill>
                <a:srgbClr val="016565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145532"/>
            <a:ext cx="4562141" cy="16629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452320" y="278549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16565"/>
                </a:solidFill>
              </a:rPr>
              <a:t>Биология</a:t>
            </a:r>
            <a:endParaRPr lang="ru-RU" sz="1400" b="1" dirty="0">
              <a:solidFill>
                <a:srgbClr val="016565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09428"/>
            <a:ext cx="5067300" cy="75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225652"/>
            <a:ext cx="5010150" cy="981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1196"/>
            <a:ext cx="8362950" cy="612775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Методологические умения. ОГЭ, ЕГЭ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345332"/>
            <a:ext cx="4464496" cy="10072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3FCBC47-4C98-4808-A162-69089B1F84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1008" t="18346" r="5649" b="13460"/>
          <a:stretch/>
        </p:blipFill>
        <p:spPr>
          <a:xfrm>
            <a:off x="5364088" y="1129308"/>
            <a:ext cx="3528393" cy="444105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876256" y="84127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16565"/>
                </a:solidFill>
              </a:rPr>
              <a:t>Биология</a:t>
            </a:r>
            <a:endParaRPr lang="ru-RU" sz="1400" b="1" dirty="0">
              <a:solidFill>
                <a:srgbClr val="01656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985292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16565"/>
                </a:solidFill>
              </a:rPr>
              <a:t>Химия (реальный эксперимент)</a:t>
            </a:r>
            <a:endParaRPr lang="ru-RU" sz="1400" b="1" dirty="0">
              <a:solidFill>
                <a:srgbClr val="01656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5696" y="2425452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16565"/>
                </a:solidFill>
              </a:rPr>
              <a:t>Физика (реальный эксперимент)</a:t>
            </a:r>
            <a:endParaRPr lang="ru-RU" sz="1400" b="1" dirty="0">
              <a:solidFill>
                <a:srgbClr val="016565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713484"/>
            <a:ext cx="3907252" cy="18434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289548"/>
            <a:ext cx="4086101" cy="22918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20650"/>
            <a:ext cx="8362950" cy="6127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Финансовая грамотность. ОГЭ, ЕГЭ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364958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16565"/>
                </a:solidFill>
              </a:rPr>
              <a:t>Обществознание</a:t>
            </a:r>
            <a:endParaRPr lang="ru-RU" sz="1600" b="1" dirty="0">
              <a:solidFill>
                <a:srgbClr val="01656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3688" y="120131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16565"/>
                </a:solidFill>
              </a:rPr>
              <a:t>Математика</a:t>
            </a:r>
            <a:endParaRPr lang="ru-RU" sz="1600" b="1" dirty="0">
              <a:solidFill>
                <a:srgbClr val="016565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01316"/>
            <a:ext cx="4456024" cy="2016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353444"/>
            <a:ext cx="4464496" cy="21450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9429" y="3937620"/>
            <a:ext cx="4664571" cy="1368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633364"/>
            <a:ext cx="4392488" cy="598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1196"/>
            <a:ext cx="8362950" cy="612775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Практико-ориентированный контекст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985292"/>
            <a:ext cx="3092450" cy="4354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9308"/>
            <a:ext cx="2943225" cy="2209800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921396"/>
            <a:ext cx="3672408" cy="14388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3433564"/>
            <a:ext cx="3763974" cy="11979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380312" y="5089748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16565"/>
                </a:solidFill>
              </a:rPr>
              <a:t>Физика</a:t>
            </a:r>
            <a:endParaRPr lang="ru-RU" sz="1400" b="1" dirty="0">
              <a:solidFill>
                <a:srgbClr val="01656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105730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16565"/>
                </a:solidFill>
              </a:rPr>
              <a:t>Обществознание</a:t>
            </a:r>
            <a:endParaRPr lang="ru-RU" sz="1400" b="1" dirty="0">
              <a:solidFill>
                <a:srgbClr val="01656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944" y="156135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16565"/>
                </a:solidFill>
              </a:rPr>
              <a:t>Биология</a:t>
            </a:r>
            <a:endParaRPr lang="ru-RU" sz="1400" b="1" dirty="0">
              <a:solidFill>
                <a:srgbClr val="01656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350557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16565"/>
                </a:solidFill>
              </a:rPr>
              <a:t>Информатика</a:t>
            </a:r>
            <a:endParaRPr lang="ru-RU" sz="1400" b="1" dirty="0">
              <a:solidFill>
                <a:srgbClr val="016565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729708"/>
            <a:ext cx="4296320" cy="5402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51520" y="480171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rgbClr val="016565"/>
                </a:solidFill>
              </a:rPr>
              <a:t>Ин.яз</a:t>
            </a:r>
            <a:r>
              <a:rPr lang="ru-RU" sz="1400" b="1" dirty="0" smtClean="0">
                <a:solidFill>
                  <a:srgbClr val="016565"/>
                </a:solidFill>
              </a:rPr>
              <a:t>.</a:t>
            </a:r>
            <a:endParaRPr lang="ru-RU" sz="1400" b="1" dirty="0">
              <a:solidFill>
                <a:srgbClr val="01656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" y="121196"/>
            <a:ext cx="8363272" cy="61241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Акценты, которые принимаются во внимание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при разработке перспективных моделей КИМ ГИА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7300"/>
            <a:ext cx="7992888" cy="3771636"/>
          </a:xfrm>
        </p:spPr>
        <p:txBody>
          <a:bodyPr>
            <a:noAutofit/>
          </a:bodyPr>
          <a:lstStyle/>
          <a:p>
            <a:pPr indent="0">
              <a:lnSpc>
                <a:spcPct val="130000"/>
              </a:lnSpc>
              <a:buNone/>
            </a:pPr>
            <a:r>
              <a:rPr lang="ru-RU" sz="1800" b="1" dirty="0" smtClean="0"/>
              <a:t>Концептуальные изменения </a:t>
            </a:r>
            <a:r>
              <a:rPr lang="en-US" sz="1800" b="1" dirty="0" smtClean="0"/>
              <a:t>PISA-2018</a:t>
            </a:r>
            <a:endParaRPr lang="en-US" sz="1800" dirty="0"/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1700" i="1" dirty="0" smtClean="0"/>
              <a:t>оценка базовых читательских умений при </a:t>
            </a:r>
            <a:r>
              <a:rPr lang="ru-RU" sz="1700" i="1" dirty="0"/>
              <a:t>чтении сложных и множественных текстов: смысловое чтение, определение основной темы</a:t>
            </a:r>
            <a:r>
              <a:rPr lang="ru-RU" sz="1700" i="1" dirty="0" smtClean="0"/>
              <a:t>, формулирование выводов 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1700" i="1" dirty="0" smtClean="0"/>
              <a:t>акцент на </a:t>
            </a:r>
            <a:r>
              <a:rPr lang="ru-RU" sz="1700" i="1" dirty="0"/>
              <a:t>чтении множественных текстов: интерпретация и обобщение информации из нескольких отличающихся </a:t>
            </a:r>
            <a:r>
              <a:rPr lang="ru-RU" sz="1700" i="1" dirty="0" smtClean="0"/>
              <a:t>источников</a:t>
            </a:r>
            <a:endParaRPr lang="ru-RU" sz="1700" i="1" dirty="0"/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1700" i="1" dirty="0" smtClean="0"/>
              <a:t>изменения в  тематике текстов, ориентир на новые современные условия (например, использование информации в Интернете)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1700" i="1" dirty="0"/>
              <a:t>п</a:t>
            </a:r>
            <a:r>
              <a:rPr lang="ru-RU" sz="1700" i="1" dirty="0" smtClean="0"/>
              <a:t>олностью компьютеризированная модель предъявления инструментария оценки с использованием интерактивных заданий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endParaRPr lang="ru-RU" sz="1600" i="1" dirty="0" smtClean="0"/>
          </a:p>
          <a:p>
            <a:pPr indent="0">
              <a:lnSpc>
                <a:spcPct val="130000"/>
              </a:lnSpc>
              <a:buNone/>
            </a:pPr>
            <a:endParaRPr lang="ru-RU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337953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050" y="265212"/>
            <a:ext cx="8362950" cy="504825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Цель – повышение качества и конкурентоспособности отечественного образования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468313" y="1057274"/>
            <a:ext cx="8208143" cy="42484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285750" indent="-285750" algn="just" defTabSz="449263">
              <a:buClr>
                <a:srgbClr val="000000"/>
              </a:buClr>
              <a:buFont typeface="Courier New" pitchFamily="49" charset="0"/>
              <a:buChar char="o"/>
            </a:pPr>
            <a:endParaRPr lang="ru-RU" altLang="ru-RU" b="1" dirty="0" smtClean="0">
              <a:ea typeface="Microsoft YaHei" pitchFamily="34" charset="-122"/>
              <a:cs typeface="Times New Roman" pitchFamily="18" charset="0"/>
            </a:endParaRPr>
          </a:p>
          <a:p>
            <a:pPr marL="285750" indent="-285750" defTabSz="449263">
              <a:buClr>
                <a:srgbClr val="000000"/>
              </a:buClr>
            </a:pPr>
            <a:r>
              <a:rPr lang="ru-RU" altLang="ru-RU" b="1" dirty="0" smtClean="0">
                <a:ea typeface="Microsoft YaHei" pitchFamily="34" charset="-122"/>
                <a:cs typeface="Times New Roman" pitchFamily="18" charset="0"/>
              </a:rPr>
              <a:t>Естественные и искусственные «барьеры»:</a:t>
            </a:r>
            <a:endParaRPr lang="ru-RU" altLang="ru-RU" dirty="0" smtClean="0">
              <a:ea typeface="Microsoft YaHei" pitchFamily="34" charset="-122"/>
              <a:cs typeface="Times New Roman" pitchFamily="18" charset="0"/>
            </a:endParaRPr>
          </a:p>
          <a:p>
            <a:pPr marL="285750" indent="-285750" algn="just" defTabSz="449263">
              <a:spcBef>
                <a:spcPts val="1200"/>
              </a:spcBef>
              <a:buClr>
                <a:srgbClr val="000000"/>
              </a:buClr>
              <a:buFont typeface="Courier New" pitchFamily="49" charset="0"/>
              <a:buChar char="o"/>
            </a:pPr>
            <a:r>
              <a:rPr lang="ru-RU" altLang="ru-RU" dirty="0">
                <a:ea typeface="Microsoft YaHei" pitchFamily="34" charset="-122"/>
                <a:cs typeface="Times New Roman" pitchFamily="18" charset="0"/>
              </a:rPr>
              <a:t>социальная значимость индивидуальных результатов </a:t>
            </a:r>
            <a:r>
              <a:rPr lang="ru-RU" altLang="ru-RU" dirty="0" smtClean="0">
                <a:ea typeface="Microsoft YaHei" pitchFamily="34" charset="-122"/>
                <a:cs typeface="Times New Roman" pitchFamily="18" charset="0"/>
              </a:rPr>
              <a:t>ГИА</a:t>
            </a:r>
          </a:p>
          <a:p>
            <a:pPr marL="285750" indent="-285750" algn="just" defTabSz="449263">
              <a:spcBef>
                <a:spcPts val="1200"/>
              </a:spcBef>
              <a:buClr>
                <a:srgbClr val="000000"/>
              </a:buClr>
              <a:buFont typeface="Courier New" pitchFamily="49" charset="0"/>
              <a:buChar char="o"/>
            </a:pPr>
            <a:r>
              <a:rPr lang="ru-RU" altLang="ru-RU" dirty="0" smtClean="0">
                <a:ea typeface="Microsoft YaHei" pitchFamily="34" charset="-122"/>
                <a:cs typeface="Times New Roman" pitchFamily="18" charset="0"/>
              </a:rPr>
              <a:t>необходимость учета при разработке экзаменационных моделей приоритетов государственной политики в общем образовании, ФГОС, содержания учебников ФПУ, санитарных норм (!)</a:t>
            </a:r>
          </a:p>
          <a:p>
            <a:pPr marL="285750" indent="-285750" algn="just" defTabSz="449263">
              <a:spcBef>
                <a:spcPts val="1200"/>
              </a:spcBef>
              <a:buClr>
                <a:srgbClr val="000000"/>
              </a:buClr>
              <a:buFont typeface="Courier New" pitchFamily="49" charset="0"/>
              <a:buChar char="o"/>
            </a:pPr>
            <a:r>
              <a:rPr lang="ru-RU" altLang="ru-RU" dirty="0" smtClean="0">
                <a:ea typeface="Microsoft YaHei" pitchFamily="34" charset="-122"/>
                <a:cs typeface="Times New Roman" pitchFamily="18" charset="0"/>
              </a:rPr>
              <a:t>необходимость учета социально-экономического и этнокультурного контекста различных субъектов РФ с целью предотвращения дискриминации участников ГИА</a:t>
            </a:r>
          </a:p>
          <a:p>
            <a:pPr marL="285750" indent="-285750" algn="just" defTabSz="449263">
              <a:spcBef>
                <a:spcPts val="1200"/>
              </a:spcBef>
              <a:buClr>
                <a:srgbClr val="000000"/>
              </a:buClr>
              <a:buFont typeface="Courier New" pitchFamily="49" charset="0"/>
              <a:buChar char="o"/>
            </a:pPr>
            <a:r>
              <a:rPr lang="ru-RU" altLang="ru-RU" dirty="0" smtClean="0">
                <a:ea typeface="Microsoft YaHei" pitchFamily="34" charset="-122"/>
                <a:cs typeface="Times New Roman" pitchFamily="18" charset="0"/>
              </a:rPr>
              <a:t>использование открытых банков ГИА</a:t>
            </a:r>
          </a:p>
          <a:p>
            <a:pPr marL="285750" indent="-285750" algn="just" defTabSz="449263">
              <a:spcBef>
                <a:spcPts val="1200"/>
              </a:spcBef>
              <a:buClr>
                <a:srgbClr val="000000"/>
              </a:buClr>
              <a:buFont typeface="Courier New" pitchFamily="49" charset="0"/>
              <a:buChar char="o"/>
            </a:pPr>
            <a:r>
              <a:rPr lang="ru-RU" altLang="ru-RU" dirty="0" err="1" smtClean="0">
                <a:ea typeface="Microsoft YaHei" pitchFamily="34" charset="-122"/>
                <a:cs typeface="Times New Roman" pitchFamily="18" charset="0"/>
              </a:rPr>
              <a:t>востребованность</a:t>
            </a:r>
            <a:r>
              <a:rPr lang="ru-RU" altLang="ru-RU" dirty="0" smtClean="0">
                <a:ea typeface="Microsoft YaHei" pitchFamily="34" charset="-122"/>
                <a:cs typeface="Times New Roman" pitchFamily="18" charset="0"/>
              </a:rPr>
              <a:t> вузами не функциональной грамотности, а </a:t>
            </a:r>
            <a:r>
              <a:rPr lang="ru-RU" altLang="ru-RU" dirty="0" err="1" smtClean="0">
                <a:ea typeface="Microsoft YaHei" pitchFamily="34" charset="-122"/>
                <a:cs typeface="Times New Roman" pitchFamily="18" charset="0"/>
              </a:rPr>
              <a:t>предпрофессиональной</a:t>
            </a:r>
            <a:r>
              <a:rPr lang="ru-RU" altLang="ru-RU" dirty="0" smtClean="0">
                <a:ea typeface="Microsoft YaHei" pitchFamily="34" charset="-122"/>
                <a:cs typeface="Times New Roman" pitchFamily="18" charset="0"/>
              </a:rPr>
              <a:t> грамотности</a:t>
            </a:r>
          </a:p>
          <a:p>
            <a:pPr marL="285750" indent="-285750" algn="just" defTabSz="449263">
              <a:buClr>
                <a:srgbClr val="000000"/>
              </a:buClr>
              <a:buFont typeface="Courier New" pitchFamily="49" charset="0"/>
              <a:buChar char="o"/>
            </a:pPr>
            <a:endParaRPr lang="ru-RU" altLang="ru-RU" dirty="0" smtClean="0">
              <a:ea typeface="Microsoft YaHei" pitchFamily="34" charset="-122"/>
              <a:cs typeface="Times New Roman" pitchFamily="18" charset="0"/>
            </a:endParaRPr>
          </a:p>
          <a:p>
            <a:pPr marL="285750" indent="-285750" algn="just" defTabSz="449263">
              <a:buClr>
                <a:srgbClr val="000000"/>
              </a:buClr>
              <a:buFont typeface="Courier New" pitchFamily="49" charset="0"/>
              <a:buChar char="o"/>
            </a:pPr>
            <a:endParaRPr lang="ru-RU" altLang="ru-RU" dirty="0">
              <a:ea typeface="Microsoft YaHei" pitchFamily="34" charset="-122"/>
              <a:cs typeface="Times New Roman" pitchFamily="18" charset="0"/>
            </a:endParaRPr>
          </a:p>
          <a:p>
            <a:pPr marL="285750" indent="-285750" algn="just" defTabSz="449263">
              <a:buClr>
                <a:srgbClr val="000000"/>
              </a:buClr>
              <a:buFont typeface="Courier New" pitchFamily="49" charset="0"/>
              <a:buChar char="o"/>
            </a:pPr>
            <a:endParaRPr lang="ru-RU" altLang="ru-RU" dirty="0">
              <a:ea typeface="Microsoft YaHei" pitchFamily="34" charset="-122"/>
            </a:endParaRPr>
          </a:p>
          <a:p>
            <a:pPr marL="285750" indent="-285750" algn="just" defTabSz="449263">
              <a:buFont typeface="Times New Roman" pitchFamily="18" charset="0"/>
              <a:buNone/>
            </a:pPr>
            <a:endParaRPr lang="ru-RU" altLang="ru-RU" dirty="0">
              <a:cs typeface="Arial" pitchFamily="34" charset="0"/>
            </a:endParaRPr>
          </a:p>
          <a:p>
            <a:pPr marL="285750" indent="-285750" algn="just" defTabSz="449263">
              <a:buFont typeface="Times New Roman" pitchFamily="18" charset="0"/>
              <a:buNone/>
            </a:pPr>
            <a:endParaRPr lang="ru-RU" altLang="ru-RU" dirty="0">
              <a:cs typeface="Arial" pitchFamily="34" charset="0"/>
            </a:endParaRPr>
          </a:p>
          <a:p>
            <a:pPr marL="285750" indent="-285750" algn="just" defTabSz="449263">
              <a:buFont typeface="Times New Roman" pitchFamily="18" charset="0"/>
              <a:buNone/>
            </a:pPr>
            <a:endParaRPr lang="ru-RU" altLang="ru-RU" dirty="0">
              <a:cs typeface="Arial" pitchFamily="34" charset="0"/>
            </a:endParaRPr>
          </a:p>
          <a:p>
            <a:pPr marL="285750" indent="-285750" algn="ctr" defTabSz="449263">
              <a:buFont typeface="Times New Roman" pitchFamily="18" charset="0"/>
              <a:buNone/>
            </a:pPr>
            <a:endParaRPr lang="ru-RU" altLang="ru-RU" sz="2000" b="1" dirty="0">
              <a:cs typeface="Arial" pitchFamily="34" charset="0"/>
            </a:endParaRPr>
          </a:p>
          <a:p>
            <a:pPr marL="285750" indent="-285750" algn="just" defTabSz="449263">
              <a:buFont typeface="Times New Roman" pitchFamily="18" charset="0"/>
              <a:buNone/>
            </a:pPr>
            <a:endParaRPr lang="ru-RU" altLang="ru-RU" sz="20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1079500" y="3238501"/>
            <a:ext cx="71120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500"/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827584" y="2065412"/>
            <a:ext cx="7776864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000" b="1" dirty="0">
                <a:solidFill>
                  <a:srgbClr val="1E4649"/>
                </a:solidFill>
                <a:latin typeface="Cambria" pitchFamily="18" charset="0"/>
                <a:cs typeface="Calibri" panose="020F0502020204030204" pitchFamily="34" charset="0"/>
              </a:rPr>
              <a:t>БЛАГОДАРЮ ЗА ВНИМАНИЕ!</a:t>
            </a:r>
          </a:p>
          <a:p>
            <a:pPr algn="ctr">
              <a:spcBef>
                <a:spcPct val="50000"/>
              </a:spcBef>
            </a:pPr>
            <a:endParaRPr lang="ru-RU" altLang="ru-RU" sz="3000" b="1" dirty="0" smtClean="0">
              <a:solidFill>
                <a:srgbClr val="1E4649"/>
              </a:solidFill>
              <a:latin typeface="Cambria" pitchFamily="18" charset="0"/>
              <a:cs typeface="Calibri" panose="020F0502020204030204" pitchFamily="34" charset="0"/>
            </a:endParaRPr>
          </a:p>
          <a:p>
            <a:pPr algn="ctr">
              <a:spcBef>
                <a:spcPct val="50000"/>
              </a:spcBef>
            </a:pPr>
            <a:endParaRPr lang="ru-RU" altLang="ru-RU" sz="3000" b="1" dirty="0">
              <a:solidFill>
                <a:srgbClr val="1E4649"/>
              </a:solidFill>
              <a:latin typeface="Cambria" pitchFamily="18" charset="0"/>
              <a:cs typeface="Calibri" panose="020F0502020204030204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US" altLang="ru-RU" sz="2000" b="1" dirty="0">
                <a:solidFill>
                  <a:srgbClr val="1E4649"/>
                </a:solidFill>
                <a:latin typeface="Cambria" pitchFamily="18" charset="0"/>
                <a:cs typeface="Calibri" panose="020F0502020204030204" pitchFamily="34" charset="0"/>
                <a:hlinkClick r:id="rId3"/>
              </a:rPr>
              <a:t>fipi@fipi.ru</a:t>
            </a:r>
            <a:r>
              <a:rPr lang="en-US" altLang="ru-RU" sz="2000" b="1" dirty="0">
                <a:solidFill>
                  <a:srgbClr val="1E4649"/>
                </a:solidFill>
                <a:latin typeface="Cambria" pitchFamily="18" charset="0"/>
                <a:cs typeface="Calibri" panose="020F0502020204030204" pitchFamily="34" charset="0"/>
              </a:rPr>
              <a:t> </a:t>
            </a:r>
            <a:endParaRPr lang="ru-RU" altLang="ru-RU" sz="2000" b="1" dirty="0">
              <a:solidFill>
                <a:srgbClr val="1E4649"/>
              </a:solidFill>
              <a:latin typeface="Cambria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62950" cy="6127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3200" b="1" dirty="0" smtClean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МСИ и ГИА</a:t>
            </a:r>
            <a:endParaRPr lang="ru-RU" altLang="ru-RU" sz="3200" b="1" dirty="0">
              <a:solidFill>
                <a:schemeClr val="tx2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69082"/>
            <a:ext cx="3672408" cy="3636119"/>
          </a:xfrm>
        </p:spPr>
        <p:txBody>
          <a:bodyPr/>
          <a:lstStyle/>
          <a:p>
            <a:pPr marL="265113" indent="-263525" algn="l">
              <a:buFont typeface="Wingdings" pitchFamily="2" charset="2"/>
              <a:buNone/>
              <a:tabLst>
                <a:tab pos="265113" algn="l"/>
              </a:tabLs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МСИ</a:t>
            </a:r>
          </a:p>
          <a:p>
            <a:pPr marL="265113" indent="-263525">
              <a:buFont typeface="Courier New" panose="02070309020205020404" pitchFamily="49" charset="0"/>
              <a:buChar char="o"/>
              <a:tabLst>
                <a:tab pos="265113" algn="l"/>
              </a:tabLst>
              <a:defRPr/>
            </a:pPr>
            <a:r>
              <a:rPr lang="ru-RU" sz="1500" b="1" dirty="0" smtClean="0"/>
              <a:t>исследование</a:t>
            </a:r>
          </a:p>
          <a:p>
            <a:pPr marL="265113" indent="-263525">
              <a:buFont typeface="Courier New" panose="02070309020205020404" pitchFamily="49" charset="0"/>
              <a:buChar char="o"/>
              <a:tabLst>
                <a:tab pos="265113" algn="l"/>
              </a:tabLst>
              <a:defRPr/>
            </a:pPr>
            <a:r>
              <a:rPr lang="ru-RU" sz="1500" dirty="0" smtClean="0"/>
              <a:t>на основе рамок международных исследований</a:t>
            </a:r>
          </a:p>
          <a:p>
            <a:pPr marL="265113" indent="-263525">
              <a:buFont typeface="Courier New" panose="02070309020205020404" pitchFamily="49" charset="0"/>
              <a:buChar char="o"/>
              <a:tabLst>
                <a:tab pos="265113" algn="l"/>
              </a:tabLst>
              <a:defRPr/>
            </a:pPr>
            <a:r>
              <a:rPr lang="ru-RU" sz="1500" dirty="0" smtClean="0"/>
              <a:t>оценка учебных достижений </a:t>
            </a:r>
            <a:r>
              <a:rPr lang="ru-RU" sz="1500" dirty="0"/>
              <a:t>или компетентности </a:t>
            </a:r>
            <a:r>
              <a:rPr lang="ru-RU" sz="1500" b="1" i="1" dirty="0" smtClean="0"/>
              <a:t>выборки обучающихся</a:t>
            </a:r>
            <a:r>
              <a:rPr lang="ru-RU" sz="1500" dirty="0" smtClean="0"/>
              <a:t> </a:t>
            </a:r>
            <a:r>
              <a:rPr lang="ru-RU" sz="1500" dirty="0"/>
              <a:t>без проведения индивидуальной </a:t>
            </a:r>
            <a:r>
              <a:rPr lang="ru-RU" sz="1500" dirty="0" smtClean="0"/>
              <a:t>оценки</a:t>
            </a:r>
          </a:p>
          <a:p>
            <a:pPr marL="265113" indent="-263525">
              <a:buFont typeface="Courier New" panose="02070309020205020404" pitchFamily="49" charset="0"/>
              <a:buChar char="o"/>
              <a:tabLst>
                <a:tab pos="265113" algn="l"/>
              </a:tabLst>
              <a:defRPr/>
            </a:pPr>
            <a:r>
              <a:rPr lang="ru-RU" sz="1500" b="1" dirty="0" smtClean="0"/>
              <a:t>сравнение результатов стран-участниц</a:t>
            </a:r>
            <a:r>
              <a:rPr lang="ru-RU" sz="1500" dirty="0" smtClean="0"/>
              <a:t>, выявление тенденций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ru-RU" sz="16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4211960" y="1597646"/>
            <a:ext cx="4536504" cy="356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58" tIns="45574" rIns="91158" bIns="45574">
            <a:noAutofit/>
          </a:bodyPr>
          <a:lstStyle>
            <a:lvl1pPr marL="341850" marR="0" indent="341850" algn="just" defTabSz="911605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8238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850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1050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6911" indent="-227901" algn="l" defTabSz="9116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2709" indent="-227901" algn="l" defTabSz="9116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514" indent="-227901" algn="l" defTabSz="9116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317" indent="-227901" algn="l" defTabSz="9116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algn="l">
              <a:buFont typeface="Wingdings" pitchFamily="2" charset="2"/>
              <a:buNone/>
              <a:tabLst>
                <a:tab pos="361950" algn="l"/>
              </a:tabLs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ГИА</a:t>
            </a:r>
          </a:p>
          <a:p>
            <a:pPr marL="265113" indent="-265113">
              <a:buFont typeface="Courier New" panose="02070309020205020404" pitchFamily="49" charset="0"/>
              <a:buChar char="o"/>
              <a:tabLst>
                <a:tab pos="361950" algn="l"/>
              </a:tabLst>
              <a:defRPr/>
            </a:pPr>
            <a:r>
              <a:rPr lang="ru-RU" sz="1500" b="1" dirty="0" smtClean="0"/>
              <a:t>аттестация</a:t>
            </a:r>
            <a:r>
              <a:rPr lang="ru-RU" sz="1500" dirty="0" smtClean="0"/>
              <a:t> по программам ООО и СОО; «</a:t>
            </a:r>
            <a:r>
              <a:rPr lang="ru-RU" sz="1500" b="1" dirty="0" smtClean="0"/>
              <a:t>высокие ставки</a:t>
            </a:r>
            <a:r>
              <a:rPr lang="ru-RU" sz="1500" dirty="0" smtClean="0"/>
              <a:t>»</a:t>
            </a:r>
          </a:p>
          <a:p>
            <a:pPr marL="265113" indent="-265113">
              <a:buFont typeface="Courier New" panose="02070309020205020404" pitchFamily="49" charset="0"/>
              <a:buChar char="o"/>
              <a:tabLst>
                <a:tab pos="361950" algn="l"/>
              </a:tabLst>
              <a:defRPr/>
            </a:pPr>
            <a:r>
              <a:rPr lang="ru-RU" sz="1500" dirty="0" smtClean="0"/>
              <a:t>на основе ФК ГОС / ФГОС</a:t>
            </a:r>
          </a:p>
          <a:p>
            <a:pPr marL="265113" indent="-265113">
              <a:buFont typeface="Courier New" panose="02070309020205020404" pitchFamily="49" charset="0"/>
              <a:buChar char="o"/>
              <a:tabLst>
                <a:tab pos="361950" algn="l"/>
              </a:tabLst>
              <a:defRPr/>
            </a:pPr>
            <a:r>
              <a:rPr lang="ru-RU" sz="1500" dirty="0" smtClean="0"/>
              <a:t>оценка </a:t>
            </a:r>
            <a:r>
              <a:rPr lang="ru-RU" sz="1500" b="1" i="1" dirty="0"/>
              <a:t>индивидуальных достижений</a:t>
            </a:r>
            <a:r>
              <a:rPr lang="ru-RU" sz="1500" b="1" dirty="0"/>
              <a:t> </a:t>
            </a:r>
            <a:r>
              <a:rPr lang="ru-RU" sz="1500" dirty="0" smtClean="0"/>
              <a:t>обучающихся, с целью их дифференциации по уровню подготовки</a:t>
            </a:r>
          </a:p>
          <a:p>
            <a:pPr marL="265113" indent="-265113">
              <a:buFont typeface="Courier New" panose="02070309020205020404" pitchFamily="49" charset="0"/>
              <a:buChar char="o"/>
              <a:tabLst>
                <a:tab pos="361950" algn="l"/>
              </a:tabLst>
              <a:defRPr/>
            </a:pPr>
            <a:r>
              <a:rPr lang="ru-RU" sz="1500" b="1" dirty="0" smtClean="0"/>
              <a:t>ранжирование</a:t>
            </a:r>
            <a:r>
              <a:rPr lang="ru-RU" sz="1500" dirty="0" smtClean="0"/>
              <a:t> обучающихся </a:t>
            </a:r>
            <a:r>
              <a:rPr lang="ru-RU" sz="1500" dirty="0"/>
              <a:t>с целью </a:t>
            </a:r>
            <a:r>
              <a:rPr lang="ru-RU" sz="1500" dirty="0" smtClean="0"/>
              <a:t>отбора в профильные классы средней школы / конкурсного отбора в вузы</a:t>
            </a:r>
          </a:p>
          <a:p>
            <a:pPr marL="265113" indent="-265113">
              <a:buFont typeface="Courier New" panose="02070309020205020404" pitchFamily="49" charset="0"/>
              <a:buChar char="o"/>
              <a:tabLst>
                <a:tab pos="361950" algn="l"/>
              </a:tabLst>
              <a:defRPr/>
            </a:pPr>
            <a:r>
              <a:rPr lang="ru-RU" sz="1500" b="1" dirty="0" smtClean="0"/>
              <a:t>сопоставимость результатов</a:t>
            </a:r>
            <a:r>
              <a:rPr lang="ru-RU" sz="1500" dirty="0" smtClean="0"/>
              <a:t> разных лет </a:t>
            </a:r>
            <a:br>
              <a:rPr lang="ru-RU" sz="1500" dirty="0" smtClean="0"/>
            </a:br>
            <a:r>
              <a:rPr lang="ru-RU" sz="1500" dirty="0" smtClean="0"/>
              <a:t>(4 года)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07504" y="1057300"/>
            <a:ext cx="7848872" cy="400110"/>
            <a:chOff x="539552" y="1129308"/>
            <a:chExt cx="8280920" cy="400110"/>
          </a:xfrm>
        </p:grpSpPr>
        <p:sp>
          <p:nvSpPr>
            <p:cNvPr id="5" name="TextBox 4"/>
            <p:cNvSpPr txBox="1"/>
            <p:nvPr/>
          </p:nvSpPr>
          <p:spPr>
            <a:xfrm>
              <a:off x="539552" y="1129308"/>
              <a:ext cx="82809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Различие целей                  специфика инструментария </a:t>
              </a:r>
              <a:endParaRPr lang="ru-RU" sz="2000" dirty="0"/>
            </a:p>
          </p:txBody>
        </p:sp>
        <p:sp>
          <p:nvSpPr>
            <p:cNvPr id="6" name="Стрелка вправо 5"/>
            <p:cNvSpPr/>
            <p:nvPr/>
          </p:nvSpPr>
          <p:spPr>
            <a:xfrm>
              <a:off x="3563888" y="1273324"/>
              <a:ext cx="792088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0" y="1489348"/>
            <a:ext cx="9144000" cy="720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73000"/>
                </a:schemeClr>
              </a:gs>
              <a:gs pos="0">
                <a:schemeClr val="tx2">
                  <a:lumMod val="75000"/>
                </a:schemeClr>
              </a:gs>
              <a:gs pos="50000">
                <a:srgbClr val="31A9A3"/>
              </a:gs>
              <a:gs pos="100000">
                <a:schemeClr val="bg2">
                  <a:lumMod val="85000"/>
                  <a:alpha val="18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62950" cy="6127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3200" b="1" dirty="0" smtClean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МСИ и ГИА</a:t>
            </a:r>
            <a:endParaRPr lang="ru-RU" altLang="ru-RU" sz="3200" b="1" dirty="0">
              <a:solidFill>
                <a:schemeClr val="tx2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69083"/>
            <a:ext cx="3456384" cy="3708127"/>
          </a:xfrm>
        </p:spPr>
        <p:txBody>
          <a:bodyPr/>
          <a:lstStyle/>
          <a:p>
            <a:pPr marL="265113" indent="-263525" algn="l">
              <a:buFont typeface="Wingdings" pitchFamily="2" charset="2"/>
              <a:buNone/>
              <a:tabLst>
                <a:tab pos="265113" algn="l"/>
              </a:tabLs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МСИ</a:t>
            </a:r>
          </a:p>
          <a:p>
            <a:pPr marL="265113" indent="-265113">
              <a:buFont typeface="Courier New" panose="02070309020205020404" pitchFamily="49" charset="0"/>
              <a:buChar char="o"/>
              <a:defRPr/>
            </a:pPr>
            <a:r>
              <a:rPr lang="ru-RU" sz="1600" dirty="0" smtClean="0"/>
              <a:t>ограниченное число заданий, «индивидуальность» заданий</a:t>
            </a:r>
          </a:p>
          <a:p>
            <a:pPr marL="265113" indent="-265113">
              <a:buFont typeface="Courier New" panose="02070309020205020404" pitchFamily="49" charset="0"/>
              <a:buChar char="o"/>
              <a:defRPr/>
            </a:pPr>
            <a:r>
              <a:rPr lang="ru-RU" sz="1600" dirty="0" smtClean="0"/>
              <a:t>индивидуальные тетради, компьютерная форма предъявления ИМ</a:t>
            </a:r>
          </a:p>
          <a:p>
            <a:pPr marL="265113" indent="-265113">
              <a:buFont typeface="Courier New" panose="02070309020205020404" pitchFamily="49" charset="0"/>
              <a:buChar char="o"/>
              <a:defRPr/>
            </a:pPr>
            <a:r>
              <a:rPr lang="ru-RU" sz="1600" dirty="0" smtClean="0"/>
              <a:t>значительный период проверки, централизованная экспертная проверка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ru-RU" sz="16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3995936" y="1633364"/>
            <a:ext cx="5040560" cy="356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58" tIns="45574" rIns="91158" bIns="45574">
            <a:noAutofit/>
          </a:bodyPr>
          <a:lstStyle>
            <a:lvl1pPr marL="341850" marR="0" indent="341850" algn="just" defTabSz="911605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9775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8238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3850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1050" indent="-2270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6911" indent="-227901" algn="l" defTabSz="9116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2709" indent="-227901" algn="l" defTabSz="9116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514" indent="-227901" algn="l" defTabSz="9116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317" indent="-227901" algn="l" defTabSz="9116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algn="l">
              <a:buFont typeface="Wingdings" pitchFamily="2" charset="2"/>
              <a:buNone/>
              <a:tabLst>
                <a:tab pos="361950" algn="l"/>
              </a:tabLs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ГИА</a:t>
            </a:r>
          </a:p>
          <a:p>
            <a:pPr marL="265113" indent="-265113"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361950" algn="l"/>
              </a:tabLst>
              <a:defRPr/>
            </a:pPr>
            <a:r>
              <a:rPr lang="ru-RU" sz="1500" b="1" dirty="0" smtClean="0"/>
              <a:t> </a:t>
            </a:r>
            <a:r>
              <a:rPr lang="ru-RU" sz="1500" dirty="0" smtClean="0"/>
              <a:t>значительное число заданий в варианте КИМ, задача обеспечения содержательной </a:t>
            </a:r>
            <a:r>
              <a:rPr lang="ru-RU" sz="1500" dirty="0" err="1" smtClean="0"/>
              <a:t>валидности</a:t>
            </a:r>
            <a:r>
              <a:rPr lang="ru-RU" sz="1500" dirty="0" smtClean="0"/>
              <a:t> (тематическое разнообразие заданий)</a:t>
            </a:r>
          </a:p>
          <a:p>
            <a:pPr marL="265113" indent="-265113"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361950" algn="l"/>
              </a:tabLst>
              <a:defRPr/>
            </a:pPr>
            <a:r>
              <a:rPr lang="ru-RU" sz="1500" dirty="0" smtClean="0"/>
              <a:t>бланковая технология: формы заданий «под бланк», стандартизация структуры КИМ по предмету, инструкций, системы оценивания</a:t>
            </a:r>
          </a:p>
          <a:p>
            <a:pPr marL="265113" indent="-265113"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361950" algn="l"/>
              </a:tabLst>
              <a:defRPr/>
            </a:pPr>
            <a:r>
              <a:rPr lang="ru-RU" sz="1500" dirty="0" smtClean="0"/>
              <a:t>большое число вариантов, задача обеспечения эквивалентности вариантов (большие банки калиброванных заданий)</a:t>
            </a:r>
          </a:p>
          <a:p>
            <a:pPr marL="265113" indent="-265113">
              <a:lnSpc>
                <a:spcPct val="100000"/>
              </a:lnSpc>
              <a:buFont typeface="Courier New" panose="02070309020205020404" pitchFamily="49" charset="0"/>
              <a:buChar char="o"/>
              <a:tabLst>
                <a:tab pos="361950" algn="l"/>
              </a:tabLst>
              <a:defRPr/>
            </a:pPr>
            <a:r>
              <a:rPr lang="ru-RU" sz="1500" dirty="0" smtClean="0"/>
              <a:t>короткий период проверки (1-5 дней), автоматизированная и экспертная проверка; задача обеспечения согласованной работы ПК в каждом субъекте РФ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07504" y="1057300"/>
            <a:ext cx="7848872" cy="400110"/>
            <a:chOff x="539552" y="1129308"/>
            <a:chExt cx="8280920" cy="400110"/>
          </a:xfrm>
        </p:grpSpPr>
        <p:sp>
          <p:nvSpPr>
            <p:cNvPr id="5" name="TextBox 4"/>
            <p:cNvSpPr txBox="1"/>
            <p:nvPr/>
          </p:nvSpPr>
          <p:spPr>
            <a:xfrm>
              <a:off x="539552" y="1129308"/>
              <a:ext cx="82809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Различие целей                  специфика инструментария </a:t>
              </a:r>
              <a:endParaRPr lang="ru-RU" sz="2000" dirty="0"/>
            </a:p>
          </p:txBody>
        </p:sp>
        <p:sp>
          <p:nvSpPr>
            <p:cNvPr id="6" name="Стрелка вправо 5"/>
            <p:cNvSpPr/>
            <p:nvPr/>
          </p:nvSpPr>
          <p:spPr>
            <a:xfrm>
              <a:off x="3563888" y="1273324"/>
              <a:ext cx="792088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0" y="1489348"/>
            <a:ext cx="9144000" cy="720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73000"/>
                </a:schemeClr>
              </a:gs>
              <a:gs pos="0">
                <a:schemeClr val="tx2">
                  <a:lumMod val="75000"/>
                </a:schemeClr>
              </a:gs>
              <a:gs pos="50000">
                <a:srgbClr val="31A9A3"/>
              </a:gs>
              <a:gs pos="100000">
                <a:schemeClr val="bg2">
                  <a:lumMod val="85000"/>
                  <a:alpha val="18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62950" cy="6127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Учет международного опыта в ГИА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73324"/>
            <a:ext cx="8229600" cy="410445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defRPr/>
            </a:pPr>
            <a:r>
              <a:rPr lang="ru-RU" sz="1800" dirty="0" smtClean="0"/>
              <a:t>подходы к формированию рамки теста</a:t>
            </a:r>
          </a:p>
          <a:p>
            <a:pPr>
              <a:spcBef>
                <a:spcPts val="1200"/>
              </a:spcBef>
              <a:defRPr/>
            </a:pPr>
            <a:r>
              <a:rPr lang="ru-RU" sz="1800" dirty="0" smtClean="0"/>
              <a:t>подходы к разработке заданий с развернутым ответом и системы их оценивания</a:t>
            </a:r>
          </a:p>
          <a:p>
            <a:pPr>
              <a:spcBef>
                <a:spcPts val="1200"/>
              </a:spcBef>
              <a:defRPr/>
            </a:pPr>
            <a:r>
              <a:rPr lang="ru-RU" sz="1800" dirty="0" smtClean="0"/>
              <a:t>подходы к организации проверки развернутых ответов участников ГИА (масштабирован опыт проверки работ МСИ)</a:t>
            </a:r>
          </a:p>
          <a:p>
            <a:pPr>
              <a:spcBef>
                <a:spcPts val="1200"/>
              </a:spcBef>
              <a:defRPr/>
            </a:pPr>
            <a:r>
              <a:rPr lang="ru-RU" sz="1800" dirty="0" smtClean="0"/>
              <a:t>методы определения </a:t>
            </a:r>
            <a:r>
              <a:rPr lang="ru-RU" sz="1800" dirty="0" err="1" smtClean="0"/>
              <a:t>критериального</a:t>
            </a:r>
            <a:r>
              <a:rPr lang="ru-RU" sz="1800" dirty="0" smtClean="0"/>
              <a:t> балла, алгоритмы статистической обработки результатов</a:t>
            </a:r>
          </a:p>
          <a:p>
            <a:pPr>
              <a:spcBef>
                <a:spcPts val="1200"/>
              </a:spcBef>
              <a:defRPr/>
            </a:pPr>
            <a:r>
              <a:rPr lang="ru-RU" sz="1800" dirty="0" smtClean="0"/>
              <a:t>подходы к разработке заданий с практико-ориентированным контекстом; заданиям, проверяющим навыки смыслового чтения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560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403649" y="71835"/>
            <a:ext cx="68572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Таксономия PISA (грамотность чтения) </a:t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 ОГЭ по обществознанию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17296"/>
            <a:ext cx="8424936" cy="4880543"/>
          </a:xfrm>
          <a:prstGeom prst="rect">
            <a:avLst/>
          </a:prstGeom>
          <a:noFill/>
          <a:ln w="9525">
            <a:solidFill>
              <a:srgbClr val="2E3192"/>
            </a:solidFill>
            <a:miter lim="800000"/>
            <a:headEnd/>
            <a:tailEnd/>
          </a:ln>
        </p:spPr>
      </p:pic>
      <p:sp>
        <p:nvSpPr>
          <p:cNvPr id="8" name="Выноска 1 7"/>
          <p:cNvSpPr/>
          <p:nvPr/>
        </p:nvSpPr>
        <p:spPr>
          <a:xfrm>
            <a:off x="5796136" y="481237"/>
            <a:ext cx="3347864" cy="696078"/>
          </a:xfrm>
          <a:prstGeom prst="borderCallout1">
            <a:avLst>
              <a:gd name="adj1" fmla="val 48673"/>
              <a:gd name="adj2" fmla="val -196"/>
              <a:gd name="adj3" fmla="val 111157"/>
              <a:gd name="adj4" fmla="val -23618"/>
            </a:avLst>
          </a:prstGeom>
          <a:solidFill>
            <a:srgbClr val="FBE6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Общая ориентация в содержании текста и понимание его целостного смысла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1817385"/>
            <a:ext cx="2808312" cy="320036"/>
          </a:xfrm>
          <a:prstGeom prst="rect">
            <a:avLst/>
          </a:prstGeom>
          <a:solidFill>
            <a:srgbClr val="D0FB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Выявление информации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5508104" y="1897394"/>
            <a:ext cx="432048" cy="12001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5508104" y="2017407"/>
            <a:ext cx="432048" cy="12001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907704" y="3337553"/>
            <a:ext cx="2736304" cy="420047"/>
          </a:xfrm>
          <a:prstGeom prst="rect">
            <a:avLst/>
          </a:prstGeom>
          <a:solidFill>
            <a:srgbClr val="D0FB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Рефлексия на содержание текста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4644008" y="3337554"/>
            <a:ext cx="360040" cy="12001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4644008" y="3497572"/>
            <a:ext cx="360040" cy="8000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115616" y="2617474"/>
            <a:ext cx="3384376" cy="320036"/>
          </a:xfrm>
          <a:prstGeom prst="rect">
            <a:avLst/>
          </a:prstGeom>
          <a:solidFill>
            <a:srgbClr val="D0FB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Интерпретация и развитие смысла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4499992" y="2777491"/>
            <a:ext cx="50405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31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403649" y="235595"/>
            <a:ext cx="68572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Математическая грамотность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467544" y="946520"/>
            <a:ext cx="4040188" cy="710847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42875" marR="0" lvl="0" indent="-342875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63502"/>
                </a:solidFill>
                <a:uLnTx/>
                <a:uFillTx/>
                <a:latin typeface="+mj-lt"/>
                <a:ea typeface="+mn-ea"/>
                <a:cs typeface="+mn-cs"/>
              </a:rPr>
              <a:t>PISA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A63502"/>
              </a:solidFill>
              <a:uLnTx/>
              <a:uFillTx/>
              <a:latin typeface="+mj-lt"/>
              <a:ea typeface="+mn-ea"/>
              <a:cs typeface="+mn-cs"/>
            </a:endParaRPr>
          </a:p>
          <a:p>
            <a:pPr marL="342875" marR="0" lvl="0" indent="-342875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63502"/>
                </a:solidFill>
                <a:uLnTx/>
                <a:uFillTx/>
                <a:latin typeface="+mj-lt"/>
                <a:ea typeface="+mn-ea"/>
                <a:cs typeface="+mn-cs"/>
              </a:rPr>
              <a:t>Математическая грамотность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A63502"/>
              </a:solidFill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8" name="Объект 6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1560" y="1537355"/>
            <a:ext cx="3744416" cy="333637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8"/>
          <p:cNvSpPr txBox="1">
            <a:spLocks/>
          </p:cNvSpPr>
          <p:nvPr/>
        </p:nvSpPr>
        <p:spPr>
          <a:xfrm>
            <a:off x="4932040" y="913284"/>
            <a:ext cx="4041775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875" indent="-342875"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rgbClr val="A63502"/>
                </a:solidFill>
                <a:latin typeface="+mj-lt"/>
                <a:cs typeface="+mn-cs"/>
              </a:rPr>
              <a:t>ЕГЭ</a:t>
            </a:r>
          </a:p>
          <a:p>
            <a:pPr marL="342875" indent="-342875"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900" b="1" dirty="0" smtClean="0">
                <a:solidFill>
                  <a:srgbClr val="A63502"/>
                </a:solidFill>
                <a:latin typeface="+mj-lt"/>
                <a:cs typeface="+mn-cs"/>
              </a:rPr>
              <a:t>Математика, базовый уровень</a:t>
            </a:r>
          </a:p>
        </p:txBody>
      </p:sp>
      <p:pic>
        <p:nvPicPr>
          <p:cNvPr id="10" name="Объект 7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60032" y="1561356"/>
            <a:ext cx="3960440" cy="3312368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Текст 3"/>
          <p:cNvSpPr txBox="1">
            <a:spLocks/>
          </p:cNvSpPr>
          <p:nvPr/>
        </p:nvSpPr>
        <p:spPr>
          <a:xfrm>
            <a:off x="611560" y="4904545"/>
            <a:ext cx="8208912" cy="617251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600" b="1" noProof="0" dirty="0" smtClean="0">
                <a:latin typeface="+mj-lt"/>
                <a:cs typeface="+mn-cs"/>
              </a:rPr>
              <a:t>50% заданий ЕГЭ по базовой математике сопоставимы с форматом и уровнем сложности заданий </a:t>
            </a:r>
            <a:r>
              <a:rPr lang="en-US" sz="1600" b="1" noProof="0" dirty="0" smtClean="0">
                <a:solidFill>
                  <a:srgbClr val="A63502"/>
                </a:solidFill>
                <a:latin typeface="+mj-lt"/>
                <a:cs typeface="+mn-cs"/>
              </a:rPr>
              <a:t>PISA</a:t>
            </a:r>
            <a:r>
              <a:rPr lang="ru-RU" sz="1600" b="1" noProof="0" dirty="0" smtClean="0">
                <a:solidFill>
                  <a:srgbClr val="A63502"/>
                </a:solidFill>
                <a:latin typeface="+mj-lt"/>
                <a:cs typeface="+mn-cs"/>
              </a:rPr>
              <a:t>  (математическая грамотность)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A63502"/>
              </a:solidFill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6" name="Рисунок 15" descr="jetxee-check-sign-and-cross-sign-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873724"/>
            <a:ext cx="441982" cy="44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1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raph-Upward-Tren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4297660"/>
            <a:ext cx="1907704" cy="11156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3204"/>
            <a:ext cx="9144000" cy="504825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2020 год - ОГЭ в соответствии с ФГОС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611561" y="841276"/>
            <a:ext cx="7560840" cy="40324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285750" indent="-285750" algn="just" defTabSz="449263">
              <a:buClr>
                <a:srgbClr val="000000"/>
              </a:buClr>
              <a:buFont typeface="Courier New" pitchFamily="49" charset="0"/>
              <a:buChar char="o"/>
            </a:pPr>
            <a:endParaRPr lang="ru-RU" altLang="ru-RU" sz="1900" b="1" dirty="0" smtClean="0">
              <a:ea typeface="Microsoft YaHei" pitchFamily="34" charset="-122"/>
              <a:cs typeface="Times New Roman" pitchFamily="18" charset="0"/>
            </a:endParaRPr>
          </a:p>
          <a:p>
            <a:pPr marL="285750" indent="-285750" algn="just" defTabSz="449263">
              <a:buClr>
                <a:srgbClr val="000000"/>
              </a:buClr>
              <a:buFont typeface="Courier New" pitchFamily="49" charset="0"/>
              <a:buChar char="o"/>
            </a:pPr>
            <a:r>
              <a:rPr lang="ru-RU" altLang="ru-RU" sz="1900" b="1" dirty="0" smtClean="0">
                <a:ea typeface="Microsoft YaHei" pitchFamily="34" charset="-122"/>
                <a:cs typeface="Times New Roman" pitchFamily="18" charset="0"/>
              </a:rPr>
              <a:t>2017-2019 гг. </a:t>
            </a:r>
            <a:r>
              <a:rPr lang="ru-RU" altLang="ru-RU" sz="1900" dirty="0" smtClean="0">
                <a:ea typeface="Microsoft YaHei" pitchFamily="34" charset="-122"/>
                <a:cs typeface="Times New Roman" pitchFamily="18" charset="0"/>
              </a:rPr>
              <a:t>– разработаны и апробированы перспективные модели КИМ ОГЭ в соответствии с ФГОС по 14 учебным предметам</a:t>
            </a:r>
          </a:p>
          <a:p>
            <a:pPr marL="285750" indent="-285750" algn="just" defTabSz="449263">
              <a:buClr>
                <a:srgbClr val="000000"/>
              </a:buClr>
            </a:pPr>
            <a:endParaRPr lang="ru-RU" altLang="ru-RU" sz="1900" dirty="0" smtClean="0">
              <a:ea typeface="Microsoft YaHei" pitchFamily="34" charset="-122"/>
              <a:cs typeface="Times New Roman" pitchFamily="18" charset="0"/>
            </a:endParaRPr>
          </a:p>
          <a:p>
            <a:pPr marL="285750" indent="-285750" algn="just" defTabSz="449263">
              <a:buClr>
                <a:srgbClr val="000000"/>
              </a:buClr>
              <a:buFont typeface="Courier New" pitchFamily="49" charset="0"/>
              <a:buChar char="o"/>
            </a:pPr>
            <a:r>
              <a:rPr lang="ru-RU" altLang="ru-RU" sz="1900" b="1" dirty="0" smtClean="0">
                <a:ea typeface="Microsoft YaHei" pitchFamily="34" charset="-122"/>
                <a:cs typeface="Times New Roman" pitchFamily="18" charset="0"/>
              </a:rPr>
              <a:t>2019 г.</a:t>
            </a:r>
            <a:r>
              <a:rPr lang="ru-RU" altLang="ru-RU" sz="1900" dirty="0" smtClean="0">
                <a:ea typeface="Microsoft YaHei" pitchFamily="34" charset="-122"/>
                <a:cs typeface="Times New Roman" pitchFamily="18" charset="0"/>
              </a:rPr>
              <a:t> - сформирована «дорожная карта» перехода к оцениванию на основе ФГОС</a:t>
            </a:r>
          </a:p>
          <a:p>
            <a:pPr marL="285750" indent="-285750" algn="just" defTabSz="449263">
              <a:buClr>
                <a:srgbClr val="000000"/>
              </a:buClr>
            </a:pPr>
            <a:endParaRPr lang="ru-RU" altLang="ru-RU" sz="1900" dirty="0" smtClean="0">
              <a:ea typeface="Microsoft YaHei" pitchFamily="34" charset="-122"/>
              <a:cs typeface="Times New Roman" pitchFamily="18" charset="0"/>
            </a:endParaRPr>
          </a:p>
          <a:p>
            <a:pPr marL="285750" indent="-285750" algn="just" defTabSz="449263">
              <a:buClr>
                <a:srgbClr val="000000"/>
              </a:buClr>
              <a:buFont typeface="Courier New" pitchFamily="49" charset="0"/>
              <a:buChar char="o"/>
            </a:pPr>
            <a:r>
              <a:rPr lang="ru-RU" altLang="ru-RU" sz="1900" b="1" dirty="0" smtClean="0">
                <a:ea typeface="Microsoft YaHei" pitchFamily="34" charset="-122"/>
                <a:cs typeface="Times New Roman" pitchFamily="18" charset="0"/>
              </a:rPr>
              <a:t>2019 г.</a:t>
            </a:r>
            <a:r>
              <a:rPr lang="ru-RU" altLang="ru-RU" sz="1900" dirty="0" smtClean="0">
                <a:ea typeface="Microsoft YaHei" pitchFamily="34" charset="-122"/>
                <a:cs typeface="Times New Roman" pitchFamily="18" charset="0"/>
              </a:rPr>
              <a:t> - реализован 1 этап переработки экзаменационных моделей ОГЭ </a:t>
            </a:r>
          </a:p>
          <a:p>
            <a:pPr marL="285750" indent="-285750" algn="just" defTabSz="449263">
              <a:buClr>
                <a:srgbClr val="000000"/>
              </a:buClr>
              <a:buFont typeface="Courier New" pitchFamily="49" charset="0"/>
              <a:buChar char="o"/>
            </a:pPr>
            <a:endParaRPr lang="ru-RU" altLang="ru-RU" sz="1900" dirty="0" smtClean="0">
              <a:ea typeface="Microsoft YaHei" pitchFamily="34" charset="-122"/>
              <a:cs typeface="Times New Roman" pitchFamily="18" charset="0"/>
            </a:endParaRPr>
          </a:p>
          <a:p>
            <a:pPr marL="285750" indent="-285750" algn="just" defTabSz="449263">
              <a:buClr>
                <a:srgbClr val="000000"/>
              </a:buClr>
              <a:buFont typeface="Courier New" pitchFamily="49" charset="0"/>
              <a:buChar char="o"/>
            </a:pPr>
            <a:r>
              <a:rPr lang="ru-RU" altLang="ru-RU" sz="1900" b="1" dirty="0" smtClean="0">
                <a:ea typeface="Microsoft YaHei" pitchFamily="34" charset="-122"/>
                <a:cs typeface="Times New Roman" pitchFamily="18" charset="0"/>
              </a:rPr>
              <a:t>2020 г.</a:t>
            </a:r>
            <a:r>
              <a:rPr lang="ru-RU" altLang="ru-RU" sz="1900" dirty="0" smtClean="0">
                <a:ea typeface="Microsoft YaHei" pitchFamily="34" charset="-122"/>
                <a:cs typeface="Times New Roman" pitchFamily="18" charset="0"/>
              </a:rPr>
              <a:t> – планируется 2 этап переработки экзаменационных моделей ОГЭ с учетом результатов ОГЭ 2020 года</a:t>
            </a:r>
            <a:endParaRPr lang="ru-RU" altLang="ru-RU" sz="1900" dirty="0">
              <a:ea typeface="Microsoft YaHei" pitchFamily="34" charset="-122"/>
              <a:cs typeface="Times New Roman" pitchFamily="18" charset="0"/>
            </a:endParaRPr>
          </a:p>
          <a:p>
            <a:pPr marL="285750" indent="-285750" algn="just" defTabSz="449263">
              <a:buClr>
                <a:srgbClr val="000000"/>
              </a:buClr>
            </a:pPr>
            <a:endParaRPr lang="ru-RU" altLang="ru-RU" dirty="0">
              <a:ea typeface="Microsoft YaHei" pitchFamily="34" charset="-122"/>
              <a:cs typeface="Times New Roman" pitchFamily="18" charset="0"/>
            </a:endParaRPr>
          </a:p>
          <a:p>
            <a:pPr marL="285750" indent="-285750" algn="just" defTabSz="449263">
              <a:buClr>
                <a:srgbClr val="000000"/>
              </a:buClr>
              <a:buFont typeface="Courier New" pitchFamily="49" charset="0"/>
              <a:buChar char="o"/>
            </a:pPr>
            <a:endParaRPr lang="ru-RU" altLang="ru-RU" dirty="0">
              <a:ea typeface="Microsoft YaHei" pitchFamily="34" charset="-122"/>
            </a:endParaRPr>
          </a:p>
          <a:p>
            <a:pPr marL="285750" indent="-285750" algn="just" defTabSz="449263">
              <a:buFont typeface="Times New Roman" pitchFamily="18" charset="0"/>
              <a:buNone/>
            </a:pPr>
            <a:endParaRPr lang="ru-RU" altLang="ru-RU" dirty="0">
              <a:cs typeface="Arial" pitchFamily="34" charset="0"/>
            </a:endParaRPr>
          </a:p>
          <a:p>
            <a:pPr marL="285750" indent="-285750" algn="just" defTabSz="449263">
              <a:buFont typeface="Times New Roman" pitchFamily="18" charset="0"/>
              <a:buNone/>
            </a:pPr>
            <a:endParaRPr lang="ru-RU" altLang="ru-RU" dirty="0">
              <a:cs typeface="Arial" pitchFamily="34" charset="0"/>
            </a:endParaRPr>
          </a:p>
          <a:p>
            <a:pPr marL="285750" indent="-285750" algn="just" defTabSz="449263">
              <a:buFont typeface="Times New Roman" pitchFamily="18" charset="0"/>
              <a:buNone/>
            </a:pPr>
            <a:endParaRPr lang="ru-RU" altLang="ru-RU" dirty="0">
              <a:cs typeface="Arial" pitchFamily="34" charset="0"/>
            </a:endParaRPr>
          </a:p>
          <a:p>
            <a:pPr marL="285750" indent="-285750" algn="ctr" defTabSz="449263">
              <a:buFont typeface="Times New Roman" pitchFamily="18" charset="0"/>
              <a:buNone/>
            </a:pPr>
            <a:endParaRPr lang="ru-RU" altLang="ru-RU" sz="2000" b="1" dirty="0">
              <a:cs typeface="Arial" pitchFamily="34" charset="0"/>
            </a:endParaRPr>
          </a:p>
          <a:p>
            <a:pPr marL="285750" indent="-285750" algn="just" defTabSz="449263">
              <a:buFont typeface="Times New Roman" pitchFamily="18" charset="0"/>
              <a:buNone/>
            </a:pPr>
            <a:endParaRPr lang="ru-RU" altLang="ru-RU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19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3"/>
          <p:cNvSpPr>
            <a:spLocks noChangeArrowheads="1"/>
          </p:cNvSpPr>
          <p:nvPr/>
        </p:nvSpPr>
        <p:spPr bwMode="auto">
          <a:xfrm>
            <a:off x="899592" y="985292"/>
            <a:ext cx="2700338" cy="480218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i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</a:rPr>
              <a:t>«</a:t>
            </a:r>
            <a:r>
              <a:rPr lang="ru-RU" altLang="ru-RU" sz="1800" b="1" i="1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</a:rPr>
              <a:t>знаниевый</a:t>
            </a:r>
            <a:r>
              <a:rPr lang="ru-RU" altLang="ru-RU" sz="1800" b="1" i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</a:rPr>
              <a:t>» подход</a:t>
            </a:r>
            <a:endParaRPr lang="ru-RU" altLang="ru-RU" sz="1800" b="1" i="1" dirty="0">
              <a:solidFill>
                <a:schemeClr val="accent2">
                  <a:lumMod val="75000"/>
                </a:schemeClr>
              </a:solidFill>
              <a:latin typeface="Arial" charset="0"/>
              <a:ea typeface="+mn-ea"/>
            </a:endParaRPr>
          </a:p>
        </p:txBody>
      </p:sp>
      <p:sp>
        <p:nvSpPr>
          <p:cNvPr id="17413" name="AutoShape 4"/>
          <p:cNvSpPr>
            <a:spLocks noChangeArrowheads="1"/>
          </p:cNvSpPr>
          <p:nvPr/>
        </p:nvSpPr>
        <p:spPr bwMode="auto">
          <a:xfrm>
            <a:off x="5004048" y="985292"/>
            <a:ext cx="3457575" cy="488156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i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</a:rPr>
              <a:t>«</a:t>
            </a:r>
            <a:r>
              <a:rPr lang="ru-RU" altLang="ru-RU" sz="1800" b="1" i="1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</a:rPr>
              <a:t>деятельностный</a:t>
            </a:r>
            <a:r>
              <a:rPr lang="ru-RU" altLang="ru-RU" sz="1800" b="1" i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</a:rPr>
              <a:t> подход»</a:t>
            </a:r>
            <a:endParaRPr lang="ru-RU" altLang="ru-RU" sz="1800" b="1" i="1" dirty="0">
              <a:solidFill>
                <a:schemeClr val="accent2">
                  <a:lumMod val="75000"/>
                </a:schemeClr>
              </a:solidFill>
              <a:latin typeface="Arial" charset="0"/>
              <a:ea typeface="+mn-ea"/>
            </a:endParaRPr>
          </a:p>
        </p:txBody>
      </p:sp>
      <p:sp>
        <p:nvSpPr>
          <p:cNvPr id="283653" name="AutoShape 5"/>
          <p:cNvSpPr>
            <a:spLocks noChangeArrowheads="1"/>
          </p:cNvSpPr>
          <p:nvPr/>
        </p:nvSpPr>
        <p:spPr bwMode="auto">
          <a:xfrm>
            <a:off x="2339975" y="1563406"/>
            <a:ext cx="4103688" cy="300303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i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</a:rPr>
              <a:t>Ориентация учебного процесса</a:t>
            </a:r>
          </a:p>
        </p:txBody>
      </p:sp>
      <p:sp>
        <p:nvSpPr>
          <p:cNvPr id="283654" name="AutoShape 6"/>
          <p:cNvSpPr>
            <a:spLocks noChangeArrowheads="1"/>
          </p:cNvSpPr>
          <p:nvPr/>
        </p:nvSpPr>
        <p:spPr bwMode="auto">
          <a:xfrm>
            <a:off x="2284414" y="3289524"/>
            <a:ext cx="4897437" cy="300302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i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</a:rPr>
              <a:t>Приоритетные обучающие технологии</a:t>
            </a:r>
            <a:endParaRPr lang="ru-RU" altLang="ru-RU" sz="1800" b="1" i="1" dirty="0">
              <a:solidFill>
                <a:schemeClr val="accent2">
                  <a:lumMod val="75000"/>
                </a:schemeClr>
              </a:solidFill>
              <a:latin typeface="Arial" charset="0"/>
              <a:ea typeface="+mn-ea"/>
            </a:endParaRPr>
          </a:p>
        </p:txBody>
      </p:sp>
      <p:sp>
        <p:nvSpPr>
          <p:cNvPr id="283655" name="Text Box 7"/>
          <p:cNvSpPr txBox="1">
            <a:spLocks noChangeArrowheads="1"/>
          </p:cNvSpPr>
          <p:nvPr/>
        </p:nvSpPr>
        <p:spPr bwMode="auto">
          <a:xfrm>
            <a:off x="251520" y="1993404"/>
            <a:ext cx="3816424" cy="1152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 lIns="90000" tIns="46800" rIns="90000" bIns="46800">
            <a:no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defTabSz="914400">
              <a:spcBef>
                <a:spcPct val="10000"/>
              </a:spcBef>
              <a:buClrTx/>
              <a:buSzTx/>
              <a:buFontTx/>
              <a:buNone/>
              <a:defRPr/>
            </a:pPr>
            <a:r>
              <a:rPr lang="ru-RU" altLang="ru-RU" sz="1700" dirty="0">
                <a:solidFill>
                  <a:prstClr val="black"/>
                </a:solidFill>
                <a:latin typeface="Arial" charset="0"/>
                <a:ea typeface="+mn-ea"/>
              </a:rPr>
              <a:t>Освоение всех элементов обязательного </a:t>
            </a:r>
            <a:r>
              <a:rPr lang="ru-RU" altLang="ru-RU" sz="1700" dirty="0" smtClean="0">
                <a:solidFill>
                  <a:prstClr val="black"/>
                </a:solidFill>
                <a:latin typeface="Arial" charset="0"/>
                <a:ea typeface="+mn-ea"/>
              </a:rPr>
              <a:t>минимума</a:t>
            </a:r>
          </a:p>
          <a:p>
            <a:pPr algn="ctr" defTabSz="914400">
              <a:spcBef>
                <a:spcPct val="10000"/>
              </a:spcBef>
              <a:buClrTx/>
              <a:buSzTx/>
              <a:buFontTx/>
              <a:buNone/>
              <a:defRPr/>
            </a:pPr>
            <a:endParaRPr lang="ru-RU" altLang="ru-RU" sz="1050" dirty="0">
              <a:solidFill>
                <a:prstClr val="black"/>
              </a:solidFill>
              <a:latin typeface="Arial" charset="0"/>
              <a:ea typeface="+mn-ea"/>
            </a:endParaRPr>
          </a:p>
          <a:p>
            <a:pPr algn="ctr" defTabSz="914400">
              <a:spcBef>
                <a:spcPct val="10000"/>
              </a:spcBef>
              <a:buClrTx/>
              <a:buSzTx/>
              <a:buFontTx/>
              <a:buNone/>
              <a:defRPr/>
            </a:pPr>
            <a:r>
              <a:rPr lang="ru-RU" altLang="ru-RU" sz="1700" dirty="0">
                <a:solidFill>
                  <a:prstClr val="black"/>
                </a:solidFill>
                <a:latin typeface="Arial" charset="0"/>
                <a:ea typeface="+mn-ea"/>
              </a:rPr>
              <a:t>Работа </a:t>
            </a:r>
            <a:r>
              <a:rPr lang="ru-RU" altLang="ru-RU" sz="1700" dirty="0" smtClean="0">
                <a:solidFill>
                  <a:prstClr val="black"/>
                </a:solidFill>
                <a:latin typeface="Arial" charset="0"/>
                <a:ea typeface="+mn-ea"/>
              </a:rPr>
              <a:t>«по освоению тем»</a:t>
            </a:r>
            <a:endParaRPr lang="ru-RU" altLang="ru-RU" sz="1700" dirty="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283656" name="Text Box 8"/>
          <p:cNvSpPr txBox="1">
            <a:spLocks noChangeArrowheads="1"/>
          </p:cNvSpPr>
          <p:nvPr/>
        </p:nvSpPr>
        <p:spPr bwMode="auto">
          <a:xfrm>
            <a:off x="4355976" y="1993404"/>
            <a:ext cx="4608512" cy="11671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defTabSz="914400">
              <a:spcBef>
                <a:spcPct val="10000"/>
              </a:spcBef>
              <a:buClrTx/>
              <a:buSzTx/>
              <a:buFontTx/>
              <a:buNone/>
              <a:defRPr/>
            </a:pPr>
            <a:r>
              <a:rPr lang="ru-RU" altLang="ru-RU" sz="1700" dirty="0">
                <a:solidFill>
                  <a:prstClr val="black"/>
                </a:solidFill>
                <a:latin typeface="Arial" charset="0"/>
                <a:ea typeface="+mn-ea"/>
              </a:rPr>
              <a:t>Формирование способности </a:t>
            </a:r>
            <a:r>
              <a:rPr lang="ru-RU" altLang="ru-RU" sz="1700" dirty="0" smtClean="0">
                <a:solidFill>
                  <a:prstClr val="black"/>
                </a:solidFill>
                <a:latin typeface="Arial" charset="0"/>
                <a:ea typeface="+mn-ea"/>
              </a:rPr>
              <a:t>к </a:t>
            </a:r>
            <a:r>
              <a:rPr lang="ru-RU" altLang="ru-RU" sz="1700" dirty="0">
                <a:solidFill>
                  <a:prstClr val="black"/>
                </a:solidFill>
                <a:latin typeface="Arial" charset="0"/>
                <a:ea typeface="+mn-ea"/>
              </a:rPr>
              <a:t>решению </a:t>
            </a:r>
            <a:r>
              <a:rPr lang="ru-RU" altLang="ru-RU" sz="1700" dirty="0" smtClean="0">
                <a:solidFill>
                  <a:prstClr val="black"/>
                </a:solidFill>
                <a:latin typeface="Arial" charset="0"/>
                <a:ea typeface="+mn-ea"/>
              </a:rPr>
              <a:t>учебно-познавательных и учебно-практических задач.</a:t>
            </a:r>
            <a:endParaRPr lang="ru-RU" altLang="ru-RU" sz="1700" dirty="0">
              <a:solidFill>
                <a:prstClr val="black"/>
              </a:solidFill>
              <a:latin typeface="Arial" charset="0"/>
              <a:ea typeface="+mn-ea"/>
            </a:endParaRPr>
          </a:p>
          <a:p>
            <a:pPr algn="ctr" defTabSz="914400">
              <a:spcBef>
                <a:spcPct val="10000"/>
              </a:spcBef>
              <a:buClrTx/>
              <a:buSzTx/>
              <a:buFontTx/>
              <a:buNone/>
              <a:defRPr/>
            </a:pPr>
            <a:r>
              <a:rPr lang="ru-RU" altLang="ru-RU" sz="1700" dirty="0">
                <a:solidFill>
                  <a:prstClr val="black"/>
                </a:solidFill>
                <a:latin typeface="Arial" charset="0"/>
                <a:ea typeface="+mn-ea"/>
              </a:rPr>
              <a:t>Работа </a:t>
            </a:r>
            <a:r>
              <a:rPr lang="ru-RU" altLang="ru-RU" sz="1700" dirty="0" smtClean="0">
                <a:solidFill>
                  <a:prstClr val="black"/>
                </a:solidFill>
                <a:latin typeface="Arial" charset="0"/>
                <a:ea typeface="+mn-ea"/>
              </a:rPr>
              <a:t>«на планируемый результат»</a:t>
            </a:r>
            <a:endParaRPr lang="ru-RU" altLang="ru-RU" sz="1700" dirty="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283657" name="Text Box 9"/>
          <p:cNvSpPr txBox="1">
            <a:spLocks noChangeArrowheads="1"/>
          </p:cNvSpPr>
          <p:nvPr/>
        </p:nvSpPr>
        <p:spPr bwMode="auto">
          <a:xfrm>
            <a:off x="215900" y="3687720"/>
            <a:ext cx="3852044" cy="16900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 lIns="90000" tIns="46800" rIns="90000" bIns="46800">
            <a:no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just" defTabSz="91440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Arial" charset="0"/>
                <a:ea typeface="+mn-ea"/>
              </a:rPr>
              <a:t>Передача</a:t>
            </a:r>
            <a:r>
              <a:rPr lang="en-US" altLang="ru-RU" sz="1600" dirty="0" smtClean="0">
                <a:solidFill>
                  <a:prstClr val="black"/>
                </a:solidFill>
                <a:latin typeface="Arial" charset="0"/>
                <a:ea typeface="+mn-ea"/>
              </a:rPr>
              <a:t> </a:t>
            </a:r>
            <a:r>
              <a:rPr lang="ru-RU" altLang="ru-RU" sz="1600" dirty="0">
                <a:solidFill>
                  <a:prstClr val="black"/>
                </a:solidFill>
                <a:latin typeface="Arial" charset="0"/>
                <a:ea typeface="+mn-ea"/>
              </a:rPr>
              <a:t>учителем </a:t>
            </a:r>
            <a:r>
              <a:rPr lang="ru-RU" altLang="ru-RU" sz="1600" dirty="0" smtClean="0">
                <a:solidFill>
                  <a:prstClr val="black"/>
                </a:solidFill>
                <a:latin typeface="Arial" charset="0"/>
                <a:ea typeface="+mn-ea"/>
              </a:rPr>
              <a:t>«готового» </a:t>
            </a:r>
            <a:r>
              <a:rPr lang="ru-RU" altLang="ru-RU" sz="1600" dirty="0">
                <a:solidFill>
                  <a:prstClr val="black"/>
                </a:solidFill>
                <a:latin typeface="Arial" charset="0"/>
                <a:ea typeface="+mn-ea"/>
              </a:rPr>
              <a:t>знания </a:t>
            </a:r>
            <a:r>
              <a:rPr lang="ru-RU" altLang="ru-RU" sz="1600" dirty="0" smtClean="0">
                <a:solidFill>
                  <a:prstClr val="black"/>
                </a:solidFill>
                <a:latin typeface="Arial" charset="0"/>
                <a:ea typeface="+mn-ea"/>
              </a:rPr>
              <a:t>с </a:t>
            </a:r>
            <a:r>
              <a:rPr lang="ru-RU" altLang="ru-RU" sz="1600" dirty="0">
                <a:solidFill>
                  <a:prstClr val="black"/>
                </a:solidFill>
                <a:latin typeface="Arial" charset="0"/>
                <a:ea typeface="+mn-ea"/>
              </a:rPr>
              <a:t>акцентом на его отработку в ходе индивидуальной работы.</a:t>
            </a:r>
          </a:p>
          <a:p>
            <a:pPr algn="just" defTabSz="914400">
              <a:spcBef>
                <a:spcPts val="400"/>
              </a:spcBef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prstClr val="black"/>
                </a:solidFill>
                <a:latin typeface="Arial" charset="0"/>
              </a:rPr>
              <a:t>Ориентация</a:t>
            </a:r>
            <a:r>
              <a:rPr lang="ru-RU" altLang="ru-RU" sz="1600" dirty="0">
                <a:solidFill>
                  <a:prstClr val="black"/>
                </a:solidFill>
                <a:latin typeface="Arial" charset="0"/>
                <a:ea typeface="+mn-ea"/>
              </a:rPr>
              <a:t> на</a:t>
            </a:r>
            <a:r>
              <a:rPr lang="en-US" altLang="ru-RU" sz="1600" dirty="0">
                <a:solidFill>
                  <a:prstClr val="black"/>
                </a:solidFill>
                <a:latin typeface="Arial" charset="0"/>
                <a:ea typeface="+mn-ea"/>
              </a:rPr>
              <a:t> </a:t>
            </a:r>
            <a:r>
              <a:rPr lang="ru-RU" altLang="ru-RU" sz="1600" dirty="0">
                <a:solidFill>
                  <a:prstClr val="black"/>
                </a:solidFill>
                <a:latin typeface="Arial" charset="0"/>
                <a:ea typeface="+mn-ea"/>
              </a:rPr>
              <a:t>уровень восприятия </a:t>
            </a:r>
            <a:r>
              <a:rPr lang="ru-RU" altLang="ru-RU" sz="1600" dirty="0" smtClean="0">
                <a:solidFill>
                  <a:prstClr val="black"/>
                </a:solidFill>
                <a:latin typeface="Arial" charset="0"/>
              </a:rPr>
              <a:t>«</a:t>
            </a:r>
            <a:r>
              <a:rPr lang="ru-RU" altLang="ru-RU" sz="1600" dirty="0" smtClean="0">
                <a:solidFill>
                  <a:prstClr val="black"/>
                </a:solidFill>
                <a:latin typeface="Arial" charset="0"/>
                <a:ea typeface="+mn-ea"/>
              </a:rPr>
              <a:t>среднего»</a:t>
            </a:r>
            <a:r>
              <a:rPr lang="en-US" altLang="ru-RU" sz="1600" dirty="0" smtClean="0">
                <a:solidFill>
                  <a:prstClr val="black"/>
                </a:solidFill>
                <a:latin typeface="Arial" charset="0"/>
                <a:ea typeface="+mn-ea"/>
              </a:rPr>
              <a:t> </a:t>
            </a:r>
            <a:r>
              <a:rPr lang="ru-RU" altLang="ru-RU" sz="1600" dirty="0" smtClean="0">
                <a:solidFill>
                  <a:prstClr val="black"/>
                </a:solidFill>
                <a:latin typeface="Arial" charset="0"/>
                <a:ea typeface="+mn-ea"/>
              </a:rPr>
              <a:t>ученика.</a:t>
            </a:r>
            <a:endParaRPr lang="ru-RU" altLang="ru-RU" sz="1600" dirty="0">
              <a:solidFill>
                <a:prstClr val="black"/>
              </a:solidFill>
              <a:latin typeface="Arial" charset="0"/>
              <a:ea typeface="+mn-ea"/>
            </a:endParaRPr>
          </a:p>
          <a:p>
            <a:pPr algn="just" defTabSz="914400">
              <a:spcBef>
                <a:spcPts val="40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Arial" charset="0"/>
                <a:ea typeface="+mn-ea"/>
              </a:rPr>
              <a:t>Приоритет предметного знания</a:t>
            </a:r>
            <a:endParaRPr lang="ru-RU" altLang="ru-RU" sz="1600" dirty="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283658" name="Text Box 10"/>
          <p:cNvSpPr txBox="1">
            <a:spLocks noChangeArrowheads="1"/>
          </p:cNvSpPr>
          <p:nvPr/>
        </p:nvSpPr>
        <p:spPr bwMode="auto">
          <a:xfrm>
            <a:off x="4355976" y="3667287"/>
            <a:ext cx="4608511" cy="17104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 lIns="90000" tIns="46800" rIns="90000" bIns="46800">
            <a:no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just" defTabSz="91440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Arial" charset="0"/>
                <a:ea typeface="+mn-ea"/>
              </a:rPr>
              <a:t>Вовлечение </a:t>
            </a:r>
            <a:r>
              <a:rPr lang="ru-RU" altLang="ru-RU" sz="1600" dirty="0">
                <a:solidFill>
                  <a:prstClr val="black"/>
                </a:solidFill>
                <a:latin typeface="Arial" charset="0"/>
                <a:ea typeface="+mn-ea"/>
              </a:rPr>
              <a:t>учащихся в учебную деятельность с акцентом на осознание </a:t>
            </a:r>
            <a:r>
              <a:rPr lang="ru-RU" altLang="ru-RU" sz="1600" dirty="0" smtClean="0">
                <a:solidFill>
                  <a:prstClr val="black"/>
                </a:solidFill>
                <a:latin typeface="Arial" charset="0"/>
                <a:ea typeface="+mn-ea"/>
              </a:rPr>
              <a:t>«смыслов»</a:t>
            </a:r>
            <a:r>
              <a:rPr lang="en-US" altLang="ru-RU" sz="1600" dirty="0" smtClean="0">
                <a:solidFill>
                  <a:prstClr val="black"/>
                </a:solidFill>
                <a:latin typeface="Arial" charset="0"/>
                <a:ea typeface="+mn-ea"/>
              </a:rPr>
              <a:t> </a:t>
            </a:r>
            <a:r>
              <a:rPr lang="ru-RU" altLang="ru-RU" sz="1600" dirty="0">
                <a:solidFill>
                  <a:prstClr val="black"/>
                </a:solidFill>
                <a:latin typeface="Arial" charset="0"/>
                <a:ea typeface="+mn-ea"/>
              </a:rPr>
              <a:t>и использование знаний.</a:t>
            </a:r>
          </a:p>
          <a:p>
            <a:pPr algn="just" defTabSz="914400">
              <a:spcBef>
                <a:spcPts val="400"/>
              </a:spcBef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prstClr val="black"/>
                </a:solidFill>
                <a:latin typeface="Arial" charset="0"/>
              </a:rPr>
              <a:t>Сочетание</a:t>
            </a:r>
            <a:r>
              <a:rPr lang="ru-RU" altLang="ru-RU" sz="1600" dirty="0">
                <a:solidFill>
                  <a:prstClr val="black"/>
                </a:solidFill>
                <a:latin typeface="Arial" charset="0"/>
                <a:ea typeface="+mn-ea"/>
              </a:rPr>
              <a:t> индивидуальной работы с работой в </a:t>
            </a:r>
            <a:r>
              <a:rPr lang="ru-RU" altLang="ru-RU" sz="1600" dirty="0" smtClean="0">
                <a:solidFill>
                  <a:prstClr val="black"/>
                </a:solidFill>
                <a:latin typeface="Arial" charset="0"/>
                <a:ea typeface="+mn-ea"/>
              </a:rPr>
              <a:t>группах</a:t>
            </a:r>
            <a:r>
              <a:rPr lang="ru-RU" altLang="ru-RU" sz="1600" dirty="0">
                <a:solidFill>
                  <a:prstClr val="black"/>
                </a:solidFill>
                <a:latin typeface="Arial" charset="0"/>
                <a:ea typeface="+mn-ea"/>
              </a:rPr>
              <a:t>. Дифференциация </a:t>
            </a:r>
            <a:r>
              <a:rPr lang="ru-RU" altLang="ru-RU" sz="1600" dirty="0" smtClean="0">
                <a:solidFill>
                  <a:prstClr val="black"/>
                </a:solidFill>
                <a:latin typeface="Arial" charset="0"/>
                <a:ea typeface="+mn-ea"/>
              </a:rPr>
              <a:t>обучения. Акцент на </a:t>
            </a:r>
            <a:r>
              <a:rPr lang="ru-RU" altLang="ru-RU" sz="1600" dirty="0" smtClean="0">
                <a:solidFill>
                  <a:prstClr val="black"/>
                </a:solidFill>
                <a:latin typeface="Arial" charset="0"/>
              </a:rPr>
              <a:t>использование</a:t>
            </a:r>
            <a:r>
              <a:rPr lang="ru-RU" altLang="ru-RU" sz="1600" dirty="0" smtClean="0">
                <a:solidFill>
                  <a:prstClr val="black"/>
                </a:solidFill>
                <a:latin typeface="Arial" charset="0"/>
                <a:ea typeface="+mn-ea"/>
              </a:rPr>
              <a:t> знаний в жизни</a:t>
            </a:r>
            <a:endParaRPr lang="ru-RU" altLang="ru-RU" sz="1600" dirty="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49188"/>
            <a:ext cx="735965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eaLnBrk="1" hangingPunct="1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Особенности переходного периода</a:t>
            </a:r>
          </a:p>
          <a:p>
            <a:pPr algn="ctr" defTabSz="914400" eaLnBrk="1" hangingPunct="1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ФК ГОС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  <a:sym typeface="Symbol" panose="05050102010706020507" pitchFamily="18" charset="2"/>
              </a:rPr>
              <a:t>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ФГОС</a:t>
            </a:r>
          </a:p>
        </p:txBody>
      </p:sp>
    </p:spTree>
    <p:extLst>
      <p:ext uri="{BB962C8B-B14F-4D97-AF65-F5344CB8AC3E}">
        <p14:creationId xmlns:p14="http://schemas.microsoft.com/office/powerpoint/2010/main" val="104391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8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8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3" grpId="0" animBg="1"/>
      <p:bldP spid="283654" grpId="0" animBg="1"/>
      <p:bldP spid="283655" grpId="0" animBg="1"/>
      <p:bldP spid="283656" grpId="0" animBg="1"/>
      <p:bldP spid="283657" grpId="0" animBg="1"/>
      <p:bldP spid="2836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01" name="AutoShape 5"/>
          <p:cNvSpPr>
            <a:spLocks noChangeArrowheads="1"/>
          </p:cNvSpPr>
          <p:nvPr/>
        </p:nvSpPr>
        <p:spPr bwMode="auto">
          <a:xfrm>
            <a:off x="2339752" y="1705372"/>
            <a:ext cx="4103687" cy="300303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i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</a:rPr>
              <a:t>кодификатор</a:t>
            </a:r>
            <a:endParaRPr lang="ru-RU" altLang="ru-RU" sz="1800" b="1" i="1" dirty="0">
              <a:solidFill>
                <a:schemeClr val="accent2">
                  <a:lumMod val="75000"/>
                </a:schemeClr>
              </a:solidFill>
              <a:latin typeface="Arial" charset="0"/>
              <a:ea typeface="+mn-ea"/>
            </a:endParaRPr>
          </a:p>
        </p:txBody>
      </p:sp>
      <p:sp>
        <p:nvSpPr>
          <p:cNvPr id="285702" name="AutoShape 6"/>
          <p:cNvSpPr>
            <a:spLocks noChangeArrowheads="1"/>
          </p:cNvSpPr>
          <p:nvPr/>
        </p:nvSpPr>
        <p:spPr bwMode="auto">
          <a:xfrm>
            <a:off x="2376489" y="2845230"/>
            <a:ext cx="4103687" cy="300302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i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</a:rPr>
              <a:t>предмет </a:t>
            </a:r>
            <a:r>
              <a:rPr lang="ru-RU" altLang="ru-RU" sz="1800" b="1" i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</a:rPr>
              <a:t>оценки</a:t>
            </a:r>
          </a:p>
        </p:txBody>
      </p:sp>
      <p:sp>
        <p:nvSpPr>
          <p:cNvPr id="285703" name="Text Box 7"/>
          <p:cNvSpPr txBox="1">
            <a:spLocks noChangeArrowheads="1"/>
          </p:cNvSpPr>
          <p:nvPr/>
        </p:nvSpPr>
        <p:spPr bwMode="auto">
          <a:xfrm>
            <a:off x="467991" y="2064972"/>
            <a:ext cx="3671961" cy="586957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prstClr val="black"/>
                </a:solidFill>
                <a:latin typeface="Arial" charset="0"/>
                <a:ea typeface="+mn-ea"/>
              </a:rPr>
              <a:t>Обязательный минимум </a:t>
            </a:r>
            <a:r>
              <a:rPr lang="ru-RU" altLang="ru-RU" sz="1600" dirty="0" smtClean="0">
                <a:solidFill>
                  <a:prstClr val="black"/>
                </a:solidFill>
                <a:latin typeface="Arial" charset="0"/>
                <a:ea typeface="+mn-ea"/>
              </a:rPr>
              <a:t>элементов содержания</a:t>
            </a:r>
            <a:endParaRPr lang="ru-RU" altLang="ru-RU" sz="1600" dirty="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285704" name="Text Box 8"/>
          <p:cNvSpPr txBox="1">
            <a:spLocks noChangeArrowheads="1"/>
          </p:cNvSpPr>
          <p:nvPr/>
        </p:nvSpPr>
        <p:spPr bwMode="auto">
          <a:xfrm>
            <a:off x="5076056" y="2065412"/>
            <a:ext cx="3816424" cy="586957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Arial" charset="0"/>
                <a:ea typeface="+mn-ea"/>
              </a:rPr>
              <a:t>Предметные  </a:t>
            </a:r>
            <a:r>
              <a:rPr lang="ru-RU" altLang="ru-RU" sz="1600" dirty="0">
                <a:solidFill>
                  <a:prstClr val="black"/>
                </a:solidFill>
                <a:latin typeface="Arial" charset="0"/>
                <a:ea typeface="+mn-ea"/>
              </a:rPr>
              <a:t>результаты </a:t>
            </a:r>
            <a:r>
              <a:rPr lang="ru-RU" altLang="ru-RU" sz="1600" dirty="0" smtClean="0">
                <a:solidFill>
                  <a:prstClr val="black"/>
                </a:solidFill>
                <a:latin typeface="Arial" charset="0"/>
                <a:ea typeface="+mn-ea"/>
              </a:rPr>
              <a:t/>
            </a:r>
            <a:br>
              <a:rPr lang="ru-RU" altLang="ru-RU" sz="1600" dirty="0" smtClean="0">
                <a:solidFill>
                  <a:prstClr val="black"/>
                </a:solidFill>
                <a:latin typeface="Arial" charset="0"/>
                <a:ea typeface="+mn-ea"/>
              </a:rPr>
            </a:br>
            <a:r>
              <a:rPr lang="ru-RU" altLang="ru-RU" sz="1600" dirty="0" smtClean="0">
                <a:solidFill>
                  <a:prstClr val="black"/>
                </a:solidFill>
                <a:latin typeface="Arial" charset="0"/>
                <a:ea typeface="+mn-ea"/>
              </a:rPr>
              <a:t>(умения, способы действий)</a:t>
            </a:r>
            <a:endParaRPr lang="ru-RU" altLang="ru-RU" sz="1600" dirty="0">
              <a:solidFill>
                <a:prstClr val="black"/>
              </a:solidFill>
              <a:latin typeface="Arial" charset="0"/>
              <a:ea typeface="+mn-ea"/>
            </a:endParaRPr>
          </a:p>
        </p:txBody>
      </p:sp>
      <p:sp>
        <p:nvSpPr>
          <p:cNvPr id="285705" name="Text Box 9"/>
          <p:cNvSpPr txBox="1">
            <a:spLocks noChangeArrowheads="1"/>
          </p:cNvSpPr>
          <p:nvPr/>
        </p:nvSpPr>
        <p:spPr bwMode="auto">
          <a:xfrm>
            <a:off x="467693" y="3206647"/>
            <a:ext cx="3672259" cy="586957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None/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Arial" charset="0"/>
              </a:rPr>
              <a:t>Освоение всех элементов обязательного минимума </a:t>
            </a:r>
          </a:p>
        </p:txBody>
      </p:sp>
      <p:sp>
        <p:nvSpPr>
          <p:cNvPr id="285706" name="Text Box 10"/>
          <p:cNvSpPr txBox="1">
            <a:spLocks noChangeArrowheads="1"/>
          </p:cNvSpPr>
          <p:nvPr/>
        </p:nvSpPr>
        <p:spPr bwMode="auto">
          <a:xfrm>
            <a:off x="5076056" y="3206647"/>
            <a:ext cx="3816424" cy="586957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dirty="0">
                <a:solidFill>
                  <a:prstClr val="black"/>
                </a:solidFill>
                <a:latin typeface="Arial" charset="0"/>
                <a:ea typeface="+mn-ea"/>
              </a:rPr>
              <a:t>Способность к </a:t>
            </a:r>
            <a:r>
              <a:rPr lang="ru-RU" altLang="ru-RU" sz="1600" dirty="0" smtClean="0">
                <a:solidFill>
                  <a:prstClr val="black"/>
                </a:solidFill>
                <a:latin typeface="Arial" charset="0"/>
                <a:ea typeface="+mn-ea"/>
              </a:rPr>
              <a:t>решению </a:t>
            </a:r>
            <a:r>
              <a:rPr lang="ru-RU" altLang="ru-RU" sz="1600" dirty="0">
                <a:solidFill>
                  <a:prstClr val="black"/>
                </a:solidFill>
                <a:latin typeface="Arial" charset="0"/>
                <a:ea typeface="+mn-ea"/>
              </a:rPr>
              <a:t>учебных задач</a:t>
            </a:r>
          </a:p>
        </p:txBody>
      </p:sp>
      <p:sp>
        <p:nvSpPr>
          <p:cNvPr id="285707" name="AutoShape 11"/>
          <p:cNvSpPr>
            <a:spLocks noChangeArrowheads="1"/>
          </p:cNvSpPr>
          <p:nvPr/>
        </p:nvSpPr>
        <p:spPr bwMode="auto">
          <a:xfrm>
            <a:off x="2305050" y="4057919"/>
            <a:ext cx="4103688" cy="300303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i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</a:rPr>
              <a:t>результат</a:t>
            </a:r>
            <a:endParaRPr lang="ru-RU" altLang="ru-RU" sz="1800" b="1" i="1" dirty="0">
              <a:solidFill>
                <a:schemeClr val="accent2">
                  <a:lumMod val="75000"/>
                </a:schemeClr>
              </a:solidFill>
              <a:latin typeface="Arial" charset="0"/>
              <a:ea typeface="+mn-ea"/>
            </a:endParaRPr>
          </a:p>
        </p:txBody>
      </p:sp>
      <p:sp>
        <p:nvSpPr>
          <p:cNvPr id="25611" name="Прямоугольник 15"/>
          <p:cNvSpPr>
            <a:spLocks noChangeArrowheads="1"/>
          </p:cNvSpPr>
          <p:nvPr/>
        </p:nvSpPr>
        <p:spPr bwMode="auto">
          <a:xfrm>
            <a:off x="755576" y="22490"/>
            <a:ext cx="82089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defTabSz="914400" eaLnBrk="1" hangingPunct="1"/>
            <a:r>
              <a:rPr lang="ru-RU" altLang="ru-RU" sz="2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Особенности переходного </a:t>
            </a:r>
            <a:r>
              <a:rPr lang="ru-RU" altLang="ru-RU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периода ФК </a:t>
            </a:r>
            <a:r>
              <a:rPr lang="ru-RU" altLang="ru-RU" sz="2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ГОС </a:t>
            </a:r>
            <a:r>
              <a:rPr lang="ru-RU" altLang="ru-RU" sz="2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  <a:sym typeface="Symbol" pitchFamily="18" charset="2"/>
              </a:rPr>
              <a:t> </a:t>
            </a:r>
            <a:r>
              <a:rPr lang="ru-RU" altLang="ru-RU" sz="2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ФГОС: система </a:t>
            </a:r>
            <a:r>
              <a:rPr lang="ru-RU" altLang="ru-RU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оценки ГИА</a:t>
            </a:r>
            <a:endParaRPr lang="ru-RU" altLang="ru-RU" sz="22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971600" y="1057300"/>
            <a:ext cx="2663825" cy="480218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i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</a:rPr>
              <a:t>«</a:t>
            </a:r>
            <a:r>
              <a:rPr lang="ru-RU" altLang="ru-RU" sz="1800" b="1" i="1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</a:rPr>
              <a:t>знаниевый</a:t>
            </a:r>
            <a:r>
              <a:rPr lang="ru-RU" altLang="ru-RU" sz="1800" b="1" i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</a:rPr>
              <a:t>» подход</a:t>
            </a:r>
            <a:endParaRPr lang="ru-RU" altLang="ru-RU" sz="1800" b="1" i="1" dirty="0">
              <a:solidFill>
                <a:schemeClr val="accent2">
                  <a:lumMod val="75000"/>
                </a:schemeClr>
              </a:solidFill>
              <a:latin typeface="Arial" charset="0"/>
              <a:ea typeface="+mn-ea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5292080" y="1057300"/>
            <a:ext cx="3384550" cy="480218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i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</a:rPr>
              <a:t>«</a:t>
            </a:r>
            <a:r>
              <a:rPr lang="ru-RU" altLang="ru-RU" sz="1800" b="1" i="1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</a:rPr>
              <a:t>деятельностный</a:t>
            </a:r>
            <a:r>
              <a:rPr lang="ru-RU" altLang="ru-RU" sz="1800" b="1" i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</a:rPr>
              <a:t> подход»</a:t>
            </a:r>
            <a:endParaRPr lang="ru-RU" altLang="ru-RU" sz="1800" b="1" i="1" dirty="0">
              <a:solidFill>
                <a:schemeClr val="accent2">
                  <a:lumMod val="75000"/>
                </a:schemeClr>
              </a:solidFill>
              <a:latin typeface="Arial" charset="0"/>
              <a:ea typeface="+mn-ea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467544" y="4441676"/>
            <a:ext cx="3672408" cy="936104"/>
            <a:chOff x="467544" y="4441676"/>
            <a:chExt cx="3672408" cy="936104"/>
          </a:xfrm>
        </p:grpSpPr>
        <p:sp>
          <p:nvSpPr>
            <p:cNvPr id="285708" name="Text Box 12"/>
            <p:cNvSpPr txBox="1">
              <a:spLocks noChangeArrowheads="1"/>
            </p:cNvSpPr>
            <p:nvPr/>
          </p:nvSpPr>
          <p:spPr bwMode="auto">
            <a:xfrm>
              <a:off x="467544" y="4441676"/>
              <a:ext cx="3672408" cy="93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/>
          </p:spPr>
          <p:txBody>
            <a:bodyPr wrap="square" lIns="90000" tIns="46800" rIns="90000" bIns="46800">
              <a:no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algn="ctr" defTabSz="914400">
                <a:spcBef>
                  <a:spcPct val="50000"/>
                </a:spcBef>
                <a:buClrTx/>
                <a:buSzTx/>
                <a:buNone/>
                <a:defRPr/>
              </a:pPr>
              <a:r>
                <a:rPr lang="ru-RU" altLang="ru-RU" sz="1600" dirty="0" smtClean="0">
                  <a:solidFill>
                    <a:prstClr val="black"/>
                  </a:solidFill>
                  <a:latin typeface="Arial" charset="0"/>
                </a:rPr>
                <a:t> Контроль</a:t>
              </a:r>
              <a:r>
                <a:rPr lang="en-US" altLang="ru-RU" sz="1600" dirty="0" smtClean="0">
                  <a:solidFill>
                    <a:prstClr val="black"/>
                  </a:solidFill>
                  <a:latin typeface="Arial" charset="0"/>
                </a:rPr>
                <a:t> </a:t>
              </a:r>
              <a:r>
                <a:rPr lang="ru-RU" altLang="ru-RU" sz="1600" dirty="0">
                  <a:solidFill>
                    <a:prstClr val="black"/>
                  </a:solidFill>
                  <a:latin typeface="Arial" charset="0"/>
                </a:rPr>
                <a:t>за освоением </a:t>
              </a:r>
              <a:r>
                <a:rPr lang="ru-RU" altLang="ru-RU" sz="1600" dirty="0" smtClean="0">
                  <a:solidFill>
                    <a:prstClr val="black"/>
                  </a:solidFill>
                  <a:latin typeface="Arial" charset="0"/>
                </a:rPr>
                <a:t>ЭС</a:t>
              </a:r>
            </a:p>
            <a:p>
              <a:pPr algn="ctr" defTabSz="914400">
                <a:spcBef>
                  <a:spcPct val="50000"/>
                </a:spcBef>
                <a:buClrTx/>
                <a:buSzTx/>
                <a:buNone/>
                <a:defRPr/>
              </a:pPr>
              <a:r>
                <a:rPr lang="ru-RU" altLang="ru-RU" sz="14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</a:rPr>
                <a:t> </a:t>
              </a:r>
              <a:r>
                <a:rPr lang="ru-RU" altLang="ru-RU" sz="1400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</a:rPr>
                <a:t>Коррекция учебников,  дидактических материалов,   методик</a:t>
              </a:r>
              <a:endParaRPr lang="ru-RU" altLang="ru-RU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endParaRP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467544" y="4801716"/>
              <a:ext cx="36724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/>
          <p:cNvGrpSpPr/>
          <p:nvPr/>
        </p:nvGrpSpPr>
        <p:grpSpPr>
          <a:xfrm>
            <a:off x="5076056" y="4450824"/>
            <a:ext cx="3816425" cy="926956"/>
            <a:chOff x="5076056" y="4450824"/>
            <a:chExt cx="3816425" cy="926956"/>
          </a:xfrm>
        </p:grpSpPr>
        <p:sp>
          <p:nvSpPr>
            <p:cNvPr id="285709" name="Text Box 13"/>
            <p:cNvSpPr txBox="1">
              <a:spLocks noChangeArrowheads="1"/>
            </p:cNvSpPr>
            <p:nvPr/>
          </p:nvSpPr>
          <p:spPr bwMode="auto">
            <a:xfrm>
              <a:off x="5076056" y="4450824"/>
              <a:ext cx="3816425" cy="9269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/>
          </p:spPr>
          <p:txBody>
            <a:bodyPr wrap="square" lIns="90000" tIns="46800" rIns="90000" bIns="46800">
              <a:no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"/>
                <a:defRPr sz="3200">
                  <a:solidFill>
                    <a:schemeClr val="tx2"/>
                  </a:solidFill>
                  <a:latin typeface="Franklin Gothic Book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"/>
                <a:defRPr sz="2800">
                  <a:solidFill>
                    <a:schemeClr val="tx2"/>
                  </a:solidFill>
                  <a:latin typeface="Franklin Gothic Book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"/>
                <a:defRPr sz="2400">
                  <a:solidFill>
                    <a:schemeClr val="tx2"/>
                  </a:solidFill>
                  <a:latin typeface="Franklin Gothic Book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itchFamily="18" charset="2"/>
                <a:buChar char=""/>
                <a:defRPr sz="2000">
                  <a:solidFill>
                    <a:schemeClr val="tx2"/>
                  </a:solidFill>
                  <a:latin typeface="Franklin Gothic Book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itchFamily="18" charset="2"/>
                <a:buChar char=""/>
                <a:defRPr>
                  <a:solidFill>
                    <a:schemeClr val="tx2"/>
                  </a:solidFill>
                  <a:latin typeface="Franklin Gothic Book" pitchFamily="34" charset="0"/>
                </a:defRPr>
              </a:lvl9pPr>
            </a:lstStyle>
            <a:p>
              <a:pPr algn="ctr" defTabSz="914400">
                <a:spcBef>
                  <a:spcPct val="50000"/>
                </a:spcBef>
                <a:buClrTx/>
                <a:buSzTx/>
                <a:buNone/>
                <a:defRPr/>
              </a:pPr>
              <a:r>
                <a:rPr lang="ru-RU" altLang="ru-RU" sz="1600" dirty="0" smtClean="0">
                  <a:solidFill>
                    <a:prstClr val="black"/>
                  </a:solidFill>
                  <a:latin typeface="Arial" charset="0"/>
                </a:rPr>
                <a:t>  Контроль </a:t>
              </a:r>
              <a:r>
                <a:rPr lang="ru-RU" altLang="ru-RU" sz="1600" dirty="0">
                  <a:solidFill>
                    <a:prstClr val="black"/>
                  </a:solidFill>
                  <a:latin typeface="Arial" charset="0"/>
                </a:rPr>
                <a:t>за достижением </a:t>
              </a:r>
              <a:r>
                <a:rPr lang="ru-RU" altLang="ru-RU" sz="1600" dirty="0" smtClean="0">
                  <a:solidFill>
                    <a:prstClr val="black"/>
                  </a:solidFill>
                  <a:latin typeface="Arial" charset="0"/>
                </a:rPr>
                <a:t>ПР</a:t>
              </a:r>
            </a:p>
            <a:p>
              <a:pPr algn="ctr" defTabSz="914400">
                <a:spcBef>
                  <a:spcPts val="600"/>
                </a:spcBef>
                <a:buClrTx/>
                <a:buSzTx/>
                <a:buNone/>
                <a:defRPr/>
              </a:pPr>
              <a:r>
                <a:rPr lang="ru-RU" altLang="ru-RU" sz="1600" dirty="0" smtClean="0">
                  <a:solidFill>
                    <a:prstClr val="black"/>
                  </a:solidFill>
                  <a:latin typeface="Arial" charset="0"/>
                </a:rPr>
                <a:t>  </a:t>
              </a:r>
              <a:r>
                <a:rPr lang="ru-RU" altLang="ru-RU" sz="1400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</a:rPr>
                <a:t>Коррекция технологий обучения каждым учителем </a:t>
              </a:r>
              <a:endParaRPr lang="ru-RU" altLang="ru-RU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5076056" y="4801716"/>
              <a:ext cx="38164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657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5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85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5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85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5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01" grpId="0" animBg="1"/>
      <p:bldP spid="285702" grpId="0" animBg="1"/>
      <p:bldP spid="285703" grpId="0" animBg="1"/>
      <p:bldP spid="285704" grpId="0" animBg="1"/>
      <p:bldP spid="285705" grpId="0" animBg="1"/>
      <p:bldP spid="285706" grpId="0" animBg="1"/>
      <p:bldP spid="28570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ФИПИ">
      <a:dk1>
        <a:sysClr val="windowText" lastClr="000000"/>
      </a:dk1>
      <a:lt1>
        <a:sysClr val="window" lastClr="FFFFFF"/>
      </a:lt1>
      <a:dk2>
        <a:srgbClr val="006666"/>
      </a:dk2>
      <a:lt2>
        <a:srgbClr val="FFFFFF"/>
      </a:lt2>
      <a:accent1>
        <a:srgbClr val="006666"/>
      </a:accent1>
      <a:accent2>
        <a:srgbClr val="C00000"/>
      </a:accent2>
      <a:accent3>
        <a:srgbClr val="A2C4A6"/>
      </a:accent3>
      <a:accent4>
        <a:srgbClr val="8064A2"/>
      </a:accent4>
      <a:accent5>
        <a:srgbClr val="E36C09"/>
      </a:accent5>
      <a:accent6>
        <a:srgbClr val="548DD4"/>
      </a:accent6>
      <a:hlink>
        <a:srgbClr val="1F248D"/>
      </a:hlink>
      <a:folHlink>
        <a:srgbClr val="1F248D"/>
      </a:folHlink>
    </a:clrScheme>
    <a:fontScheme name="ФИПИ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ФИПИ">
      <a:dk1>
        <a:sysClr val="windowText" lastClr="000000"/>
      </a:dk1>
      <a:lt1>
        <a:sysClr val="window" lastClr="FFFFFF"/>
      </a:lt1>
      <a:dk2>
        <a:srgbClr val="006666"/>
      </a:dk2>
      <a:lt2>
        <a:srgbClr val="FFFFFF"/>
      </a:lt2>
      <a:accent1>
        <a:srgbClr val="006666"/>
      </a:accent1>
      <a:accent2>
        <a:srgbClr val="C00000"/>
      </a:accent2>
      <a:accent3>
        <a:srgbClr val="A2C4A6"/>
      </a:accent3>
      <a:accent4>
        <a:srgbClr val="8064A2"/>
      </a:accent4>
      <a:accent5>
        <a:srgbClr val="E36C09"/>
      </a:accent5>
      <a:accent6>
        <a:srgbClr val="548DD4"/>
      </a:accent6>
      <a:hlink>
        <a:srgbClr val="1F248D"/>
      </a:hlink>
      <a:folHlink>
        <a:srgbClr val="1F248D"/>
      </a:folHlink>
    </a:clrScheme>
    <a:fontScheme name="ФИПИ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Тема Office">
  <a:themeElements>
    <a:clrScheme name="ФИПИ">
      <a:dk1>
        <a:sysClr val="windowText" lastClr="000000"/>
      </a:dk1>
      <a:lt1>
        <a:sysClr val="window" lastClr="FFFFFF"/>
      </a:lt1>
      <a:dk2>
        <a:srgbClr val="006666"/>
      </a:dk2>
      <a:lt2>
        <a:srgbClr val="FFFFFF"/>
      </a:lt2>
      <a:accent1>
        <a:srgbClr val="006666"/>
      </a:accent1>
      <a:accent2>
        <a:srgbClr val="C00000"/>
      </a:accent2>
      <a:accent3>
        <a:srgbClr val="A2C4A6"/>
      </a:accent3>
      <a:accent4>
        <a:srgbClr val="8064A2"/>
      </a:accent4>
      <a:accent5>
        <a:srgbClr val="E36C09"/>
      </a:accent5>
      <a:accent6>
        <a:srgbClr val="548DD4"/>
      </a:accent6>
      <a:hlink>
        <a:srgbClr val="1F248D"/>
      </a:hlink>
      <a:folHlink>
        <a:srgbClr val="1F248D"/>
      </a:folHlink>
    </a:clrScheme>
    <a:fontScheme name="ФИПИ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_ФИПИ">
  <a:themeElements>
    <a:clrScheme name="presentation_rus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rus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_rus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rus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rus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2334</TotalTime>
  <Words>907</Words>
  <Application>Microsoft Office PowerPoint</Application>
  <PresentationFormat>Экран (16:10)</PresentationFormat>
  <Paragraphs>175</Paragraphs>
  <Slides>19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Тема Office</vt:lpstr>
      <vt:lpstr>2_Тема Office</vt:lpstr>
      <vt:lpstr>7_Тема Office</vt:lpstr>
      <vt:lpstr>1_Тема_ФИПИ</vt:lpstr>
      <vt:lpstr>Использование опыта МСИ  в разработке инструментария ГИА</vt:lpstr>
      <vt:lpstr>МСИ и ГИА</vt:lpstr>
      <vt:lpstr>МСИ и ГИА</vt:lpstr>
      <vt:lpstr>Учет международного опыта в ГИА</vt:lpstr>
      <vt:lpstr>Презентация PowerPoint</vt:lpstr>
      <vt:lpstr>Презентация PowerPoint</vt:lpstr>
      <vt:lpstr>2020 год - ОГЭ в соответствии с ФГОС</vt:lpstr>
      <vt:lpstr>Презентация PowerPoint</vt:lpstr>
      <vt:lpstr>Презентация PowerPoint</vt:lpstr>
      <vt:lpstr>Модель КИМ ГИА в соответствии с ФГОС</vt:lpstr>
      <vt:lpstr>Смысловое чтение. ОГЭ</vt:lpstr>
      <vt:lpstr>Математическая грамотность. ОГЭ, ЕГЭ</vt:lpstr>
      <vt:lpstr>Естественнонаучная грамотность. ОГЭ</vt:lpstr>
      <vt:lpstr>Методологические умения. ОГЭ, ЕГЭ</vt:lpstr>
      <vt:lpstr>Финансовая грамотность. ОГЭ, ЕГЭ</vt:lpstr>
      <vt:lpstr>Практико-ориентированный контекст</vt:lpstr>
      <vt:lpstr>Акценты, которые принимаются во внимание  при разработке перспективных моделей КИМ ГИА</vt:lpstr>
      <vt:lpstr>Цель – повышение качества и конкурентоспособности отечественного образования</vt:lpstr>
      <vt:lpstr>Презентация PowerPoint</vt:lpstr>
    </vt:vector>
  </TitlesOfParts>
  <Company>FIPI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Red</dc:creator>
  <cp:lastModifiedBy>ют</cp:lastModifiedBy>
  <cp:revision>236</cp:revision>
  <dcterms:created xsi:type="dcterms:W3CDTF">2018-10-23T16:07:51Z</dcterms:created>
  <dcterms:modified xsi:type="dcterms:W3CDTF">2019-12-25T09:00:42Z</dcterms:modified>
</cp:coreProperties>
</file>