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6" r:id="rId3"/>
    <p:sldId id="277" r:id="rId4"/>
    <p:sldId id="278" r:id="rId5"/>
    <p:sldId id="260" r:id="rId6"/>
    <p:sldId id="257" r:id="rId7"/>
    <p:sldId id="263" r:id="rId8"/>
    <p:sldId id="267" r:id="rId9"/>
    <p:sldId id="280" r:id="rId10"/>
    <p:sldId id="262" r:id="rId11"/>
    <p:sldId id="264" r:id="rId12"/>
    <p:sldId id="265" r:id="rId13"/>
    <p:sldId id="272" r:id="rId14"/>
    <p:sldId id="273" r:id="rId15"/>
    <p:sldId id="274" r:id="rId16"/>
    <p:sldId id="275" r:id="rId17"/>
    <p:sldId id="266" r:id="rId18"/>
    <p:sldId id="268" r:id="rId19"/>
    <p:sldId id="269" r:id="rId20"/>
    <p:sldId id="270" r:id="rId21"/>
    <p:sldId id="258" r:id="rId22"/>
    <p:sldId id="271" r:id="rId23"/>
    <p:sldId id="286" r:id="rId24"/>
    <p:sldId id="259" r:id="rId25"/>
    <p:sldId id="285" r:id="rId26"/>
    <p:sldId id="284" r:id="rId27"/>
    <p:sldId id="282" r:id="rId28"/>
    <p:sldId id="287" r:id="rId29"/>
    <p:sldId id="28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15" autoAdjust="0"/>
    <p:restoredTop sz="94660"/>
  </p:normalViewPr>
  <p:slideViewPr>
    <p:cSldViewPr snapToGrid="0">
      <p:cViewPr varScale="1">
        <p:scale>
          <a:sx n="75" d="100"/>
          <a:sy n="75" d="100"/>
        </p:scale>
        <p:origin x="-172" y="-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09E0E-A4A4-4C64-B58E-498C15529B6E}"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US"/>
        </a:p>
      </dgm:t>
    </dgm:pt>
    <dgm:pt modelId="{36C37890-9E67-4E41-83DF-946421B951D0}">
      <dgm:prSet phldrT="[Text]" custT="1"/>
      <dgm:spPr>
        <a:solidFill>
          <a:schemeClr val="accent5"/>
        </a:solidFill>
      </dgm:spPr>
      <dgm:t>
        <a:bodyPr/>
        <a:lstStyle/>
        <a:p>
          <a:r>
            <a:rPr lang="ru-RU" sz="2000" dirty="0"/>
            <a:t>Контекстные характеристики</a:t>
          </a:r>
          <a:endParaRPr lang="en-US" sz="2000" b="1" dirty="0"/>
        </a:p>
      </dgm:t>
    </dgm:pt>
    <dgm:pt modelId="{A195EF84-82E4-46C8-80EB-D673057FCD99}" type="parTrans" cxnId="{4647D0CC-7D1C-4E6C-95AB-1C003C7FE07C}">
      <dgm:prSet/>
      <dgm:spPr/>
      <dgm:t>
        <a:bodyPr/>
        <a:lstStyle/>
        <a:p>
          <a:endParaRPr lang="en-US"/>
        </a:p>
      </dgm:t>
    </dgm:pt>
    <dgm:pt modelId="{7C566C0C-6816-48AB-B1A0-6603BAFBE2E3}" type="sibTrans" cxnId="{4647D0CC-7D1C-4E6C-95AB-1C003C7FE07C}">
      <dgm:prSet/>
      <dgm:spPr/>
      <dgm:t>
        <a:bodyPr/>
        <a:lstStyle/>
        <a:p>
          <a:endParaRPr lang="en-US"/>
        </a:p>
      </dgm:t>
    </dgm:pt>
    <dgm:pt modelId="{3DDA62B3-1911-4212-8E21-C501EE10BD0B}">
      <dgm:prSet phldrT="[Text]" custT="1"/>
      <dgm:spPr/>
      <dgm:t>
        <a:bodyPr/>
        <a:lstStyle/>
        <a:p>
          <a:r>
            <a:rPr lang="ru-RU" sz="2000" dirty="0"/>
            <a:t>Факторы в фокусе исследования</a:t>
          </a:r>
          <a:endParaRPr lang="en-US" sz="2000" b="1" dirty="0"/>
        </a:p>
      </dgm:t>
    </dgm:pt>
    <dgm:pt modelId="{8951C308-8693-41D4-9681-163EC4B371EC}" type="parTrans" cxnId="{BE47F4E5-9514-4089-9809-0455D0683640}">
      <dgm:prSet/>
      <dgm:spPr/>
      <dgm:t>
        <a:bodyPr/>
        <a:lstStyle/>
        <a:p>
          <a:endParaRPr lang="en-US"/>
        </a:p>
      </dgm:t>
    </dgm:pt>
    <dgm:pt modelId="{CD3FE660-9E2F-418D-906C-C44D53D1242D}" type="sibTrans" cxnId="{BE47F4E5-9514-4089-9809-0455D0683640}">
      <dgm:prSet/>
      <dgm:spPr/>
      <dgm:t>
        <a:bodyPr/>
        <a:lstStyle/>
        <a:p>
          <a:endParaRPr lang="en-US"/>
        </a:p>
      </dgm:t>
    </dgm:pt>
    <dgm:pt modelId="{B3F7FFDE-5AB6-42C9-9F08-C53B46B0C8E7}">
      <dgm:prSet phldrT="[Text]" custT="1"/>
      <dgm:spPr/>
      <dgm:t>
        <a:bodyPr/>
        <a:lstStyle/>
        <a:p>
          <a:r>
            <a:rPr lang="ru-RU" sz="1800" dirty="0"/>
            <a:t>Концентрация на проблемах</a:t>
          </a:r>
          <a:endParaRPr lang="en-US" sz="1800" dirty="0"/>
        </a:p>
      </dgm:t>
    </dgm:pt>
    <dgm:pt modelId="{FC27B105-7441-48DC-AF78-2943B7BC0DBE}" type="parTrans" cxnId="{1E5EACD6-502A-48BC-A35B-6BFFC1D37F1F}">
      <dgm:prSet/>
      <dgm:spPr/>
      <dgm:t>
        <a:bodyPr/>
        <a:lstStyle/>
        <a:p>
          <a:endParaRPr lang="en-US"/>
        </a:p>
      </dgm:t>
    </dgm:pt>
    <dgm:pt modelId="{09428AF4-AB42-4DCC-A687-10B4E2129474}" type="sibTrans" cxnId="{1E5EACD6-502A-48BC-A35B-6BFFC1D37F1F}">
      <dgm:prSet/>
      <dgm:spPr/>
      <dgm:t>
        <a:bodyPr/>
        <a:lstStyle/>
        <a:p>
          <a:endParaRPr lang="en-US"/>
        </a:p>
      </dgm:t>
    </dgm:pt>
    <dgm:pt modelId="{E548B4E7-AF03-4268-9CA9-0D89A4EF118B}">
      <dgm:prSet phldrT="[Text]"/>
      <dgm:spPr>
        <a:solidFill>
          <a:schemeClr val="accent5"/>
        </a:solidFill>
      </dgm:spPr>
      <dgm:t>
        <a:bodyPr/>
        <a:lstStyle/>
        <a:p>
          <a:r>
            <a:rPr lang="ru-RU" sz="2000" b="1" dirty="0"/>
            <a:t>Результаты</a:t>
          </a:r>
          <a:endParaRPr lang="en-US" sz="2000" b="1" dirty="0"/>
        </a:p>
      </dgm:t>
    </dgm:pt>
    <dgm:pt modelId="{F8F656F8-CD96-462B-9B4E-460DF304F931}" type="parTrans" cxnId="{343AF3FD-31AA-4F04-A7CB-685463770A9B}">
      <dgm:prSet/>
      <dgm:spPr/>
      <dgm:t>
        <a:bodyPr/>
        <a:lstStyle/>
        <a:p>
          <a:endParaRPr lang="en-US"/>
        </a:p>
      </dgm:t>
    </dgm:pt>
    <dgm:pt modelId="{21E1FB73-EDB7-489C-9818-EEEEF0D3BFBD}" type="sibTrans" cxnId="{343AF3FD-31AA-4F04-A7CB-685463770A9B}">
      <dgm:prSet/>
      <dgm:spPr/>
      <dgm:t>
        <a:bodyPr/>
        <a:lstStyle/>
        <a:p>
          <a:endParaRPr lang="en-US"/>
        </a:p>
      </dgm:t>
    </dgm:pt>
    <dgm:pt modelId="{DD0228BC-3D60-43B4-9436-3F3EDFC6B049}">
      <dgm:prSet phldrT="[Text]" custT="1"/>
      <dgm:spPr/>
      <dgm:t>
        <a:bodyPr/>
        <a:lstStyle/>
        <a:p>
          <a:r>
            <a:rPr lang="ru-RU" sz="1800" dirty="0"/>
            <a:t>Доступ к образовательным ресурсам</a:t>
          </a:r>
          <a:endParaRPr lang="en-US" sz="1800" dirty="0"/>
        </a:p>
      </dgm:t>
    </dgm:pt>
    <dgm:pt modelId="{01A09F53-AAC2-4F65-A7EA-CF0551EB2D9A}" type="parTrans" cxnId="{07CD41C4-39BC-4EC3-8843-600A17382AA2}">
      <dgm:prSet/>
      <dgm:spPr/>
      <dgm:t>
        <a:bodyPr/>
        <a:lstStyle/>
        <a:p>
          <a:endParaRPr lang="en-US"/>
        </a:p>
      </dgm:t>
    </dgm:pt>
    <dgm:pt modelId="{FF058B6F-E117-49F3-9086-E253A63F1ED7}" type="sibTrans" cxnId="{07CD41C4-39BC-4EC3-8843-600A17382AA2}">
      <dgm:prSet/>
      <dgm:spPr/>
      <dgm:t>
        <a:bodyPr/>
        <a:lstStyle/>
        <a:p>
          <a:endParaRPr lang="en-US"/>
        </a:p>
      </dgm:t>
    </dgm:pt>
    <dgm:pt modelId="{1D1B7381-F5D9-47E6-B12D-ED90E7CDC8A5}">
      <dgm:prSet phldrT="[Text]" custT="1"/>
      <dgm:spPr/>
      <dgm:t>
        <a:bodyPr/>
        <a:lstStyle/>
        <a:p>
          <a:r>
            <a:rPr lang="ru-RU" sz="1800" dirty="0"/>
            <a:t>Политика стратификации</a:t>
          </a:r>
          <a:endParaRPr lang="en-US" sz="1800" dirty="0"/>
        </a:p>
      </dgm:t>
    </dgm:pt>
    <dgm:pt modelId="{CCA54F83-3025-47D1-9799-06AF9855D4A2}" type="parTrans" cxnId="{A0EA02ED-FCC3-42DD-B0BE-88BE688851E9}">
      <dgm:prSet/>
      <dgm:spPr/>
      <dgm:t>
        <a:bodyPr/>
        <a:lstStyle/>
        <a:p>
          <a:endParaRPr lang="en-US"/>
        </a:p>
      </dgm:t>
    </dgm:pt>
    <dgm:pt modelId="{230B6E11-9665-436B-9515-F2BE735F30CD}" type="sibTrans" cxnId="{A0EA02ED-FCC3-42DD-B0BE-88BE688851E9}">
      <dgm:prSet/>
      <dgm:spPr/>
      <dgm:t>
        <a:bodyPr/>
        <a:lstStyle/>
        <a:p>
          <a:endParaRPr lang="en-US"/>
        </a:p>
      </dgm:t>
    </dgm:pt>
    <dgm:pt modelId="{7367CFBD-9CCB-4CE2-AEBB-6D99786F2545}">
      <dgm:prSet phldrT="[Text]" custT="1"/>
      <dgm:spPr/>
      <dgm:t>
        <a:bodyPr/>
        <a:lstStyle/>
        <a:p>
          <a:endParaRPr lang="en-US" sz="1800" dirty="0"/>
        </a:p>
      </dgm:t>
    </dgm:pt>
    <dgm:pt modelId="{177A1EC9-548A-445B-ABC4-38A66EDB93E7}" type="parTrans" cxnId="{7799F336-398E-473C-B289-11CC83DA4B5D}">
      <dgm:prSet/>
      <dgm:spPr/>
      <dgm:t>
        <a:bodyPr/>
        <a:lstStyle/>
        <a:p>
          <a:endParaRPr lang="en-US"/>
        </a:p>
      </dgm:t>
    </dgm:pt>
    <dgm:pt modelId="{C5B6EE40-6DAD-49DC-BBB0-5709DB8D7013}" type="sibTrans" cxnId="{7799F336-398E-473C-B289-11CC83DA4B5D}">
      <dgm:prSet/>
      <dgm:spPr/>
      <dgm:t>
        <a:bodyPr/>
        <a:lstStyle/>
        <a:p>
          <a:endParaRPr lang="en-US"/>
        </a:p>
      </dgm:t>
    </dgm:pt>
    <dgm:pt modelId="{49660441-62FA-455A-95C7-E41EFAFCBC22}">
      <dgm:prSet phldrT="[Text]" custT="1"/>
      <dgm:spPr/>
      <dgm:t>
        <a:bodyPr/>
        <a:lstStyle/>
        <a:p>
          <a:endParaRPr lang="en-US" sz="1800" dirty="0"/>
        </a:p>
      </dgm:t>
    </dgm:pt>
    <dgm:pt modelId="{98809176-7FCC-42DA-A5D2-8E8C92206387}" type="parTrans" cxnId="{4D3EDB72-F5C1-4B93-B16E-7AF452252782}">
      <dgm:prSet/>
      <dgm:spPr/>
      <dgm:t>
        <a:bodyPr/>
        <a:lstStyle/>
        <a:p>
          <a:endParaRPr lang="en-US"/>
        </a:p>
      </dgm:t>
    </dgm:pt>
    <dgm:pt modelId="{CAF5427A-351B-4EB3-A834-D0D36AE710C3}" type="sibTrans" cxnId="{4D3EDB72-F5C1-4B93-B16E-7AF452252782}">
      <dgm:prSet/>
      <dgm:spPr/>
      <dgm:t>
        <a:bodyPr/>
        <a:lstStyle/>
        <a:p>
          <a:endParaRPr lang="en-US"/>
        </a:p>
      </dgm:t>
    </dgm:pt>
    <dgm:pt modelId="{7D1AC2A1-916A-4C9C-A1A5-E768B677F37D}">
      <dgm:prSet phldrT="[Text]" custT="1"/>
      <dgm:spPr/>
      <dgm:t>
        <a:bodyPr/>
        <a:lstStyle/>
        <a:p>
          <a:endParaRPr lang="en-US" sz="1800" dirty="0"/>
        </a:p>
      </dgm:t>
    </dgm:pt>
    <dgm:pt modelId="{0213B475-DE90-405B-99A3-36419331EBDC}" type="parTrans" cxnId="{F0421F59-0604-41E0-9140-AA1E5E305CB9}">
      <dgm:prSet/>
      <dgm:spPr/>
      <dgm:t>
        <a:bodyPr/>
        <a:lstStyle/>
        <a:p>
          <a:endParaRPr lang="en-US"/>
        </a:p>
      </dgm:t>
    </dgm:pt>
    <dgm:pt modelId="{0C7ED792-F62D-4125-ADE0-B5780C4ED5E1}" type="sibTrans" cxnId="{F0421F59-0604-41E0-9140-AA1E5E305CB9}">
      <dgm:prSet/>
      <dgm:spPr/>
      <dgm:t>
        <a:bodyPr/>
        <a:lstStyle/>
        <a:p>
          <a:endParaRPr lang="en-US"/>
        </a:p>
      </dgm:t>
    </dgm:pt>
    <dgm:pt modelId="{53151749-F2DE-4A70-B090-9DA1E8CFA55D}">
      <dgm:prSet phldrT="[Text]" custT="1"/>
      <dgm:spPr/>
      <dgm:t>
        <a:bodyPr/>
        <a:lstStyle/>
        <a:p>
          <a:endParaRPr lang="en-US" sz="1400" dirty="0"/>
        </a:p>
      </dgm:t>
    </dgm:pt>
    <dgm:pt modelId="{B4CD3FA1-17FA-43BF-B59C-F6A4907E4C9F}" type="parTrans" cxnId="{ACBC7301-B9FB-4139-8986-49E939C705BC}">
      <dgm:prSet/>
      <dgm:spPr/>
      <dgm:t>
        <a:bodyPr/>
        <a:lstStyle/>
        <a:p>
          <a:endParaRPr lang="en-US"/>
        </a:p>
      </dgm:t>
    </dgm:pt>
    <dgm:pt modelId="{4B6B9724-5A26-40EC-91B2-B810FF53144D}" type="sibTrans" cxnId="{ACBC7301-B9FB-4139-8986-49E939C705BC}">
      <dgm:prSet/>
      <dgm:spPr/>
      <dgm:t>
        <a:bodyPr/>
        <a:lstStyle/>
        <a:p>
          <a:endParaRPr lang="en-US"/>
        </a:p>
      </dgm:t>
    </dgm:pt>
    <dgm:pt modelId="{DF054F63-3F1B-4A5D-BC80-ED6FFB99344C}">
      <dgm:prSet phldrT="[Text]" custT="1"/>
      <dgm:spPr>
        <a:solidFill>
          <a:schemeClr val="accent5"/>
        </a:solidFill>
      </dgm:spPr>
      <dgm:t>
        <a:bodyPr/>
        <a:lstStyle/>
        <a:p>
          <a:r>
            <a:rPr lang="ru-RU" sz="1800" dirty="0"/>
            <a:t>Доступ к школьному образованию</a:t>
          </a:r>
          <a:endParaRPr lang="en-US" sz="1800" dirty="0"/>
        </a:p>
      </dgm:t>
    </dgm:pt>
    <dgm:pt modelId="{F54EBA4D-BDFB-44DD-83D7-BAAE26F00B54}" type="parTrans" cxnId="{0EA89D58-139C-4F68-B115-BC45B21422B5}">
      <dgm:prSet/>
      <dgm:spPr/>
      <dgm:t>
        <a:bodyPr/>
        <a:lstStyle/>
        <a:p>
          <a:endParaRPr lang="en-US"/>
        </a:p>
      </dgm:t>
    </dgm:pt>
    <dgm:pt modelId="{A9792547-D4D5-49DC-913F-D13E65A7E891}" type="sibTrans" cxnId="{0EA89D58-139C-4F68-B115-BC45B21422B5}">
      <dgm:prSet/>
      <dgm:spPr/>
      <dgm:t>
        <a:bodyPr/>
        <a:lstStyle/>
        <a:p>
          <a:endParaRPr lang="en-US"/>
        </a:p>
      </dgm:t>
    </dgm:pt>
    <dgm:pt modelId="{C4CB8821-F947-4AD1-82D4-5E6E17209C5F}">
      <dgm:prSet phldrT="[Text]" custT="1"/>
      <dgm:spPr>
        <a:solidFill>
          <a:schemeClr val="accent5"/>
        </a:solidFill>
      </dgm:spPr>
      <dgm:t>
        <a:bodyPr/>
        <a:lstStyle/>
        <a:p>
          <a:endParaRPr lang="en-US" sz="1800" dirty="0"/>
        </a:p>
      </dgm:t>
    </dgm:pt>
    <dgm:pt modelId="{73A6E68F-1BFB-4D84-8149-DF30672B1726}" type="parTrans" cxnId="{6EEB26E8-4352-42A4-97DE-114F97B4C79C}">
      <dgm:prSet/>
      <dgm:spPr/>
      <dgm:t>
        <a:bodyPr/>
        <a:lstStyle/>
        <a:p>
          <a:endParaRPr lang="en-US"/>
        </a:p>
      </dgm:t>
    </dgm:pt>
    <dgm:pt modelId="{69C10FF5-7D44-4047-B679-454B4279384C}" type="sibTrans" cxnId="{6EEB26E8-4352-42A4-97DE-114F97B4C79C}">
      <dgm:prSet/>
      <dgm:spPr/>
      <dgm:t>
        <a:bodyPr/>
        <a:lstStyle/>
        <a:p>
          <a:endParaRPr lang="en-US"/>
        </a:p>
      </dgm:t>
    </dgm:pt>
    <dgm:pt modelId="{EEBD9445-1EB8-46E4-802D-B8C48EEC0739}">
      <dgm:prSet phldrT="[Text]" custT="1"/>
      <dgm:spPr>
        <a:solidFill>
          <a:schemeClr val="accent5"/>
        </a:solidFill>
      </dgm:spPr>
      <dgm:t>
        <a:bodyPr/>
        <a:lstStyle/>
        <a:p>
          <a:r>
            <a:rPr lang="ru-RU" sz="1800" dirty="0"/>
            <a:t>Средние результаты</a:t>
          </a:r>
          <a:endParaRPr lang="en-US" sz="1800" dirty="0"/>
        </a:p>
      </dgm:t>
    </dgm:pt>
    <dgm:pt modelId="{AE3B6D50-572A-4D07-828A-03E23F782EBA}" type="parTrans" cxnId="{70F0A4F5-8C89-48E4-857A-D3279AC482DD}">
      <dgm:prSet/>
      <dgm:spPr/>
      <dgm:t>
        <a:bodyPr/>
        <a:lstStyle/>
        <a:p>
          <a:endParaRPr lang="en-US"/>
        </a:p>
      </dgm:t>
    </dgm:pt>
    <dgm:pt modelId="{61718684-ABC0-4869-87CE-9D7BCCBD4374}" type="sibTrans" cxnId="{70F0A4F5-8C89-48E4-857A-D3279AC482DD}">
      <dgm:prSet/>
      <dgm:spPr/>
      <dgm:t>
        <a:bodyPr/>
        <a:lstStyle/>
        <a:p>
          <a:endParaRPr lang="en-US"/>
        </a:p>
      </dgm:t>
    </dgm:pt>
    <dgm:pt modelId="{E0E94B96-74EB-4A41-954C-E5F98AFC00DB}">
      <dgm:prSet phldrT="[Text]" custT="1"/>
      <dgm:spPr>
        <a:solidFill>
          <a:schemeClr val="accent5"/>
        </a:solidFill>
      </dgm:spPr>
      <dgm:t>
        <a:bodyPr/>
        <a:lstStyle/>
        <a:p>
          <a:endParaRPr lang="en-US" sz="1800"/>
        </a:p>
      </dgm:t>
    </dgm:pt>
    <dgm:pt modelId="{73FA95D1-03DC-4D04-BEE3-02A4F3C8CC11}" type="parTrans" cxnId="{A2EAC88E-0B4C-48D8-AB75-A3C251D735C4}">
      <dgm:prSet/>
      <dgm:spPr/>
      <dgm:t>
        <a:bodyPr/>
        <a:lstStyle/>
        <a:p>
          <a:endParaRPr lang="en-US"/>
        </a:p>
      </dgm:t>
    </dgm:pt>
    <dgm:pt modelId="{115D6CDD-32CB-40C7-86D1-516FC4DC3AD7}" type="sibTrans" cxnId="{A2EAC88E-0B4C-48D8-AB75-A3C251D735C4}">
      <dgm:prSet/>
      <dgm:spPr/>
      <dgm:t>
        <a:bodyPr/>
        <a:lstStyle/>
        <a:p>
          <a:endParaRPr lang="en-US"/>
        </a:p>
      </dgm:t>
    </dgm:pt>
    <dgm:pt modelId="{05CFE886-82CA-43F4-8E62-2B55ABCE88BB}">
      <dgm:prSet phldrT="[Text]" custT="1"/>
      <dgm:spPr>
        <a:solidFill>
          <a:schemeClr val="accent5"/>
        </a:solidFill>
      </dgm:spPr>
      <dgm:t>
        <a:bodyPr/>
        <a:lstStyle/>
        <a:p>
          <a:r>
            <a:rPr lang="ru-RU" sz="1800" dirty="0"/>
            <a:t>Отношения и установки</a:t>
          </a:r>
          <a:endParaRPr lang="en-US" sz="1800" dirty="0"/>
        </a:p>
      </dgm:t>
    </dgm:pt>
    <dgm:pt modelId="{E01CF425-7E48-4A65-B60A-47A42676F4DF}" type="parTrans" cxnId="{F58F406D-C47B-404D-8A39-0624C3253233}">
      <dgm:prSet/>
      <dgm:spPr/>
      <dgm:t>
        <a:bodyPr/>
        <a:lstStyle/>
        <a:p>
          <a:endParaRPr lang="en-US"/>
        </a:p>
      </dgm:t>
    </dgm:pt>
    <dgm:pt modelId="{791FABEE-71BB-43D1-9A63-AD1157A3EA8F}" type="sibTrans" cxnId="{F58F406D-C47B-404D-8A39-0624C3253233}">
      <dgm:prSet/>
      <dgm:spPr/>
      <dgm:t>
        <a:bodyPr/>
        <a:lstStyle/>
        <a:p>
          <a:endParaRPr lang="en-US"/>
        </a:p>
      </dgm:t>
    </dgm:pt>
    <dgm:pt modelId="{7C7129A0-031E-4C38-BA8C-BF1C7568129A}">
      <dgm:prSet phldrT="[Text]" custT="1"/>
      <dgm:spPr>
        <a:solidFill>
          <a:schemeClr val="accent5"/>
        </a:solidFill>
      </dgm:spPr>
      <dgm:t>
        <a:bodyPr/>
        <a:lstStyle/>
        <a:p>
          <a:endParaRPr lang="en-US" sz="1800" dirty="0"/>
        </a:p>
      </dgm:t>
    </dgm:pt>
    <dgm:pt modelId="{097429AE-B692-4EA0-8EF2-B23179704504}" type="parTrans" cxnId="{ED6D805E-4D53-4105-8987-4724EC0F4A28}">
      <dgm:prSet/>
      <dgm:spPr/>
      <dgm:t>
        <a:bodyPr/>
        <a:lstStyle/>
        <a:p>
          <a:endParaRPr lang="en-US"/>
        </a:p>
      </dgm:t>
    </dgm:pt>
    <dgm:pt modelId="{940571DE-7E67-4154-8A75-98BFAC0F4089}" type="sibTrans" cxnId="{ED6D805E-4D53-4105-8987-4724EC0F4A28}">
      <dgm:prSet/>
      <dgm:spPr/>
      <dgm:t>
        <a:bodyPr/>
        <a:lstStyle/>
        <a:p>
          <a:endParaRPr lang="en-US"/>
        </a:p>
      </dgm:t>
    </dgm:pt>
    <dgm:pt modelId="{B4301674-B66B-4B6F-A560-A59F3ED0017C}">
      <dgm:prSet phldrT="[Text]" custT="1"/>
      <dgm:spPr>
        <a:solidFill>
          <a:schemeClr val="accent5"/>
        </a:solidFill>
      </dgm:spPr>
      <dgm:t>
        <a:bodyPr/>
        <a:lstStyle/>
        <a:p>
          <a:r>
            <a:rPr lang="ru-RU" sz="1800" dirty="0"/>
            <a:t>Ожидания и планы на будущее</a:t>
          </a:r>
          <a:endParaRPr lang="en-US" sz="1800" dirty="0"/>
        </a:p>
      </dgm:t>
    </dgm:pt>
    <dgm:pt modelId="{A152E62E-AE60-49EB-A356-7FBF237F41A3}" type="parTrans" cxnId="{D80C0338-4152-456B-91C2-E8B42990B93F}">
      <dgm:prSet/>
      <dgm:spPr/>
      <dgm:t>
        <a:bodyPr/>
        <a:lstStyle/>
        <a:p>
          <a:endParaRPr lang="en-US"/>
        </a:p>
      </dgm:t>
    </dgm:pt>
    <dgm:pt modelId="{60052BFF-C933-4059-94DC-E7B8B00EEE77}" type="sibTrans" cxnId="{D80C0338-4152-456B-91C2-E8B42990B93F}">
      <dgm:prSet/>
      <dgm:spPr/>
      <dgm:t>
        <a:bodyPr/>
        <a:lstStyle/>
        <a:p>
          <a:endParaRPr lang="en-US"/>
        </a:p>
      </dgm:t>
    </dgm:pt>
    <dgm:pt modelId="{E20C3834-4D63-43BC-8876-E2FC01688DC8}">
      <dgm:prSet phldrT="[Text]"/>
      <dgm:spPr>
        <a:solidFill>
          <a:schemeClr val="accent5"/>
        </a:solidFill>
      </dgm:spPr>
      <dgm:t>
        <a:bodyPr/>
        <a:lstStyle/>
        <a:p>
          <a:endParaRPr lang="en-US" sz="1500" dirty="0"/>
        </a:p>
      </dgm:t>
    </dgm:pt>
    <dgm:pt modelId="{BB8D78E7-4671-45DD-973A-7A07625D6D6F}" type="parTrans" cxnId="{78A45A0A-7581-430B-89C0-4A762C37A214}">
      <dgm:prSet/>
      <dgm:spPr/>
      <dgm:t>
        <a:bodyPr/>
        <a:lstStyle/>
        <a:p>
          <a:endParaRPr lang="en-US"/>
        </a:p>
      </dgm:t>
    </dgm:pt>
    <dgm:pt modelId="{60AF2FA0-6689-4AC1-81EC-74BD88815E78}" type="sibTrans" cxnId="{78A45A0A-7581-430B-89C0-4A762C37A214}">
      <dgm:prSet/>
      <dgm:spPr/>
      <dgm:t>
        <a:bodyPr/>
        <a:lstStyle/>
        <a:p>
          <a:endParaRPr lang="en-US"/>
        </a:p>
      </dgm:t>
    </dgm:pt>
    <dgm:pt modelId="{18694472-DE82-47DF-A429-404F894097C9}">
      <dgm:prSet phldrT="[Text]" custT="1"/>
      <dgm:spPr>
        <a:solidFill>
          <a:schemeClr val="accent5"/>
        </a:solidFill>
      </dgm:spPr>
      <dgm:t>
        <a:bodyPr/>
        <a:lstStyle/>
        <a:p>
          <a:r>
            <a:rPr lang="ru-RU" sz="1800" dirty="0"/>
            <a:t>Социально-экономический статус</a:t>
          </a:r>
          <a:endParaRPr lang="en-US" sz="1800" dirty="0"/>
        </a:p>
      </dgm:t>
    </dgm:pt>
    <dgm:pt modelId="{A849DC92-DF67-483A-84E3-85BD8ECD8EF3}" type="parTrans" cxnId="{80C72CFD-599A-418A-95C5-A6CE027F3226}">
      <dgm:prSet/>
      <dgm:spPr/>
      <dgm:t>
        <a:bodyPr/>
        <a:lstStyle/>
        <a:p>
          <a:endParaRPr lang="en-US"/>
        </a:p>
      </dgm:t>
    </dgm:pt>
    <dgm:pt modelId="{D3E3F0CE-2E10-4621-A2D1-FFDE7C3A0C17}" type="sibTrans" cxnId="{80C72CFD-599A-418A-95C5-A6CE027F3226}">
      <dgm:prSet/>
      <dgm:spPr/>
      <dgm:t>
        <a:bodyPr/>
        <a:lstStyle/>
        <a:p>
          <a:endParaRPr lang="en-US"/>
        </a:p>
      </dgm:t>
    </dgm:pt>
    <dgm:pt modelId="{7EDA1E45-3212-4397-B060-BB2A96F30C04}">
      <dgm:prSet phldrT="[Text]" custT="1"/>
      <dgm:spPr>
        <a:solidFill>
          <a:schemeClr val="accent5"/>
        </a:solidFill>
      </dgm:spPr>
      <dgm:t>
        <a:bodyPr/>
        <a:lstStyle/>
        <a:p>
          <a:endParaRPr lang="en-US" sz="1800" dirty="0"/>
        </a:p>
      </dgm:t>
    </dgm:pt>
    <dgm:pt modelId="{C8E7FEF0-7A4A-4BB7-A694-43C6D213F694}" type="parTrans" cxnId="{16CCD9B9-2D37-4648-8482-28E60C8050CD}">
      <dgm:prSet/>
      <dgm:spPr/>
      <dgm:t>
        <a:bodyPr/>
        <a:lstStyle/>
        <a:p>
          <a:endParaRPr lang="en-US"/>
        </a:p>
      </dgm:t>
    </dgm:pt>
    <dgm:pt modelId="{508A237A-7C2B-4570-A8FE-D8ED15AA1653}" type="sibTrans" cxnId="{16CCD9B9-2D37-4648-8482-28E60C8050CD}">
      <dgm:prSet/>
      <dgm:spPr/>
      <dgm:t>
        <a:bodyPr/>
        <a:lstStyle/>
        <a:p>
          <a:endParaRPr lang="en-US"/>
        </a:p>
      </dgm:t>
    </dgm:pt>
    <dgm:pt modelId="{BBCEB3F7-CDFF-457E-9BEA-6F0B10A10B6F}">
      <dgm:prSet phldrT="[Text]" custT="1"/>
      <dgm:spPr>
        <a:solidFill>
          <a:schemeClr val="accent5"/>
        </a:solidFill>
      </dgm:spPr>
      <dgm:t>
        <a:bodyPr/>
        <a:lstStyle/>
        <a:p>
          <a:r>
            <a:rPr lang="ru-RU" sz="1800" dirty="0"/>
            <a:t>Характеристики иммигрантов</a:t>
          </a:r>
          <a:endParaRPr lang="en-US" sz="1800" dirty="0"/>
        </a:p>
      </dgm:t>
    </dgm:pt>
    <dgm:pt modelId="{423E8217-6015-4662-98D4-4F86DFAC44B4}" type="parTrans" cxnId="{45C87816-6CF8-4D47-96AF-D42CE0A9FB4E}">
      <dgm:prSet/>
      <dgm:spPr/>
      <dgm:t>
        <a:bodyPr/>
        <a:lstStyle/>
        <a:p>
          <a:endParaRPr lang="en-US"/>
        </a:p>
      </dgm:t>
    </dgm:pt>
    <dgm:pt modelId="{432850E2-A055-4B7A-ADF9-3D3E3EB6E0C2}" type="sibTrans" cxnId="{45C87816-6CF8-4D47-96AF-D42CE0A9FB4E}">
      <dgm:prSet/>
      <dgm:spPr/>
      <dgm:t>
        <a:bodyPr/>
        <a:lstStyle/>
        <a:p>
          <a:endParaRPr lang="en-US"/>
        </a:p>
      </dgm:t>
    </dgm:pt>
    <dgm:pt modelId="{4C6D1A2E-B40F-40A3-8B9C-89D0F1EB3FB4}">
      <dgm:prSet phldrT="[Text]" custT="1"/>
      <dgm:spPr>
        <a:solidFill>
          <a:schemeClr val="accent5"/>
        </a:solidFill>
      </dgm:spPr>
      <dgm:t>
        <a:bodyPr/>
        <a:lstStyle/>
        <a:p>
          <a:endParaRPr lang="en-US" sz="1800" dirty="0"/>
        </a:p>
      </dgm:t>
    </dgm:pt>
    <dgm:pt modelId="{9E90B997-78CF-4EEF-8AD5-3C348AF61080}" type="parTrans" cxnId="{CDC30ABE-A0DA-4231-BFD8-DE8166927142}">
      <dgm:prSet/>
      <dgm:spPr/>
      <dgm:t>
        <a:bodyPr/>
        <a:lstStyle/>
        <a:p>
          <a:endParaRPr lang="en-US"/>
        </a:p>
      </dgm:t>
    </dgm:pt>
    <dgm:pt modelId="{CEF01D21-08CE-40B4-8183-41E36EC1AE39}" type="sibTrans" cxnId="{CDC30ABE-A0DA-4231-BFD8-DE8166927142}">
      <dgm:prSet/>
      <dgm:spPr/>
      <dgm:t>
        <a:bodyPr/>
        <a:lstStyle/>
        <a:p>
          <a:endParaRPr lang="en-US"/>
        </a:p>
      </dgm:t>
    </dgm:pt>
    <dgm:pt modelId="{29D215E1-E593-4DF4-8F50-CF81E72C63A2}">
      <dgm:prSet phldrT="[Text]" custT="1"/>
      <dgm:spPr>
        <a:solidFill>
          <a:schemeClr val="accent5"/>
        </a:solidFill>
      </dgm:spPr>
      <dgm:t>
        <a:bodyPr/>
        <a:lstStyle/>
        <a:p>
          <a:r>
            <a:rPr lang="ru-RU" sz="1800" dirty="0"/>
            <a:t>Гендерные характеристики</a:t>
          </a:r>
          <a:endParaRPr lang="en-US" sz="1800" dirty="0"/>
        </a:p>
      </dgm:t>
    </dgm:pt>
    <dgm:pt modelId="{901180E4-3E9E-4101-955D-C0B32285A3E0}" type="parTrans" cxnId="{5DC4FAD3-40B5-4B6F-9C91-D36907E6D7CC}">
      <dgm:prSet/>
      <dgm:spPr/>
      <dgm:t>
        <a:bodyPr/>
        <a:lstStyle/>
        <a:p>
          <a:endParaRPr lang="en-US"/>
        </a:p>
      </dgm:t>
    </dgm:pt>
    <dgm:pt modelId="{2F8B71C9-9F97-4A32-8453-2E19539D7C4F}" type="sibTrans" cxnId="{5DC4FAD3-40B5-4B6F-9C91-D36907E6D7CC}">
      <dgm:prSet/>
      <dgm:spPr/>
      <dgm:t>
        <a:bodyPr/>
        <a:lstStyle/>
        <a:p>
          <a:endParaRPr lang="en-US"/>
        </a:p>
      </dgm:t>
    </dgm:pt>
    <dgm:pt modelId="{36BC746B-BA39-452C-B6E9-59774C854148}">
      <dgm:prSet phldrT="[Text]"/>
      <dgm:spPr>
        <a:solidFill>
          <a:schemeClr val="accent5"/>
        </a:solidFill>
      </dgm:spPr>
      <dgm:t>
        <a:bodyPr/>
        <a:lstStyle/>
        <a:p>
          <a:endParaRPr lang="en-US" sz="1500" dirty="0"/>
        </a:p>
      </dgm:t>
    </dgm:pt>
    <dgm:pt modelId="{1A09F61B-29F0-4320-A652-8E2FA554F2D4}" type="parTrans" cxnId="{0B8BD2E1-09D6-4637-B665-6E1BAFAA9BC6}">
      <dgm:prSet/>
      <dgm:spPr/>
      <dgm:t>
        <a:bodyPr/>
        <a:lstStyle/>
        <a:p>
          <a:endParaRPr lang="en-US"/>
        </a:p>
      </dgm:t>
    </dgm:pt>
    <dgm:pt modelId="{0E4336A5-C58A-414B-A892-BB9D94649948}" type="sibTrans" cxnId="{0B8BD2E1-09D6-4637-B665-6E1BAFAA9BC6}">
      <dgm:prSet/>
      <dgm:spPr/>
      <dgm:t>
        <a:bodyPr/>
        <a:lstStyle/>
        <a:p>
          <a:endParaRPr lang="en-US"/>
        </a:p>
      </dgm:t>
    </dgm:pt>
    <dgm:pt modelId="{A28D5CFD-9682-4067-82C5-371971D70BFD}" type="pres">
      <dgm:prSet presAssocID="{14E09E0E-A4A4-4C64-B58E-498C15529B6E}" presName="Name0" presStyleCnt="0">
        <dgm:presLayoutVars>
          <dgm:dir/>
          <dgm:resizeHandles val="exact"/>
        </dgm:presLayoutVars>
      </dgm:prSet>
      <dgm:spPr/>
      <dgm:t>
        <a:bodyPr/>
        <a:lstStyle/>
        <a:p>
          <a:endParaRPr lang="en-US"/>
        </a:p>
      </dgm:t>
    </dgm:pt>
    <dgm:pt modelId="{E37F53CB-3756-47BA-B0EF-9E853023E769}" type="pres">
      <dgm:prSet presAssocID="{36C37890-9E67-4E41-83DF-946421B951D0}" presName="node" presStyleLbl="node1" presStyleIdx="0" presStyleCnt="3">
        <dgm:presLayoutVars>
          <dgm:bulletEnabled val="1"/>
        </dgm:presLayoutVars>
      </dgm:prSet>
      <dgm:spPr/>
      <dgm:t>
        <a:bodyPr/>
        <a:lstStyle/>
        <a:p>
          <a:endParaRPr lang="en-US"/>
        </a:p>
      </dgm:t>
    </dgm:pt>
    <dgm:pt modelId="{1134CBD6-1275-492B-A0B5-2CBB4B3FEC07}" type="pres">
      <dgm:prSet presAssocID="{7C566C0C-6816-48AB-B1A0-6603BAFBE2E3}" presName="sibTrans" presStyleCnt="0"/>
      <dgm:spPr/>
    </dgm:pt>
    <dgm:pt modelId="{BC9BA59D-B8F2-41CB-A2F4-52472CEEE2A9}" type="pres">
      <dgm:prSet presAssocID="{3DDA62B3-1911-4212-8E21-C501EE10BD0B}" presName="node" presStyleLbl="node1" presStyleIdx="1" presStyleCnt="3">
        <dgm:presLayoutVars>
          <dgm:bulletEnabled val="1"/>
        </dgm:presLayoutVars>
      </dgm:prSet>
      <dgm:spPr/>
      <dgm:t>
        <a:bodyPr/>
        <a:lstStyle/>
        <a:p>
          <a:endParaRPr lang="en-US"/>
        </a:p>
      </dgm:t>
    </dgm:pt>
    <dgm:pt modelId="{CB0CAB20-EBD1-43D8-9F24-E906155FD5DB}" type="pres">
      <dgm:prSet presAssocID="{CD3FE660-9E2F-418D-906C-C44D53D1242D}" presName="sibTrans" presStyleCnt="0"/>
      <dgm:spPr/>
    </dgm:pt>
    <dgm:pt modelId="{69585BD5-3AB1-45AB-9FB8-AB5255FC4EBD}" type="pres">
      <dgm:prSet presAssocID="{E548B4E7-AF03-4268-9CA9-0D89A4EF118B}" presName="node" presStyleLbl="node1" presStyleIdx="2" presStyleCnt="3">
        <dgm:presLayoutVars>
          <dgm:bulletEnabled val="1"/>
        </dgm:presLayoutVars>
      </dgm:prSet>
      <dgm:spPr/>
      <dgm:t>
        <a:bodyPr/>
        <a:lstStyle/>
        <a:p>
          <a:endParaRPr lang="en-US"/>
        </a:p>
      </dgm:t>
    </dgm:pt>
  </dgm:ptLst>
  <dgm:cxnLst>
    <dgm:cxn modelId="{9FE429BC-553B-49FC-B477-01EDCCEAC6A2}" type="presOf" srcId="{B3F7FFDE-5AB6-42C9-9F08-C53B46B0C8E7}" destId="{BC9BA59D-B8F2-41CB-A2F4-52472CEEE2A9}" srcOrd="0" destOrd="2" presId="urn:microsoft.com/office/officeart/2005/8/layout/hList6"/>
    <dgm:cxn modelId="{E4B07F1D-FAF3-4CB4-B5BC-0DAA69DCC550}" type="presOf" srcId="{7367CFBD-9CCB-4CE2-AEBB-6D99786F2545}" destId="{BC9BA59D-B8F2-41CB-A2F4-52472CEEE2A9}" srcOrd="0" destOrd="3" presId="urn:microsoft.com/office/officeart/2005/8/layout/hList6"/>
    <dgm:cxn modelId="{4647D0CC-7D1C-4E6C-95AB-1C003C7FE07C}" srcId="{14E09E0E-A4A4-4C64-B58E-498C15529B6E}" destId="{36C37890-9E67-4E41-83DF-946421B951D0}" srcOrd="0" destOrd="0" parTransId="{A195EF84-82E4-46C8-80EB-D673057FCD99}" sibTransId="{7C566C0C-6816-48AB-B1A0-6603BAFBE2E3}"/>
    <dgm:cxn modelId="{ED6D805E-4D53-4105-8987-4724EC0F4A28}" srcId="{E548B4E7-AF03-4268-9CA9-0D89A4EF118B}" destId="{7C7129A0-031E-4C38-BA8C-BF1C7568129A}" srcOrd="5" destOrd="0" parTransId="{097429AE-B692-4EA0-8EF2-B23179704504}" sibTransId="{940571DE-7E67-4154-8A75-98BFAC0F4089}"/>
    <dgm:cxn modelId="{6EEB26E8-4352-42A4-97DE-114F97B4C79C}" srcId="{E548B4E7-AF03-4268-9CA9-0D89A4EF118B}" destId="{C4CB8821-F947-4AD1-82D4-5E6E17209C5F}" srcOrd="1" destOrd="0" parTransId="{73A6E68F-1BFB-4D84-8149-DF30672B1726}" sibTransId="{69C10FF5-7D44-4047-B679-454B4279384C}"/>
    <dgm:cxn modelId="{DD7D7400-A171-4EF2-8ECF-26C7DAF6869F}" type="presOf" srcId="{29D215E1-E593-4DF4-8F50-CF81E72C63A2}" destId="{E37F53CB-3756-47BA-B0EF-9E853023E769}" srcOrd="0" destOrd="6" presId="urn:microsoft.com/office/officeart/2005/8/layout/hList6"/>
    <dgm:cxn modelId="{ACBC7301-B9FB-4139-8986-49E939C705BC}" srcId="{3DDA62B3-1911-4212-8E21-C501EE10BD0B}" destId="{53151749-F2DE-4A70-B090-9DA1E8CFA55D}" srcOrd="0" destOrd="0" parTransId="{B4CD3FA1-17FA-43BF-B59C-F6A4907E4C9F}" sibTransId="{4B6B9724-5A26-40EC-91B2-B810FF53144D}"/>
    <dgm:cxn modelId="{723FC003-0EA2-4D3F-8A76-4A4EEF0D08E2}" type="presOf" srcId="{E0E94B96-74EB-4A41-954C-E5F98AFC00DB}" destId="{69585BD5-3AB1-45AB-9FB8-AB5255FC4EBD}" srcOrd="0" destOrd="4" presId="urn:microsoft.com/office/officeart/2005/8/layout/hList6"/>
    <dgm:cxn modelId="{A0EA02ED-FCC3-42DD-B0BE-88BE688851E9}" srcId="{3DDA62B3-1911-4212-8E21-C501EE10BD0B}" destId="{1D1B7381-F5D9-47E6-B12D-ED90E7CDC8A5}" srcOrd="5" destOrd="0" parTransId="{CCA54F83-3025-47D1-9799-06AF9855D4A2}" sibTransId="{230B6E11-9665-436B-9515-F2BE735F30CD}"/>
    <dgm:cxn modelId="{80C72CFD-599A-418A-95C5-A6CE027F3226}" srcId="{36C37890-9E67-4E41-83DF-946421B951D0}" destId="{18694472-DE82-47DF-A429-404F894097C9}" srcOrd="1" destOrd="0" parTransId="{A849DC92-DF67-483A-84E3-85BD8ECD8EF3}" sibTransId="{D3E3F0CE-2E10-4621-A2D1-FFDE7C3A0C17}"/>
    <dgm:cxn modelId="{D3DA93FF-99DC-4C4E-AA23-0AE2002368EA}" type="presOf" srcId="{B4301674-B66B-4B6F-A560-A59F3ED0017C}" destId="{69585BD5-3AB1-45AB-9FB8-AB5255FC4EBD}" srcOrd="0" destOrd="7" presId="urn:microsoft.com/office/officeart/2005/8/layout/hList6"/>
    <dgm:cxn modelId="{BE47F4E5-9514-4089-9809-0455D0683640}" srcId="{14E09E0E-A4A4-4C64-B58E-498C15529B6E}" destId="{3DDA62B3-1911-4212-8E21-C501EE10BD0B}" srcOrd="1" destOrd="0" parTransId="{8951C308-8693-41D4-9681-163EC4B371EC}" sibTransId="{CD3FE660-9E2F-418D-906C-C44D53D1242D}"/>
    <dgm:cxn modelId="{0B8BD2E1-09D6-4637-B665-6E1BAFAA9BC6}" srcId="{36C37890-9E67-4E41-83DF-946421B951D0}" destId="{36BC746B-BA39-452C-B6E9-59774C854148}" srcOrd="6" destOrd="0" parTransId="{1A09F61B-29F0-4320-A652-8E2FA554F2D4}" sibTransId="{0E4336A5-C58A-414B-A892-BB9D94649948}"/>
    <dgm:cxn modelId="{BD20110E-7FE8-467E-B812-7F688DE1732A}" type="presOf" srcId="{36BC746B-BA39-452C-B6E9-59774C854148}" destId="{E37F53CB-3756-47BA-B0EF-9E853023E769}" srcOrd="0" destOrd="7" presId="urn:microsoft.com/office/officeart/2005/8/layout/hList6"/>
    <dgm:cxn modelId="{5EADAB29-B5D2-473B-81D9-F44EEBB15FBB}" type="presOf" srcId="{DF054F63-3F1B-4A5D-BC80-ED6FFB99344C}" destId="{69585BD5-3AB1-45AB-9FB8-AB5255FC4EBD}" srcOrd="0" destOrd="1" presId="urn:microsoft.com/office/officeart/2005/8/layout/hList6"/>
    <dgm:cxn modelId="{75835BD7-F11E-49D9-B4E9-9647A3CBEF01}" type="presOf" srcId="{53151749-F2DE-4A70-B090-9DA1E8CFA55D}" destId="{BC9BA59D-B8F2-41CB-A2F4-52472CEEE2A9}" srcOrd="0" destOrd="1" presId="urn:microsoft.com/office/officeart/2005/8/layout/hList6"/>
    <dgm:cxn modelId="{3798131F-3861-4DE8-BB33-8930039D2806}" type="presOf" srcId="{C4CB8821-F947-4AD1-82D4-5E6E17209C5F}" destId="{69585BD5-3AB1-45AB-9FB8-AB5255FC4EBD}" srcOrd="0" destOrd="2" presId="urn:microsoft.com/office/officeart/2005/8/layout/hList6"/>
    <dgm:cxn modelId="{B61071B4-5FD0-4943-AB61-48FCB77B01D7}" type="presOf" srcId="{7C7129A0-031E-4C38-BA8C-BF1C7568129A}" destId="{69585BD5-3AB1-45AB-9FB8-AB5255FC4EBD}" srcOrd="0" destOrd="6" presId="urn:microsoft.com/office/officeart/2005/8/layout/hList6"/>
    <dgm:cxn modelId="{A2EAC88E-0B4C-48D8-AB75-A3C251D735C4}" srcId="{E548B4E7-AF03-4268-9CA9-0D89A4EF118B}" destId="{E0E94B96-74EB-4A41-954C-E5F98AFC00DB}" srcOrd="3" destOrd="0" parTransId="{73FA95D1-03DC-4D04-BEE3-02A4F3C8CC11}" sibTransId="{115D6CDD-32CB-40C7-86D1-516FC4DC3AD7}"/>
    <dgm:cxn modelId="{694D2DDD-F43D-4C63-A869-981B77C15BE7}" type="presOf" srcId="{4C6D1A2E-B40F-40A3-8B9C-89D0F1EB3FB4}" destId="{E37F53CB-3756-47BA-B0EF-9E853023E769}" srcOrd="0" destOrd="5" presId="urn:microsoft.com/office/officeart/2005/8/layout/hList6"/>
    <dgm:cxn modelId="{70F0A4F5-8C89-48E4-857A-D3279AC482DD}" srcId="{E548B4E7-AF03-4268-9CA9-0D89A4EF118B}" destId="{EEBD9445-1EB8-46E4-802D-B8C48EEC0739}" srcOrd="2" destOrd="0" parTransId="{AE3B6D50-572A-4D07-828A-03E23F782EBA}" sibTransId="{61718684-ABC0-4869-87CE-9D7BCCBD4374}"/>
    <dgm:cxn modelId="{E4B5E583-DF40-46D7-9167-B2AE3AACEB14}" type="presOf" srcId="{E548B4E7-AF03-4268-9CA9-0D89A4EF118B}" destId="{69585BD5-3AB1-45AB-9FB8-AB5255FC4EBD}" srcOrd="0" destOrd="0" presId="urn:microsoft.com/office/officeart/2005/8/layout/hList6"/>
    <dgm:cxn modelId="{CDC30ABE-A0DA-4231-BFD8-DE8166927142}" srcId="{36C37890-9E67-4E41-83DF-946421B951D0}" destId="{4C6D1A2E-B40F-40A3-8B9C-89D0F1EB3FB4}" srcOrd="4" destOrd="0" parTransId="{9E90B997-78CF-4EEF-8AD5-3C348AF61080}" sibTransId="{CEF01D21-08CE-40B4-8183-41E36EC1AE39}"/>
    <dgm:cxn modelId="{B5D1975C-84AA-487D-A33F-3F40D17669EE}" type="presOf" srcId="{14E09E0E-A4A4-4C64-B58E-498C15529B6E}" destId="{A28D5CFD-9682-4067-82C5-371971D70BFD}" srcOrd="0" destOrd="0" presId="urn:microsoft.com/office/officeart/2005/8/layout/hList6"/>
    <dgm:cxn modelId="{F58F406D-C47B-404D-8A39-0624C3253233}" srcId="{E548B4E7-AF03-4268-9CA9-0D89A4EF118B}" destId="{05CFE886-82CA-43F4-8E62-2B55ABCE88BB}" srcOrd="4" destOrd="0" parTransId="{E01CF425-7E48-4A65-B60A-47A42676F4DF}" sibTransId="{791FABEE-71BB-43D1-9A63-AD1157A3EA8F}"/>
    <dgm:cxn modelId="{07CD41C4-39BC-4EC3-8843-600A17382AA2}" srcId="{3DDA62B3-1911-4212-8E21-C501EE10BD0B}" destId="{DD0228BC-3D60-43B4-9436-3F3EDFC6B049}" srcOrd="3" destOrd="0" parTransId="{01A09F53-AAC2-4F65-A7EA-CF0551EB2D9A}" sibTransId="{FF058B6F-E117-49F3-9086-E253A63F1ED7}"/>
    <dgm:cxn modelId="{F7DDD5F3-9BEE-452A-944C-5993A4686AB2}" type="presOf" srcId="{E20C3834-4D63-43BC-8876-E2FC01688DC8}" destId="{E37F53CB-3756-47BA-B0EF-9E853023E769}" srcOrd="0" destOrd="1" presId="urn:microsoft.com/office/officeart/2005/8/layout/hList6"/>
    <dgm:cxn modelId="{3BC55028-AA69-4AFF-A5B7-A57CA064878A}" type="presOf" srcId="{49660441-62FA-455A-95C7-E41EFAFCBC22}" destId="{BC9BA59D-B8F2-41CB-A2F4-52472CEEE2A9}" srcOrd="0" destOrd="5" presId="urn:microsoft.com/office/officeart/2005/8/layout/hList6"/>
    <dgm:cxn modelId="{D80C0338-4152-456B-91C2-E8B42990B93F}" srcId="{E548B4E7-AF03-4268-9CA9-0D89A4EF118B}" destId="{B4301674-B66B-4B6F-A560-A59F3ED0017C}" srcOrd="6" destOrd="0" parTransId="{A152E62E-AE60-49EB-A356-7FBF237F41A3}" sibTransId="{60052BFF-C933-4059-94DC-E7B8B00EEE77}"/>
    <dgm:cxn modelId="{290A835D-C2CC-49A0-9DAB-2465A03396FE}" type="presOf" srcId="{EEBD9445-1EB8-46E4-802D-B8C48EEC0739}" destId="{69585BD5-3AB1-45AB-9FB8-AB5255FC4EBD}" srcOrd="0" destOrd="3" presId="urn:microsoft.com/office/officeart/2005/8/layout/hList6"/>
    <dgm:cxn modelId="{FAAEAB20-BA0E-4B01-8CC9-7063127A6A3F}" type="presOf" srcId="{1D1B7381-F5D9-47E6-B12D-ED90E7CDC8A5}" destId="{BC9BA59D-B8F2-41CB-A2F4-52472CEEE2A9}" srcOrd="0" destOrd="6" presId="urn:microsoft.com/office/officeart/2005/8/layout/hList6"/>
    <dgm:cxn modelId="{7799F336-398E-473C-B289-11CC83DA4B5D}" srcId="{3DDA62B3-1911-4212-8E21-C501EE10BD0B}" destId="{7367CFBD-9CCB-4CE2-AEBB-6D99786F2545}" srcOrd="2" destOrd="0" parTransId="{177A1EC9-548A-445B-ABC4-38A66EDB93E7}" sibTransId="{C5B6EE40-6DAD-49DC-BBB0-5709DB8D7013}"/>
    <dgm:cxn modelId="{78A45A0A-7581-430B-89C0-4A762C37A214}" srcId="{36C37890-9E67-4E41-83DF-946421B951D0}" destId="{E20C3834-4D63-43BC-8876-E2FC01688DC8}" srcOrd="0" destOrd="0" parTransId="{BB8D78E7-4671-45DD-973A-7A07625D6D6F}" sibTransId="{60AF2FA0-6689-4AC1-81EC-74BD88815E78}"/>
    <dgm:cxn modelId="{16CCD9B9-2D37-4648-8482-28E60C8050CD}" srcId="{36C37890-9E67-4E41-83DF-946421B951D0}" destId="{7EDA1E45-3212-4397-B060-BB2A96F30C04}" srcOrd="2" destOrd="0" parTransId="{C8E7FEF0-7A4A-4BB7-A694-43C6D213F694}" sibTransId="{508A237A-7C2B-4570-A8FE-D8ED15AA1653}"/>
    <dgm:cxn modelId="{5DC4FAD3-40B5-4B6F-9C91-D36907E6D7CC}" srcId="{36C37890-9E67-4E41-83DF-946421B951D0}" destId="{29D215E1-E593-4DF4-8F50-CF81E72C63A2}" srcOrd="5" destOrd="0" parTransId="{901180E4-3E9E-4101-955D-C0B32285A3E0}" sibTransId="{2F8B71C9-9F97-4A32-8453-2E19539D7C4F}"/>
    <dgm:cxn modelId="{EA4D36FA-8A1E-49C4-B268-2CF12A0AF9B5}" type="presOf" srcId="{18694472-DE82-47DF-A429-404F894097C9}" destId="{E37F53CB-3756-47BA-B0EF-9E853023E769}" srcOrd="0" destOrd="2" presId="urn:microsoft.com/office/officeart/2005/8/layout/hList6"/>
    <dgm:cxn modelId="{1E5EACD6-502A-48BC-A35B-6BFFC1D37F1F}" srcId="{3DDA62B3-1911-4212-8E21-C501EE10BD0B}" destId="{B3F7FFDE-5AB6-42C9-9F08-C53B46B0C8E7}" srcOrd="1" destOrd="0" parTransId="{FC27B105-7441-48DC-AF78-2943B7BC0DBE}" sibTransId="{09428AF4-AB42-4DCC-A687-10B4E2129474}"/>
    <dgm:cxn modelId="{00A64086-BC22-4AFF-A8E5-A1C91D8B615B}" type="presOf" srcId="{7D1AC2A1-916A-4C9C-A1A5-E768B677F37D}" destId="{BC9BA59D-B8F2-41CB-A2F4-52472CEEE2A9}" srcOrd="0" destOrd="7" presId="urn:microsoft.com/office/officeart/2005/8/layout/hList6"/>
    <dgm:cxn modelId="{5FDB987C-B6D8-42CA-BB1F-C9DDE45593B5}" type="presOf" srcId="{BBCEB3F7-CDFF-457E-9BEA-6F0B10A10B6F}" destId="{E37F53CB-3756-47BA-B0EF-9E853023E769}" srcOrd="0" destOrd="4" presId="urn:microsoft.com/office/officeart/2005/8/layout/hList6"/>
    <dgm:cxn modelId="{343AF3FD-31AA-4F04-A7CB-685463770A9B}" srcId="{14E09E0E-A4A4-4C64-B58E-498C15529B6E}" destId="{E548B4E7-AF03-4268-9CA9-0D89A4EF118B}" srcOrd="2" destOrd="0" parTransId="{F8F656F8-CD96-462B-9B4E-460DF304F931}" sibTransId="{21E1FB73-EDB7-489C-9818-EEEEF0D3BFBD}"/>
    <dgm:cxn modelId="{68D3B4CA-3DB9-4AF1-9668-BE454C1B195D}" type="presOf" srcId="{36C37890-9E67-4E41-83DF-946421B951D0}" destId="{E37F53CB-3756-47BA-B0EF-9E853023E769}" srcOrd="0" destOrd="0" presId="urn:microsoft.com/office/officeart/2005/8/layout/hList6"/>
    <dgm:cxn modelId="{4D3EDB72-F5C1-4B93-B16E-7AF452252782}" srcId="{3DDA62B3-1911-4212-8E21-C501EE10BD0B}" destId="{49660441-62FA-455A-95C7-E41EFAFCBC22}" srcOrd="4" destOrd="0" parTransId="{98809176-7FCC-42DA-A5D2-8E8C92206387}" sibTransId="{CAF5427A-351B-4EB3-A834-D0D36AE710C3}"/>
    <dgm:cxn modelId="{45C87816-6CF8-4D47-96AF-D42CE0A9FB4E}" srcId="{36C37890-9E67-4E41-83DF-946421B951D0}" destId="{BBCEB3F7-CDFF-457E-9BEA-6F0B10A10B6F}" srcOrd="3" destOrd="0" parTransId="{423E8217-6015-4662-98D4-4F86DFAC44B4}" sibTransId="{432850E2-A055-4B7A-ADF9-3D3E3EB6E0C2}"/>
    <dgm:cxn modelId="{BC9B7966-6B9C-48D8-BC9F-0B0CEE12AF3C}" type="presOf" srcId="{3DDA62B3-1911-4212-8E21-C501EE10BD0B}" destId="{BC9BA59D-B8F2-41CB-A2F4-52472CEEE2A9}" srcOrd="0" destOrd="0" presId="urn:microsoft.com/office/officeart/2005/8/layout/hList6"/>
    <dgm:cxn modelId="{0EA89D58-139C-4F68-B115-BC45B21422B5}" srcId="{E548B4E7-AF03-4268-9CA9-0D89A4EF118B}" destId="{DF054F63-3F1B-4A5D-BC80-ED6FFB99344C}" srcOrd="0" destOrd="0" parTransId="{F54EBA4D-BDFB-44DD-83D7-BAAE26F00B54}" sibTransId="{A9792547-D4D5-49DC-913F-D13E65A7E891}"/>
    <dgm:cxn modelId="{F0421F59-0604-41E0-9140-AA1E5E305CB9}" srcId="{3DDA62B3-1911-4212-8E21-C501EE10BD0B}" destId="{7D1AC2A1-916A-4C9C-A1A5-E768B677F37D}" srcOrd="6" destOrd="0" parTransId="{0213B475-DE90-405B-99A3-36419331EBDC}" sibTransId="{0C7ED792-F62D-4125-ADE0-B5780C4ED5E1}"/>
    <dgm:cxn modelId="{A1F6A5D7-AE01-4C3F-BF20-C2469B35A22F}" type="presOf" srcId="{7EDA1E45-3212-4397-B060-BB2A96F30C04}" destId="{E37F53CB-3756-47BA-B0EF-9E853023E769}" srcOrd="0" destOrd="3" presId="urn:microsoft.com/office/officeart/2005/8/layout/hList6"/>
    <dgm:cxn modelId="{6AEA3E84-4011-4E31-B324-DF9AEE82FA5C}" type="presOf" srcId="{DD0228BC-3D60-43B4-9436-3F3EDFC6B049}" destId="{BC9BA59D-B8F2-41CB-A2F4-52472CEEE2A9}" srcOrd="0" destOrd="4" presId="urn:microsoft.com/office/officeart/2005/8/layout/hList6"/>
    <dgm:cxn modelId="{08991BB4-0B8F-4070-A3F3-165BB7C3438F}" type="presOf" srcId="{05CFE886-82CA-43F4-8E62-2B55ABCE88BB}" destId="{69585BD5-3AB1-45AB-9FB8-AB5255FC4EBD}" srcOrd="0" destOrd="5" presId="urn:microsoft.com/office/officeart/2005/8/layout/hList6"/>
    <dgm:cxn modelId="{8D3F8DD6-9FB4-4E9B-B1D4-89BB5F187CD4}" type="presParOf" srcId="{A28D5CFD-9682-4067-82C5-371971D70BFD}" destId="{E37F53CB-3756-47BA-B0EF-9E853023E769}" srcOrd="0" destOrd="0" presId="urn:microsoft.com/office/officeart/2005/8/layout/hList6"/>
    <dgm:cxn modelId="{C1AF1152-0C26-429D-B739-DFEC01114DE4}" type="presParOf" srcId="{A28D5CFD-9682-4067-82C5-371971D70BFD}" destId="{1134CBD6-1275-492B-A0B5-2CBB4B3FEC07}" srcOrd="1" destOrd="0" presId="urn:microsoft.com/office/officeart/2005/8/layout/hList6"/>
    <dgm:cxn modelId="{CD7F16E6-33EE-4604-A01C-DBC1151FD768}" type="presParOf" srcId="{A28D5CFD-9682-4067-82C5-371971D70BFD}" destId="{BC9BA59D-B8F2-41CB-A2F4-52472CEEE2A9}" srcOrd="2" destOrd="0" presId="urn:microsoft.com/office/officeart/2005/8/layout/hList6"/>
    <dgm:cxn modelId="{145C16C1-ECB9-48A7-905C-238DFB8250F6}" type="presParOf" srcId="{A28D5CFD-9682-4067-82C5-371971D70BFD}" destId="{CB0CAB20-EBD1-43D8-9F24-E906155FD5DB}" srcOrd="3" destOrd="0" presId="urn:microsoft.com/office/officeart/2005/8/layout/hList6"/>
    <dgm:cxn modelId="{BB566F90-ADD8-4A69-BCC6-712A500E43B1}" type="presParOf" srcId="{A28D5CFD-9682-4067-82C5-371971D70BFD}" destId="{69585BD5-3AB1-45AB-9FB8-AB5255FC4EB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F53CB-3756-47BA-B0EF-9E853023E769}">
      <dsp:nvSpPr>
        <dsp:cNvPr id="0" name=""/>
        <dsp:cNvSpPr/>
      </dsp:nvSpPr>
      <dsp:spPr>
        <a:xfrm rot="16200000">
          <a:off x="-1133001" y="1134047"/>
          <a:ext cx="4987131" cy="2719036"/>
        </a:xfrm>
        <a:prstGeom prst="flowChartManualOperati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ru-RU" sz="2000" kern="1200" dirty="0"/>
            <a:t>Контекстные характеристики</a:t>
          </a:r>
          <a:endParaRPr lang="en-US" sz="2000" b="1" kern="1200" dirty="0"/>
        </a:p>
        <a:p>
          <a:pPr marL="114300" lvl="1" indent="-114300" algn="l" defTabSz="666750">
            <a:lnSpc>
              <a:spcPct val="90000"/>
            </a:lnSpc>
            <a:spcBef>
              <a:spcPct val="0"/>
            </a:spcBef>
            <a:spcAft>
              <a:spcPct val="15000"/>
            </a:spcAft>
            <a:buChar char="••"/>
          </a:pPr>
          <a:endParaRPr lang="en-US" sz="1500" kern="1200" dirty="0"/>
        </a:p>
        <a:p>
          <a:pPr marL="171450" lvl="1" indent="-171450" algn="l" defTabSz="800100">
            <a:lnSpc>
              <a:spcPct val="90000"/>
            </a:lnSpc>
            <a:spcBef>
              <a:spcPct val="0"/>
            </a:spcBef>
            <a:spcAft>
              <a:spcPct val="15000"/>
            </a:spcAft>
            <a:buChar char="••"/>
          </a:pPr>
          <a:r>
            <a:rPr lang="ru-RU" sz="1800" kern="1200" dirty="0"/>
            <a:t>Социально-экономический статус</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Характеристики иммигрантов</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Гендерные характеристики</a:t>
          </a:r>
          <a:endParaRPr lang="en-US" sz="1800" kern="1200" dirty="0"/>
        </a:p>
        <a:p>
          <a:pPr marL="114300" lvl="1" indent="-114300" algn="l" defTabSz="666750">
            <a:lnSpc>
              <a:spcPct val="90000"/>
            </a:lnSpc>
            <a:spcBef>
              <a:spcPct val="0"/>
            </a:spcBef>
            <a:spcAft>
              <a:spcPct val="15000"/>
            </a:spcAft>
            <a:buChar char="••"/>
          </a:pPr>
          <a:endParaRPr lang="en-US" sz="1500" kern="1200" dirty="0"/>
        </a:p>
      </dsp:txBody>
      <dsp:txXfrm rot="5400000">
        <a:off x="1046" y="997426"/>
        <a:ext cx="2719036" cy="2992279"/>
      </dsp:txXfrm>
    </dsp:sp>
    <dsp:sp modelId="{BC9BA59D-B8F2-41CB-A2F4-52472CEEE2A9}">
      <dsp:nvSpPr>
        <dsp:cNvPr id="0" name=""/>
        <dsp:cNvSpPr/>
      </dsp:nvSpPr>
      <dsp:spPr>
        <a:xfrm rot="16200000">
          <a:off x="1789962" y="1134047"/>
          <a:ext cx="4987131" cy="2719036"/>
        </a:xfrm>
        <a:prstGeom prst="flowChartManualOperation">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ru-RU" sz="2000" kern="1200" dirty="0"/>
            <a:t>Факторы в фокусе исследования</a:t>
          </a:r>
          <a:endParaRPr lang="en-US" sz="2000" b="1"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ru-RU" sz="1800" kern="1200" dirty="0"/>
            <a:t>Концентрация на проблемах</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Доступ к образовательным ресурсам</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Политика стратификации</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2924009" y="997426"/>
        <a:ext cx="2719036" cy="2992279"/>
      </dsp:txXfrm>
    </dsp:sp>
    <dsp:sp modelId="{69585BD5-3AB1-45AB-9FB8-AB5255FC4EBD}">
      <dsp:nvSpPr>
        <dsp:cNvPr id="0" name=""/>
        <dsp:cNvSpPr/>
      </dsp:nvSpPr>
      <dsp:spPr>
        <a:xfrm rot="16200000">
          <a:off x="4712926" y="1134047"/>
          <a:ext cx="4987131" cy="2719036"/>
        </a:xfrm>
        <a:prstGeom prst="flowChartManualOperati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89000">
            <a:lnSpc>
              <a:spcPct val="90000"/>
            </a:lnSpc>
            <a:spcBef>
              <a:spcPct val="0"/>
            </a:spcBef>
            <a:spcAft>
              <a:spcPct val="35000"/>
            </a:spcAft>
          </a:pPr>
          <a:r>
            <a:rPr lang="ru-RU" sz="2000" b="1" kern="1200" dirty="0"/>
            <a:t>Результаты</a:t>
          </a:r>
          <a:endParaRPr lang="en-US" sz="2000" b="1" kern="1200" dirty="0"/>
        </a:p>
        <a:p>
          <a:pPr marL="171450" lvl="1" indent="-171450" algn="l" defTabSz="800100">
            <a:lnSpc>
              <a:spcPct val="90000"/>
            </a:lnSpc>
            <a:spcBef>
              <a:spcPct val="0"/>
            </a:spcBef>
            <a:spcAft>
              <a:spcPct val="15000"/>
            </a:spcAft>
            <a:buChar char="••"/>
          </a:pPr>
          <a:r>
            <a:rPr lang="ru-RU" sz="1800" kern="1200" dirty="0"/>
            <a:t>Доступ к школьному образованию</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Средние результаты</a:t>
          </a:r>
          <a:endParaRPr lang="en-US" sz="1800" kern="1200" dirty="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ru-RU" sz="1800" kern="1200" dirty="0"/>
            <a:t>Отношения и установки</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Ожидания и планы на будущее</a:t>
          </a:r>
          <a:endParaRPr lang="en-US" sz="1800" kern="1200" dirty="0"/>
        </a:p>
      </dsp:txBody>
      <dsp:txXfrm rot="5400000">
        <a:off x="5846973" y="997426"/>
        <a:ext cx="2719036" cy="299227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16D0C-72BE-449C-AFA1-5CC5A88DB469}" type="datetimeFigureOut">
              <a:rPr lang="ru-RU" smtClean="0"/>
              <a:pPr/>
              <a:t>25.12.2019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101E0-43CB-4683-B176-B1524CF6A626}" type="slidenum">
              <a:rPr lang="ru-RU" smtClean="0"/>
              <a:pPr/>
              <a:t>‹#›</a:t>
            </a:fld>
            <a:endParaRPr lang="ru-RU"/>
          </a:p>
        </p:txBody>
      </p:sp>
    </p:spTree>
    <p:extLst>
      <p:ext uri="{BB962C8B-B14F-4D97-AF65-F5344CB8AC3E}">
        <p14:creationId xmlns:p14="http://schemas.microsoft.com/office/powerpoint/2010/main" val="159711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a:ln/>
        </p:spPr>
      </p:sp>
      <p:sp>
        <p:nvSpPr>
          <p:cNvPr id="11267" name="Заметки 2"/>
          <p:cNvSpPr>
            <a:spLocks noGrp="1"/>
          </p:cNvSpPr>
          <p:nvPr>
            <p:ph type="body" idx="1"/>
          </p:nvPr>
        </p:nvSpPr>
        <p:spPr>
          <a:noFill/>
          <a:ln/>
        </p:spPr>
        <p:txBody>
          <a:bodyPr/>
          <a:lstStyle/>
          <a:p>
            <a:endParaRPr lang="ru-RU" altLang="ru-RU" smtClean="0"/>
          </a:p>
        </p:txBody>
      </p:sp>
      <p:sp>
        <p:nvSpPr>
          <p:cNvPr id="11268" name="Номер слайда 3"/>
          <p:cNvSpPr>
            <a:spLocks noGrp="1"/>
          </p:cNvSpPr>
          <p:nvPr>
            <p:ph type="sldNum" sz="quarter" idx="5"/>
          </p:nvPr>
        </p:nvSpPr>
        <p:spPr>
          <a:noFill/>
        </p:spPr>
        <p:txBody>
          <a:bodyPr/>
          <a:lstStyle/>
          <a:p>
            <a:fld id="{B7C56359-76A0-468F-B326-9ED11A46D1AF}" type="slidenum">
              <a:rPr lang="ru-RU" altLang="ru-RU"/>
              <a:pPr/>
              <a:t>3</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Задача  повышения качества образования  - формирования функциональной грамотности - способности применять полученные в процессе обучения знания для решения различных учебных и практических задач – </a:t>
            </a:r>
          </a:p>
          <a:p>
            <a:r>
              <a:rPr lang="ru-RU" dirty="0" smtClean="0"/>
              <a:t>начала реализоваться в 2019 году в рамках инновационного проекта Министерства просвещения Российской Федерации «Мониторинг формирования функциональной грамотности», осуществление которого поручено ФГБНУ «Институт стратегии развития образования Российской академии образования».  Перед профессиональным сообществом была поставлена  задача разработки национального инструментария и технологии,.</a:t>
            </a:r>
          </a:p>
          <a:p>
            <a:endParaRPr lang="ru-RU" dirty="0" smtClean="0"/>
          </a:p>
          <a:p>
            <a:r>
              <a:rPr lang="ru-RU" dirty="0" smtClean="0"/>
              <a:t>Результаты мониторинга формирования и оценки функциональной грамотности будут учитываться при реализации проекта Федеральной службы по надзору в сфере образования и науки, основой которого будет «Методология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 утвержденные 6 мая 2019 года Федеральной службой по надзору в сфере образования и науки (приказ 590) и Министерством просвещения Российской Федерации (приказ 219).</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25</a:t>
            </a:fld>
            <a:endParaRPr lang="ru-RU"/>
          </a:p>
        </p:txBody>
      </p:sp>
    </p:spTree>
    <p:extLst>
      <p:ext uri="{BB962C8B-B14F-4D97-AF65-F5344CB8AC3E}">
        <p14:creationId xmlns:p14="http://schemas.microsoft.com/office/powerpoint/2010/main" val="2309071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alphaModFix amt="45000"/>
            <a:lum/>
          </a:blip>
          <a:srcRect/>
          <a:stretch>
            <a:fillRect t="-83000" b="-8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141873201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37987625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18364293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4760024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6" imgW="360" imgH="360" progId="">
                  <p:embed/>
                </p:oleObj>
              </mc:Choice>
              <mc:Fallback>
                <p:oleObj name="think-cell Slide" r:id="rId6" imgW="360" imgH="3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cs typeface="Arial" panose="020B0604020202020204" pitchFamily="34" charset="0"/>
              <a:sym typeface="Arial" panose="020B0604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Arial" panose="020B0604020202020204" pitchFamily="34" charset="0"/>
                <a:ea typeface="+mn-ea"/>
                <a:cs typeface="Arial" panose="020B0604020202020204" pitchFamily="34" charset="0"/>
                <a:sym typeface="Arial" panose="020B0604020202020204" pitchFamily="34" charset="0"/>
              </a:defRPr>
            </a:lvl1pPr>
          </a:lstStyle>
          <a:p>
            <a:endParaRPr lang="en-US" dirty="0">
              <a:solidFill>
                <a:srgbClr val="FFFFFF">
                  <a:lumMod val="50000"/>
                </a:srgbClr>
              </a:solidFill>
            </a:endParaRPr>
          </a:p>
        </p:txBody>
      </p:sp>
      <p:sp>
        <p:nvSpPr>
          <p:cNvPr id="7" name="Copyright" hidden="1"/>
          <p:cNvSpPr txBox="1"/>
          <p:nvPr userDrawn="1"/>
        </p:nvSpPr>
        <p:spPr>
          <a:xfrm rot="16200000">
            <a:off x="9486902"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rgbClr val="FFFFFF">
                    <a:lumMod val="50000"/>
                  </a:srgbClr>
                </a:solidFill>
                <a:cs typeface="Arial" panose="020B0604020202020204" pitchFamily="34" charset="0"/>
                <a:sym typeface="Arial" panose="020B0604020202020204" pitchFamily="34" charset="0"/>
              </a:rPr>
              <a:t>Copyright © 2019 by The Boston Consulting Group, Inc. All rights reserved.</a:t>
            </a:r>
            <a:endParaRPr lang="en-US" sz="700" dirty="0">
              <a:solidFill>
                <a:srgbClr val="FFFFFF">
                  <a:lumMod val="50000"/>
                </a:srgbClr>
              </a:solidFill>
              <a:cs typeface="Arial" panose="020B0604020202020204" pitchFamily="34" charset="0"/>
              <a:sym typeface="Arial" panose="020B0604020202020204" pitchFamily="34" charset="0"/>
            </a:endParaRPr>
          </a:p>
        </p:txBody>
      </p:sp>
      <p:sp>
        <p:nvSpPr>
          <p:cNvPr id="10" name="FooterSimple" hidden="1"/>
          <p:cNvSpPr txBox="1"/>
          <p:nvPr userDrawn="1">
            <p:custDataLst>
              <p:tags r:id="rId4"/>
            </p:custDataLst>
          </p:nvPr>
        </p:nvSpPr>
        <p:spPr>
          <a:xfrm rot="16200000">
            <a:off x="10561320" y="5117886"/>
            <a:ext cx="2743200" cy="96950"/>
          </a:xfrm>
          <a:prstGeom prst="rect">
            <a:avLst/>
          </a:prstGeom>
          <a:noFill/>
        </p:spPr>
        <p:txBody>
          <a:bodyPr wrap="square" lIns="0" tIns="0" rIns="0" bIns="0" rtlCol="0" anchor="b">
            <a:spAutoFit/>
          </a:bodyPr>
          <a:lstStyle/>
          <a:p>
            <a:pPr>
              <a:lnSpc>
                <a:spcPct val="90000"/>
              </a:lnSpc>
              <a:spcAft>
                <a:spcPts val="600"/>
              </a:spcAft>
            </a:pPr>
            <a:r>
              <a:rPr lang="ru-RU" sz="700">
                <a:solidFill>
                  <a:srgbClr val="FFFFFF">
                    <a:lumMod val="50000"/>
                  </a:srgbClr>
                </a:solidFill>
                <a:cs typeface="Arial" panose="020B0604020202020204" pitchFamily="34" charset="0"/>
                <a:sym typeface="Arial" panose="020B0604020202020204" pitchFamily="34" charset="0"/>
              </a:rPr>
              <a:t>ПР-Малые розничные форматы-8</a:t>
            </a:r>
            <a:r>
              <a:rPr lang="en-US" sz="700">
                <a:solidFill>
                  <a:srgbClr val="FFFFFF">
                    <a:lumMod val="50000"/>
                  </a:srgbClr>
                </a:solidFill>
                <a:cs typeface="Arial" panose="020B0604020202020204" pitchFamily="34" charset="0"/>
                <a:sym typeface="Arial" panose="020B0604020202020204" pitchFamily="34" charset="0"/>
              </a:rPr>
              <a:t>Apr19 v3.pptx</a:t>
            </a:r>
            <a:endParaRPr lang="en-US" sz="700" dirty="0">
              <a:solidFill>
                <a:srgbClr val="FFFFFF">
                  <a:lumMod val="50000"/>
                </a:srgb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1119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4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338916389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31477467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38383183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39345072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3638445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9021581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3010049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FA70A78-76CD-43FF-9F5B-E3327137170B}" type="datetimeFigureOut">
              <a:rPr lang="ru-RU" smtClean="0"/>
              <a:pPr/>
              <a:t>25.12.2019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BDE58A-6096-43A8-8914-2DA99F7AC73C}" type="slidenum">
              <a:rPr lang="ru-RU" smtClean="0"/>
              <a:pPr/>
              <a:t>‹#›</a:t>
            </a:fld>
            <a:endParaRPr lang="ru-RU"/>
          </a:p>
        </p:txBody>
      </p:sp>
    </p:spTree>
    <p:extLst>
      <p:ext uri="{BB962C8B-B14F-4D97-AF65-F5344CB8AC3E}">
        <p14:creationId xmlns:p14="http://schemas.microsoft.com/office/powerpoint/2010/main" val="2121521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45000"/>
            <a:lum/>
          </a:blip>
          <a:srcRect/>
          <a:stretch>
            <a:fillRect t="-83000" b="-8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70A78-76CD-43FF-9F5B-E3327137170B}" type="datetimeFigureOut">
              <a:rPr lang="ru-RU" smtClean="0"/>
              <a:pPr/>
              <a:t>25.12.2019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DE58A-6096-43A8-8914-2DA99F7AC73C}" type="slidenum">
              <a:rPr lang="ru-RU" smtClean="0"/>
              <a:pPr/>
              <a:t>‹#›</a:t>
            </a:fld>
            <a:endParaRPr lang="ru-RU"/>
          </a:p>
        </p:txBody>
      </p:sp>
    </p:spTree>
    <p:extLst>
      <p:ext uri="{BB962C8B-B14F-4D97-AF65-F5344CB8AC3E}">
        <p14:creationId xmlns:p14="http://schemas.microsoft.com/office/powerpoint/2010/main" val="102399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8.wmf"/><Relationship Id="rId7" Type="http://schemas.openxmlformats.org/officeDocument/2006/relationships/image" Target="../media/image52.png"/><Relationship Id="rId12"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png"/><Relationship Id="rId11" Type="http://schemas.openxmlformats.org/officeDocument/2006/relationships/image" Target="../media/image5.png"/><Relationship Id="rId5" Type="http://schemas.openxmlformats.org/officeDocument/2006/relationships/image" Target="../media/image50.wmf"/><Relationship Id="rId10" Type="http://schemas.openxmlformats.org/officeDocument/2006/relationships/image" Target="../media/image47.emf"/><Relationship Id="rId4" Type="http://schemas.openxmlformats.org/officeDocument/2006/relationships/image" Target="../media/image49.wmf"/><Relationship Id="rId9" Type="http://schemas.openxmlformats.org/officeDocument/2006/relationships/package" Target="../embeddings/Microsoft_Word_Document1.docx"/></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instrao.ru" TargetMode="External"/><Relationship Id="rId7" Type="http://schemas.openxmlformats.org/officeDocument/2006/relationships/hyperlink" Target="http://www.centeroko.ru/" TargetMode="External"/><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hyperlink" Target="mailto:centeroko@mail.ru" TargetMode="External"/><Relationship Id="rId5" Type="http://schemas.openxmlformats.org/officeDocument/2006/relationships/image" Target="../media/image56.jpe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solidFill>
                  <a:srgbClr val="660066"/>
                </a:solidFill>
              </a:rPr>
              <a:t>Обсуждаем результаты международной программы </a:t>
            </a:r>
            <a:r>
              <a:rPr lang="en-US" b="1" dirty="0" smtClean="0">
                <a:solidFill>
                  <a:srgbClr val="660066"/>
                </a:solidFill>
              </a:rPr>
              <a:t>PISA 2018</a:t>
            </a:r>
            <a:endParaRPr lang="ru-RU" b="1" dirty="0">
              <a:solidFill>
                <a:srgbClr val="660066"/>
              </a:solidFill>
            </a:endParaRPr>
          </a:p>
        </p:txBody>
      </p:sp>
      <p:sp>
        <p:nvSpPr>
          <p:cNvPr id="3" name="Подзаголовок 2"/>
          <p:cNvSpPr>
            <a:spLocks noGrp="1"/>
          </p:cNvSpPr>
          <p:nvPr>
            <p:ph type="subTitle" idx="1"/>
          </p:nvPr>
        </p:nvSpPr>
        <p:spPr>
          <a:xfrm>
            <a:off x="1524000" y="4343400"/>
            <a:ext cx="9144000" cy="1992086"/>
          </a:xfrm>
        </p:spPr>
        <p:txBody>
          <a:bodyPr/>
          <a:lstStyle/>
          <a:p>
            <a:r>
              <a:rPr lang="ru-RU" i="1" dirty="0" smtClean="0">
                <a:solidFill>
                  <a:srgbClr val="6C276A"/>
                </a:solidFill>
              </a:rPr>
              <a:t>Ковалева Галина Сергеевна, руководитель Центра оценки качества образования ФГБНУ «Институт стратегии развития образования Российской академии образования», к.п.н.</a:t>
            </a:r>
            <a:endParaRPr lang="en-US" b="1" i="1" dirty="0" smtClean="0">
              <a:solidFill>
                <a:srgbClr val="6C276A"/>
              </a:solidFill>
            </a:endParaRPr>
          </a:p>
          <a:p>
            <a:endParaRPr lang="ru-RU" dirty="0"/>
          </a:p>
        </p:txBody>
      </p:sp>
    </p:spTree>
    <p:extLst>
      <p:ext uri="{BB962C8B-B14F-4D97-AF65-F5344CB8AC3E}">
        <p14:creationId xmlns:p14="http://schemas.microsoft.com/office/powerpoint/2010/main" val="35365329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758" y="201840"/>
            <a:ext cx="10515600" cy="1325563"/>
          </a:xfrm>
        </p:spPr>
        <p:txBody>
          <a:bodyPr>
            <a:normAutofit/>
          </a:bodyPr>
          <a:lstStyle/>
          <a:p>
            <a:pPr algn="ctr"/>
            <a:r>
              <a:rPr lang="ru-RU" sz="3400" b="1" dirty="0">
                <a:solidFill>
                  <a:srgbClr val="660066"/>
                </a:solidFill>
              </a:rPr>
              <a:t>Результаты выполнения </a:t>
            </a:r>
            <a:r>
              <a:rPr lang="ru-RU" sz="3400" b="1" dirty="0" smtClean="0">
                <a:solidFill>
                  <a:srgbClr val="660066"/>
                </a:solidFill>
              </a:rPr>
              <a:t>заданий </a:t>
            </a:r>
            <a:br>
              <a:rPr lang="ru-RU" sz="3400" b="1" dirty="0" smtClean="0">
                <a:solidFill>
                  <a:srgbClr val="660066"/>
                </a:solidFill>
              </a:rPr>
            </a:br>
            <a:r>
              <a:rPr lang="ru-RU" sz="3400" b="1" dirty="0" smtClean="0">
                <a:solidFill>
                  <a:srgbClr val="660066"/>
                </a:solidFill>
              </a:rPr>
              <a:t>по </a:t>
            </a:r>
            <a:r>
              <a:rPr lang="ru-RU" sz="3400" b="1" dirty="0">
                <a:solidFill>
                  <a:srgbClr val="660066"/>
                </a:solidFill>
              </a:rPr>
              <a:t>видам читательских умений</a:t>
            </a:r>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488" y="1621031"/>
            <a:ext cx="11504140" cy="4760526"/>
          </a:xfrm>
          <a:prstGeom prst="rect">
            <a:avLst/>
          </a:prstGeom>
          <a:noFill/>
          <a:ln>
            <a:solidFill>
              <a:schemeClr val="accent2">
                <a:lumMod val="40000"/>
                <a:lumOff val="60000"/>
              </a:schemeClr>
            </a:solidFill>
          </a:ln>
        </p:spPr>
      </p:pic>
    </p:spTree>
    <p:extLst>
      <p:ext uri="{BB962C8B-B14F-4D97-AF65-F5344CB8AC3E}">
        <p14:creationId xmlns:p14="http://schemas.microsoft.com/office/powerpoint/2010/main" val="8567952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400" b="1" dirty="0">
                <a:solidFill>
                  <a:srgbClr val="6C276A"/>
                </a:solidFill>
              </a:rPr>
              <a:t>Результаты выполнения заданий в зависимости </a:t>
            </a:r>
            <a:r>
              <a:rPr lang="ru-RU" sz="3400" b="1" dirty="0" smtClean="0">
                <a:solidFill>
                  <a:srgbClr val="6C276A"/>
                </a:solidFill>
              </a:rPr>
              <a:t/>
            </a:r>
            <a:br>
              <a:rPr lang="ru-RU" sz="3400" b="1" dirty="0" smtClean="0">
                <a:solidFill>
                  <a:srgbClr val="6C276A"/>
                </a:solidFill>
              </a:rPr>
            </a:br>
            <a:r>
              <a:rPr lang="ru-RU" sz="3400" b="1" dirty="0" smtClean="0">
                <a:solidFill>
                  <a:srgbClr val="6C276A"/>
                </a:solidFill>
              </a:rPr>
              <a:t>от </a:t>
            </a:r>
            <a:r>
              <a:rPr lang="ru-RU" sz="3400" b="1" dirty="0">
                <a:solidFill>
                  <a:srgbClr val="6C276A"/>
                </a:solidFill>
              </a:rPr>
              <a:t>ситуации чтения</a:t>
            </a:r>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29" y="1796937"/>
            <a:ext cx="11092542" cy="4408714"/>
          </a:xfrm>
          <a:prstGeom prst="rect">
            <a:avLst/>
          </a:prstGeom>
          <a:noFill/>
          <a:ln>
            <a:solidFill>
              <a:schemeClr val="accent2">
                <a:lumMod val="40000"/>
                <a:lumOff val="60000"/>
              </a:schemeClr>
            </a:solidFill>
          </a:ln>
        </p:spPr>
      </p:pic>
      <p:pic>
        <p:nvPicPr>
          <p:cNvPr id="5" name="Picture 2"/>
          <p:cNvPicPr>
            <a:picLocks noChangeAspect="1" noChangeArrowheads="1"/>
          </p:cNvPicPr>
          <p:nvPr/>
        </p:nvPicPr>
        <p:blipFill>
          <a:blip r:embed="rId3" cstate="print"/>
          <a:srcRect/>
          <a:stretch>
            <a:fillRect/>
          </a:stretch>
        </p:blipFill>
        <p:spPr bwMode="auto">
          <a:xfrm>
            <a:off x="1" y="5910470"/>
            <a:ext cx="3111500" cy="947531"/>
          </a:xfrm>
          <a:prstGeom prst="rect">
            <a:avLst/>
          </a:prstGeom>
          <a:noFill/>
          <a:ln w="9525">
            <a:noFill/>
            <a:miter lim="800000"/>
            <a:headEnd/>
            <a:tailEnd/>
          </a:ln>
        </p:spPr>
      </p:pic>
    </p:spTree>
    <p:extLst>
      <p:ext uri="{BB962C8B-B14F-4D97-AF65-F5344CB8AC3E}">
        <p14:creationId xmlns:p14="http://schemas.microsoft.com/office/powerpoint/2010/main" val="4469766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800" b="1" dirty="0">
                <a:solidFill>
                  <a:srgbClr val="6C276A"/>
                </a:solidFill>
              </a:rPr>
              <a:t>Результаты выполнения заданий в зависимости </a:t>
            </a:r>
            <a:r>
              <a:rPr lang="ru-RU" sz="3800" b="1" dirty="0" smtClean="0">
                <a:solidFill>
                  <a:srgbClr val="6C276A"/>
                </a:solidFill>
              </a:rPr>
              <a:t/>
            </a:r>
            <a:br>
              <a:rPr lang="ru-RU" sz="3800" b="1" dirty="0" smtClean="0">
                <a:solidFill>
                  <a:srgbClr val="6C276A"/>
                </a:solidFill>
              </a:rPr>
            </a:br>
            <a:r>
              <a:rPr lang="ru-RU" sz="3800" b="1" dirty="0" smtClean="0">
                <a:solidFill>
                  <a:srgbClr val="6C276A"/>
                </a:solidFill>
              </a:rPr>
              <a:t>от </a:t>
            </a:r>
            <a:r>
              <a:rPr lang="ru-RU" sz="3800" b="1" dirty="0">
                <a:solidFill>
                  <a:srgbClr val="6C276A"/>
                </a:solidFill>
              </a:rPr>
              <a:t>типа текста</a:t>
            </a:r>
            <a:r>
              <a:rPr lang="ru-RU" dirty="0"/>
              <a:t/>
            </a:r>
            <a:br>
              <a:rPr lang="ru-RU" dirty="0"/>
            </a:b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855" y="1690688"/>
            <a:ext cx="11556002" cy="4840741"/>
          </a:xfrm>
          <a:prstGeom prst="rect">
            <a:avLst/>
          </a:prstGeom>
          <a:noFill/>
          <a:ln>
            <a:solidFill>
              <a:schemeClr val="accent2">
                <a:lumMod val="40000"/>
                <a:lumOff val="60000"/>
              </a:schemeClr>
            </a:solidFill>
          </a:ln>
        </p:spPr>
      </p:pic>
    </p:spTree>
    <p:extLst>
      <p:ext uri="{BB962C8B-B14F-4D97-AF65-F5344CB8AC3E}">
        <p14:creationId xmlns:p14="http://schemas.microsoft.com/office/powerpoint/2010/main" val="15578102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115" y="343354"/>
            <a:ext cx="4178845" cy="1325563"/>
          </a:xfrm>
        </p:spPr>
        <p:txBody>
          <a:bodyPr>
            <a:noAutofit/>
          </a:bodyPr>
          <a:lstStyle/>
          <a:p>
            <a:pPr algn="ctr"/>
            <a:r>
              <a:rPr lang="ru-RU" sz="3600" b="1" dirty="0">
                <a:solidFill>
                  <a:srgbClr val="6C276A"/>
                </a:solidFill>
              </a:rPr>
              <a:t>Пример заданий на читательскую грамотность</a:t>
            </a:r>
          </a:p>
        </p:txBody>
      </p:sp>
      <p:pic>
        <p:nvPicPr>
          <p:cNvPr id="4" name="Рисунок 3"/>
          <p:cNvPicPr/>
          <p:nvPr/>
        </p:nvPicPr>
        <p:blipFill rotWithShape="1">
          <a:blip r:embed="rId2" cstate="print"/>
          <a:srcRect l="43189" t="6751" r="16990" b="11533"/>
          <a:stretch/>
        </p:blipFill>
        <p:spPr bwMode="auto">
          <a:xfrm>
            <a:off x="8403770" y="191952"/>
            <a:ext cx="2950030" cy="3530962"/>
          </a:xfrm>
          <a:prstGeom prst="rect">
            <a:avLst/>
          </a:prstGeom>
          <a:noFill/>
          <a:ln>
            <a:noFill/>
          </a:ln>
          <a:extLst>
            <a:ext uri="{53640926-AAD7-44D8-BBD7-CCE9431645EC}">
              <a14:shadowObscured xmlns:a14="http://schemas.microsoft.com/office/drawing/2010/main"/>
            </a:ext>
          </a:extLst>
        </p:spPr>
      </p:pic>
      <p:pic>
        <p:nvPicPr>
          <p:cNvPr id="5" name="Объект 4"/>
          <p:cNvPicPr>
            <a:picLocks noGrp="1"/>
          </p:cNvPicPr>
          <p:nvPr>
            <p:ph idx="1"/>
          </p:nvPr>
        </p:nvPicPr>
        <p:blipFill rotWithShape="1">
          <a:blip r:embed="rId3" cstate="print">
            <a:clrChange>
              <a:clrFrom>
                <a:srgbClr val="0082C6"/>
              </a:clrFrom>
              <a:clrTo>
                <a:srgbClr val="0082C6">
                  <a:alpha val="0"/>
                </a:srgbClr>
              </a:clrTo>
            </a:clrChange>
          </a:blip>
          <a:srcRect l="43137" t="24108" r="17015" b="4573"/>
          <a:stretch/>
        </p:blipFill>
        <p:spPr bwMode="auto">
          <a:xfrm>
            <a:off x="8403770" y="3646714"/>
            <a:ext cx="2950029" cy="3135086"/>
          </a:xfrm>
          <a:prstGeom prst="rect">
            <a:avLst/>
          </a:prstGeom>
          <a:noFill/>
          <a:ln>
            <a:noFill/>
          </a:ln>
          <a:extLst>
            <a:ext uri="{53640926-AAD7-44D8-BBD7-CCE9431645EC}">
              <a14:shadowObscured xmlns:a14="http://schemas.microsoft.com/office/drawing/2010/main"/>
            </a:ext>
          </a:extLst>
        </p:spPr>
      </p:pic>
      <p:pic>
        <p:nvPicPr>
          <p:cNvPr id="7" name="Рисунок 6"/>
          <p:cNvPicPr/>
          <p:nvPr/>
        </p:nvPicPr>
        <p:blipFill rotWithShape="1">
          <a:blip r:embed="rId4" cstate="print"/>
          <a:srcRect l="20197" t="9863" r="55627" b="50541"/>
          <a:stretch/>
        </p:blipFill>
        <p:spPr bwMode="auto">
          <a:xfrm>
            <a:off x="4702629" y="191952"/>
            <a:ext cx="3547472" cy="3454762"/>
          </a:xfrm>
          <a:prstGeom prst="rect">
            <a:avLst/>
          </a:prstGeom>
          <a:noFill/>
          <a:ln>
            <a:noFill/>
          </a:ln>
          <a:extLst>
            <a:ext uri="{53640926-AAD7-44D8-BBD7-CCE9431645EC}">
              <a14:shadowObscured xmlns:a14="http://schemas.microsoft.com/office/drawing/2010/main"/>
            </a:ext>
          </a:extLst>
        </p:spPr>
      </p:pic>
      <p:sp>
        <p:nvSpPr>
          <p:cNvPr id="9" name="Прямоугольник 8"/>
          <p:cNvSpPr/>
          <p:nvPr/>
        </p:nvSpPr>
        <p:spPr>
          <a:xfrm>
            <a:off x="445046" y="3921595"/>
            <a:ext cx="7869736" cy="2585323"/>
          </a:xfrm>
          <a:prstGeom prst="rect">
            <a:avLst/>
          </a:prstGeom>
        </p:spPr>
        <p:txBody>
          <a:bodyPr wrap="square">
            <a:spAutoFit/>
          </a:bodyPr>
          <a:lstStyle/>
          <a:p>
            <a:r>
              <a:rPr lang="ru-RU" b="1" i="1" dirty="0">
                <a:latin typeface="Times New Roman" panose="02020603050405020304" pitchFamily="18" charset="0"/>
                <a:ea typeface="Calibri" panose="020F0502020204030204" pitchFamily="34" charset="0"/>
              </a:rPr>
              <a:t>Комментарий.</a:t>
            </a:r>
            <a:r>
              <a:rPr lang="ru-RU" dirty="0">
                <a:latin typeface="Times New Roman" panose="02020603050405020304" pitchFamily="18" charset="0"/>
                <a:ea typeface="Calibri" panose="020F0502020204030204" pitchFamily="34" charset="0"/>
              </a:rPr>
              <a:t> Это </a:t>
            </a:r>
            <a:r>
              <a:rPr lang="ru-RU" b="1" dirty="0">
                <a:latin typeface="Times New Roman" panose="02020603050405020304" pitchFamily="18" charset="0"/>
                <a:ea typeface="Calibri" panose="020F0502020204030204" pitchFamily="34" charset="0"/>
              </a:rPr>
              <a:t>задание самое легкое</a:t>
            </a:r>
            <a:r>
              <a:rPr lang="ru-RU" dirty="0">
                <a:latin typeface="Times New Roman" panose="02020603050405020304" pitchFamily="18" charset="0"/>
                <a:ea typeface="Calibri" panose="020F0502020204030204" pitchFamily="34" charset="0"/>
              </a:rPr>
              <a:t> в блоке «</a:t>
            </a:r>
            <a:r>
              <a:rPr lang="ru-RU" dirty="0" err="1">
                <a:latin typeface="Times New Roman" panose="02020603050405020304" pitchFamily="18" charset="0"/>
                <a:ea typeface="Calibri" panose="020F0502020204030204" pitchFamily="34" charset="0"/>
              </a:rPr>
              <a:t>Рапануи</a:t>
            </a:r>
            <a:r>
              <a:rPr lang="ru-RU" dirty="0">
                <a:latin typeface="Times New Roman" panose="02020603050405020304" pitchFamily="18" charset="0"/>
                <a:ea typeface="Calibri" panose="020F0502020204030204" pitchFamily="34" charset="0"/>
              </a:rPr>
              <a:t>». В России с ним справились </a:t>
            </a:r>
            <a:r>
              <a:rPr lang="ru-RU" dirty="0">
                <a:solidFill>
                  <a:srgbClr val="FF0000"/>
                </a:solidFill>
                <a:latin typeface="Times New Roman" panose="02020603050405020304" pitchFamily="18" charset="0"/>
                <a:ea typeface="Calibri" panose="020F0502020204030204" pitchFamily="34" charset="0"/>
              </a:rPr>
              <a:t>65%</a:t>
            </a:r>
            <a:r>
              <a:rPr lang="ru-RU" dirty="0">
                <a:latin typeface="Times New Roman" panose="02020603050405020304" pitchFamily="18" charset="0"/>
                <a:ea typeface="Calibri" panose="020F0502020204030204" pitchFamily="34" charset="0"/>
              </a:rPr>
              <a:t> участников. Самый низкий результат – 21% (Перу), самый высокий – </a:t>
            </a:r>
            <a:r>
              <a:rPr lang="ru-RU" dirty="0">
                <a:solidFill>
                  <a:srgbClr val="FF0000"/>
                </a:solidFill>
                <a:latin typeface="Times New Roman" panose="02020603050405020304" pitchFamily="18" charset="0"/>
                <a:ea typeface="Calibri" panose="020F0502020204030204" pitchFamily="34" charset="0"/>
              </a:rPr>
              <a:t>84%</a:t>
            </a:r>
            <a:r>
              <a:rPr lang="ru-RU" dirty="0">
                <a:latin typeface="Times New Roman" panose="02020603050405020304" pitchFamily="18" charset="0"/>
                <a:ea typeface="Calibri" panose="020F0502020204030204" pitchFamily="34" charset="0"/>
              </a:rPr>
              <a:t> (Республика Корея). От учащегося требуется просто </a:t>
            </a:r>
            <a:r>
              <a:rPr lang="ru-RU" b="1" dirty="0">
                <a:latin typeface="Times New Roman" panose="02020603050405020304" pitchFamily="18" charset="0"/>
                <a:ea typeface="Calibri" panose="020F0502020204030204" pitchFamily="34" charset="0"/>
              </a:rPr>
              <a:t>связать два соседних предложения, увидев, что последующее раскрывает смысл предыдущего.</a:t>
            </a:r>
            <a:r>
              <a:rPr lang="ru-RU" dirty="0">
                <a:latin typeface="Times New Roman" panose="02020603050405020304" pitchFamily="18" charset="0"/>
                <a:ea typeface="Calibri" panose="020F0502020204030204" pitchFamily="34" charset="0"/>
              </a:rPr>
              <a:t> В ответе достаточно было выписать или пересказать предложение: «Что случилось с этими растениями и большими деревьями, с помощью которых перемещали </a:t>
            </a:r>
            <a:r>
              <a:rPr lang="ru-RU" dirty="0" err="1">
                <a:latin typeface="Times New Roman" panose="02020603050405020304" pitchFamily="18" charset="0"/>
                <a:ea typeface="Calibri" panose="020F0502020204030204" pitchFamily="34" charset="0"/>
              </a:rPr>
              <a:t>моаи</a:t>
            </a:r>
            <a:r>
              <a:rPr lang="ru-RU" dirty="0">
                <a:latin typeface="Times New Roman" panose="02020603050405020304" pitchFamily="18" charset="0"/>
                <a:ea typeface="Calibri" panose="020F0502020204030204" pitchFamily="34" charset="0"/>
              </a:rPr>
              <a:t>?» С этой несложной задачей треть российских учащихся не справились. Но из тех, кто приступил к ответу, правильно ответили 79%. </a:t>
            </a:r>
            <a:endParaRPr lang="ru-RU" dirty="0"/>
          </a:p>
        </p:txBody>
      </p:sp>
      <p:sp>
        <p:nvSpPr>
          <p:cNvPr id="10" name="Прямоугольник 9"/>
          <p:cNvSpPr/>
          <p:nvPr/>
        </p:nvSpPr>
        <p:spPr>
          <a:xfrm>
            <a:off x="445046" y="2046276"/>
            <a:ext cx="4257582" cy="1600438"/>
          </a:xfrm>
          <a:prstGeom prst="rect">
            <a:avLst/>
          </a:prstGeom>
        </p:spPr>
        <p:txBody>
          <a:bodyPr wrap="square">
            <a:spAutoFit/>
          </a:bodyPr>
          <a:lstStyle/>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Ситуация функционирования текста</a:t>
            </a:r>
            <a:r>
              <a:rPr lang="ru-RU" sz="1400" i="1" dirty="0">
                <a:latin typeface="Times New Roman" panose="02020603050405020304" pitchFamily="18" charset="0"/>
                <a:ea typeface="Calibri" panose="020F0502020204030204" pitchFamily="34" charset="0"/>
                <a:cs typeface="Times New Roman" panose="02020603050405020304" pitchFamily="18" charset="0"/>
              </a:rPr>
              <a:t>: личная</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Формат текста</a:t>
            </a:r>
            <a:r>
              <a:rPr lang="ru-RU" sz="1400" i="1" dirty="0">
                <a:latin typeface="Times New Roman" panose="02020603050405020304" pitchFamily="18" charset="0"/>
                <a:ea typeface="Calibri" panose="020F0502020204030204" pitchFamily="34" charset="0"/>
                <a:cs typeface="Times New Roman" panose="02020603050405020304" pitchFamily="18" charset="0"/>
              </a:rPr>
              <a:t>: сплошной</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Тип текста</a:t>
            </a:r>
            <a:r>
              <a:rPr lang="ru-RU" sz="1400" i="1" dirty="0">
                <a:latin typeface="Times New Roman" panose="02020603050405020304" pitchFamily="18" charset="0"/>
                <a:ea typeface="Calibri" panose="020F0502020204030204" pitchFamily="34" charset="0"/>
                <a:cs typeface="Times New Roman" panose="02020603050405020304" pitchFamily="18" charset="0"/>
              </a:rPr>
              <a:t>: повествование</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Читательское умение</a:t>
            </a:r>
            <a:r>
              <a:rPr lang="ru-RU" sz="1400" i="1" dirty="0">
                <a:latin typeface="Times New Roman" panose="02020603050405020304" pitchFamily="18" charset="0"/>
                <a:ea typeface="Calibri" panose="020F0502020204030204" pitchFamily="34" charset="0"/>
                <a:cs typeface="Times New Roman" panose="02020603050405020304" pitchFamily="18" charset="0"/>
              </a:rPr>
              <a:t>: выявлять буквальный смысл</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 вопроса</a:t>
            </a:r>
            <a:r>
              <a:rPr lang="ru-RU" sz="1400" i="1" dirty="0">
                <a:latin typeface="Times New Roman" panose="02020603050405020304" pitchFamily="18" charset="0"/>
                <a:ea typeface="Calibri" panose="020F0502020204030204" pitchFamily="34" charset="0"/>
                <a:cs typeface="Times New Roman" panose="02020603050405020304" pitchFamily="18" charset="0"/>
              </a:rPr>
              <a:t>: открытый вопрос</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r>
              <a:rPr lang="ru-RU" sz="1400" b="1" i="1" dirty="0">
                <a:latin typeface="Times New Roman" panose="02020603050405020304" pitchFamily="18" charset="0"/>
                <a:ea typeface="Calibri" panose="020F0502020204030204" pitchFamily="34" charset="0"/>
              </a:rPr>
              <a:t>Трудность</a:t>
            </a:r>
            <a:r>
              <a:rPr lang="ru-RU" sz="1400" i="1" dirty="0">
                <a:latin typeface="Times New Roman" panose="02020603050405020304" pitchFamily="18" charset="0"/>
                <a:ea typeface="Calibri" panose="020F0502020204030204" pitchFamily="34" charset="0"/>
              </a:rPr>
              <a:t>: 513 баллов по 1000-балльной шкале</a:t>
            </a:r>
            <a:r>
              <a:rPr lang="ru-RU" sz="1400" i="1" dirty="0" smtClean="0">
                <a:latin typeface="Times New Roman" panose="02020603050405020304" pitchFamily="18" charset="0"/>
                <a:ea typeface="Calibri" panose="020F0502020204030204" pitchFamily="34" charset="0"/>
              </a:rPr>
              <a:t>,</a:t>
            </a:r>
          </a:p>
          <a:p>
            <a:r>
              <a:rPr lang="ru-RU" sz="1400" i="1" dirty="0" smtClean="0">
                <a:solidFill>
                  <a:srgbClr val="FF0000"/>
                </a:solidFill>
                <a:latin typeface="Times New Roman" panose="02020603050405020304" pitchFamily="18" charset="0"/>
                <a:ea typeface="Calibri" panose="020F0502020204030204" pitchFamily="34" charset="0"/>
              </a:rPr>
              <a:t>3 </a:t>
            </a:r>
            <a:r>
              <a:rPr lang="ru-RU" sz="1400" i="1" dirty="0">
                <a:solidFill>
                  <a:srgbClr val="FF0000"/>
                </a:solidFill>
                <a:latin typeface="Times New Roman" panose="02020603050405020304" pitchFamily="18" charset="0"/>
                <a:ea typeface="Calibri" panose="020F0502020204030204" pitchFamily="34" charset="0"/>
              </a:rPr>
              <a:t>уровень </a:t>
            </a:r>
            <a:endParaRPr lang="ru-RU" sz="1400" dirty="0">
              <a:solidFill>
                <a:srgbClr val="FF0000"/>
              </a:solidFill>
            </a:endParaRPr>
          </a:p>
        </p:txBody>
      </p:sp>
      <p:pic>
        <p:nvPicPr>
          <p:cNvPr id="11" name="Рисунок 10"/>
          <p:cNvPicPr/>
          <p:nvPr/>
        </p:nvPicPr>
        <p:blipFill rotWithShape="1">
          <a:blip r:embed="rId4" cstate="print"/>
          <a:srcRect l="20197" t="86126" r="55619" b="12207"/>
          <a:stretch/>
        </p:blipFill>
        <p:spPr bwMode="auto">
          <a:xfrm>
            <a:off x="4702628" y="3617504"/>
            <a:ext cx="3547473" cy="1054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10262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p:nvPr/>
        </p:nvPicPr>
        <p:blipFill>
          <a:blip r:embed="rId2" cstate="print"/>
          <a:srcRect l="16089" t="6472" r="16911" b="3770"/>
          <a:stretch>
            <a:fillRect/>
          </a:stretch>
        </p:blipFill>
        <p:spPr bwMode="auto">
          <a:xfrm>
            <a:off x="5180982" y="139473"/>
            <a:ext cx="6623239" cy="4966000"/>
          </a:xfrm>
          <a:prstGeom prst="rect">
            <a:avLst/>
          </a:prstGeom>
          <a:noFill/>
          <a:ln w="9525">
            <a:noFill/>
            <a:miter lim="800000"/>
            <a:headEnd/>
            <a:tailEnd/>
          </a:ln>
        </p:spPr>
      </p:pic>
      <p:sp>
        <p:nvSpPr>
          <p:cNvPr id="3" name="Объект 2"/>
          <p:cNvSpPr>
            <a:spLocks noGrp="1"/>
          </p:cNvSpPr>
          <p:nvPr>
            <p:ph idx="1"/>
          </p:nvPr>
        </p:nvSpPr>
        <p:spPr/>
        <p:txBody>
          <a:bodyPr/>
          <a:lstStyle/>
          <a:p>
            <a:endParaRPr lang="ru-RU" dirty="0"/>
          </a:p>
        </p:txBody>
      </p:sp>
      <p:sp>
        <p:nvSpPr>
          <p:cNvPr id="6" name="Прямоугольник 5"/>
          <p:cNvSpPr/>
          <p:nvPr/>
        </p:nvSpPr>
        <p:spPr>
          <a:xfrm>
            <a:off x="387779" y="1469708"/>
            <a:ext cx="4603630" cy="1815882"/>
          </a:xfrm>
          <a:prstGeom prst="rect">
            <a:avLst/>
          </a:prstGeom>
          <a:ln>
            <a:solidFill>
              <a:srgbClr val="00B0F0"/>
            </a:solidFill>
          </a:ln>
        </p:spPr>
        <p:txBody>
          <a:bodyPr wrap="square">
            <a:spAutoFit/>
          </a:bodyPr>
          <a:lstStyle/>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Ситуация функционирования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общественная</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Формат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сплошной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Тип текста</a:t>
            </a:r>
            <a:r>
              <a:rPr lang="ru-RU" sz="1400" i="1" dirty="0">
                <a:latin typeface="Times New Roman" panose="02020603050405020304" pitchFamily="18" charset="0"/>
                <a:ea typeface="Calibri" panose="020F0502020204030204" pitchFamily="34" charset="0"/>
                <a:cs typeface="Times New Roman" panose="02020603050405020304" pitchFamily="18" charset="0"/>
              </a:rPr>
              <a:t>: рассуждение</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Читательское умение:</a:t>
            </a:r>
            <a:r>
              <a:rPr lang="ru-RU" sz="1400" i="1" dirty="0">
                <a:latin typeface="Times New Roman" panose="02020603050405020304" pitchFamily="18" charset="0"/>
                <a:ea typeface="Calibri" panose="020F0502020204030204" pitchFamily="34" charset="0"/>
                <a:cs typeface="Times New Roman" panose="02020603050405020304" pitchFamily="18" charset="0"/>
              </a:rPr>
              <a:t> размышление над содержанием и формой текста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 вопроса: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множественный выбор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Трудность: </a:t>
            </a:r>
            <a:r>
              <a:rPr lang="ru-RU" sz="1400" i="1" dirty="0">
                <a:latin typeface="Times New Roman" panose="02020603050405020304" pitchFamily="18" charset="0"/>
                <a:ea typeface="Calibri" panose="020F0502020204030204" pitchFamily="34" charset="0"/>
                <a:cs typeface="Times New Roman" panose="02020603050405020304" pitchFamily="18" charset="0"/>
              </a:rPr>
              <a:t>654 балла по 1000-балльной шкале,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
            </a:r>
            <a:br>
              <a:rPr lang="ru-RU" sz="1400" i="1" dirty="0" smtClean="0">
                <a:latin typeface="Times New Roman" panose="02020603050405020304" pitchFamily="18" charset="0"/>
                <a:ea typeface="Calibri" panose="020F0502020204030204" pitchFamily="34" charset="0"/>
                <a:cs typeface="Times New Roman" panose="02020603050405020304" pitchFamily="18" charset="0"/>
              </a:rPr>
            </a:br>
            <a:r>
              <a:rPr lang="ru-RU" sz="1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ru-RU" sz="1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уровень </a:t>
            </a:r>
            <a:endPar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87779" y="3420527"/>
            <a:ext cx="4603630" cy="1169551"/>
          </a:xfrm>
          <a:prstGeom prst="rect">
            <a:avLst/>
          </a:prstGeom>
          <a:ln>
            <a:solidFill>
              <a:srgbClr val="00B0F0"/>
            </a:solidFill>
          </a:ln>
        </p:spPr>
        <p:txBody>
          <a:bodyPr wrap="square">
            <a:spAutoFit/>
          </a:bodyPr>
          <a:lstStyle/>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Ответы: </a:t>
            </a:r>
            <a:r>
              <a:rPr lang="ru-RU" sz="1400" dirty="0">
                <a:latin typeface="Times New Roman" panose="02020603050405020304" pitchFamily="18" charset="0"/>
                <a:ea typeface="Calibri" panose="020F0502020204030204" pitchFamily="34" charset="0"/>
                <a:cs typeface="Times New Roman" panose="02020603050405020304" pitchFamily="18" charset="0"/>
              </a:rPr>
              <a:t>1) факт</a:t>
            </a:r>
            <a:r>
              <a:rPr lang="ru-RU" sz="1400" b="1" i="1"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2)</a:t>
            </a:r>
            <a:r>
              <a:rPr lang="ru-RU" sz="1400" b="1" i="1"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мнение, 3) факт; 4)</a:t>
            </a: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факт; 5)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мнение</a:t>
            </a:r>
            <a:br>
              <a:rPr lang="ru-RU" sz="1400" dirty="0" smtClean="0">
                <a:latin typeface="Times New Roman" panose="02020603050405020304" pitchFamily="18" charset="0"/>
                <a:ea typeface="Calibri" panose="020F0502020204030204" pitchFamily="34" charset="0"/>
                <a:cs typeface="Times New Roman" panose="02020603050405020304" pitchFamily="18" charset="0"/>
              </a:rPr>
            </a:br>
            <a:r>
              <a:rPr lang="ru-RU" sz="1400" b="1" i="1" dirty="0" smtClean="0">
                <a:latin typeface="Times New Roman" panose="02020603050405020304" pitchFamily="18" charset="0"/>
                <a:ea typeface="Times New Roman" panose="02020603050405020304" pitchFamily="18" charset="0"/>
              </a:rPr>
              <a:t>Ответ </a:t>
            </a:r>
            <a:r>
              <a:rPr lang="ru-RU" sz="1400" b="1" i="1" dirty="0">
                <a:latin typeface="Times New Roman" panose="02020603050405020304" pitchFamily="18" charset="0"/>
                <a:ea typeface="Times New Roman" panose="02020603050405020304" pitchFamily="18" charset="0"/>
              </a:rPr>
              <a:t>принимается полностью (оценка – два балла)</a:t>
            </a:r>
            <a:endParaRPr lang="ru-RU" sz="1400" b="1" i="1" dirty="0">
              <a:latin typeface="Arial" panose="020B0604020202020204" pitchFamily="34" charset="0"/>
              <a:ea typeface="Times New Roman" panose="02020603050405020304" pitchFamily="18" charset="0"/>
            </a:endParaRPr>
          </a:p>
          <a:p>
            <a:pPr>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Выбор: верно выбраны 5 ответов из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5.</a:t>
            </a:r>
            <a:br>
              <a:rPr lang="ru-RU" sz="1400" dirty="0" smtClean="0">
                <a:latin typeface="Times New Roman" panose="02020603050405020304" pitchFamily="18" charset="0"/>
                <a:ea typeface="Calibri" panose="020F0502020204030204" pitchFamily="34" charset="0"/>
                <a:cs typeface="Times New Roman" panose="02020603050405020304" pitchFamily="18" charset="0"/>
              </a:rPr>
            </a:br>
            <a:r>
              <a:rPr lang="ru-RU" sz="1400" b="1" i="1" dirty="0" smtClean="0">
                <a:latin typeface="Times New Roman" panose="02020603050405020304" pitchFamily="18" charset="0"/>
                <a:ea typeface="Times New Roman" panose="02020603050405020304" pitchFamily="18" charset="0"/>
              </a:rPr>
              <a:t>Ответ </a:t>
            </a:r>
            <a:r>
              <a:rPr lang="ru-RU" sz="1400" b="1" i="1" dirty="0">
                <a:latin typeface="Times New Roman" panose="02020603050405020304" pitchFamily="18" charset="0"/>
                <a:ea typeface="Times New Roman" panose="02020603050405020304" pitchFamily="18" charset="0"/>
              </a:rPr>
              <a:t>принимается частично (оценка – один балл)</a:t>
            </a:r>
            <a:endParaRPr lang="ru-RU" sz="1400" b="1" i="1" dirty="0">
              <a:latin typeface="Arial" panose="020B0604020202020204" pitchFamily="34" charset="0"/>
              <a:ea typeface="Times New Roman" panose="02020603050405020304" pitchFamily="18" charset="0"/>
            </a:endParaRPr>
          </a:p>
          <a:p>
            <a:pPr>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Выбор: верно выбраны 4 ответа из 5.</a:t>
            </a:r>
          </a:p>
        </p:txBody>
      </p:sp>
      <p:sp>
        <p:nvSpPr>
          <p:cNvPr id="8" name="Прямоугольник 7"/>
          <p:cNvSpPr/>
          <p:nvPr/>
        </p:nvSpPr>
        <p:spPr>
          <a:xfrm>
            <a:off x="330679" y="5105473"/>
            <a:ext cx="11023121" cy="1600438"/>
          </a:xfrm>
          <a:prstGeom prst="rect">
            <a:avLst/>
          </a:prstGeom>
        </p:spPr>
        <p:txBody>
          <a:bodyPr wrap="square">
            <a:spAutoFit/>
          </a:bodyPr>
          <a:lstStyle/>
          <a:p>
            <a:pPr indent="449580" algn="just">
              <a:spcAft>
                <a:spcPts val="0"/>
              </a:spcAft>
            </a:pPr>
            <a:r>
              <a:rPr lang="ru-RU"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Комментарий</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42%</a:t>
            </a:r>
            <a:r>
              <a:rPr lang="ru-RU" sz="1400" dirty="0">
                <a:latin typeface="Times New Roman" panose="02020603050405020304" pitchFamily="18" charset="0"/>
                <a:ea typeface="Calibri" panose="020F0502020204030204" pitchFamily="34" charset="0"/>
                <a:cs typeface="Times New Roman" panose="02020603050405020304" pitchFamily="18" charset="0"/>
              </a:rPr>
              <a:t> российских учащихся полностью выполнили это задание. Самый низкий результат – 17% (Марокко), самый высокий – </a:t>
            </a:r>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71%</a:t>
            </a:r>
            <a:r>
              <a:rPr lang="ru-RU" sz="1400" dirty="0">
                <a:latin typeface="Times New Roman" panose="02020603050405020304" pitchFamily="18" charset="0"/>
                <a:ea typeface="Calibri" panose="020F0502020204030204" pitchFamily="34" charset="0"/>
                <a:cs typeface="Times New Roman" panose="02020603050405020304" pitchFamily="18" charset="0"/>
              </a:rPr>
              <a:t> (США). </a:t>
            </a:r>
          </a:p>
          <a:p>
            <a:r>
              <a:rPr lang="ru-RU" sz="1400" dirty="0">
                <a:latin typeface="Times New Roman" panose="02020603050405020304" pitchFamily="18" charset="0"/>
                <a:ea typeface="Calibri" panose="020F0502020204030204" pitchFamily="34" charset="0"/>
              </a:rPr>
              <a:t>Из учеников, приступивших к выполнению задания, 36% получили 2 балла, 28% – 1 балл. </a:t>
            </a:r>
            <a:r>
              <a:rPr lang="ru-RU" sz="1400" b="1" dirty="0">
                <a:latin typeface="Times New Roman" panose="02020603050405020304" pitchFamily="18" charset="0"/>
                <a:ea typeface="Calibri" panose="020F0502020204030204" pitchFamily="34" charset="0"/>
              </a:rPr>
              <a:t>Задание проверяет умение различать факт и мнение</a:t>
            </a:r>
            <a:r>
              <a:rPr lang="ru-RU" sz="1400" dirty="0">
                <a:latin typeface="Times New Roman" panose="02020603050405020304" pitchFamily="18" charset="0"/>
                <a:ea typeface="Calibri" panose="020F0502020204030204" pitchFamily="34" charset="0"/>
              </a:rPr>
              <a:t>. Первое и последние три утверждения не вызвали больших трудностей у российских учащихся. Их верно квалифицировали от 76% до 89% отвечавших. По второму утверждению результаты ниже – 58%, что вполне объяснимо. Оно содержит «</a:t>
            </a:r>
            <a:r>
              <a:rPr lang="ru-RU" sz="1400" dirty="0" err="1">
                <a:latin typeface="Times New Roman" panose="02020603050405020304" pitchFamily="18" charset="0"/>
                <a:ea typeface="Calibri" panose="020F0502020204030204" pitchFamily="34" charset="0"/>
              </a:rPr>
              <a:t>фактологическую</a:t>
            </a:r>
            <a:r>
              <a:rPr lang="ru-RU" sz="1400" dirty="0">
                <a:latin typeface="Times New Roman" panose="02020603050405020304" pitchFamily="18" charset="0"/>
                <a:ea typeface="Calibri" panose="020F0502020204030204" pitchFamily="34" charset="0"/>
              </a:rPr>
              <a:t>» (указание на </a:t>
            </a:r>
            <a:r>
              <a:rPr lang="ru-RU" sz="1400" dirty="0" err="1">
                <a:latin typeface="Times New Roman" panose="02020603050405020304" pitchFamily="18" charset="0"/>
                <a:ea typeface="Calibri" panose="020F0502020204030204" pitchFamily="34" charset="0"/>
              </a:rPr>
              <a:t>Рапануи</a:t>
            </a:r>
            <a:r>
              <a:rPr lang="ru-RU" sz="1400" dirty="0">
                <a:latin typeface="Times New Roman" panose="02020603050405020304" pitchFamily="18" charset="0"/>
                <a:ea typeface="Calibri" panose="020F0502020204030204" pitchFamily="34" charset="0"/>
              </a:rPr>
              <a:t> как на один из примеров, описанных в книге) и «оценочную» часть («самых будоражащих»). В тексте акцент делается на оценке, а более 40% отвечавших обратили внимание на </a:t>
            </a:r>
            <a:r>
              <a:rPr lang="ru-RU" sz="1400" dirty="0" err="1">
                <a:latin typeface="Times New Roman" panose="02020603050405020304" pitchFamily="18" charset="0"/>
                <a:ea typeface="Calibri" panose="020F0502020204030204" pitchFamily="34" charset="0"/>
              </a:rPr>
              <a:t>фактологическую</a:t>
            </a:r>
            <a:r>
              <a:rPr lang="ru-RU" sz="1400" dirty="0">
                <a:latin typeface="Times New Roman" panose="02020603050405020304" pitchFamily="18" charset="0"/>
                <a:ea typeface="Calibri" panose="020F0502020204030204" pitchFamily="34" charset="0"/>
              </a:rPr>
              <a:t> сторону высказывания.</a:t>
            </a:r>
            <a:endParaRPr lang="ru-RU" sz="1400" dirty="0"/>
          </a:p>
        </p:txBody>
      </p:sp>
    </p:spTree>
    <p:extLst>
      <p:ext uri="{BB962C8B-B14F-4D97-AF65-F5344CB8AC3E}">
        <p14:creationId xmlns:p14="http://schemas.microsoft.com/office/powerpoint/2010/main" val="558188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43309" y="2075385"/>
            <a:ext cx="10515600" cy="4351338"/>
          </a:xfrm>
        </p:spPr>
        <p:txBody>
          <a:bodyPr/>
          <a:lstStyle/>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l="16041" t="6753" r="16990" b="4191"/>
          <a:stretch>
            <a:fillRect/>
          </a:stretch>
        </p:blipFill>
        <p:spPr bwMode="auto">
          <a:xfrm>
            <a:off x="4759009" y="197483"/>
            <a:ext cx="7280694" cy="6443907"/>
          </a:xfrm>
          <a:prstGeom prst="rect">
            <a:avLst/>
          </a:prstGeom>
          <a:noFill/>
          <a:ln w="9525">
            <a:noFill/>
            <a:miter lim="800000"/>
            <a:headEnd/>
            <a:tailEnd/>
          </a:ln>
        </p:spPr>
      </p:pic>
      <p:sp>
        <p:nvSpPr>
          <p:cNvPr id="5" name="Прямоугольник 4"/>
          <p:cNvSpPr/>
          <p:nvPr/>
        </p:nvSpPr>
        <p:spPr>
          <a:xfrm>
            <a:off x="339299" y="181155"/>
            <a:ext cx="4163681" cy="2246769"/>
          </a:xfrm>
          <a:prstGeom prst="rect">
            <a:avLst/>
          </a:prstGeom>
          <a:ln>
            <a:solidFill>
              <a:srgbClr val="00B0F0"/>
            </a:solidFill>
          </a:ln>
        </p:spPr>
        <p:txBody>
          <a:bodyPr wrap="square">
            <a:spAutoFit/>
          </a:bodyPr>
          <a:lstStyle/>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Ситуация функционирования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общественная</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Формат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сплошной</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Тип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толкование</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Читательское умение: </a:t>
            </a:r>
            <a:r>
              <a:rPr lang="ru-RU" sz="1400" i="1" dirty="0">
                <a:latin typeface="Times New Roman" panose="02020603050405020304" pitchFamily="18" charset="0"/>
                <a:ea typeface="Calibri" panose="020F0502020204030204" pitchFamily="34" charset="0"/>
                <a:cs typeface="Times New Roman" panose="02020603050405020304" pitchFamily="18" charset="0"/>
              </a:rPr>
              <a:t>выявление и анализ противоречий</a:t>
            </a:r>
            <a:r>
              <a:rPr lang="ru-RU" sz="1400"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 вопроса: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выбор одного правильного ответа из четырех</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Трудность: </a:t>
            </a:r>
            <a:r>
              <a:rPr lang="ru-RU" sz="1400" i="1" dirty="0">
                <a:latin typeface="Times New Roman" panose="02020603050405020304" pitchFamily="18" charset="0"/>
                <a:ea typeface="Calibri" panose="020F0502020204030204" pitchFamily="34" charset="0"/>
                <a:cs typeface="Times New Roman" panose="02020603050405020304" pitchFamily="18" charset="0"/>
              </a:rPr>
              <a:t>597 баллов по 1000-балльной шкале</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уровень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39297" y="3095751"/>
            <a:ext cx="4163681" cy="1169551"/>
          </a:xfrm>
          <a:prstGeom prst="rect">
            <a:avLst/>
          </a:prstGeom>
          <a:ln>
            <a:solidFill>
              <a:srgbClr val="00B0F0"/>
            </a:solidFill>
          </a:ln>
        </p:spPr>
        <p:txBody>
          <a:bodyPr wrap="square">
            <a:spAutoFit/>
          </a:bodyPr>
          <a:lstStyle/>
          <a:p>
            <a:r>
              <a:rPr lang="ru-RU" sz="1400" b="1" i="1" dirty="0">
                <a:solidFill>
                  <a:srgbClr val="000000"/>
                </a:solidFill>
                <a:latin typeface="Times New Roman" panose="02020603050405020304" pitchFamily="18" charset="0"/>
                <a:ea typeface="Calibri" panose="020F0502020204030204" pitchFamily="34" charset="0"/>
              </a:rPr>
              <a:t>Комментарий</a:t>
            </a:r>
            <a:r>
              <a:rPr lang="ru-RU" sz="1400" dirty="0">
                <a:solidFill>
                  <a:srgbClr val="000000"/>
                </a:solidFill>
                <a:latin typeface="Times New Roman" panose="02020603050405020304" pitchFamily="18" charset="0"/>
                <a:ea typeface="Calibri" panose="020F0502020204030204" pitchFamily="34" charset="0"/>
              </a:rPr>
              <a:t>.</a:t>
            </a:r>
            <a:r>
              <a:rPr lang="ru-RU" sz="1400" dirty="0">
                <a:latin typeface="Times New Roman" panose="02020603050405020304" pitchFamily="18" charset="0"/>
                <a:ea typeface="Calibri" panose="020F0502020204030204" pitchFamily="34" charset="0"/>
              </a:rPr>
              <a:t> </a:t>
            </a:r>
            <a:r>
              <a:rPr lang="ru-RU" sz="1400" dirty="0" smtClean="0">
                <a:solidFill>
                  <a:srgbClr val="FF0000"/>
                </a:solidFill>
                <a:latin typeface="Times New Roman" panose="02020603050405020304" pitchFamily="18" charset="0"/>
                <a:ea typeface="Calibri" panose="020F0502020204030204" pitchFamily="34" charset="0"/>
              </a:rPr>
              <a:t>40%</a:t>
            </a:r>
            <a:r>
              <a:rPr lang="ru-RU" sz="1400" dirty="0" smtClean="0">
                <a:latin typeface="Times New Roman" panose="02020603050405020304" pitchFamily="18" charset="0"/>
                <a:ea typeface="Calibri" panose="020F0502020204030204" pitchFamily="34" charset="0"/>
              </a:rPr>
              <a:t> </a:t>
            </a:r>
            <a:r>
              <a:rPr lang="ru-RU" sz="1400" dirty="0">
                <a:latin typeface="Times New Roman" panose="02020603050405020304" pitchFamily="18" charset="0"/>
                <a:ea typeface="Calibri" panose="020F0502020204030204" pitchFamily="34" charset="0"/>
              </a:rPr>
              <a:t>российских учащихся ответили на это задание правильно. Самый низкий результат среди стран-участников – 11% верных ответов (Марокко), самый высокий – </a:t>
            </a:r>
            <a:r>
              <a:rPr lang="ru-RU" sz="1400" dirty="0">
                <a:solidFill>
                  <a:srgbClr val="FF0000"/>
                </a:solidFill>
                <a:latin typeface="Times New Roman" panose="02020603050405020304" pitchFamily="18" charset="0"/>
                <a:ea typeface="Calibri" panose="020F0502020204030204" pitchFamily="34" charset="0"/>
              </a:rPr>
              <a:t>77</a:t>
            </a:r>
            <a:r>
              <a:rPr lang="ru-RU" sz="1400" dirty="0">
                <a:latin typeface="Times New Roman" panose="02020603050405020304" pitchFamily="18" charset="0"/>
                <a:ea typeface="Calibri" panose="020F0502020204030204" pitchFamily="34" charset="0"/>
              </a:rPr>
              <a:t>% (Китай, 4 провинции).</a:t>
            </a:r>
            <a:endParaRPr lang="ru-RU" sz="1400" dirty="0"/>
          </a:p>
        </p:txBody>
      </p:sp>
      <p:sp>
        <p:nvSpPr>
          <p:cNvPr id="8" name="Прямоугольник 7"/>
          <p:cNvSpPr/>
          <p:nvPr/>
        </p:nvSpPr>
        <p:spPr>
          <a:xfrm>
            <a:off x="339298" y="5024624"/>
            <a:ext cx="4163681" cy="1600438"/>
          </a:xfrm>
          <a:prstGeom prst="rect">
            <a:avLst/>
          </a:prstGeom>
          <a:ln>
            <a:solidFill>
              <a:schemeClr val="accent1"/>
            </a:solidFill>
          </a:ln>
        </p:spPr>
        <p:txBody>
          <a:bodyPr wrap="square">
            <a:spAutoFit/>
          </a:bodyPr>
          <a:lstStyle/>
          <a:p>
            <a:r>
              <a:rPr lang="ru-RU" sz="1400" dirty="0">
                <a:solidFill>
                  <a:srgbClr val="000000"/>
                </a:solidFill>
                <a:latin typeface="Times New Roman" panose="02020603050405020304" pitchFamily="18" charset="0"/>
                <a:ea typeface="Calibri" panose="020F0502020204030204" pitchFamily="34" charset="0"/>
              </a:rPr>
              <a:t>Несмотря на то что логика ответа на вопрос очевидна и текст содержит указания-подсказки, более 24% учеников выбрали </a:t>
            </a:r>
            <a:r>
              <a:rPr lang="ru-RU" sz="1400" dirty="0" err="1">
                <a:solidFill>
                  <a:srgbClr val="000000"/>
                </a:solidFill>
                <a:latin typeface="Times New Roman" panose="02020603050405020304" pitchFamily="18" charset="0"/>
                <a:ea typeface="Calibri" panose="020F0502020204030204" pitchFamily="34" charset="0"/>
              </a:rPr>
              <a:t>дистрактор</a:t>
            </a:r>
            <a:r>
              <a:rPr lang="ru-RU" sz="1400" dirty="0">
                <a:solidFill>
                  <a:srgbClr val="000000"/>
                </a:solidFill>
                <a:latin typeface="Times New Roman" panose="02020603050405020304" pitchFamily="18" charset="0"/>
                <a:ea typeface="Calibri" panose="020F0502020204030204" pitchFamily="34" charset="0"/>
              </a:rPr>
              <a:t> С, 17% – </a:t>
            </a:r>
            <a:r>
              <a:rPr lang="ru-RU" sz="1400" dirty="0" err="1">
                <a:solidFill>
                  <a:srgbClr val="000000"/>
                </a:solidFill>
                <a:latin typeface="Times New Roman" panose="02020603050405020304" pitchFamily="18" charset="0"/>
                <a:ea typeface="Calibri" panose="020F0502020204030204" pitchFamily="34" charset="0"/>
              </a:rPr>
              <a:t>дистрактор</a:t>
            </a:r>
            <a:r>
              <a:rPr lang="ru-RU" sz="1400" dirty="0">
                <a:solidFill>
                  <a:srgbClr val="000000"/>
                </a:solidFill>
                <a:latin typeface="Times New Roman" panose="02020603050405020304" pitchFamily="18" charset="0"/>
                <a:ea typeface="Calibri" panose="020F0502020204030204" pitchFamily="34" charset="0"/>
              </a:rPr>
              <a:t> В, 14% – </a:t>
            </a:r>
            <a:r>
              <a:rPr lang="ru-RU" sz="1400" dirty="0" err="1">
                <a:solidFill>
                  <a:srgbClr val="000000"/>
                </a:solidFill>
                <a:latin typeface="Times New Roman" panose="02020603050405020304" pitchFamily="18" charset="0"/>
                <a:ea typeface="Calibri" panose="020F0502020204030204" pitchFamily="34" charset="0"/>
              </a:rPr>
              <a:t>дистрактор</a:t>
            </a:r>
            <a:r>
              <a:rPr lang="ru-RU" sz="1400" dirty="0">
                <a:solidFill>
                  <a:srgbClr val="000000"/>
                </a:solidFill>
                <a:latin typeface="Times New Roman" panose="02020603050405020304" pitchFamily="18" charset="0"/>
                <a:ea typeface="Calibri" panose="020F0502020204030204" pitchFamily="34" charset="0"/>
              </a:rPr>
              <a:t> А. </a:t>
            </a:r>
            <a:r>
              <a:rPr lang="ru-RU" sz="1400" b="1" dirty="0">
                <a:latin typeface="Times New Roman" panose="02020603050405020304" pitchFamily="18" charset="0"/>
                <a:ea typeface="Calibri" panose="020F0502020204030204" pitchFamily="34" charset="0"/>
              </a:rPr>
              <a:t>Для верного ответа читателю нужно было не только внимательно работать с текстом, но и воссоздать логику рассуждений</a:t>
            </a:r>
            <a:r>
              <a:rPr lang="ru-RU" sz="1400" dirty="0">
                <a:latin typeface="Times New Roman" panose="02020603050405020304" pitchFamily="18" charset="0"/>
                <a:ea typeface="Calibri" panose="020F0502020204030204" pitchFamily="34" charset="0"/>
              </a:rPr>
              <a:t>.</a:t>
            </a:r>
            <a:endParaRPr lang="ru-RU" sz="1400" dirty="0"/>
          </a:p>
        </p:txBody>
      </p:sp>
    </p:spTree>
    <p:extLst>
      <p:ext uri="{BB962C8B-B14F-4D97-AF65-F5344CB8AC3E}">
        <p14:creationId xmlns:p14="http://schemas.microsoft.com/office/powerpoint/2010/main" val="1932686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ln>
            <a:noFill/>
          </a:ln>
        </p:spPr>
        <p:txBody>
          <a:bodyPr/>
          <a:lstStyle/>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l="16089" t="6612" r="16911" b="4191"/>
          <a:stretch>
            <a:fillRect/>
          </a:stretch>
        </p:blipFill>
        <p:spPr bwMode="auto">
          <a:xfrm>
            <a:off x="4865298" y="260344"/>
            <a:ext cx="7009837" cy="6287105"/>
          </a:xfrm>
          <a:prstGeom prst="rect">
            <a:avLst/>
          </a:prstGeom>
          <a:noFill/>
          <a:ln w="9525">
            <a:noFill/>
            <a:miter lim="800000"/>
            <a:headEnd/>
            <a:tailEnd/>
          </a:ln>
        </p:spPr>
      </p:pic>
      <p:sp>
        <p:nvSpPr>
          <p:cNvPr id="5" name="Прямоугольник 4"/>
          <p:cNvSpPr/>
          <p:nvPr/>
        </p:nvSpPr>
        <p:spPr>
          <a:xfrm>
            <a:off x="425571" y="260343"/>
            <a:ext cx="4215441" cy="2457596"/>
          </a:xfrm>
          <a:prstGeom prst="rect">
            <a:avLst/>
          </a:prstGeom>
          <a:ln>
            <a:solidFill>
              <a:srgbClr val="00B0F0"/>
            </a:solidFill>
          </a:ln>
        </p:spPr>
        <p:txBody>
          <a:bodyPr wrap="square">
            <a:spAutoFit/>
          </a:bodyPr>
          <a:lstStyle/>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Ситуация функционирования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общественная и личная (</a:t>
            </a:r>
            <a:r>
              <a:rPr lang="en-US" sz="1400" i="1" dirty="0">
                <a:latin typeface="Times New Roman" panose="02020603050405020304" pitchFamily="18" charset="0"/>
                <a:ea typeface="Calibri" panose="020F0502020204030204" pitchFamily="34" charset="0"/>
                <a:cs typeface="Times New Roman" panose="02020603050405020304" pitchFamily="18" charset="0"/>
              </a:rPr>
              <a:t>multiple</a:t>
            </a:r>
            <a:r>
              <a:rPr lang="ru-RU" sz="1400" i="1"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Формат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сплошной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Тип текста: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множественный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spcBef>
                <a:spcPts val="300"/>
              </a:spcBef>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Читательское умение: </a:t>
            </a:r>
            <a:r>
              <a:rPr lang="ru-RU" sz="1400" i="1" dirty="0">
                <a:latin typeface="Times New Roman" panose="02020603050405020304" pitchFamily="18" charset="0"/>
                <a:ea typeface="Calibri" panose="020F0502020204030204" pitchFamily="34" charset="0"/>
                <a:cs typeface="Times New Roman" panose="02020603050405020304" pitchFamily="18" charset="0"/>
              </a:rPr>
              <a:t>обобщение и формулирование выводов</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Форма вопроса: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выделение части текста и перетаскивание слов или отрывков текста в поле ответа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1400" b="1" i="1" dirty="0">
                <a:latin typeface="Times New Roman" panose="02020603050405020304" pitchFamily="18" charset="0"/>
                <a:ea typeface="Calibri" panose="020F0502020204030204" pitchFamily="34" charset="0"/>
                <a:cs typeface="Times New Roman" panose="02020603050405020304" pitchFamily="18" charset="0"/>
              </a:rPr>
              <a:t>Трудность: </a:t>
            </a:r>
            <a:r>
              <a:rPr lang="ru-RU" sz="1400" i="1" dirty="0">
                <a:latin typeface="Times New Roman" panose="02020603050405020304" pitchFamily="18" charset="0"/>
                <a:ea typeface="Calibri" panose="020F0502020204030204" pitchFamily="34" charset="0"/>
                <a:cs typeface="Times New Roman" panose="02020603050405020304" pitchFamily="18" charset="0"/>
              </a:rPr>
              <a:t>665 баллов по 1000-балльной шкале</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уровень</a:t>
            </a:r>
            <a:r>
              <a:rPr lang="ru-RU" sz="1400" i="1"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425571" y="3338969"/>
            <a:ext cx="4215441" cy="954107"/>
          </a:xfrm>
          <a:prstGeom prst="rect">
            <a:avLst/>
          </a:prstGeom>
          <a:ln>
            <a:solidFill>
              <a:srgbClr val="00B0F0"/>
            </a:solidFill>
          </a:ln>
        </p:spPr>
        <p:txBody>
          <a:bodyPr wrap="square">
            <a:spAutoFit/>
          </a:bodyPr>
          <a:lstStyle/>
          <a:p>
            <a:r>
              <a:rPr lang="ru-RU" sz="1400" b="1" i="1" dirty="0" smtClean="0">
                <a:latin typeface="Times New Roman" panose="02020603050405020304" pitchFamily="18" charset="0"/>
                <a:ea typeface="TimesNewRomanPSMT"/>
              </a:rPr>
              <a:t>Комментарий:</a:t>
            </a:r>
            <a:r>
              <a:rPr lang="ru-RU" sz="1400" dirty="0" smtClean="0">
                <a:latin typeface="Times New Roman" panose="02020603050405020304" pitchFamily="18" charset="0"/>
                <a:ea typeface="TimesNewRomanPSMT"/>
              </a:rPr>
              <a:t> </a:t>
            </a:r>
            <a:r>
              <a:rPr lang="ru-RU" sz="1400" dirty="0" smtClean="0">
                <a:solidFill>
                  <a:srgbClr val="FF0000"/>
                </a:solidFill>
                <a:latin typeface="Times New Roman" panose="02020603050405020304" pitchFamily="18" charset="0"/>
                <a:ea typeface="TimesNewRomanPSMT"/>
              </a:rPr>
              <a:t>15</a:t>
            </a:r>
            <a:r>
              <a:rPr lang="ru-RU" sz="1400" dirty="0">
                <a:solidFill>
                  <a:srgbClr val="FF0000"/>
                </a:solidFill>
                <a:latin typeface="Times New Roman" panose="02020603050405020304" pitchFamily="18" charset="0"/>
                <a:ea typeface="TimesNewRomanPSMT"/>
              </a:rPr>
              <a:t>%</a:t>
            </a:r>
            <a:r>
              <a:rPr lang="ru-RU" sz="1400" dirty="0">
                <a:latin typeface="Times New Roman" panose="02020603050405020304" pitchFamily="18" charset="0"/>
                <a:ea typeface="TimesNewRomanPSMT"/>
              </a:rPr>
              <a:t> российских учащихся дали верный ответ на этот вопрос. Самый низкий результат – 4% (Марокко), самый высокий – </a:t>
            </a:r>
            <a:r>
              <a:rPr lang="ru-RU" sz="1400" dirty="0">
                <a:solidFill>
                  <a:srgbClr val="FF0000"/>
                </a:solidFill>
                <a:latin typeface="Times New Roman" panose="02020603050405020304" pitchFamily="18" charset="0"/>
                <a:ea typeface="TimesNewRomanPSMT"/>
              </a:rPr>
              <a:t>46%</a:t>
            </a:r>
            <a:r>
              <a:rPr lang="ru-RU" sz="1400" dirty="0">
                <a:latin typeface="Times New Roman" panose="02020603050405020304" pitchFamily="18" charset="0"/>
                <a:ea typeface="TimesNewRomanPSMT"/>
              </a:rPr>
              <a:t> (Сингапур).</a:t>
            </a:r>
            <a:endParaRPr lang="ru-RU" sz="1400" dirty="0"/>
          </a:p>
        </p:txBody>
      </p:sp>
      <p:sp>
        <p:nvSpPr>
          <p:cNvPr id="10" name="Прямоугольник 9"/>
          <p:cNvSpPr/>
          <p:nvPr/>
        </p:nvSpPr>
        <p:spPr>
          <a:xfrm>
            <a:off x="425571" y="4914105"/>
            <a:ext cx="4215441" cy="1600438"/>
          </a:xfrm>
          <a:prstGeom prst="rect">
            <a:avLst/>
          </a:prstGeom>
          <a:ln>
            <a:solidFill>
              <a:srgbClr val="00B0F0"/>
            </a:solidFill>
          </a:ln>
        </p:spPr>
        <p:txBody>
          <a:bodyPr wrap="square">
            <a:spAutoFit/>
          </a:bodyPr>
          <a:lstStyle/>
          <a:p>
            <a:pPr>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Ответ</a:t>
            </a:r>
            <a:r>
              <a:rPr lang="ru-RU" sz="1400" dirty="0">
                <a:latin typeface="Times New Roman" panose="02020603050405020304" pitchFamily="18" charset="0"/>
                <a:ea typeface="Calibri" panose="020F0502020204030204" pitchFamily="34" charset="0"/>
                <a:cs typeface="Times New Roman" panose="02020603050405020304" pitchFamily="18" charset="0"/>
              </a:rPr>
              <a:t>. Причина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Джаред</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Даймонд</a:t>
            </a:r>
            <a:r>
              <a:rPr lang="ru-RU" sz="1400" dirty="0">
                <a:latin typeface="Times New Roman" panose="02020603050405020304" pitchFamily="18" charset="0"/>
                <a:ea typeface="Calibri" panose="020F0502020204030204" pitchFamily="34" charset="0"/>
                <a:cs typeface="Times New Roman" panose="02020603050405020304" pitchFamily="18" charset="0"/>
              </a:rPr>
              <a:t>): Люди вырубили леса, чтобы расчистить землю для земледелия и других нужд.</a:t>
            </a:r>
          </a:p>
          <a:p>
            <a:pPr>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Причина (Карл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Липо</a:t>
            </a:r>
            <a:r>
              <a:rPr lang="ru-RU" sz="1400" dirty="0">
                <a:latin typeface="Times New Roman" panose="02020603050405020304" pitchFamily="18" charset="0"/>
                <a:ea typeface="Calibri" panose="020F0502020204030204" pitchFamily="34" charset="0"/>
                <a:cs typeface="Times New Roman" panose="02020603050405020304" pitchFamily="18" charset="0"/>
              </a:rPr>
              <a:t> и Терри Хант): Полинезийские крысы съели семена, в результате чего не могло вырасти новых деревьев. </a:t>
            </a:r>
          </a:p>
          <a:p>
            <a:pPr>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Следствие: Большие деревья исчезли с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Рапануи</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301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01675"/>
          </a:xfrm>
        </p:spPr>
        <p:txBody>
          <a:bodyPr>
            <a:normAutofit/>
          </a:bodyPr>
          <a:lstStyle/>
          <a:p>
            <a:pPr algn="ctr"/>
            <a:r>
              <a:rPr lang="ru-RU" sz="4000" b="1" dirty="0">
                <a:solidFill>
                  <a:srgbClr val="6C276A"/>
                </a:solidFill>
              </a:rPr>
              <a:t>Уровни математической грамотности</a:t>
            </a:r>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398" y="1066800"/>
            <a:ext cx="7542804" cy="5219588"/>
          </a:xfrm>
          <a:prstGeom prst="rect">
            <a:avLst/>
          </a:prstGeom>
          <a:noFill/>
          <a:ln>
            <a:solidFill>
              <a:srgbClr val="0070C0"/>
            </a:solidFill>
          </a:ln>
        </p:spPr>
      </p:pic>
    </p:spTree>
    <p:extLst>
      <p:ext uri="{BB962C8B-B14F-4D97-AF65-F5344CB8AC3E}">
        <p14:creationId xmlns:p14="http://schemas.microsoft.com/office/powerpoint/2010/main" val="1759354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171" y="466044"/>
            <a:ext cx="10515600" cy="941161"/>
          </a:xfrm>
        </p:spPr>
        <p:txBody>
          <a:bodyPr>
            <a:normAutofit/>
          </a:bodyPr>
          <a:lstStyle/>
          <a:p>
            <a:endParaRPr lang="ru-RU" sz="2600" b="1" dirty="0">
              <a:solidFill>
                <a:srgbClr val="6C276A"/>
              </a:solidFill>
            </a:endParaRPr>
          </a:p>
        </p:txBody>
      </p:sp>
      <p:sp>
        <p:nvSpPr>
          <p:cNvPr id="3" name="Объект 2"/>
          <p:cNvSpPr>
            <a:spLocks noGrp="1"/>
          </p:cNvSpPr>
          <p:nvPr>
            <p:ph idx="1"/>
          </p:nvPr>
        </p:nvSpPr>
        <p:spPr>
          <a:xfrm>
            <a:off x="707571" y="1730829"/>
            <a:ext cx="5192486" cy="718457"/>
          </a:xfrm>
        </p:spPr>
        <p:txBody>
          <a:bodyPr>
            <a:noAutofit/>
          </a:bodyPr>
          <a:lstStyle/>
          <a:p>
            <a:pPr marL="0" indent="0" algn="ctr">
              <a:buNone/>
            </a:pPr>
            <a:r>
              <a:rPr lang="ru-RU" sz="2400" b="1" dirty="0">
                <a:solidFill>
                  <a:srgbClr val="6C276A"/>
                </a:solidFill>
              </a:rPr>
              <a:t>Результаты по областям </a:t>
            </a:r>
            <a:r>
              <a:rPr lang="ru-RU" sz="2400" b="1" dirty="0" smtClean="0">
                <a:solidFill>
                  <a:srgbClr val="6C276A"/>
                </a:solidFill>
              </a:rPr>
              <a:t>содержания</a:t>
            </a:r>
            <a:br>
              <a:rPr lang="ru-RU" sz="2400" b="1" dirty="0" smtClean="0">
                <a:solidFill>
                  <a:srgbClr val="6C276A"/>
                </a:solidFill>
              </a:rPr>
            </a:br>
            <a:r>
              <a:rPr lang="ru-RU" sz="2400" b="1" dirty="0" smtClean="0">
                <a:solidFill>
                  <a:srgbClr val="6C276A"/>
                </a:solidFill>
              </a:rPr>
              <a:t>и видам деятельности</a:t>
            </a:r>
            <a:endParaRPr lang="ru-RU" sz="2400"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84" y="2608491"/>
            <a:ext cx="5725887" cy="3422195"/>
          </a:xfrm>
          <a:prstGeom prst="rect">
            <a:avLst/>
          </a:prstGeom>
          <a:noFill/>
          <a:ln>
            <a:solidFill>
              <a:schemeClr val="accent1">
                <a:lumMod val="50000"/>
              </a:schemeClr>
            </a:solidFill>
          </a:ln>
        </p:spPr>
      </p:pic>
      <p:sp>
        <p:nvSpPr>
          <p:cNvPr id="5" name="Объект 2"/>
          <p:cNvSpPr txBox="1">
            <a:spLocks/>
          </p:cNvSpPr>
          <p:nvPr/>
        </p:nvSpPr>
        <p:spPr>
          <a:xfrm>
            <a:off x="6498769" y="1959429"/>
            <a:ext cx="5192486" cy="489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b="1" dirty="0">
                <a:solidFill>
                  <a:srgbClr val="6C276A"/>
                </a:solidFill>
              </a:rPr>
              <a:t>Результаты по видам деятельности</a:t>
            </a:r>
          </a:p>
        </p:txBody>
      </p:sp>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714" y="2608491"/>
            <a:ext cx="5595257" cy="3422195"/>
          </a:xfrm>
          <a:prstGeom prst="rect">
            <a:avLst/>
          </a:prstGeom>
          <a:noFill/>
          <a:ln>
            <a:solidFill>
              <a:schemeClr val="accent1">
                <a:lumMod val="50000"/>
              </a:schemeClr>
            </a:solidFill>
          </a:ln>
        </p:spPr>
      </p:pic>
    </p:spTree>
    <p:extLst>
      <p:ext uri="{BB962C8B-B14F-4D97-AF65-F5344CB8AC3E}">
        <p14:creationId xmlns:p14="http://schemas.microsoft.com/office/powerpoint/2010/main" val="16000254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6524"/>
            <a:ext cx="10515600" cy="1325563"/>
          </a:xfrm>
        </p:spPr>
        <p:txBody>
          <a:bodyPr>
            <a:normAutofit/>
          </a:bodyPr>
          <a:lstStyle/>
          <a:p>
            <a:pPr algn="ctr"/>
            <a:r>
              <a:rPr lang="ru-RU" sz="4000" b="1" dirty="0">
                <a:solidFill>
                  <a:srgbClr val="6C276A"/>
                </a:solidFill>
              </a:rPr>
              <a:t>Уровни </a:t>
            </a:r>
            <a:r>
              <a:rPr lang="ru-RU" sz="4000" b="1" dirty="0" smtClean="0">
                <a:solidFill>
                  <a:srgbClr val="6C276A"/>
                </a:solidFill>
              </a:rPr>
              <a:t>естественнонаучной </a:t>
            </a:r>
            <a:r>
              <a:rPr lang="ru-RU" sz="4000" b="1" dirty="0">
                <a:solidFill>
                  <a:srgbClr val="6C276A"/>
                </a:solidFill>
              </a:rPr>
              <a:t>грамотности</a:t>
            </a:r>
            <a:endParaRPr lang="ru-RU" sz="4000"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6372" y="1244373"/>
            <a:ext cx="7304315" cy="5058455"/>
          </a:xfrm>
          <a:prstGeom prst="rect">
            <a:avLst/>
          </a:prstGeom>
          <a:noFill/>
          <a:ln>
            <a:solidFill>
              <a:schemeClr val="accent3">
                <a:lumMod val="50000"/>
              </a:schemeClr>
            </a:solidFill>
          </a:ln>
        </p:spPr>
      </p:pic>
    </p:spTree>
    <p:extLst>
      <p:ext uri="{BB962C8B-B14F-4D97-AF65-F5344CB8AC3E}">
        <p14:creationId xmlns:p14="http://schemas.microsoft.com/office/powerpoint/2010/main" val="31343630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660066"/>
                </a:solidFill>
              </a:rPr>
              <a:t>Участники исследования </a:t>
            </a:r>
            <a:r>
              <a:rPr lang="en-US" b="1" dirty="0" smtClean="0">
                <a:solidFill>
                  <a:srgbClr val="660066"/>
                </a:solidFill>
              </a:rPr>
              <a:t>PISA-2018</a:t>
            </a:r>
            <a:endParaRPr lang="ru-RU" b="1" dirty="0">
              <a:solidFill>
                <a:srgbClr val="660066"/>
              </a:solidFill>
            </a:endParaRPr>
          </a:p>
        </p:txBody>
      </p:sp>
      <p:sp>
        <p:nvSpPr>
          <p:cNvPr id="3" name="Объект 2"/>
          <p:cNvSpPr>
            <a:spLocks noGrp="1"/>
          </p:cNvSpPr>
          <p:nvPr>
            <p:ph idx="1"/>
          </p:nvPr>
        </p:nvSpPr>
        <p:spPr/>
        <p:txBody>
          <a:bodyPr>
            <a:normAutofit lnSpcReduction="10000"/>
          </a:bodyPr>
          <a:lstStyle/>
          <a:p>
            <a:pPr marL="0" indent="0">
              <a:buNone/>
            </a:pPr>
            <a:r>
              <a:rPr lang="ru-RU" dirty="0" smtClean="0"/>
              <a:t>Участники исследования:</a:t>
            </a:r>
          </a:p>
          <a:p>
            <a:pPr marL="0" indent="0">
              <a:buNone/>
            </a:pPr>
            <a:r>
              <a:rPr lang="en-US" dirty="0" smtClean="0"/>
              <a:t>600 000 </a:t>
            </a:r>
            <a:r>
              <a:rPr lang="ru-RU" dirty="0" smtClean="0"/>
              <a:t>учащихся, представляющие 32 млн. 15-летних учащихся в образовательных учреждениях из 79 стран-участниц и экономик и 70 отдельный территорий</a:t>
            </a:r>
          </a:p>
          <a:p>
            <a:pPr marL="0" indent="0">
              <a:buNone/>
            </a:pPr>
            <a:r>
              <a:rPr lang="ru-RU" dirty="0" smtClean="0"/>
              <a:t>Россия – 4608 учащихся – 264 образовательных организаций</a:t>
            </a:r>
          </a:p>
          <a:p>
            <a:pPr marL="0" indent="0">
              <a:buNone/>
            </a:pPr>
            <a:r>
              <a:rPr lang="ru-RU" dirty="0" smtClean="0"/>
              <a:t>Москва – 5768 учащихся – 151 образовательная организация</a:t>
            </a:r>
          </a:p>
          <a:p>
            <a:pPr marL="0" indent="0">
              <a:buNone/>
            </a:pPr>
            <a:r>
              <a:rPr lang="ru-RU" dirty="0" smtClean="0"/>
              <a:t>Московская область – 2016  учащихся – 61 образовательная организация </a:t>
            </a:r>
          </a:p>
          <a:p>
            <a:pPr marL="0" indent="0">
              <a:buNone/>
            </a:pPr>
            <a:r>
              <a:rPr lang="ru-RU" dirty="0" smtClean="0"/>
              <a:t>Республика Татарстан – 5816 учащихся – 239 образовательных организаций</a:t>
            </a:r>
            <a:endParaRPr lang="ru-RU" dirty="0"/>
          </a:p>
        </p:txBody>
      </p:sp>
    </p:spTree>
    <p:extLst>
      <p:ext uri="{BB962C8B-B14F-4D97-AF65-F5344CB8AC3E}">
        <p14:creationId xmlns:p14="http://schemas.microsoft.com/office/powerpoint/2010/main" val="6353866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solidFill>
                  <a:srgbClr val="6C276A"/>
                </a:solidFill>
              </a:rPr>
              <a:t>Динамика результатов российских учащихся по компетенциям и областям содержания</a:t>
            </a:r>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84" y="2309359"/>
            <a:ext cx="5652483" cy="3564038"/>
          </a:xfrm>
          <a:prstGeom prst="rect">
            <a:avLst/>
          </a:prstGeom>
          <a:noFill/>
          <a:ln>
            <a:solidFill>
              <a:schemeClr val="accent3">
                <a:lumMod val="50000"/>
              </a:schemeClr>
            </a:solid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021" y="2157576"/>
            <a:ext cx="5667193" cy="3867604"/>
          </a:xfrm>
          <a:prstGeom prst="rect">
            <a:avLst/>
          </a:prstGeom>
          <a:noFill/>
          <a:ln>
            <a:solidFill>
              <a:schemeClr val="accent3">
                <a:lumMod val="50000"/>
              </a:schemeClr>
            </a:solidFill>
          </a:ln>
        </p:spPr>
      </p:pic>
    </p:spTree>
    <p:extLst>
      <p:ext uri="{BB962C8B-B14F-4D97-AF65-F5344CB8AC3E}">
        <p14:creationId xmlns:p14="http://schemas.microsoft.com/office/powerpoint/2010/main" val="34408089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8695"/>
            <a:ext cx="10515600" cy="1325563"/>
          </a:xfrm>
        </p:spPr>
        <p:txBody>
          <a:bodyPr>
            <a:normAutofit fontScale="90000"/>
          </a:bodyPr>
          <a:lstStyle/>
          <a:p>
            <a:r>
              <a:rPr lang="ru-RU" b="1" dirty="0">
                <a:solidFill>
                  <a:srgbClr val="6C276A"/>
                </a:solidFill>
              </a:rPr>
              <a:t>Анализируем результаты лучших: Китай (четыре провинции: </a:t>
            </a:r>
            <a:r>
              <a:rPr lang="ru-RU" b="1" i="1" dirty="0">
                <a:solidFill>
                  <a:srgbClr val="6C276A"/>
                </a:solidFill>
              </a:rPr>
              <a:t>Пекин, Шанхай, </a:t>
            </a:r>
            <a:r>
              <a:rPr lang="ru-RU" b="1" i="1" dirty="0" err="1">
                <a:solidFill>
                  <a:srgbClr val="6C276A"/>
                </a:solidFill>
              </a:rPr>
              <a:t>Цзянсу</a:t>
            </a:r>
            <a:r>
              <a:rPr lang="ru-RU" b="1" i="1" dirty="0">
                <a:solidFill>
                  <a:srgbClr val="6C276A"/>
                </a:solidFill>
              </a:rPr>
              <a:t> и </a:t>
            </a:r>
            <a:r>
              <a:rPr lang="ru-RU" b="1" i="1" dirty="0" err="1">
                <a:solidFill>
                  <a:srgbClr val="6C276A"/>
                </a:solidFill>
              </a:rPr>
              <a:t>Чжэцзян</a:t>
            </a:r>
            <a:r>
              <a:rPr lang="ru-RU" b="1" i="1" dirty="0">
                <a:solidFill>
                  <a:srgbClr val="6C276A"/>
                </a:solidFill>
              </a:rPr>
              <a:t>)</a:t>
            </a:r>
            <a:endParaRPr lang="ru-RU" dirty="0"/>
          </a:p>
        </p:txBody>
      </p:sp>
      <p:sp>
        <p:nvSpPr>
          <p:cNvPr id="3" name="Объект 2"/>
          <p:cNvSpPr>
            <a:spLocks noGrp="1"/>
          </p:cNvSpPr>
          <p:nvPr>
            <p:ph idx="1"/>
          </p:nvPr>
        </p:nvSpPr>
        <p:spPr/>
        <p:txBody>
          <a:bodyPr/>
          <a:lstStyle/>
          <a:p>
            <a:endParaRPr lang="ru-RU" dirty="0"/>
          </a:p>
        </p:txBody>
      </p:sp>
      <p:pic>
        <p:nvPicPr>
          <p:cNvPr id="4" name="Содержимое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5367" y="1404258"/>
            <a:ext cx="6792685" cy="2816678"/>
          </a:xfrm>
          <a:prstGeom prst="rect">
            <a:avLst/>
          </a:prstGeom>
          <a:noFill/>
          <a:ln>
            <a:solidFill>
              <a:schemeClr val="accent1">
                <a:lumMod val="50000"/>
              </a:schemeClr>
            </a:solidFill>
          </a:ln>
        </p:spPr>
      </p:pic>
      <p:pic>
        <p:nvPicPr>
          <p:cNvPr id="5" name="Рисунок 4"/>
          <p:cNvPicPr/>
          <p:nvPr/>
        </p:nvPicPr>
        <p:blipFill>
          <a:blip r:embed="rId3" cstate="print"/>
          <a:srcRect/>
          <a:stretch>
            <a:fillRect/>
          </a:stretch>
        </p:blipFill>
        <p:spPr bwMode="auto">
          <a:xfrm>
            <a:off x="333632" y="3237513"/>
            <a:ext cx="4720585" cy="3360817"/>
          </a:xfrm>
          <a:prstGeom prst="rect">
            <a:avLst/>
          </a:prstGeom>
          <a:noFill/>
          <a:ln w="6350">
            <a:solidFill>
              <a:schemeClr val="accent1">
                <a:lumMod val="50000"/>
              </a:schemeClr>
            </a:solidFill>
            <a:miter lim="800000"/>
            <a:headEnd/>
            <a:tailEnd/>
          </a:ln>
        </p:spPr>
      </p:pic>
      <p:sp>
        <p:nvSpPr>
          <p:cNvPr id="6" name="TextBox 5"/>
          <p:cNvSpPr txBox="1"/>
          <p:nvPr/>
        </p:nvSpPr>
        <p:spPr>
          <a:xfrm>
            <a:off x="5205367" y="4296773"/>
            <a:ext cx="6792685" cy="2308324"/>
          </a:xfrm>
          <a:prstGeom prst="rect">
            <a:avLst/>
          </a:prstGeom>
          <a:solidFill>
            <a:schemeClr val="bg1"/>
          </a:solidFill>
          <a:ln>
            <a:solidFill>
              <a:schemeClr val="accent1">
                <a:lumMod val="50000"/>
              </a:schemeClr>
            </a:solidFill>
          </a:ln>
        </p:spPr>
        <p:txBody>
          <a:bodyPr wrap="square" rtlCol="0">
            <a:spAutoFit/>
          </a:bodyPr>
          <a:lstStyle/>
          <a:p>
            <a:r>
              <a:rPr lang="ru-RU" dirty="0" smtClean="0"/>
              <a:t>Учитывая процент учащихся 15-летнего возраста, достигших 5-6 уровней функциональной грамотности в стране в исследовании </a:t>
            </a:r>
            <a:r>
              <a:rPr lang="en-US" dirty="0" smtClean="0"/>
              <a:t>PISA</a:t>
            </a:r>
            <a:r>
              <a:rPr lang="ru-RU" dirty="0" smtClean="0"/>
              <a:t>-2018, а также численность населения стран, был определен вклад каждой страны в глобальную выборку учащихся с наивысшими достижениями одновременно в трех составляющих функциональной грамотности: читательской, математической и естественнонаучной. Вклад России в данную глобальную выборку учащихся составляет 2,8%, вклад Китая – 25%</a:t>
            </a:r>
            <a:r>
              <a:rPr lang="en-US" dirty="0" smtClean="0"/>
              <a:t>.</a:t>
            </a:r>
            <a:endParaRPr lang="ru-RU" dirty="0"/>
          </a:p>
        </p:txBody>
      </p:sp>
      <p:sp>
        <p:nvSpPr>
          <p:cNvPr id="7" name="TextBox 6"/>
          <p:cNvSpPr txBox="1"/>
          <p:nvPr/>
        </p:nvSpPr>
        <p:spPr>
          <a:xfrm>
            <a:off x="838200" y="1848241"/>
            <a:ext cx="3820160" cy="923330"/>
          </a:xfrm>
          <a:prstGeom prst="rect">
            <a:avLst/>
          </a:prstGeom>
          <a:solidFill>
            <a:schemeClr val="bg1"/>
          </a:solidFill>
          <a:ln>
            <a:solidFill>
              <a:schemeClr val="accent5">
                <a:lumMod val="50000"/>
              </a:schemeClr>
            </a:solidFill>
          </a:ln>
        </p:spPr>
        <p:txBody>
          <a:bodyPr wrap="square" rtlCol="0">
            <a:spAutoFit/>
          </a:bodyPr>
          <a:lstStyle/>
          <a:p>
            <a:r>
              <a:rPr lang="ru-RU" dirty="0"/>
              <a:t>Численность 15-летнего населения:</a:t>
            </a:r>
          </a:p>
          <a:p>
            <a:r>
              <a:rPr lang="ru-RU" dirty="0"/>
              <a:t> Россия                           – 1 343 738</a:t>
            </a:r>
          </a:p>
          <a:p>
            <a:r>
              <a:rPr lang="ru-RU" dirty="0"/>
              <a:t> Китай (4 провинции) – 1 221 </a:t>
            </a:r>
            <a:r>
              <a:rPr lang="ru-RU" dirty="0" smtClean="0"/>
              <a:t>746</a:t>
            </a:r>
            <a:endParaRPr lang="ru-RU" dirty="0"/>
          </a:p>
        </p:txBody>
      </p:sp>
    </p:spTree>
    <p:extLst>
      <p:ext uri="{BB962C8B-B14F-4D97-AF65-F5344CB8AC3E}">
        <p14:creationId xmlns:p14="http://schemas.microsoft.com/office/powerpoint/2010/main" val="19248361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4015" y="169182"/>
            <a:ext cx="10515600" cy="1325563"/>
          </a:xfrm>
        </p:spPr>
        <p:txBody>
          <a:bodyPr>
            <a:normAutofit/>
          </a:bodyPr>
          <a:lstStyle/>
          <a:p>
            <a:pPr algn="ctr"/>
            <a:r>
              <a:rPr lang="ru-RU" sz="4000" b="1" dirty="0">
                <a:solidFill>
                  <a:srgbClr val="6C276A"/>
                </a:solidFill>
              </a:rPr>
              <a:t>Концептуальная модель исследования </a:t>
            </a:r>
            <a:r>
              <a:rPr lang="en-US" sz="4000" b="1" dirty="0">
                <a:solidFill>
                  <a:srgbClr val="6C276A"/>
                </a:solidFill>
              </a:rPr>
              <a:t>PISA</a:t>
            </a:r>
            <a:r>
              <a:rPr lang="ru-RU" sz="4000" b="1" dirty="0">
                <a:solidFill>
                  <a:srgbClr val="6C276A"/>
                </a:solidFill>
              </a:rPr>
              <a:t>-2018 </a:t>
            </a:r>
            <a:br>
              <a:rPr lang="ru-RU" sz="4000" b="1" dirty="0">
                <a:solidFill>
                  <a:srgbClr val="6C276A"/>
                </a:solidFill>
              </a:rPr>
            </a:br>
            <a:r>
              <a:rPr lang="ru-RU" sz="4000" b="1" dirty="0">
                <a:solidFill>
                  <a:srgbClr val="6C276A"/>
                </a:solidFill>
              </a:rPr>
              <a:t>для изучения равенства в образовании</a:t>
            </a:r>
          </a:p>
        </p:txBody>
      </p:sp>
      <p:sp>
        <p:nvSpPr>
          <p:cNvPr id="3" name="Объект 2"/>
          <p:cNvSpPr>
            <a:spLocks noGrp="1"/>
          </p:cNvSpPr>
          <p:nvPr>
            <p:ph idx="1"/>
          </p:nvPr>
        </p:nvSpPr>
        <p:spPr/>
        <p:txBody>
          <a:bodyPr/>
          <a:lstStyle/>
          <a:p>
            <a:endParaRPr lang="ru-RU"/>
          </a:p>
        </p:txBody>
      </p:sp>
      <p:graphicFrame>
        <p:nvGraphicFramePr>
          <p:cNvPr id="5" name="Diagram 2"/>
          <p:cNvGraphicFramePr/>
          <p:nvPr>
            <p:extLst>
              <p:ext uri="{D42A27DB-BD31-4B8C-83A1-F6EECF244321}">
                <p14:modId xmlns:p14="http://schemas.microsoft.com/office/powerpoint/2010/main" val="4035294299"/>
              </p:ext>
            </p:extLst>
          </p:nvPr>
        </p:nvGraphicFramePr>
        <p:xfrm>
          <a:off x="2068287" y="1494745"/>
          <a:ext cx="8567056" cy="4987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4369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0" y="1"/>
            <a:ext cx="6841670" cy="1412420"/>
          </a:xfrm>
        </p:spPr>
        <p:txBody>
          <a:bodyPr>
            <a:normAutofit fontScale="90000"/>
          </a:bodyPr>
          <a:lstStyle/>
          <a:p>
            <a:r>
              <a:rPr lang="ru-RU" sz="1600" b="1" dirty="0" smtClean="0"/>
              <a:t>Результаты 2018 года показали, что в чтении девушки превосходят юношей на 25 баллов, что представляет собой разницу в один год школьного обучения (</a:t>
            </a:r>
            <a:r>
              <a:rPr lang="en-US" sz="1600" b="1" i="1" dirty="0" smtClean="0"/>
              <a:t>PISA</a:t>
            </a:r>
            <a:r>
              <a:rPr lang="ru-RU" sz="1600" b="1" i="1" dirty="0" smtClean="0"/>
              <a:t> 2018 </a:t>
            </a:r>
            <a:r>
              <a:rPr lang="en-US" sz="1600" b="1" i="1" dirty="0" smtClean="0"/>
              <a:t>Results</a:t>
            </a:r>
            <a:r>
              <a:rPr lang="ru-RU" sz="1600" b="1" i="1" dirty="0" smtClean="0"/>
              <a:t> [</a:t>
            </a:r>
            <a:r>
              <a:rPr lang="en-US" sz="1600" b="1" i="1" dirty="0" smtClean="0"/>
              <a:t>Volume II</a:t>
            </a:r>
            <a:r>
              <a:rPr lang="ru-RU" sz="1600" b="1" i="1" dirty="0" smtClean="0"/>
              <a:t>], </a:t>
            </a:r>
            <a:r>
              <a:rPr lang="en-US" sz="1600" b="1" i="1" dirty="0" smtClean="0"/>
              <a:t>Where All Students Can Succeed</a:t>
            </a:r>
            <a:r>
              <a:rPr lang="ru-RU" sz="1600" b="1" dirty="0" smtClean="0"/>
              <a:t>). Для того чтобы лучше понять ситуацию с читательской грамотностью, был проведен дополнительный анализ. Было изучено, каковы </a:t>
            </a:r>
            <a:r>
              <a:rPr lang="ru-RU" sz="1600" b="1" dirty="0" err="1" smtClean="0"/>
              <a:t>гендерные</a:t>
            </a:r>
            <a:r>
              <a:rPr lang="ru-RU" sz="1600" b="1" dirty="0" smtClean="0"/>
              <a:t> различия у учащихся с разным социально-экономическим статусом на примере </a:t>
            </a:r>
            <a:r>
              <a:rPr lang="ru-RU" sz="1600" b="1" dirty="0" err="1" smtClean="0"/>
              <a:t>субшкал</a:t>
            </a:r>
            <a:r>
              <a:rPr lang="ru-RU" sz="1600" b="1" dirty="0" smtClean="0"/>
              <a:t> по читательской грамотности.</a:t>
            </a:r>
            <a:r>
              <a:rPr lang="ru-RU" sz="1000" dirty="0" smtClean="0"/>
              <a:t> </a:t>
            </a:r>
            <a:br>
              <a:rPr lang="ru-RU" sz="1000" dirty="0" smtClean="0"/>
            </a:br>
            <a:endParaRPr lang="ru-RU" sz="1000" dirty="0"/>
          </a:p>
        </p:txBody>
      </p:sp>
      <p:pic>
        <p:nvPicPr>
          <p:cNvPr id="4" name="Содержимое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2385" y="457200"/>
            <a:ext cx="4316185" cy="2122714"/>
          </a:xfrm>
          <a:prstGeom prst="rect">
            <a:avLst/>
          </a:prstGeom>
          <a:noFill/>
          <a:ln>
            <a:no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14" y="2628900"/>
            <a:ext cx="4229099" cy="2294164"/>
          </a:xfrm>
          <a:prstGeom prst="rect">
            <a:avLst/>
          </a:prstGeom>
          <a:noFill/>
          <a:ln>
            <a:noFill/>
          </a:ln>
        </p:spPr>
      </p:pic>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42" y="4678136"/>
            <a:ext cx="4107771" cy="2179864"/>
          </a:xfrm>
          <a:prstGeom prst="rect">
            <a:avLst/>
          </a:prstGeom>
          <a:noFill/>
          <a:ln>
            <a:noFill/>
          </a:ln>
        </p:spPr>
      </p:pic>
      <p:pic>
        <p:nvPicPr>
          <p:cNvPr id="7" name="Рисунок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6114" y="1479595"/>
            <a:ext cx="4837110" cy="2553563"/>
          </a:xfrm>
          <a:prstGeom prst="rect">
            <a:avLst/>
          </a:prstGeom>
          <a:noFill/>
          <a:ln>
            <a:noFill/>
          </a:ln>
        </p:spPr>
      </p:pic>
      <p:pic>
        <p:nvPicPr>
          <p:cNvPr id="8" name="Рисунок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6114" y="4106636"/>
            <a:ext cx="4882243" cy="2539093"/>
          </a:xfrm>
          <a:prstGeom prst="rect">
            <a:avLst/>
          </a:prstGeom>
          <a:noFill/>
          <a:ln>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1581"/>
            <a:ext cx="10515600" cy="973996"/>
          </a:xfrm>
        </p:spPr>
        <p:txBody>
          <a:bodyPr>
            <a:noAutofit/>
          </a:bodyPr>
          <a:lstStyle/>
          <a:p>
            <a:pPr algn="ctr"/>
            <a:r>
              <a:rPr lang="ru-RU" sz="3400" b="1" dirty="0">
                <a:solidFill>
                  <a:srgbClr val="6C276A"/>
                </a:solidFill>
              </a:rPr>
              <a:t>Факторы повышения качества российского образования </a:t>
            </a:r>
            <a:br>
              <a:rPr lang="ru-RU" sz="3400" b="1" dirty="0">
                <a:solidFill>
                  <a:srgbClr val="6C276A"/>
                </a:solidFill>
              </a:rPr>
            </a:br>
            <a:r>
              <a:rPr lang="ru-RU" sz="3400" b="1" dirty="0">
                <a:solidFill>
                  <a:srgbClr val="6C276A"/>
                </a:solidFill>
              </a:rPr>
              <a:t>(по результатам анализа данных </a:t>
            </a:r>
            <a:r>
              <a:rPr lang="en-US" sz="3400" b="1" dirty="0">
                <a:solidFill>
                  <a:srgbClr val="6C276A"/>
                </a:solidFill>
              </a:rPr>
              <a:t>PISA-2018)</a:t>
            </a:r>
            <a:endParaRPr lang="ru-RU" sz="34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469242822"/>
              </p:ext>
            </p:extLst>
          </p:nvPr>
        </p:nvGraphicFramePr>
        <p:xfrm>
          <a:off x="838200" y="1257898"/>
          <a:ext cx="10515600" cy="5376435"/>
        </p:xfrm>
        <a:graphic>
          <a:graphicData uri="http://schemas.openxmlformats.org/drawingml/2006/table">
            <a:tbl>
              <a:tblPr firstRow="1" bandRow="1">
                <a:tableStyleId>{5C22544A-7EE6-4342-B048-85BDC9FD1C3A}</a:tableStyleId>
              </a:tblPr>
              <a:tblGrid>
                <a:gridCol w="3913414">
                  <a:extLst>
                    <a:ext uri="{9D8B030D-6E8A-4147-A177-3AD203B41FA5}">
                      <a16:colId xmlns:a16="http://schemas.microsoft.com/office/drawing/2014/main" xmlns="" val="2450726206"/>
                    </a:ext>
                  </a:extLst>
                </a:gridCol>
                <a:gridCol w="3096986">
                  <a:extLst>
                    <a:ext uri="{9D8B030D-6E8A-4147-A177-3AD203B41FA5}">
                      <a16:colId xmlns:a16="http://schemas.microsoft.com/office/drawing/2014/main" xmlns="" val="1092406000"/>
                    </a:ext>
                  </a:extLst>
                </a:gridCol>
                <a:gridCol w="3505200">
                  <a:extLst>
                    <a:ext uri="{9D8B030D-6E8A-4147-A177-3AD203B41FA5}">
                      <a16:colId xmlns:a16="http://schemas.microsoft.com/office/drawing/2014/main" xmlns="" val="1628317340"/>
                    </a:ext>
                  </a:extLst>
                </a:gridCol>
              </a:tblGrid>
              <a:tr h="519315">
                <a:tc gridSpan="3">
                  <a:txBody>
                    <a:bodyPr/>
                    <a:lstStyle/>
                    <a:p>
                      <a:pPr algn="ctr"/>
                      <a:r>
                        <a:rPr lang="ru-RU" sz="2800" dirty="0" smtClean="0"/>
                        <a:t>Факторы эффективной российской школы</a:t>
                      </a:r>
                      <a:endParaRPr lang="ru-RU" sz="2800"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2334468892"/>
                  </a:ext>
                </a:extLst>
              </a:tr>
              <a:tr h="4857120">
                <a:tc>
                  <a:txBody>
                    <a:bodyPr/>
                    <a:lstStyle/>
                    <a:p>
                      <a:r>
                        <a:rPr lang="ru-RU" sz="2200" b="1" kern="1200" dirty="0" smtClean="0">
                          <a:solidFill>
                            <a:schemeClr val="dk1"/>
                          </a:solidFill>
                          <a:latin typeface="+mn-lt"/>
                          <a:ea typeface="+mn-ea"/>
                          <a:cs typeface="+mn-cs"/>
                        </a:rPr>
                        <a:t>Школьные ресурсы</a:t>
                      </a:r>
                      <a:r>
                        <a:rPr lang="ru-RU" sz="2200" kern="1200" dirty="0" smtClean="0">
                          <a:solidFill>
                            <a:schemeClr val="dk1"/>
                          </a:solidFill>
                          <a:latin typeface="+mn-lt"/>
                          <a:ea typeface="+mn-ea"/>
                          <a:cs typeface="+mn-cs"/>
                        </a:rPr>
                        <a:t>:</a:t>
                      </a:r>
                    </a:p>
                    <a:p>
                      <a:pPr marL="269875" lvl="0" indent="-269875">
                        <a:buFont typeface="Wingdings" pitchFamily="2" charset="2"/>
                        <a:buChar char="Ø"/>
                      </a:pPr>
                      <a:r>
                        <a:rPr lang="ru-RU" sz="2200" kern="1200" dirty="0" smtClean="0">
                          <a:solidFill>
                            <a:schemeClr val="dk1"/>
                          </a:solidFill>
                          <a:latin typeface="+mn-lt"/>
                          <a:ea typeface="+mn-ea"/>
                          <a:cs typeface="+mn-cs"/>
                        </a:rPr>
                        <a:t> достаточное количество учителей</a:t>
                      </a:r>
                    </a:p>
                    <a:p>
                      <a:pPr marL="269875" lvl="0" indent="-269875">
                        <a:buFont typeface="Wingdings" pitchFamily="2" charset="2"/>
                        <a:buChar char="Ø"/>
                      </a:pPr>
                      <a:r>
                        <a:rPr lang="ru-RU" sz="2200" kern="1200" dirty="0" smtClean="0">
                          <a:solidFill>
                            <a:schemeClr val="dk1"/>
                          </a:solidFill>
                          <a:latin typeface="+mn-lt"/>
                          <a:ea typeface="+mn-ea"/>
                          <a:cs typeface="+mn-cs"/>
                        </a:rPr>
                        <a:t>оснащенность лабораторным оборудованием</a:t>
                      </a:r>
                    </a:p>
                    <a:p>
                      <a:pPr marL="269875" lvl="0" indent="-269875">
                        <a:buFont typeface="Wingdings" pitchFamily="2" charset="2"/>
                        <a:buChar char="Ø"/>
                      </a:pPr>
                      <a:r>
                        <a:rPr lang="ru-RU" sz="2200" kern="1200" dirty="0" smtClean="0">
                          <a:solidFill>
                            <a:schemeClr val="dk1"/>
                          </a:solidFill>
                          <a:latin typeface="+mn-lt"/>
                          <a:ea typeface="+mn-ea"/>
                          <a:cs typeface="+mn-cs"/>
                        </a:rPr>
                        <a:t>достаточное количество компьютеров с выходом в Интернет</a:t>
                      </a:r>
                    </a:p>
                    <a:p>
                      <a:pPr marL="269875" lvl="0" indent="-269875">
                        <a:buFont typeface="Wingdings" pitchFamily="2" charset="2"/>
                        <a:buChar char="Ø"/>
                      </a:pPr>
                      <a:r>
                        <a:rPr lang="ru-RU" sz="2200" kern="1200" dirty="0" smtClean="0">
                          <a:solidFill>
                            <a:schemeClr val="dk1"/>
                          </a:solidFill>
                          <a:latin typeface="+mn-lt"/>
                          <a:ea typeface="+mn-ea"/>
                          <a:cs typeface="+mn-cs"/>
                        </a:rPr>
                        <a:t>состояние зданий, соответствующее требованиям и нормам</a:t>
                      </a:r>
                    </a:p>
                    <a:p>
                      <a:pPr marL="269875" indent="-269875">
                        <a:buFont typeface="Wingdings" pitchFamily="2" charset="2"/>
                        <a:buChar char="Ø"/>
                      </a:pPr>
                      <a:r>
                        <a:rPr lang="ru-RU" sz="2200" kern="1200" dirty="0" smtClean="0">
                          <a:solidFill>
                            <a:schemeClr val="dk1"/>
                          </a:solidFill>
                          <a:latin typeface="+mn-lt"/>
                          <a:ea typeface="+mn-ea"/>
                          <a:cs typeface="+mn-cs"/>
                        </a:rPr>
                        <a:t>Наличие творческих кружков</a:t>
                      </a:r>
                      <a:endParaRPr lang="ru-RU" sz="2200" dirty="0"/>
                    </a:p>
                  </a:txBody>
                  <a:tcPr/>
                </a:tc>
                <a:tc>
                  <a:txBody>
                    <a:bodyPr/>
                    <a:lstStyle/>
                    <a:p>
                      <a:r>
                        <a:rPr lang="ru-RU" sz="2200" b="1" kern="1200" dirty="0" smtClean="0">
                          <a:solidFill>
                            <a:schemeClr val="dk1"/>
                          </a:solidFill>
                          <a:latin typeface="+mn-lt"/>
                          <a:ea typeface="+mn-ea"/>
                          <a:cs typeface="+mn-cs"/>
                        </a:rPr>
                        <a:t>Школьный климат</a:t>
                      </a:r>
                      <a:r>
                        <a:rPr lang="ru-RU" sz="2200" kern="1200" dirty="0" smtClean="0">
                          <a:solidFill>
                            <a:schemeClr val="dk1"/>
                          </a:solidFill>
                          <a:latin typeface="+mn-lt"/>
                          <a:ea typeface="+mn-ea"/>
                          <a:cs typeface="+mn-cs"/>
                        </a:rPr>
                        <a:t>, способствующий комфортному обучению:</a:t>
                      </a:r>
                    </a:p>
                    <a:p>
                      <a:pPr lvl="0">
                        <a:buFont typeface="Wingdings" pitchFamily="2" charset="2"/>
                        <a:buChar char="Ø"/>
                      </a:pPr>
                      <a:r>
                        <a:rPr lang="ru-RU" sz="2200" kern="1200" dirty="0" smtClean="0">
                          <a:solidFill>
                            <a:schemeClr val="dk1"/>
                          </a:solidFill>
                          <a:latin typeface="+mn-lt"/>
                          <a:ea typeface="+mn-ea"/>
                          <a:cs typeface="+mn-cs"/>
                        </a:rPr>
                        <a:t>безопасность в школе</a:t>
                      </a:r>
                    </a:p>
                    <a:p>
                      <a:pPr lvl="0">
                        <a:buFont typeface="Wingdings" pitchFamily="2" charset="2"/>
                        <a:buChar char="Ø"/>
                      </a:pPr>
                      <a:r>
                        <a:rPr lang="ru-RU" sz="2200" kern="1200" dirty="0" smtClean="0">
                          <a:solidFill>
                            <a:schemeClr val="dk1"/>
                          </a:solidFill>
                          <a:latin typeface="+mn-lt"/>
                          <a:ea typeface="+mn-ea"/>
                          <a:cs typeface="+mn-cs"/>
                        </a:rPr>
                        <a:t>учебный процесс, поддерживающий обучение</a:t>
                      </a:r>
                    </a:p>
                    <a:p>
                      <a:pPr>
                        <a:buFont typeface="Wingdings" pitchFamily="2" charset="2"/>
                        <a:buChar char="Ø"/>
                      </a:pPr>
                      <a:r>
                        <a:rPr lang="ru-RU" sz="2200" kern="1200" dirty="0" smtClean="0">
                          <a:solidFill>
                            <a:schemeClr val="dk1"/>
                          </a:solidFill>
                          <a:latin typeface="+mn-lt"/>
                          <a:ea typeface="+mn-ea"/>
                          <a:cs typeface="+mn-cs"/>
                        </a:rPr>
                        <a:t>защита от эмоционально-поведенческих проблем (прогулы, курение и др.)</a:t>
                      </a:r>
                      <a:endParaRPr lang="ru-RU" sz="2200" dirty="0"/>
                    </a:p>
                  </a:txBody>
                  <a:tcPr/>
                </a:tc>
                <a:tc>
                  <a:txBody>
                    <a:bodyPr/>
                    <a:lstStyle/>
                    <a:p>
                      <a:r>
                        <a:rPr lang="ru-RU" sz="2200" b="1" kern="1200" dirty="0" smtClean="0">
                          <a:solidFill>
                            <a:schemeClr val="dk1"/>
                          </a:solidFill>
                          <a:latin typeface="+mn-lt"/>
                          <a:ea typeface="+mn-ea"/>
                          <a:cs typeface="+mn-cs"/>
                        </a:rPr>
                        <a:t>Характеристики учителей:</a:t>
                      </a:r>
                      <a:endParaRPr lang="ru-RU" sz="2200" kern="1200" dirty="0" smtClean="0">
                        <a:solidFill>
                          <a:schemeClr val="dk1"/>
                        </a:solidFill>
                        <a:latin typeface="+mn-lt"/>
                        <a:ea typeface="+mn-ea"/>
                        <a:cs typeface="+mn-cs"/>
                      </a:endParaRPr>
                    </a:p>
                    <a:p>
                      <a:pPr lvl="0">
                        <a:buFont typeface="Wingdings" pitchFamily="2" charset="2"/>
                        <a:buChar char="Ø"/>
                      </a:pPr>
                      <a:r>
                        <a:rPr lang="ru-RU" sz="2200" kern="1200" dirty="0" smtClean="0">
                          <a:solidFill>
                            <a:schemeClr val="dk1"/>
                          </a:solidFill>
                          <a:latin typeface="+mn-lt"/>
                          <a:ea typeface="+mn-ea"/>
                          <a:cs typeface="+mn-cs"/>
                        </a:rPr>
                        <a:t>уважительное и внимательное отношение к учащимся</a:t>
                      </a:r>
                    </a:p>
                    <a:p>
                      <a:pPr lvl="0">
                        <a:buFont typeface="Wingdings" pitchFamily="2" charset="2"/>
                        <a:buChar char="Ø"/>
                      </a:pPr>
                      <a:r>
                        <a:rPr lang="ru-RU" sz="2200" kern="1200" dirty="0" smtClean="0">
                          <a:solidFill>
                            <a:schemeClr val="dk1"/>
                          </a:solidFill>
                          <a:latin typeface="+mn-lt"/>
                          <a:ea typeface="+mn-ea"/>
                          <a:cs typeface="+mn-cs"/>
                        </a:rPr>
                        <a:t>поддержка учащихся в чтении,</a:t>
                      </a:r>
                    </a:p>
                    <a:p>
                      <a:pPr>
                        <a:buFont typeface="Wingdings" pitchFamily="2" charset="2"/>
                        <a:buChar char="Ø"/>
                      </a:pPr>
                      <a:r>
                        <a:rPr lang="ru-RU" sz="2200" kern="1200" dirty="0" smtClean="0">
                          <a:solidFill>
                            <a:schemeClr val="dk1"/>
                          </a:solidFill>
                          <a:latin typeface="+mn-lt"/>
                          <a:ea typeface="+mn-ea"/>
                          <a:cs typeface="+mn-cs"/>
                        </a:rPr>
                        <a:t>отсутствие деструктивного поведения учителей</a:t>
                      </a:r>
                      <a:endParaRPr lang="ru-RU" sz="2200" dirty="0"/>
                    </a:p>
                  </a:txBody>
                  <a:tcPr/>
                </a:tc>
                <a:extLst>
                  <a:ext uri="{0D108BD9-81ED-4DB2-BD59-A6C34878D82A}">
                    <a16:rowId xmlns:a16="http://schemas.microsoft.com/office/drawing/2014/main" xmlns="" val="1740087979"/>
                  </a:ext>
                </a:extLst>
              </a:tr>
            </a:tbl>
          </a:graphicData>
        </a:graphic>
      </p:graphicFrame>
    </p:spTree>
    <p:extLst>
      <p:ext uri="{BB962C8B-B14F-4D97-AF65-F5344CB8AC3E}">
        <p14:creationId xmlns:p14="http://schemas.microsoft.com/office/powerpoint/2010/main" val="22894104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Объект 2"/>
          <p:cNvSpPr txBox="1">
            <a:spLocks noGrp="1"/>
          </p:cNvSpPr>
          <p:nvPr>
            <p:ph type="body" sz="half" idx="1"/>
          </p:nvPr>
        </p:nvSpPr>
        <p:spPr>
          <a:xfrm>
            <a:off x="601241" y="2532929"/>
            <a:ext cx="11432656" cy="1826641"/>
          </a:xfrm>
          <a:prstGeom prst="rect">
            <a:avLst/>
          </a:prstGeom>
        </p:spPr>
        <p:txBody>
          <a:bodyPr>
            <a:normAutofit fontScale="70000" lnSpcReduction="20000"/>
          </a:bodyPr>
          <a:lstStyle>
            <a:lvl1pPr marL="0" indent="0" algn="ctr" defTabSz="1222451">
              <a:spcBef>
                <a:spcPts val="0"/>
              </a:spcBef>
              <a:buSzTx/>
              <a:buNone/>
              <a:defRPr sz="4512" b="1"/>
            </a:lvl1pPr>
          </a:lstStyle>
          <a:p>
            <a:r>
              <a:rPr lang="ru-RU" dirty="0" smtClean="0">
                <a:solidFill>
                  <a:srgbClr val="6C276A"/>
                </a:solidFill>
              </a:rPr>
              <a:t>Инновационный проект Министерства просвещения РФ «Мониторинг формирования функциональной грамотности». </a:t>
            </a:r>
          </a:p>
          <a:p>
            <a:r>
              <a:rPr lang="ru-RU" dirty="0" smtClean="0">
                <a:solidFill>
                  <a:srgbClr val="6C276A"/>
                </a:solidFill>
              </a:rPr>
              <a:t>Руководитель - Ковалева Галина Сергеевна, к.п.н., руководитель Центра оценки качества образования ФГБНУ «ИСРО РАО»</a:t>
            </a:r>
            <a:endParaRPr dirty="0">
              <a:solidFill>
                <a:srgbClr val="6C276A"/>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62003" cy="1636858"/>
          </a:xfrm>
          <a:prstGeom prst="rect">
            <a:avLst/>
          </a:prstGeom>
        </p:spPr>
      </p:pic>
      <p:sp>
        <p:nvSpPr>
          <p:cNvPr id="4" name="Прямоугольник 3"/>
          <p:cNvSpPr/>
          <p:nvPr/>
        </p:nvSpPr>
        <p:spPr>
          <a:xfrm>
            <a:off x="553963" y="4118286"/>
            <a:ext cx="11453544" cy="1631210"/>
          </a:xfrm>
          <a:prstGeom prst="rect">
            <a:avLst/>
          </a:prstGeom>
        </p:spPr>
        <p:txBody>
          <a:bodyPr wrap="square" lIns="91433" tIns="45717" rIns="91433" bIns="45717">
            <a:spAutoFit/>
          </a:bodyPr>
          <a:lstStyle/>
          <a:p>
            <a:pPr marL="101965" indent="-101965">
              <a:defRPr/>
            </a:pPr>
            <a:endParaRPr lang="ru-RU" sz="2000" i="1" dirty="0"/>
          </a:p>
          <a:p>
            <a:pPr marL="101965" indent="-101965">
              <a:defRPr/>
            </a:pPr>
            <a:endParaRPr lang="ru-RU" sz="2000" i="1" dirty="0"/>
          </a:p>
          <a:p>
            <a:pPr marL="101965" indent="-101965">
              <a:defRPr/>
            </a:pPr>
            <a:endParaRPr lang="ru-RU" sz="2000" i="1" dirty="0"/>
          </a:p>
          <a:p>
            <a:pPr marL="101965" indent="-101965">
              <a:defRPr/>
            </a:pPr>
            <a:r>
              <a:rPr lang="ru-RU" sz="2000" i="1" dirty="0"/>
              <a:t>«Мы должны научиться измерять то, что важно, а не то, что легко измерить…» </a:t>
            </a:r>
          </a:p>
          <a:p>
            <a:pPr marL="101965" indent="-101965" algn="r">
              <a:defRPr/>
            </a:pPr>
            <a:r>
              <a:rPr lang="ru-RU" sz="2000" i="1" dirty="0"/>
              <a:t>А. Эйнштейн</a:t>
            </a:r>
          </a:p>
        </p:txBody>
      </p:sp>
      <p:pic>
        <p:nvPicPr>
          <p:cNvPr id="6" name="Рисунок 5">
            <a:extLst>
              <a:ext uri="{FF2B5EF4-FFF2-40B4-BE49-F238E27FC236}">
                <a16:creationId xmlns:a16="http://schemas.microsoft.com/office/drawing/2014/main" xmlns="" id="{A871EDFC-11F6-4D2F-9B24-696E5EF77E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19" r="17531" b="65620"/>
          <a:stretch/>
        </p:blipFill>
        <p:spPr>
          <a:xfrm>
            <a:off x="6243788" y="189358"/>
            <a:ext cx="5583404" cy="1881536"/>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9972" y="571500"/>
            <a:ext cx="6863442" cy="1331459"/>
          </a:xfrm>
        </p:spPr>
        <p:txBody>
          <a:bodyPr>
            <a:normAutofit/>
          </a:bodyPr>
          <a:lstStyle/>
          <a:p>
            <a:r>
              <a:rPr lang="ru-RU" sz="3600" b="1" dirty="0" smtClean="0">
                <a:solidFill>
                  <a:srgbClr val="660066"/>
                </a:solidFill>
              </a:rPr>
              <a:t>Распределение школ по уровням функциональной грамотности</a:t>
            </a:r>
            <a:endParaRPr lang="ru-RU" sz="3600" b="1" dirty="0">
              <a:solidFill>
                <a:srgbClr val="660066"/>
              </a:solidFill>
            </a:endParaRPr>
          </a:p>
        </p:txBody>
      </p:sp>
      <p:pic>
        <p:nvPicPr>
          <p:cNvPr id="1027" name="Picture 3"/>
          <p:cNvPicPr>
            <a:picLocks noChangeAspect="1" noChangeArrowheads="1"/>
          </p:cNvPicPr>
          <p:nvPr/>
        </p:nvPicPr>
        <p:blipFill>
          <a:blip r:embed="rId3" cstate="print"/>
          <a:srcRect/>
          <a:stretch>
            <a:fillRect/>
          </a:stretch>
        </p:blipFill>
        <p:spPr bwMode="auto">
          <a:xfrm>
            <a:off x="315967" y="2342679"/>
            <a:ext cx="3544544" cy="2155745"/>
          </a:xfrm>
          <a:prstGeom prst="rect">
            <a:avLst/>
          </a:prstGeom>
          <a:solidFill>
            <a:schemeClr val="bg1"/>
          </a:solidFill>
          <a:ln w="9525">
            <a:solidFill>
              <a:srgbClr val="002060"/>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15967" y="123180"/>
            <a:ext cx="3533671" cy="2168508"/>
          </a:xfrm>
          <a:prstGeom prst="rect">
            <a:avLst/>
          </a:prstGeom>
          <a:solidFill>
            <a:schemeClr val="bg1"/>
          </a:solidFill>
          <a:ln w="9525">
            <a:solidFill>
              <a:srgbClr val="002060"/>
            </a:solid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315967" y="4545720"/>
            <a:ext cx="3530819" cy="2147399"/>
          </a:xfrm>
          <a:prstGeom prst="rect">
            <a:avLst/>
          </a:prstGeom>
          <a:solidFill>
            <a:schemeClr val="bg1"/>
          </a:solidFill>
          <a:ln w="9525">
            <a:solidFill>
              <a:srgbClr val="002060"/>
            </a:solidFill>
            <a:miter lim="800000"/>
            <a:headEnd/>
            <a:tailEnd/>
          </a:ln>
          <a:effectLst/>
        </p:spPr>
      </p:pic>
      <p:pic>
        <p:nvPicPr>
          <p:cNvPr id="7" name="Содержимое 3"/>
          <p:cNvPicPr>
            <a:picLocks/>
          </p:cNvPicPr>
          <p:nvPr/>
        </p:nvPicPr>
        <p:blipFill>
          <a:blip r:embed="rId6" cstate="print"/>
          <a:srcRect t="41120"/>
          <a:stretch>
            <a:fillRect/>
          </a:stretch>
        </p:blipFill>
        <p:spPr bwMode="auto">
          <a:xfrm>
            <a:off x="4538219" y="4515038"/>
            <a:ext cx="3535321" cy="2133600"/>
          </a:xfrm>
          <a:prstGeom prst="rect">
            <a:avLst/>
          </a:prstGeom>
          <a:noFill/>
          <a:ln w="9525">
            <a:solidFill>
              <a:srgbClr val="002060"/>
            </a:solidFill>
            <a:miter lim="800000"/>
            <a:headEnd/>
            <a:tailEnd/>
          </a:ln>
        </p:spPr>
      </p:pic>
      <p:pic>
        <p:nvPicPr>
          <p:cNvPr id="8" name="Рисунок 7"/>
          <p:cNvPicPr/>
          <p:nvPr/>
        </p:nvPicPr>
        <p:blipFill>
          <a:blip r:embed="rId7" cstate="print"/>
          <a:srcRect l="1212" t="40251"/>
          <a:stretch>
            <a:fillRect/>
          </a:stretch>
        </p:blipFill>
        <p:spPr bwMode="auto">
          <a:xfrm>
            <a:off x="8375806" y="4550511"/>
            <a:ext cx="3489434" cy="2112579"/>
          </a:xfrm>
          <a:prstGeom prst="rect">
            <a:avLst/>
          </a:prstGeom>
          <a:noFill/>
          <a:ln w="9525">
            <a:solidFill>
              <a:srgbClr val="002060"/>
            </a:solidFill>
            <a:miter lim="800000"/>
            <a:headEnd/>
            <a:tailEnd/>
          </a:ln>
        </p:spPr>
      </p:pic>
      <p:sp>
        <p:nvSpPr>
          <p:cNvPr id="10" name="Содержимое 9"/>
          <p:cNvSpPr>
            <a:spLocks noGrp="1"/>
          </p:cNvSpPr>
          <p:nvPr>
            <p:ph idx="1"/>
          </p:nvPr>
        </p:nvSpPr>
        <p:spPr>
          <a:xfrm>
            <a:off x="838200" y="2220685"/>
            <a:ext cx="3970564" cy="3956277"/>
          </a:xfrm>
        </p:spPr>
        <p:txBody>
          <a:bodyPr/>
          <a:lstStyle/>
          <a:p>
            <a:endParaRPr lang="ru-RU" dirty="0"/>
          </a:p>
        </p:txBody>
      </p:sp>
      <p:graphicFrame>
        <p:nvGraphicFramePr>
          <p:cNvPr id="14339" name="Object 3"/>
          <p:cNvGraphicFramePr>
            <a:graphicFrameLocks noChangeAspect="1"/>
          </p:cNvGraphicFramePr>
          <p:nvPr/>
        </p:nvGraphicFramePr>
        <p:xfrm>
          <a:off x="4514851" y="1902280"/>
          <a:ext cx="7111092" cy="1975756"/>
        </p:xfrm>
        <a:graphic>
          <a:graphicData uri="http://schemas.openxmlformats.org/presentationml/2006/ole">
            <mc:AlternateContent xmlns:mc="http://schemas.openxmlformats.org/markup-compatibility/2006">
              <mc:Choice xmlns:v="urn:schemas-microsoft-com:vml" Requires="v">
                <p:oleObj spid="_x0000_s14339" name="Документ" r:id="rId9" imgW="6304006" imgH="1640612" progId="Word.Document.12">
                  <p:embed/>
                </p:oleObj>
              </mc:Choice>
              <mc:Fallback>
                <p:oleObj name="Документ" r:id="rId9" imgW="6304006" imgH="1640612" progId="Word.Document.12">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1" y="1902280"/>
                        <a:ext cx="7111092" cy="19757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5296840" y="4085898"/>
            <a:ext cx="1589216" cy="307777"/>
          </a:xfrm>
          <a:prstGeom prst="rect">
            <a:avLst/>
          </a:prstGeom>
          <a:noFill/>
        </p:spPr>
        <p:txBody>
          <a:bodyPr wrap="square" rtlCol="0">
            <a:spAutoFit/>
          </a:bodyPr>
          <a:lstStyle/>
          <a:p>
            <a:pPr algn="ctr"/>
            <a:r>
              <a:rPr lang="ru-RU" sz="1400" dirty="0" smtClean="0"/>
              <a:t>5 класс</a:t>
            </a:r>
            <a:endParaRPr lang="ru-RU" sz="1400" dirty="0"/>
          </a:p>
        </p:txBody>
      </p:sp>
      <p:sp>
        <p:nvSpPr>
          <p:cNvPr id="14" name="TextBox 13"/>
          <p:cNvSpPr txBox="1"/>
          <p:nvPr/>
        </p:nvSpPr>
        <p:spPr>
          <a:xfrm>
            <a:off x="8384722" y="4082142"/>
            <a:ext cx="3445328" cy="307777"/>
          </a:xfrm>
          <a:prstGeom prst="rect">
            <a:avLst/>
          </a:prstGeom>
          <a:noFill/>
        </p:spPr>
        <p:txBody>
          <a:bodyPr wrap="square" rtlCol="0">
            <a:spAutoFit/>
          </a:bodyPr>
          <a:lstStyle/>
          <a:p>
            <a:pPr algn="ctr"/>
            <a:r>
              <a:rPr lang="en-US" sz="1400" dirty="0" smtClean="0"/>
              <a:t>7</a:t>
            </a:r>
            <a:r>
              <a:rPr lang="ru-RU" sz="1400" dirty="0" smtClean="0"/>
              <a:t> класс</a:t>
            </a:r>
            <a:endParaRPr lang="ru-RU" sz="1400" dirty="0"/>
          </a:p>
        </p:txBody>
      </p:sp>
      <p:pic>
        <p:nvPicPr>
          <p:cNvPr id="13" name="Picture 3"/>
          <p:cNvPicPr>
            <a:picLocks noChangeAspect="1" noChangeArrowheads="1"/>
          </p:cNvPicPr>
          <p:nvPr/>
        </p:nvPicPr>
        <p:blipFill>
          <a:blip r:embed="rId11" cstate="print"/>
          <a:srcRect/>
          <a:stretch>
            <a:fillRect/>
          </a:stretch>
        </p:blipFill>
        <p:spPr bwMode="auto">
          <a:xfrm>
            <a:off x="4041322" y="0"/>
            <a:ext cx="3111500" cy="762000"/>
          </a:xfrm>
          <a:prstGeom prst="rect">
            <a:avLst/>
          </a:prstGeom>
          <a:noFill/>
          <a:ln w="9525">
            <a:noFill/>
            <a:miter lim="800000"/>
            <a:headEnd/>
            <a:tailEnd/>
          </a:ln>
        </p:spPr>
      </p:pic>
      <p:pic>
        <p:nvPicPr>
          <p:cNvPr id="15" name="Рисунок 3"/>
          <p:cNvPicPr>
            <a:picLocks noChangeAspect="1"/>
          </p:cNvPicPr>
          <p:nvPr/>
        </p:nvPicPr>
        <p:blipFill>
          <a:blip r:embed="rId12" cstate="print"/>
          <a:srcRect l="16119" r="17531" b="65620"/>
          <a:stretch>
            <a:fillRect/>
          </a:stretch>
        </p:blipFill>
        <p:spPr bwMode="auto">
          <a:xfrm>
            <a:off x="9527722" y="0"/>
            <a:ext cx="2409055" cy="80971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idx="4294967295"/>
          </p:nvPr>
        </p:nvSpPr>
        <p:spPr>
          <a:xfrm>
            <a:off x="2628900" y="353776"/>
            <a:ext cx="9032745" cy="1167049"/>
          </a:xfrm>
        </p:spPr>
        <p:txBody>
          <a:bodyPr lIns="104249" tIns="52124" rIns="104249" bIns="52124">
            <a:normAutofit fontScale="90000"/>
          </a:bodyPr>
          <a:lstStyle/>
          <a:p>
            <a:pPr algn="ctr" eaLnBrk="1" hangingPunct="1"/>
            <a:r>
              <a:rPr lang="ru-RU" altLang="ru-RU" sz="4000" b="1" dirty="0" smtClean="0">
                <a:solidFill>
                  <a:srgbClr val="660066"/>
                </a:solidFill>
              </a:rPr>
              <a:t>Основные</a:t>
            </a:r>
            <a:r>
              <a:rPr lang="ru-RU" altLang="ru-RU" sz="4000" b="1" dirty="0" smtClean="0">
                <a:solidFill>
                  <a:srgbClr val="6C276A"/>
                </a:solidFill>
              </a:rPr>
              <a:t> затруднения в выполнении заданий мониторинга формирования функциональной грамотности</a:t>
            </a:r>
          </a:p>
        </p:txBody>
      </p:sp>
      <p:sp>
        <p:nvSpPr>
          <p:cNvPr id="8195" name="Объект 2"/>
          <p:cNvSpPr>
            <a:spLocks noGrp="1" noChangeArrowheads="1"/>
          </p:cNvSpPr>
          <p:nvPr>
            <p:ph idx="4294967295"/>
          </p:nvPr>
        </p:nvSpPr>
        <p:spPr>
          <a:xfrm>
            <a:off x="239200" y="2033588"/>
            <a:ext cx="11620500" cy="4062412"/>
          </a:xfrm>
        </p:spPr>
        <p:txBody>
          <a:bodyPr lIns="104249" tIns="52124" rIns="104249" bIns="52124">
            <a:normAutofit lnSpcReduction="10000"/>
          </a:bodyPr>
          <a:lstStyle/>
          <a:p>
            <a:pPr marL="464764" indent="-464764" defTabSz="1239370">
              <a:lnSpc>
                <a:spcPct val="90000"/>
              </a:lnSpc>
            </a:pPr>
            <a:r>
              <a:rPr lang="ru-RU" altLang="ru-RU" sz="3100" dirty="0" smtClean="0">
                <a:solidFill>
                  <a:srgbClr val="6C276A"/>
                </a:solidFill>
              </a:rPr>
              <a:t>понимание сюжетной ситуации и перевод её на язык предметной области, нахождение способа решения;</a:t>
            </a:r>
          </a:p>
          <a:p>
            <a:pPr marL="464764" indent="-464764" defTabSz="1239370">
              <a:lnSpc>
                <a:spcPct val="90000"/>
              </a:lnSpc>
            </a:pPr>
            <a:r>
              <a:rPr lang="ru-RU" altLang="ru-RU" sz="3100" dirty="0" smtClean="0">
                <a:solidFill>
                  <a:srgbClr val="6C276A"/>
                </a:solidFill>
              </a:rPr>
              <a:t>работа с информацией, представленной в разной форме (рисунок, текст, таблица, диаграмма);</a:t>
            </a:r>
          </a:p>
          <a:p>
            <a:pPr marL="464764" indent="-464764" defTabSz="1239370">
              <a:lnSpc>
                <a:spcPct val="90000"/>
              </a:lnSpc>
            </a:pPr>
            <a:r>
              <a:rPr lang="ru-RU" altLang="ru-RU" sz="3100" dirty="0" smtClean="0">
                <a:solidFill>
                  <a:srgbClr val="6C276A"/>
                </a:solidFill>
              </a:rPr>
              <a:t>работа с реальными данными, величинами и единицами измерений;</a:t>
            </a:r>
          </a:p>
          <a:p>
            <a:pPr marL="464764" indent="-464764" defTabSz="1239370">
              <a:lnSpc>
                <a:spcPct val="90000"/>
              </a:lnSpc>
            </a:pPr>
            <a:r>
              <a:rPr lang="ru-RU" altLang="ru-RU" sz="3100" dirty="0" smtClean="0">
                <a:solidFill>
                  <a:srgbClr val="6C276A"/>
                </a:solidFill>
              </a:rPr>
              <a:t>интерпретация результата с учетом предложенной ситуации;</a:t>
            </a:r>
          </a:p>
          <a:p>
            <a:pPr marL="464764" indent="-464764" defTabSz="1239370">
              <a:lnSpc>
                <a:spcPct val="90000"/>
              </a:lnSpc>
            </a:pPr>
            <a:r>
              <a:rPr lang="ru-RU" altLang="ru-RU" sz="3100" dirty="0" smtClean="0">
                <a:solidFill>
                  <a:srgbClr val="6C276A"/>
                </a:solidFill>
              </a:rPr>
              <a:t>проявление самостоятельности, использование учебного и жизненного опыта.</a:t>
            </a:r>
            <a:endParaRPr lang="ru-RU" altLang="ru-RU" dirty="0" smtClean="0">
              <a:solidFill>
                <a:srgbClr val="6C276A"/>
              </a:solidFill>
            </a:endParaRPr>
          </a:p>
        </p:txBody>
      </p:sp>
      <p:pic>
        <p:nvPicPr>
          <p:cNvPr id="8196" name="Рисунок 3"/>
          <p:cNvPicPr>
            <a:picLocks noChangeAspect="1"/>
          </p:cNvPicPr>
          <p:nvPr/>
        </p:nvPicPr>
        <p:blipFill>
          <a:blip r:embed="rId2" cstate="print"/>
          <a:srcRect l="16119" r="17531" b="65620"/>
          <a:stretch>
            <a:fillRect/>
          </a:stretch>
        </p:blipFill>
        <p:spPr bwMode="auto">
          <a:xfrm>
            <a:off x="0" y="0"/>
            <a:ext cx="2409055" cy="809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lnSpc>
                <a:spcPct val="80000"/>
              </a:lnSpc>
            </a:pPr>
            <a:r>
              <a:rPr lang="ru-RU" b="1" dirty="0" smtClean="0">
                <a:solidFill>
                  <a:srgbClr val="6C276A"/>
                </a:solidFill>
              </a:rPr>
              <a:t>Проблемы разграничения: формирование функциональной грамотности и оценка функциональной грамотности</a:t>
            </a:r>
            <a:endParaRPr lang="ru-RU" b="1" dirty="0">
              <a:solidFill>
                <a:srgbClr val="6C276A"/>
              </a:solidFill>
            </a:endParaRPr>
          </a:p>
        </p:txBody>
      </p:sp>
      <p:sp>
        <p:nvSpPr>
          <p:cNvPr id="3" name="Содержимое 2"/>
          <p:cNvSpPr>
            <a:spLocks noGrp="1"/>
          </p:cNvSpPr>
          <p:nvPr>
            <p:ph idx="1"/>
          </p:nvPr>
        </p:nvSpPr>
        <p:spPr>
          <a:xfrm>
            <a:off x="364067" y="2015066"/>
            <a:ext cx="10989733" cy="4538133"/>
          </a:xfrm>
        </p:spPr>
        <p:txBody>
          <a:bodyPr>
            <a:normAutofit fontScale="85000" lnSpcReduction="10000"/>
          </a:bodyPr>
          <a:lstStyle/>
          <a:p>
            <a:r>
              <a:rPr lang="ru-RU" dirty="0" smtClean="0">
                <a:solidFill>
                  <a:srgbClr val="6C276A"/>
                </a:solidFill>
              </a:rPr>
              <a:t>Формирование функциональной грамотности часто сводится к включению в учебный процесс “заданий в формате международных исследований”, т.е. не различается способ оценки и способ формирования. Массово появляются так называемые «PISA-подобные» задания, суть которых сводится к описанию ситуации. </a:t>
            </a:r>
          </a:p>
          <a:p>
            <a:r>
              <a:rPr lang="ru-RU" dirty="0" smtClean="0">
                <a:solidFill>
                  <a:srgbClr val="6C276A"/>
                </a:solidFill>
              </a:rPr>
              <a:t>Активно разрабатываются  «</a:t>
            </a:r>
            <a:r>
              <a:rPr lang="en-US" dirty="0" smtClean="0">
                <a:solidFill>
                  <a:srgbClr val="6C276A"/>
                </a:solidFill>
              </a:rPr>
              <a:t>PISA</a:t>
            </a:r>
            <a:r>
              <a:rPr lang="ru-RU" dirty="0" smtClean="0">
                <a:solidFill>
                  <a:srgbClr val="6C276A"/>
                </a:solidFill>
              </a:rPr>
              <a:t>-подобные» задания и разворачиваются программы повышения квалификации учителей.</a:t>
            </a:r>
          </a:p>
          <a:p>
            <a:r>
              <a:rPr lang="ru-RU" dirty="0" smtClean="0">
                <a:solidFill>
                  <a:srgbClr val="6C276A"/>
                </a:solidFill>
              </a:rPr>
              <a:t>Установка такая: "В каждый предмет надо включить задачи по функциональной грамотности". Специалисты на основе задач PISA и МФГ стали переносить их на материал предмета. Добавили контекстные задачи ОГЭ и ЕГЭ.</a:t>
            </a:r>
          </a:p>
          <a:p>
            <a:r>
              <a:rPr lang="ru-RU" dirty="0" smtClean="0">
                <a:solidFill>
                  <a:srgbClr val="6C276A"/>
                </a:solidFill>
              </a:rPr>
              <a:t>Важно показать, что формирования функциональной грамотности –        это не натаскивание на образцы оценки. Есть направление оценки функциональной грамотности, а есть направление формирования функциональной грамотности.</a:t>
            </a:r>
            <a:endParaRPr lang="ru-RU" dirty="0">
              <a:solidFill>
                <a:srgbClr val="6C276A"/>
              </a:solidFill>
            </a:endParaRPr>
          </a:p>
        </p:txBody>
      </p:sp>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248" y="2517940"/>
            <a:ext cx="4047052" cy="449222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248" y="2564904"/>
            <a:ext cx="4047052" cy="4492228"/>
          </a:xfrm>
          <a:prstGeom prst="rect">
            <a:avLst/>
          </a:prstGeom>
        </p:spPr>
      </p:pic>
      <p:sp>
        <p:nvSpPr>
          <p:cNvPr id="25" name="Rectangle 24"/>
          <p:cNvSpPr/>
          <p:nvPr/>
        </p:nvSpPr>
        <p:spPr>
          <a:xfrm>
            <a:off x="4749801" y="2878667"/>
            <a:ext cx="5286354" cy="2554545"/>
          </a:xfrm>
          <a:prstGeom prst="rect">
            <a:avLst/>
          </a:prstGeom>
        </p:spPr>
        <p:txBody>
          <a:bodyPr wrap="square">
            <a:spAutoFit/>
          </a:bodyPr>
          <a:lstStyle/>
          <a:p>
            <a:r>
              <a:rPr lang="en-US" sz="2000" dirty="0">
                <a:solidFill>
                  <a:srgbClr val="6C276A"/>
                </a:solidFill>
              </a:rPr>
              <a:t>105062, </a:t>
            </a:r>
            <a:r>
              <a:rPr lang="en-US" sz="2000" dirty="0" err="1">
                <a:solidFill>
                  <a:srgbClr val="6C276A"/>
                </a:solidFill>
              </a:rPr>
              <a:t>г</a:t>
            </a:r>
            <a:r>
              <a:rPr lang="en-US" sz="2000" dirty="0">
                <a:solidFill>
                  <a:srgbClr val="6C276A"/>
                </a:solidFill>
              </a:rPr>
              <a:t>. </a:t>
            </a:r>
            <a:r>
              <a:rPr lang="en-US" sz="2000" dirty="0" err="1">
                <a:solidFill>
                  <a:srgbClr val="6C276A"/>
                </a:solidFill>
              </a:rPr>
              <a:t>Москва</a:t>
            </a:r>
            <a:r>
              <a:rPr lang="en-US" sz="2000" dirty="0">
                <a:solidFill>
                  <a:srgbClr val="6C276A"/>
                </a:solidFill>
              </a:rPr>
              <a:t>,</a:t>
            </a:r>
          </a:p>
          <a:p>
            <a:r>
              <a:rPr lang="en-US" sz="2000" dirty="0" err="1">
                <a:solidFill>
                  <a:srgbClr val="6C276A"/>
                </a:solidFill>
              </a:rPr>
              <a:t>ул</a:t>
            </a:r>
            <a:r>
              <a:rPr lang="en-US" sz="2000" dirty="0">
                <a:solidFill>
                  <a:srgbClr val="6C276A"/>
                </a:solidFill>
              </a:rPr>
              <a:t>. </a:t>
            </a:r>
            <a:r>
              <a:rPr lang="en-US" sz="2000" dirty="0" err="1">
                <a:solidFill>
                  <a:srgbClr val="6C276A"/>
                </a:solidFill>
              </a:rPr>
              <a:t>Жуковского</a:t>
            </a:r>
            <a:r>
              <a:rPr lang="en-US" sz="2000" dirty="0">
                <a:solidFill>
                  <a:srgbClr val="6C276A"/>
                </a:solidFill>
              </a:rPr>
              <a:t>, д.16</a:t>
            </a:r>
          </a:p>
          <a:p>
            <a:r>
              <a:rPr lang="en-US" sz="2000" dirty="0" err="1">
                <a:solidFill>
                  <a:srgbClr val="6C276A"/>
                </a:solidFill>
              </a:rPr>
              <a:t>Тел</a:t>
            </a:r>
            <a:r>
              <a:rPr lang="en-US" sz="2000" dirty="0">
                <a:solidFill>
                  <a:srgbClr val="6C276A"/>
                </a:solidFill>
              </a:rPr>
              <a:t>.:+7(495)</a:t>
            </a:r>
            <a:r>
              <a:rPr lang="ru-RU" sz="2000" dirty="0">
                <a:solidFill>
                  <a:srgbClr val="6C276A"/>
                </a:solidFill>
              </a:rPr>
              <a:t> </a:t>
            </a:r>
            <a:r>
              <a:rPr lang="en-US" sz="2000" dirty="0">
                <a:solidFill>
                  <a:srgbClr val="6C276A"/>
                </a:solidFill>
              </a:rPr>
              <a:t>621-33-74</a:t>
            </a:r>
          </a:p>
          <a:p>
            <a:r>
              <a:rPr lang="en-US" sz="2000" dirty="0" err="1">
                <a:solidFill>
                  <a:srgbClr val="6C276A"/>
                </a:solidFill>
              </a:rPr>
              <a:t>Сайт</a:t>
            </a:r>
            <a:r>
              <a:rPr lang="en-US" sz="2000" dirty="0">
                <a:solidFill>
                  <a:srgbClr val="6C276A"/>
                </a:solidFill>
              </a:rPr>
              <a:t>: </a:t>
            </a:r>
            <a:r>
              <a:rPr lang="en-US" sz="2000" dirty="0" err="1">
                <a:solidFill>
                  <a:srgbClr val="6C276A"/>
                </a:solidFill>
              </a:rPr>
              <a:t>www.instrao.ru</a:t>
            </a:r>
            <a:endParaRPr lang="en-US" sz="2000" dirty="0">
              <a:solidFill>
                <a:srgbClr val="6C276A"/>
              </a:solidFill>
            </a:endParaRPr>
          </a:p>
          <a:p>
            <a:r>
              <a:rPr lang="en-US" sz="2000" dirty="0" err="1">
                <a:solidFill>
                  <a:srgbClr val="6C276A"/>
                </a:solidFill>
              </a:rPr>
              <a:t>Электронная</a:t>
            </a:r>
            <a:r>
              <a:rPr lang="en-US" sz="2000" dirty="0">
                <a:solidFill>
                  <a:srgbClr val="6C276A"/>
                </a:solidFill>
              </a:rPr>
              <a:t> </a:t>
            </a:r>
            <a:r>
              <a:rPr lang="en-US" sz="2000" dirty="0" err="1">
                <a:solidFill>
                  <a:srgbClr val="6C276A"/>
                </a:solidFill>
              </a:rPr>
              <a:t>почта</a:t>
            </a:r>
            <a:r>
              <a:rPr lang="en-US" sz="2000" dirty="0">
                <a:solidFill>
                  <a:srgbClr val="6C276A"/>
                </a:solidFill>
              </a:rPr>
              <a:t>: </a:t>
            </a:r>
            <a:r>
              <a:rPr lang="en-US" sz="2000" dirty="0" smtClean="0">
                <a:solidFill>
                  <a:srgbClr val="6C276A"/>
                </a:solidFill>
                <a:hlinkClick r:id="rId3"/>
              </a:rPr>
              <a:t>info@instrao.ru</a:t>
            </a:r>
            <a:endParaRPr lang="ru-RU" sz="2000" dirty="0" smtClean="0">
              <a:solidFill>
                <a:srgbClr val="6C276A"/>
              </a:solidFill>
            </a:endParaRPr>
          </a:p>
          <a:p>
            <a:endParaRPr lang="ru-RU" sz="2000" dirty="0" smtClean="0">
              <a:solidFill>
                <a:srgbClr val="6C276A"/>
              </a:solidFill>
            </a:endParaRPr>
          </a:p>
          <a:p>
            <a:endParaRPr lang="ru-RU" sz="2000" dirty="0" smtClean="0">
              <a:solidFill>
                <a:srgbClr val="6C276A"/>
              </a:solidFill>
            </a:endParaRPr>
          </a:p>
          <a:p>
            <a:endParaRPr lang="en-US" sz="2000" dirty="0">
              <a:solidFill>
                <a:srgbClr val="6C276A"/>
              </a:solidFill>
            </a:endParaRPr>
          </a:p>
        </p:txBody>
      </p:sp>
      <p:sp>
        <p:nvSpPr>
          <p:cNvPr id="12" name="Rectangle 11"/>
          <p:cNvSpPr/>
          <p:nvPr/>
        </p:nvSpPr>
        <p:spPr>
          <a:xfrm>
            <a:off x="4593704" y="2324196"/>
            <a:ext cx="4608512" cy="461665"/>
          </a:xfrm>
          <a:prstGeom prst="rect">
            <a:avLst/>
          </a:prstGeom>
        </p:spPr>
        <p:txBody>
          <a:bodyPr wrap="square">
            <a:spAutoFit/>
          </a:bodyPr>
          <a:lstStyle/>
          <a:p>
            <a:r>
              <a:rPr lang="ru-RU" sz="2400" dirty="0">
                <a:solidFill>
                  <a:srgbClr val="6C276A"/>
                </a:solidFill>
              </a:rPr>
              <a:t>КОНТАКТНАЯ ИНФОРМАЦИЯ</a:t>
            </a:r>
            <a:endParaRPr lang="en-US" sz="2400" dirty="0">
              <a:solidFill>
                <a:srgbClr val="6C276A"/>
              </a:solidFill>
            </a:endParaRPr>
          </a:p>
        </p:txBody>
      </p:sp>
      <p:pic>
        <p:nvPicPr>
          <p:cNvPr id="13" name="Рисунок 7"/>
          <p:cNvPicPr preferRelativeResize="0">
            <a:picLocks noChangeAspect="1"/>
          </p:cNvPicPr>
          <p:nvPr/>
        </p:nvPicPr>
        <p:blipFill>
          <a:blip r:embed="rId4" cstate="print"/>
          <a:srcRect/>
          <a:stretch>
            <a:fillRect/>
          </a:stretch>
        </p:blipFill>
        <p:spPr bwMode="auto">
          <a:xfrm>
            <a:off x="767408" y="1988840"/>
            <a:ext cx="3021567" cy="4176464"/>
          </a:xfrm>
          <a:prstGeom prst="rect">
            <a:avLst/>
          </a:prstGeom>
          <a:noFill/>
          <a:ln w="9525">
            <a:noFill/>
            <a:miter lim="800000"/>
            <a:headEnd/>
            <a:tailEnd/>
          </a:ln>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408" y="548680"/>
            <a:ext cx="2952328" cy="829233"/>
          </a:xfrm>
          <a:prstGeom prst="rect">
            <a:avLst/>
          </a:prstGeom>
        </p:spPr>
      </p:pic>
      <p:sp>
        <p:nvSpPr>
          <p:cNvPr id="9" name="Прямоугольник 8"/>
          <p:cNvSpPr/>
          <p:nvPr/>
        </p:nvSpPr>
        <p:spPr>
          <a:xfrm>
            <a:off x="4902200" y="863600"/>
            <a:ext cx="5825067" cy="646331"/>
          </a:xfrm>
          <a:prstGeom prst="rect">
            <a:avLst/>
          </a:prstGeom>
        </p:spPr>
        <p:txBody>
          <a:bodyPr wrap="square">
            <a:spAutoFit/>
          </a:bodyPr>
          <a:lstStyle/>
          <a:p>
            <a:pPr algn="ctr"/>
            <a:r>
              <a:rPr lang="ru-RU" sz="3600" dirty="0" smtClean="0">
                <a:solidFill>
                  <a:srgbClr val="FF0000"/>
                </a:solidFill>
              </a:rPr>
              <a:t>Спасибо за внимание!</a:t>
            </a:r>
            <a:endParaRPr lang="ru-RU" sz="3600" dirty="0"/>
          </a:p>
        </p:txBody>
      </p:sp>
      <p:sp>
        <p:nvSpPr>
          <p:cNvPr id="10" name="Прямоугольник 9"/>
          <p:cNvSpPr/>
          <p:nvPr/>
        </p:nvSpPr>
        <p:spPr>
          <a:xfrm>
            <a:off x="4809066" y="4766734"/>
            <a:ext cx="5376333" cy="1323439"/>
          </a:xfrm>
          <a:prstGeom prst="rect">
            <a:avLst/>
          </a:prstGeom>
        </p:spPr>
        <p:txBody>
          <a:bodyPr wrap="square">
            <a:spAutoFit/>
          </a:bodyPr>
          <a:lstStyle/>
          <a:p>
            <a:pPr indent="11332">
              <a:buNone/>
              <a:defRPr/>
            </a:pPr>
            <a:r>
              <a:rPr lang="ru-RU" sz="2000" dirty="0" smtClean="0">
                <a:solidFill>
                  <a:srgbClr val="6C276A"/>
                </a:solidFill>
              </a:rPr>
              <a:t>Центр оценки качества образования</a:t>
            </a:r>
          </a:p>
          <a:p>
            <a:pPr indent="11332">
              <a:buNone/>
              <a:defRPr/>
            </a:pPr>
            <a:r>
              <a:rPr lang="ru-RU" sz="2000" dirty="0" smtClean="0">
                <a:solidFill>
                  <a:srgbClr val="6C276A"/>
                </a:solidFill>
              </a:rPr>
              <a:t>Тел./факс: (495)-621-76-36</a:t>
            </a:r>
            <a:br>
              <a:rPr lang="ru-RU" sz="2000" dirty="0" smtClean="0">
                <a:solidFill>
                  <a:srgbClr val="6C276A"/>
                </a:solidFill>
              </a:rPr>
            </a:br>
            <a:r>
              <a:rPr lang="ru-RU" sz="2000" dirty="0" smtClean="0">
                <a:solidFill>
                  <a:srgbClr val="6C276A"/>
                </a:solidFill>
              </a:rPr>
              <a:t>Электронная почта</a:t>
            </a:r>
            <a:r>
              <a:rPr lang="en-US" sz="2000" dirty="0" smtClean="0">
                <a:solidFill>
                  <a:srgbClr val="6C276A"/>
                </a:solidFill>
              </a:rPr>
              <a:t>: </a:t>
            </a:r>
            <a:r>
              <a:rPr lang="en-US" sz="2000" dirty="0" smtClean="0">
                <a:solidFill>
                  <a:srgbClr val="6C276A"/>
                </a:solidFill>
                <a:hlinkClick r:id="rId6"/>
              </a:rPr>
              <a:t>centeroko@mail.ru</a:t>
            </a:r>
            <a:r>
              <a:rPr lang="ru-RU" sz="2000" dirty="0" smtClean="0">
                <a:solidFill>
                  <a:srgbClr val="6C276A"/>
                </a:solidFill>
              </a:rPr>
              <a:t> </a:t>
            </a:r>
            <a:r>
              <a:rPr lang="en-US" sz="2000" dirty="0" smtClean="0">
                <a:solidFill>
                  <a:srgbClr val="6C276A"/>
                </a:solidFill>
              </a:rPr>
              <a:t/>
            </a:r>
            <a:br>
              <a:rPr lang="en-US" sz="2000" dirty="0" smtClean="0">
                <a:solidFill>
                  <a:srgbClr val="6C276A"/>
                </a:solidFill>
              </a:rPr>
            </a:br>
            <a:r>
              <a:rPr lang="ru-RU" sz="2000" dirty="0" smtClean="0">
                <a:solidFill>
                  <a:srgbClr val="6C276A"/>
                </a:solidFill>
              </a:rPr>
              <a:t>Сайт:</a:t>
            </a:r>
            <a:r>
              <a:rPr lang="en-US" sz="2000" dirty="0" smtClean="0">
                <a:solidFill>
                  <a:srgbClr val="6C276A"/>
                </a:solidFill>
              </a:rPr>
              <a:t> </a:t>
            </a:r>
            <a:r>
              <a:rPr lang="en-US" sz="2000" dirty="0" smtClean="0">
                <a:solidFill>
                  <a:srgbClr val="6C276A"/>
                </a:solidFill>
                <a:hlinkClick r:id="rId7"/>
              </a:rPr>
              <a:t>www.centeroko.ru</a:t>
            </a:r>
            <a:endParaRPr lang="ru-RU" sz="2000" dirty="0" smtClean="0">
              <a:solidFill>
                <a:srgbClr val="6C276A"/>
              </a:solidFill>
            </a:endParaRPr>
          </a:p>
        </p:txBody>
      </p:sp>
    </p:spTree>
    <p:extLst>
      <p:ext uri="{BB962C8B-B14F-4D97-AF65-F5344CB8AC3E}">
        <p14:creationId xmlns:p14="http://schemas.microsoft.com/office/powerpoint/2010/main" val="241789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524000" y="603250"/>
            <a:ext cx="3251200" cy="5737225"/>
          </a:xfrm>
          <a:prstGeom prst="rect">
            <a:avLst/>
          </a:prstGeom>
          <a:noFill/>
          <a:ln w="9525">
            <a:noFill/>
            <a:miter lim="800000"/>
            <a:headEnd/>
            <a:tailEnd/>
          </a:ln>
        </p:spPr>
        <p:txBody>
          <a:bodyPr lIns="91433" tIns="45716" rIns="91433" bIns="45716">
            <a:spAutoFit/>
          </a:bodyPr>
          <a:lstStyle/>
          <a:p>
            <a:pPr eaLnBrk="1" hangingPunct="1">
              <a:spcBef>
                <a:spcPct val="20000"/>
              </a:spcBef>
              <a:buClr>
                <a:schemeClr val="tx1"/>
              </a:buClr>
              <a:buSzPct val="55000"/>
            </a:pPr>
            <a:r>
              <a:rPr lang="ru-RU" altLang="ru-RU" sz="1400">
                <a:solidFill>
                  <a:srgbClr val="002060"/>
                </a:solidFill>
                <a:latin typeface="Myriad Pro" pitchFamily="34" charset="0"/>
              </a:rPr>
              <a:t>Австралия</a:t>
            </a:r>
          </a:p>
          <a:p>
            <a:pPr eaLnBrk="1" hangingPunct="1">
              <a:spcBef>
                <a:spcPct val="20000"/>
              </a:spcBef>
              <a:buClr>
                <a:schemeClr val="tx1"/>
              </a:buClr>
              <a:buSzPct val="55000"/>
            </a:pPr>
            <a:r>
              <a:rPr lang="ru-RU" altLang="ru-RU" sz="1400">
                <a:solidFill>
                  <a:srgbClr val="002060"/>
                </a:solidFill>
                <a:latin typeface="Myriad Pro" pitchFamily="34" charset="0"/>
              </a:rPr>
              <a:t>Австрия</a:t>
            </a:r>
          </a:p>
          <a:p>
            <a:pPr eaLnBrk="1" hangingPunct="1">
              <a:spcBef>
                <a:spcPct val="20000"/>
              </a:spcBef>
              <a:buClr>
                <a:schemeClr val="tx1"/>
              </a:buClr>
              <a:buSzPct val="55000"/>
            </a:pPr>
            <a:r>
              <a:rPr lang="ru-RU" altLang="ru-RU" sz="1400">
                <a:solidFill>
                  <a:srgbClr val="002060"/>
                </a:solidFill>
                <a:latin typeface="Myriad Pro" pitchFamily="34" charset="0"/>
              </a:rPr>
              <a:t>Албания</a:t>
            </a:r>
          </a:p>
          <a:p>
            <a:pPr eaLnBrk="1" hangingPunct="1">
              <a:spcBef>
                <a:spcPct val="20000"/>
              </a:spcBef>
              <a:buClr>
                <a:schemeClr val="tx1"/>
              </a:buClr>
              <a:buSzPct val="55000"/>
            </a:pPr>
            <a:r>
              <a:rPr lang="ru-RU" altLang="ru-RU" sz="1400">
                <a:solidFill>
                  <a:srgbClr val="002060"/>
                </a:solidFill>
                <a:latin typeface="Myriad Pro" pitchFamily="34" charset="0"/>
              </a:rPr>
              <a:t>Алжир</a:t>
            </a:r>
          </a:p>
          <a:p>
            <a:pPr eaLnBrk="1" hangingPunct="1">
              <a:spcBef>
                <a:spcPct val="20000"/>
              </a:spcBef>
              <a:buClr>
                <a:schemeClr val="tx1"/>
              </a:buClr>
              <a:buSzPct val="55000"/>
            </a:pPr>
            <a:r>
              <a:rPr lang="ru-RU" altLang="ru-RU" sz="1400">
                <a:solidFill>
                  <a:srgbClr val="002060"/>
                </a:solidFill>
                <a:latin typeface="Myriad Pro" pitchFamily="34" charset="0"/>
              </a:rPr>
              <a:t>Аргентина</a:t>
            </a:r>
          </a:p>
          <a:p>
            <a:pPr eaLnBrk="1" hangingPunct="1">
              <a:spcBef>
                <a:spcPct val="20000"/>
              </a:spcBef>
              <a:buClr>
                <a:schemeClr val="tx1"/>
              </a:buClr>
              <a:buSzPct val="55000"/>
            </a:pPr>
            <a:r>
              <a:rPr lang="ru-RU" altLang="ru-RU" sz="1400">
                <a:solidFill>
                  <a:srgbClr val="002060"/>
                </a:solidFill>
                <a:latin typeface="Myriad Pro" pitchFamily="34" charset="0"/>
              </a:rPr>
              <a:t>Баку (Азербайджан)</a:t>
            </a:r>
          </a:p>
          <a:p>
            <a:pPr eaLnBrk="1" hangingPunct="1">
              <a:spcBef>
                <a:spcPct val="20000"/>
              </a:spcBef>
              <a:buClr>
                <a:schemeClr val="tx1"/>
              </a:buClr>
              <a:buSzPct val="55000"/>
            </a:pPr>
            <a:r>
              <a:rPr lang="ru-RU" altLang="ru-RU" sz="1400">
                <a:solidFill>
                  <a:srgbClr val="002060"/>
                </a:solidFill>
                <a:latin typeface="Myriad Pro" pitchFamily="34" charset="0"/>
              </a:rPr>
              <a:t>Беларусь</a:t>
            </a:r>
          </a:p>
          <a:p>
            <a:pPr eaLnBrk="1" hangingPunct="1">
              <a:spcBef>
                <a:spcPct val="20000"/>
              </a:spcBef>
              <a:buClr>
                <a:schemeClr val="tx1"/>
              </a:buClr>
              <a:buSzPct val="55000"/>
            </a:pPr>
            <a:r>
              <a:rPr lang="ru-RU" altLang="ru-RU" sz="1400">
                <a:solidFill>
                  <a:srgbClr val="002060"/>
                </a:solidFill>
                <a:latin typeface="Myriad Pro" pitchFamily="34" charset="0"/>
              </a:rPr>
              <a:t>Бельгия</a:t>
            </a:r>
          </a:p>
          <a:p>
            <a:pPr eaLnBrk="1" hangingPunct="1">
              <a:spcBef>
                <a:spcPct val="20000"/>
              </a:spcBef>
              <a:buClr>
                <a:schemeClr val="tx1"/>
              </a:buClr>
              <a:buSzPct val="55000"/>
            </a:pPr>
            <a:r>
              <a:rPr lang="ru-RU" altLang="ru-RU" sz="1400">
                <a:solidFill>
                  <a:srgbClr val="002060"/>
                </a:solidFill>
                <a:latin typeface="Myriad Pro" pitchFamily="34" charset="0"/>
              </a:rPr>
              <a:t>Болгария</a:t>
            </a:r>
          </a:p>
          <a:p>
            <a:pPr eaLnBrk="1" hangingPunct="1">
              <a:spcBef>
                <a:spcPct val="20000"/>
              </a:spcBef>
              <a:buClr>
                <a:schemeClr val="tx1"/>
              </a:buClr>
              <a:buSzPct val="55000"/>
            </a:pPr>
            <a:r>
              <a:rPr lang="ru-RU" altLang="ru-RU" sz="1400">
                <a:solidFill>
                  <a:srgbClr val="002060"/>
                </a:solidFill>
                <a:latin typeface="Myriad Pro" pitchFamily="34" charset="0"/>
              </a:rPr>
              <a:t>Босния и Герцеговина</a:t>
            </a:r>
          </a:p>
          <a:p>
            <a:pPr eaLnBrk="1" hangingPunct="1">
              <a:spcBef>
                <a:spcPct val="20000"/>
              </a:spcBef>
              <a:buClr>
                <a:schemeClr val="tx1"/>
              </a:buClr>
              <a:buSzPct val="55000"/>
            </a:pPr>
            <a:r>
              <a:rPr lang="ru-RU" altLang="ru-RU" sz="1400">
                <a:solidFill>
                  <a:srgbClr val="002060"/>
                </a:solidFill>
                <a:latin typeface="Myriad Pro" pitchFamily="34" charset="0"/>
              </a:rPr>
              <a:t>Бразилия</a:t>
            </a:r>
          </a:p>
          <a:p>
            <a:pPr eaLnBrk="1" hangingPunct="1">
              <a:spcBef>
                <a:spcPct val="20000"/>
              </a:spcBef>
              <a:buClr>
                <a:schemeClr val="tx1"/>
              </a:buClr>
              <a:buSzPct val="55000"/>
            </a:pPr>
            <a:r>
              <a:rPr lang="ru-RU" altLang="ru-RU" sz="1400">
                <a:solidFill>
                  <a:srgbClr val="002060"/>
                </a:solidFill>
                <a:latin typeface="Myriad Pro" pitchFamily="34" charset="0"/>
              </a:rPr>
              <a:t>Бруней-Даруссалам</a:t>
            </a:r>
          </a:p>
          <a:p>
            <a:pPr eaLnBrk="1" hangingPunct="1">
              <a:spcBef>
                <a:spcPct val="20000"/>
              </a:spcBef>
              <a:buClr>
                <a:schemeClr val="tx1"/>
              </a:buClr>
              <a:buSzPct val="55000"/>
            </a:pPr>
            <a:r>
              <a:rPr lang="ru-RU" altLang="ru-RU" sz="1400">
                <a:solidFill>
                  <a:srgbClr val="002060"/>
                </a:solidFill>
                <a:latin typeface="Myriad Pro" pitchFamily="34" charset="0"/>
              </a:rPr>
              <a:t>Великобритания</a:t>
            </a:r>
          </a:p>
          <a:p>
            <a:pPr eaLnBrk="1" hangingPunct="1">
              <a:spcBef>
                <a:spcPct val="20000"/>
              </a:spcBef>
              <a:buClr>
                <a:schemeClr val="tx1"/>
              </a:buClr>
              <a:buSzPct val="55000"/>
            </a:pPr>
            <a:r>
              <a:rPr lang="ru-RU" altLang="ru-RU" sz="1400">
                <a:solidFill>
                  <a:srgbClr val="002060"/>
                </a:solidFill>
                <a:latin typeface="Myriad Pro" pitchFamily="34" charset="0"/>
              </a:rPr>
              <a:t>Венгрия</a:t>
            </a:r>
          </a:p>
          <a:p>
            <a:pPr eaLnBrk="1" hangingPunct="1">
              <a:spcBef>
                <a:spcPct val="20000"/>
              </a:spcBef>
              <a:buClr>
                <a:schemeClr val="tx1"/>
              </a:buClr>
              <a:buSzPct val="55000"/>
            </a:pPr>
            <a:r>
              <a:rPr lang="ru-RU" altLang="ru-RU" sz="1400">
                <a:solidFill>
                  <a:srgbClr val="002060"/>
                </a:solidFill>
                <a:latin typeface="Myriad Pro" pitchFamily="34" charset="0"/>
              </a:rPr>
              <a:t>Вьетнам</a:t>
            </a:r>
          </a:p>
          <a:p>
            <a:pPr eaLnBrk="1" hangingPunct="1">
              <a:spcBef>
                <a:spcPct val="20000"/>
              </a:spcBef>
              <a:buClr>
                <a:schemeClr val="tx1"/>
              </a:buClr>
              <a:buSzPct val="55000"/>
            </a:pPr>
            <a:r>
              <a:rPr lang="ru-RU" altLang="ru-RU" sz="1400">
                <a:solidFill>
                  <a:srgbClr val="002060"/>
                </a:solidFill>
                <a:latin typeface="Myriad Pro" pitchFamily="34" charset="0"/>
              </a:rPr>
              <a:t>Германия</a:t>
            </a:r>
          </a:p>
          <a:p>
            <a:pPr eaLnBrk="1" hangingPunct="1">
              <a:spcBef>
                <a:spcPct val="20000"/>
              </a:spcBef>
              <a:buClr>
                <a:schemeClr val="tx1"/>
              </a:buClr>
              <a:buSzPct val="55000"/>
            </a:pPr>
            <a:r>
              <a:rPr lang="ru-RU" altLang="ru-RU" sz="1400">
                <a:solidFill>
                  <a:srgbClr val="002060"/>
                </a:solidFill>
                <a:latin typeface="Myriad Pro" pitchFamily="34" charset="0"/>
              </a:rPr>
              <a:t>Гонконг</a:t>
            </a:r>
          </a:p>
          <a:p>
            <a:pPr eaLnBrk="1" hangingPunct="1">
              <a:spcBef>
                <a:spcPct val="20000"/>
              </a:spcBef>
              <a:buClr>
                <a:schemeClr val="tx1"/>
              </a:buClr>
              <a:buSzPct val="55000"/>
            </a:pPr>
            <a:r>
              <a:rPr lang="ru-RU" altLang="ru-RU" sz="1400">
                <a:solidFill>
                  <a:srgbClr val="002060"/>
                </a:solidFill>
                <a:latin typeface="Myriad Pro" pitchFamily="34" charset="0"/>
              </a:rPr>
              <a:t>Греция</a:t>
            </a:r>
          </a:p>
          <a:p>
            <a:pPr eaLnBrk="1" hangingPunct="1">
              <a:spcBef>
                <a:spcPct val="20000"/>
              </a:spcBef>
              <a:buClr>
                <a:schemeClr val="tx1"/>
              </a:buClr>
              <a:buSzPct val="55000"/>
            </a:pPr>
            <a:r>
              <a:rPr lang="ru-RU" altLang="ru-RU" sz="1400">
                <a:solidFill>
                  <a:srgbClr val="002060"/>
                </a:solidFill>
                <a:latin typeface="Myriad Pro" pitchFamily="34" charset="0"/>
              </a:rPr>
              <a:t>Грузия</a:t>
            </a:r>
          </a:p>
          <a:p>
            <a:pPr eaLnBrk="1" hangingPunct="1">
              <a:spcBef>
                <a:spcPct val="20000"/>
              </a:spcBef>
              <a:buClr>
                <a:schemeClr val="tx1"/>
              </a:buClr>
              <a:buSzPct val="55000"/>
            </a:pPr>
            <a:r>
              <a:rPr lang="ru-RU" altLang="ru-RU" sz="1400">
                <a:solidFill>
                  <a:srgbClr val="002060"/>
                </a:solidFill>
                <a:latin typeface="Myriad Pro" pitchFamily="34" charset="0"/>
              </a:rPr>
              <a:t>Дания</a:t>
            </a:r>
          </a:p>
          <a:p>
            <a:pPr eaLnBrk="1" hangingPunct="1">
              <a:spcBef>
                <a:spcPct val="20000"/>
              </a:spcBef>
              <a:buClr>
                <a:schemeClr val="tx1"/>
              </a:buClr>
              <a:buSzPct val="55000"/>
            </a:pPr>
            <a:r>
              <a:rPr lang="ru-RU" altLang="ru-RU" sz="1400">
                <a:solidFill>
                  <a:srgbClr val="002060"/>
                </a:solidFill>
                <a:latin typeface="Myriad Pro" pitchFamily="34" charset="0"/>
              </a:rPr>
              <a:t>Доминиканская  Р-ка</a:t>
            </a:r>
          </a:p>
          <a:p>
            <a:pPr eaLnBrk="1" hangingPunct="1">
              <a:spcBef>
                <a:spcPct val="20000"/>
              </a:spcBef>
              <a:buClr>
                <a:schemeClr val="tx1"/>
              </a:buClr>
              <a:buSzPct val="55000"/>
            </a:pPr>
            <a:r>
              <a:rPr lang="ru-RU" altLang="ru-RU" sz="1400">
                <a:solidFill>
                  <a:srgbClr val="002060"/>
                </a:solidFill>
                <a:latin typeface="Myriad Pro" pitchFamily="34" charset="0"/>
              </a:rPr>
              <a:t>Израиль</a:t>
            </a:r>
          </a:p>
        </p:txBody>
      </p:sp>
      <p:sp>
        <p:nvSpPr>
          <p:cNvPr id="7" name="Text Box 4"/>
          <p:cNvSpPr txBox="1">
            <a:spLocks noChangeArrowheads="1"/>
          </p:cNvSpPr>
          <p:nvPr/>
        </p:nvSpPr>
        <p:spPr bwMode="auto">
          <a:xfrm>
            <a:off x="4165600" y="671513"/>
            <a:ext cx="2540000" cy="6032500"/>
          </a:xfrm>
          <a:prstGeom prst="rect">
            <a:avLst/>
          </a:prstGeom>
          <a:noFill/>
          <a:ln w="9525">
            <a:noFill/>
            <a:miter lim="800000"/>
            <a:headEnd/>
            <a:tailEnd/>
          </a:ln>
        </p:spPr>
        <p:txBody>
          <a:bodyPr lIns="91433" tIns="45716" rIns="91433" bIns="45716">
            <a:spAutoFit/>
          </a:bodyPr>
          <a:lstStyle/>
          <a:p>
            <a:pPr eaLnBrk="1" hangingPunct="1">
              <a:spcBef>
                <a:spcPct val="20000"/>
              </a:spcBef>
              <a:buClr>
                <a:schemeClr val="tx1"/>
              </a:buClr>
              <a:buSzPct val="55000"/>
            </a:pPr>
            <a:r>
              <a:rPr lang="ru-RU" altLang="ru-RU" sz="1400">
                <a:solidFill>
                  <a:srgbClr val="002060"/>
                </a:solidFill>
                <a:latin typeface="Myriad Pro" pitchFamily="34" charset="0"/>
              </a:rPr>
              <a:t>Индонезия</a:t>
            </a:r>
          </a:p>
          <a:p>
            <a:pPr eaLnBrk="1" hangingPunct="1">
              <a:spcBef>
                <a:spcPct val="20000"/>
              </a:spcBef>
              <a:buClr>
                <a:schemeClr val="tx1"/>
              </a:buClr>
              <a:buSzPct val="55000"/>
            </a:pPr>
            <a:r>
              <a:rPr lang="ru-RU" altLang="ru-RU" sz="1400">
                <a:solidFill>
                  <a:srgbClr val="002060"/>
                </a:solidFill>
                <a:latin typeface="Myriad Pro" pitchFamily="34" charset="0"/>
              </a:rPr>
              <a:t>Иордания</a:t>
            </a:r>
          </a:p>
          <a:p>
            <a:pPr eaLnBrk="1" hangingPunct="1">
              <a:spcBef>
                <a:spcPct val="20000"/>
              </a:spcBef>
              <a:buClr>
                <a:schemeClr val="tx1"/>
              </a:buClr>
              <a:buSzPct val="55000"/>
            </a:pPr>
            <a:r>
              <a:rPr lang="ru-RU" altLang="ru-RU" sz="1400">
                <a:solidFill>
                  <a:srgbClr val="002060"/>
                </a:solidFill>
                <a:latin typeface="Myriad Pro" pitchFamily="34" charset="0"/>
              </a:rPr>
              <a:t>Ирландия</a:t>
            </a:r>
          </a:p>
          <a:p>
            <a:pPr eaLnBrk="1" hangingPunct="1">
              <a:spcBef>
                <a:spcPct val="20000"/>
              </a:spcBef>
              <a:buClr>
                <a:schemeClr val="tx1"/>
              </a:buClr>
              <a:buSzPct val="55000"/>
            </a:pPr>
            <a:r>
              <a:rPr lang="ru-RU" altLang="ru-RU" sz="1400">
                <a:solidFill>
                  <a:srgbClr val="002060"/>
                </a:solidFill>
                <a:latin typeface="Myriad Pro" pitchFamily="34" charset="0"/>
              </a:rPr>
              <a:t>Исландия</a:t>
            </a:r>
          </a:p>
          <a:p>
            <a:pPr eaLnBrk="1" hangingPunct="1">
              <a:spcBef>
                <a:spcPct val="20000"/>
              </a:spcBef>
              <a:buClr>
                <a:schemeClr val="tx1"/>
              </a:buClr>
              <a:buSzPct val="55000"/>
            </a:pPr>
            <a:r>
              <a:rPr lang="ru-RU" altLang="ru-RU" sz="1400">
                <a:solidFill>
                  <a:srgbClr val="002060"/>
                </a:solidFill>
                <a:latin typeface="Myriad Pro" pitchFamily="34" charset="0"/>
              </a:rPr>
              <a:t>Испания</a:t>
            </a:r>
          </a:p>
          <a:p>
            <a:pPr eaLnBrk="1" hangingPunct="1">
              <a:spcBef>
                <a:spcPct val="20000"/>
              </a:spcBef>
              <a:buClr>
                <a:schemeClr val="tx1"/>
              </a:buClr>
              <a:buSzPct val="55000"/>
            </a:pPr>
            <a:r>
              <a:rPr lang="ru-RU" altLang="ru-RU" sz="1400">
                <a:solidFill>
                  <a:srgbClr val="002060"/>
                </a:solidFill>
                <a:latin typeface="Myriad Pro" pitchFamily="34" charset="0"/>
              </a:rPr>
              <a:t>Италия</a:t>
            </a:r>
            <a:endParaRPr lang="en-US" altLang="ru-RU" sz="1400">
              <a:solidFill>
                <a:srgbClr val="002060"/>
              </a:solidFill>
              <a:latin typeface="Myriad Pro" pitchFamily="34" charset="0"/>
            </a:endParaRPr>
          </a:p>
          <a:p>
            <a:pPr eaLnBrk="1" hangingPunct="1">
              <a:spcBef>
                <a:spcPct val="20000"/>
              </a:spcBef>
              <a:buClr>
                <a:schemeClr val="tx1"/>
              </a:buClr>
              <a:buSzPct val="55000"/>
            </a:pPr>
            <a:r>
              <a:rPr lang="ru-RU" altLang="ru-RU" sz="1400">
                <a:solidFill>
                  <a:srgbClr val="002060"/>
                </a:solidFill>
                <a:latin typeface="Myriad Pro" pitchFamily="34" charset="0"/>
              </a:rPr>
              <a:t>Казахстан</a:t>
            </a:r>
          </a:p>
          <a:p>
            <a:pPr eaLnBrk="1" hangingPunct="1">
              <a:spcBef>
                <a:spcPct val="20000"/>
              </a:spcBef>
              <a:buClr>
                <a:schemeClr val="tx1"/>
              </a:buClr>
              <a:buSzPct val="55000"/>
            </a:pPr>
            <a:r>
              <a:rPr lang="ru-RU" altLang="ru-RU" sz="1400">
                <a:solidFill>
                  <a:srgbClr val="002060"/>
                </a:solidFill>
                <a:latin typeface="Myriad Pro" pitchFamily="34" charset="0"/>
              </a:rPr>
              <a:t>Канада</a:t>
            </a:r>
          </a:p>
          <a:p>
            <a:pPr eaLnBrk="1" hangingPunct="1">
              <a:spcBef>
                <a:spcPct val="20000"/>
              </a:spcBef>
              <a:buClr>
                <a:schemeClr val="tx1"/>
              </a:buClr>
              <a:buSzPct val="55000"/>
            </a:pPr>
            <a:r>
              <a:rPr lang="ru-RU" altLang="ru-RU" sz="1400">
                <a:solidFill>
                  <a:srgbClr val="002060"/>
                </a:solidFill>
                <a:latin typeface="Myriad Pro" pitchFamily="34" charset="0"/>
              </a:rPr>
              <a:t>Катар</a:t>
            </a:r>
          </a:p>
          <a:p>
            <a:pPr eaLnBrk="1" hangingPunct="1">
              <a:spcBef>
                <a:spcPct val="20000"/>
              </a:spcBef>
              <a:buClr>
                <a:schemeClr val="tx1"/>
              </a:buClr>
              <a:buSzPct val="55000"/>
            </a:pPr>
            <a:r>
              <a:rPr lang="ru-RU" altLang="ru-RU" sz="1400">
                <a:solidFill>
                  <a:srgbClr val="002060"/>
                </a:solidFill>
                <a:latin typeface="Myriad Pro" pitchFamily="34" charset="0"/>
              </a:rPr>
              <a:t>Колумбия</a:t>
            </a:r>
          </a:p>
          <a:p>
            <a:pPr eaLnBrk="1" hangingPunct="1">
              <a:spcBef>
                <a:spcPct val="20000"/>
              </a:spcBef>
              <a:buClr>
                <a:schemeClr val="tx1"/>
              </a:buClr>
              <a:buSzPct val="55000"/>
            </a:pPr>
            <a:r>
              <a:rPr lang="ru-RU" altLang="ru-RU" sz="1400">
                <a:solidFill>
                  <a:srgbClr val="002060"/>
                </a:solidFill>
                <a:latin typeface="Myriad Pro" pitchFamily="34" charset="0"/>
              </a:rPr>
              <a:t>Косово</a:t>
            </a:r>
          </a:p>
          <a:p>
            <a:pPr eaLnBrk="1" hangingPunct="1">
              <a:spcBef>
                <a:spcPct val="20000"/>
              </a:spcBef>
              <a:buClr>
                <a:schemeClr val="tx1"/>
              </a:buClr>
              <a:buSzPct val="55000"/>
            </a:pPr>
            <a:r>
              <a:rPr lang="ru-RU" altLang="ru-RU" sz="1400">
                <a:solidFill>
                  <a:srgbClr val="002060"/>
                </a:solidFill>
                <a:latin typeface="Myriad Pro" pitchFamily="34" charset="0"/>
              </a:rPr>
              <a:t>Коста-Рика</a:t>
            </a:r>
          </a:p>
          <a:p>
            <a:pPr eaLnBrk="1" hangingPunct="1">
              <a:spcBef>
                <a:spcPct val="20000"/>
              </a:spcBef>
              <a:buClr>
                <a:schemeClr val="tx1"/>
              </a:buClr>
              <a:buSzPct val="55000"/>
            </a:pPr>
            <a:r>
              <a:rPr lang="ru-RU" altLang="ru-RU" sz="1400">
                <a:solidFill>
                  <a:srgbClr val="002060"/>
                </a:solidFill>
                <a:latin typeface="Myriad Pro" pitchFamily="34" charset="0"/>
              </a:rPr>
              <a:t>Латвия</a:t>
            </a:r>
          </a:p>
          <a:p>
            <a:pPr eaLnBrk="1" hangingPunct="1">
              <a:spcBef>
                <a:spcPct val="20000"/>
              </a:spcBef>
              <a:buClr>
                <a:schemeClr val="tx1"/>
              </a:buClr>
              <a:buSzPct val="55000"/>
            </a:pPr>
            <a:r>
              <a:rPr lang="ru-RU" altLang="ru-RU" sz="1400">
                <a:solidFill>
                  <a:srgbClr val="002060"/>
                </a:solidFill>
                <a:latin typeface="Myriad Pro" pitchFamily="34" charset="0"/>
              </a:rPr>
              <a:t>Ливан</a:t>
            </a:r>
          </a:p>
          <a:p>
            <a:pPr eaLnBrk="1" hangingPunct="1">
              <a:spcBef>
                <a:spcPct val="20000"/>
              </a:spcBef>
              <a:buClr>
                <a:schemeClr val="tx1"/>
              </a:buClr>
              <a:buSzPct val="55000"/>
            </a:pPr>
            <a:r>
              <a:rPr lang="ru-RU" altLang="ru-RU" sz="1400">
                <a:solidFill>
                  <a:srgbClr val="002060"/>
                </a:solidFill>
                <a:latin typeface="Myriad Pro" pitchFamily="34" charset="0"/>
              </a:rPr>
              <a:t>Литва</a:t>
            </a:r>
          </a:p>
          <a:p>
            <a:pPr eaLnBrk="1" hangingPunct="1">
              <a:spcBef>
                <a:spcPct val="20000"/>
              </a:spcBef>
              <a:buClr>
                <a:schemeClr val="tx1"/>
              </a:buClr>
              <a:buSzPct val="55000"/>
            </a:pPr>
            <a:r>
              <a:rPr lang="ru-RU" altLang="ru-RU" sz="1400">
                <a:solidFill>
                  <a:srgbClr val="002060"/>
                </a:solidFill>
                <a:latin typeface="Myriad Pro" pitchFamily="34" charset="0"/>
              </a:rPr>
              <a:t>Люксембург</a:t>
            </a:r>
          </a:p>
          <a:p>
            <a:pPr eaLnBrk="1" hangingPunct="1">
              <a:spcBef>
                <a:spcPct val="20000"/>
              </a:spcBef>
              <a:buClr>
                <a:schemeClr val="tx1"/>
              </a:buClr>
              <a:buSzPct val="55000"/>
            </a:pPr>
            <a:r>
              <a:rPr lang="ru-RU" altLang="ru-RU" sz="1400">
                <a:solidFill>
                  <a:srgbClr val="002060"/>
                </a:solidFill>
                <a:latin typeface="Myriad Pro" pitchFamily="34" charset="0"/>
              </a:rPr>
              <a:t>Макао (Китай)</a:t>
            </a:r>
          </a:p>
          <a:p>
            <a:pPr eaLnBrk="1" hangingPunct="1">
              <a:spcBef>
                <a:spcPct val="20000"/>
              </a:spcBef>
              <a:buClr>
                <a:schemeClr val="tx1"/>
              </a:buClr>
              <a:buSzPct val="55000"/>
            </a:pPr>
            <a:r>
              <a:rPr lang="ru-RU" altLang="ru-RU" sz="1400">
                <a:solidFill>
                  <a:srgbClr val="002060"/>
                </a:solidFill>
                <a:latin typeface="Myriad Pro" pitchFamily="34" charset="0"/>
              </a:rPr>
              <a:t>Македония</a:t>
            </a:r>
          </a:p>
          <a:p>
            <a:pPr eaLnBrk="1" hangingPunct="1">
              <a:spcBef>
                <a:spcPct val="20000"/>
              </a:spcBef>
              <a:buClr>
                <a:schemeClr val="tx1"/>
              </a:buClr>
              <a:buSzPct val="55000"/>
            </a:pPr>
            <a:r>
              <a:rPr lang="ru-RU" altLang="ru-RU" sz="1400">
                <a:solidFill>
                  <a:srgbClr val="002060"/>
                </a:solidFill>
                <a:latin typeface="Myriad Pro" pitchFamily="34" charset="0"/>
              </a:rPr>
              <a:t>Малайзия</a:t>
            </a:r>
          </a:p>
          <a:p>
            <a:pPr eaLnBrk="1" hangingPunct="1">
              <a:spcBef>
                <a:spcPct val="20000"/>
              </a:spcBef>
              <a:buClr>
                <a:schemeClr val="tx1"/>
              </a:buClr>
              <a:buSzPct val="55000"/>
            </a:pPr>
            <a:r>
              <a:rPr lang="ru-RU" altLang="ru-RU" sz="1400">
                <a:solidFill>
                  <a:srgbClr val="002060"/>
                </a:solidFill>
                <a:latin typeface="Myriad Pro" pitchFamily="34" charset="0"/>
              </a:rPr>
              <a:t>Мальта</a:t>
            </a:r>
          </a:p>
          <a:p>
            <a:pPr eaLnBrk="1" hangingPunct="1">
              <a:spcBef>
                <a:spcPct val="20000"/>
              </a:spcBef>
              <a:buClr>
                <a:schemeClr val="tx1"/>
              </a:buClr>
              <a:buSzPct val="55000"/>
            </a:pPr>
            <a:r>
              <a:rPr lang="ru-RU" altLang="ru-RU" sz="1400">
                <a:solidFill>
                  <a:srgbClr val="002060"/>
                </a:solidFill>
                <a:latin typeface="Myriad Pro" pitchFamily="34" charset="0"/>
              </a:rPr>
              <a:t>Морокко</a:t>
            </a:r>
          </a:p>
          <a:p>
            <a:pPr eaLnBrk="1" hangingPunct="1">
              <a:spcBef>
                <a:spcPct val="20000"/>
              </a:spcBef>
              <a:buClr>
                <a:schemeClr val="tx1"/>
              </a:buClr>
              <a:buSzPct val="55000"/>
            </a:pPr>
            <a:r>
              <a:rPr lang="ru-RU" altLang="ru-RU" sz="1400">
                <a:solidFill>
                  <a:srgbClr val="002060"/>
                </a:solidFill>
                <a:latin typeface="Myriad Pro" pitchFamily="34" charset="0"/>
              </a:rPr>
              <a:t>Мексика</a:t>
            </a:r>
            <a:endParaRPr lang="en-US" altLang="ru-RU" sz="1400">
              <a:solidFill>
                <a:srgbClr val="002060"/>
              </a:solidFill>
              <a:latin typeface="Myriad Pro" pitchFamily="34" charset="0"/>
            </a:endParaRPr>
          </a:p>
          <a:p>
            <a:pPr eaLnBrk="1" hangingPunct="1">
              <a:spcBef>
                <a:spcPct val="20000"/>
              </a:spcBef>
              <a:buClr>
                <a:schemeClr val="tx1"/>
              </a:buClr>
              <a:buSzPct val="55000"/>
            </a:pPr>
            <a:endParaRPr lang="en-US" altLang="ru-RU" sz="1600">
              <a:solidFill>
                <a:srgbClr val="002060"/>
              </a:solidFill>
              <a:latin typeface="Myriad Pro" pitchFamily="34" charset="0"/>
            </a:endParaRPr>
          </a:p>
        </p:txBody>
      </p:sp>
      <p:sp>
        <p:nvSpPr>
          <p:cNvPr id="8" name="Text Box 5"/>
          <p:cNvSpPr txBox="1">
            <a:spLocks noChangeArrowheads="1"/>
          </p:cNvSpPr>
          <p:nvPr/>
        </p:nvSpPr>
        <p:spPr bwMode="auto">
          <a:xfrm>
            <a:off x="6604000" y="603251"/>
            <a:ext cx="3251200" cy="5649913"/>
          </a:xfrm>
          <a:prstGeom prst="rect">
            <a:avLst/>
          </a:prstGeom>
          <a:noFill/>
          <a:ln w="9525">
            <a:noFill/>
            <a:miter lim="800000"/>
            <a:headEnd/>
            <a:tailEnd/>
          </a:ln>
        </p:spPr>
        <p:txBody>
          <a:bodyPr lIns="91433" tIns="45716" rIns="91433" bIns="45716">
            <a:spAutoFit/>
          </a:bodyPr>
          <a:lstStyle/>
          <a:p>
            <a:pPr eaLnBrk="1" hangingPunct="1">
              <a:spcBef>
                <a:spcPct val="20000"/>
              </a:spcBef>
              <a:buClr>
                <a:schemeClr val="tx1"/>
              </a:buClr>
              <a:buSzPct val="55000"/>
            </a:pPr>
            <a:r>
              <a:rPr lang="ru-RU" altLang="ru-RU" sz="1400">
                <a:solidFill>
                  <a:srgbClr val="002060"/>
                </a:solidFill>
                <a:latin typeface="Myriad Pro" pitchFamily="34" charset="0"/>
              </a:rPr>
              <a:t>Молдова</a:t>
            </a:r>
          </a:p>
          <a:p>
            <a:pPr eaLnBrk="1" hangingPunct="1">
              <a:spcBef>
                <a:spcPct val="20000"/>
              </a:spcBef>
              <a:buClr>
                <a:schemeClr val="tx1"/>
              </a:buClr>
              <a:buSzPct val="55000"/>
            </a:pPr>
            <a:r>
              <a:rPr lang="ru-RU" altLang="ru-RU" sz="1400">
                <a:solidFill>
                  <a:srgbClr val="002060"/>
                </a:solidFill>
                <a:latin typeface="Myriad Pro" pitchFamily="34" charset="0"/>
              </a:rPr>
              <a:t>Нидерланды</a:t>
            </a:r>
          </a:p>
          <a:p>
            <a:pPr eaLnBrk="1" hangingPunct="1">
              <a:spcBef>
                <a:spcPct val="20000"/>
              </a:spcBef>
              <a:buClr>
                <a:schemeClr val="tx1"/>
              </a:buClr>
              <a:buSzPct val="55000"/>
            </a:pPr>
            <a:r>
              <a:rPr lang="ru-RU" altLang="ru-RU" sz="1400">
                <a:solidFill>
                  <a:srgbClr val="002060"/>
                </a:solidFill>
                <a:latin typeface="Myriad Pro" pitchFamily="34" charset="0"/>
              </a:rPr>
              <a:t>Новая Зеландия</a:t>
            </a:r>
          </a:p>
          <a:p>
            <a:pPr eaLnBrk="1" hangingPunct="1">
              <a:spcBef>
                <a:spcPct val="20000"/>
              </a:spcBef>
              <a:buClr>
                <a:schemeClr val="tx1"/>
              </a:buClr>
              <a:buSzPct val="55000"/>
            </a:pPr>
            <a:r>
              <a:rPr lang="ru-RU" altLang="ru-RU" sz="1400">
                <a:solidFill>
                  <a:srgbClr val="002060"/>
                </a:solidFill>
                <a:latin typeface="Myriad Pro" pitchFamily="34" charset="0"/>
              </a:rPr>
              <a:t>Норвегия</a:t>
            </a:r>
          </a:p>
          <a:p>
            <a:pPr eaLnBrk="1" hangingPunct="1">
              <a:spcBef>
                <a:spcPct val="20000"/>
              </a:spcBef>
              <a:buClr>
                <a:schemeClr val="tx1"/>
              </a:buClr>
              <a:buSzPct val="55000"/>
            </a:pPr>
            <a:r>
              <a:rPr lang="ru-RU" altLang="ru-RU" sz="1400">
                <a:solidFill>
                  <a:srgbClr val="002060"/>
                </a:solidFill>
                <a:latin typeface="Myriad Pro" pitchFamily="34" charset="0"/>
              </a:rPr>
              <a:t>ОАЭ</a:t>
            </a:r>
          </a:p>
          <a:p>
            <a:pPr eaLnBrk="1" hangingPunct="1">
              <a:spcBef>
                <a:spcPct val="20000"/>
              </a:spcBef>
              <a:buClr>
                <a:schemeClr val="tx1"/>
              </a:buClr>
              <a:buSzPct val="55000"/>
            </a:pPr>
            <a:r>
              <a:rPr lang="ru-RU" altLang="ru-RU" sz="1400">
                <a:solidFill>
                  <a:srgbClr val="002060"/>
                </a:solidFill>
                <a:latin typeface="Myriad Pro" pitchFamily="34" charset="0"/>
              </a:rPr>
              <a:t>Перу</a:t>
            </a:r>
          </a:p>
          <a:p>
            <a:pPr eaLnBrk="1" hangingPunct="1">
              <a:spcBef>
                <a:spcPct val="20000"/>
              </a:spcBef>
              <a:buClr>
                <a:schemeClr val="tx1"/>
              </a:buClr>
              <a:buSzPct val="55000"/>
            </a:pPr>
            <a:r>
              <a:rPr lang="ru-RU" altLang="ru-RU" sz="1400">
                <a:solidFill>
                  <a:srgbClr val="002060"/>
                </a:solidFill>
                <a:latin typeface="Myriad Pro" pitchFamily="34" charset="0"/>
              </a:rPr>
              <a:t>Польша</a:t>
            </a:r>
          </a:p>
          <a:p>
            <a:pPr eaLnBrk="1" hangingPunct="1">
              <a:spcBef>
                <a:spcPct val="20000"/>
              </a:spcBef>
              <a:buClr>
                <a:schemeClr val="tx1"/>
              </a:buClr>
              <a:buSzPct val="55000"/>
            </a:pPr>
            <a:r>
              <a:rPr lang="ru-RU" altLang="ru-RU" sz="1400">
                <a:solidFill>
                  <a:srgbClr val="002060"/>
                </a:solidFill>
                <a:latin typeface="Myriad Pro" pitchFamily="34" charset="0"/>
              </a:rPr>
              <a:t>Португалия</a:t>
            </a:r>
          </a:p>
          <a:p>
            <a:pPr eaLnBrk="1" hangingPunct="1">
              <a:spcBef>
                <a:spcPct val="20000"/>
              </a:spcBef>
              <a:buClr>
                <a:schemeClr val="tx1"/>
              </a:buClr>
              <a:buSzPct val="55000"/>
            </a:pPr>
            <a:r>
              <a:rPr lang="ru-RU" altLang="ru-RU" sz="1400">
                <a:solidFill>
                  <a:srgbClr val="002060"/>
                </a:solidFill>
                <a:latin typeface="Myriad Pro" pitchFamily="34" charset="0"/>
              </a:rPr>
              <a:t>Республика Корея</a:t>
            </a:r>
            <a:endParaRPr lang="en-US" altLang="ru-RU" sz="1400">
              <a:solidFill>
                <a:srgbClr val="002060"/>
              </a:solidFill>
              <a:latin typeface="Myriad Pro" pitchFamily="34" charset="0"/>
            </a:endParaRPr>
          </a:p>
          <a:p>
            <a:pPr eaLnBrk="1" hangingPunct="1">
              <a:spcBef>
                <a:spcPct val="20000"/>
              </a:spcBef>
              <a:buClr>
                <a:schemeClr val="tx1"/>
              </a:buClr>
              <a:buSzPct val="55000"/>
            </a:pPr>
            <a:r>
              <a:rPr lang="ru-RU" altLang="ru-RU" sz="1400">
                <a:solidFill>
                  <a:srgbClr val="FF0000"/>
                </a:solidFill>
                <a:latin typeface="Myriad Pro" pitchFamily="34" charset="0"/>
              </a:rPr>
              <a:t>Российская Федерация</a:t>
            </a:r>
          </a:p>
          <a:p>
            <a:pPr eaLnBrk="1" hangingPunct="1">
              <a:spcBef>
                <a:spcPct val="20000"/>
              </a:spcBef>
              <a:buClr>
                <a:schemeClr val="tx1"/>
              </a:buClr>
              <a:buSzPct val="55000"/>
            </a:pPr>
            <a:r>
              <a:rPr lang="ru-RU" altLang="ru-RU" sz="1400">
                <a:solidFill>
                  <a:srgbClr val="FF0000"/>
                </a:solidFill>
                <a:latin typeface="Myriad Pro" pitchFamily="34" charset="0"/>
              </a:rPr>
              <a:t>г</a:t>
            </a:r>
            <a:r>
              <a:rPr lang="en-US" altLang="ru-RU" sz="1400">
                <a:solidFill>
                  <a:srgbClr val="FF0000"/>
                </a:solidFill>
                <a:latin typeface="Myriad Pro" pitchFamily="34" charset="0"/>
              </a:rPr>
              <a:t>.</a:t>
            </a:r>
            <a:r>
              <a:rPr lang="ru-RU" altLang="ru-RU" sz="1400">
                <a:solidFill>
                  <a:srgbClr val="FF0000"/>
                </a:solidFill>
                <a:latin typeface="Myriad Pro" pitchFamily="34" charset="0"/>
              </a:rPr>
              <a:t> Москва</a:t>
            </a:r>
          </a:p>
          <a:p>
            <a:pPr eaLnBrk="1" hangingPunct="1">
              <a:spcBef>
                <a:spcPct val="20000"/>
              </a:spcBef>
              <a:buClr>
                <a:schemeClr val="tx1"/>
              </a:buClr>
              <a:buSzPct val="55000"/>
            </a:pPr>
            <a:r>
              <a:rPr lang="ru-RU" altLang="ru-RU" sz="1400">
                <a:solidFill>
                  <a:srgbClr val="FF0000"/>
                </a:solidFill>
                <a:latin typeface="Myriad Pro" pitchFamily="34" charset="0"/>
              </a:rPr>
              <a:t>Республика Татарстан</a:t>
            </a:r>
          </a:p>
          <a:p>
            <a:pPr eaLnBrk="1" hangingPunct="1">
              <a:spcBef>
                <a:spcPct val="20000"/>
              </a:spcBef>
              <a:buClr>
                <a:schemeClr val="tx1"/>
              </a:buClr>
              <a:buSzPct val="55000"/>
            </a:pPr>
            <a:r>
              <a:rPr lang="ru-RU" altLang="ru-RU" sz="1400">
                <a:solidFill>
                  <a:srgbClr val="FF0000"/>
                </a:solidFill>
                <a:latin typeface="Myriad Pro" pitchFamily="34" charset="0"/>
              </a:rPr>
              <a:t>Московская область</a:t>
            </a:r>
          </a:p>
          <a:p>
            <a:pPr eaLnBrk="1" hangingPunct="1">
              <a:spcBef>
                <a:spcPct val="20000"/>
              </a:spcBef>
              <a:buClr>
                <a:schemeClr val="tx1"/>
              </a:buClr>
              <a:buSzPct val="55000"/>
            </a:pPr>
            <a:r>
              <a:rPr lang="ru-RU" altLang="ru-RU" sz="1400">
                <a:solidFill>
                  <a:srgbClr val="FF0000"/>
                </a:solidFill>
                <a:latin typeface="Myriad Pro" pitchFamily="34" charset="0"/>
              </a:rPr>
              <a:t>9 регионов РФ  (финансовая грамотность)</a:t>
            </a:r>
          </a:p>
          <a:p>
            <a:pPr eaLnBrk="1" hangingPunct="1">
              <a:spcBef>
                <a:spcPct val="20000"/>
              </a:spcBef>
              <a:buClr>
                <a:schemeClr val="tx1"/>
              </a:buClr>
              <a:buSzPct val="55000"/>
            </a:pPr>
            <a:r>
              <a:rPr lang="ru-RU" altLang="ru-RU" sz="1400">
                <a:solidFill>
                  <a:srgbClr val="002060"/>
                </a:solidFill>
                <a:latin typeface="Myriad Pro" pitchFamily="34" charset="0"/>
              </a:rPr>
              <a:t>Румыния</a:t>
            </a:r>
          </a:p>
          <a:p>
            <a:pPr eaLnBrk="1" hangingPunct="1">
              <a:spcBef>
                <a:spcPct val="20000"/>
              </a:spcBef>
              <a:buClr>
                <a:schemeClr val="tx1"/>
              </a:buClr>
              <a:buSzPct val="55000"/>
            </a:pPr>
            <a:r>
              <a:rPr lang="ru-RU" altLang="ru-RU" sz="1400">
                <a:solidFill>
                  <a:srgbClr val="002060"/>
                </a:solidFill>
                <a:latin typeface="Myriad Pro" pitchFamily="34" charset="0"/>
              </a:rPr>
              <a:t>Саудовская Аравия</a:t>
            </a:r>
          </a:p>
          <a:p>
            <a:pPr eaLnBrk="1" hangingPunct="1">
              <a:spcBef>
                <a:spcPct val="20000"/>
              </a:spcBef>
              <a:buClr>
                <a:schemeClr val="tx1"/>
              </a:buClr>
              <a:buSzPct val="55000"/>
            </a:pPr>
            <a:r>
              <a:rPr lang="ru-RU" altLang="ru-RU" sz="1400">
                <a:solidFill>
                  <a:srgbClr val="002060"/>
                </a:solidFill>
                <a:latin typeface="Myriad Pro" pitchFamily="34" charset="0"/>
              </a:rPr>
              <a:t>Сербия</a:t>
            </a:r>
          </a:p>
          <a:p>
            <a:pPr eaLnBrk="1" hangingPunct="1">
              <a:spcBef>
                <a:spcPct val="20000"/>
              </a:spcBef>
              <a:buClr>
                <a:schemeClr val="tx1"/>
              </a:buClr>
              <a:buSzPct val="55000"/>
            </a:pPr>
            <a:r>
              <a:rPr lang="ru-RU" altLang="ru-RU" sz="1400">
                <a:solidFill>
                  <a:srgbClr val="002060"/>
                </a:solidFill>
                <a:latin typeface="Myriad Pro" pitchFamily="34" charset="0"/>
              </a:rPr>
              <a:t>Сингапур</a:t>
            </a:r>
          </a:p>
          <a:p>
            <a:pPr eaLnBrk="1" hangingPunct="1">
              <a:spcBef>
                <a:spcPct val="20000"/>
              </a:spcBef>
              <a:buClr>
                <a:schemeClr val="tx1"/>
              </a:buClr>
              <a:buSzPct val="55000"/>
            </a:pPr>
            <a:r>
              <a:rPr lang="ru-RU" altLang="ru-RU" sz="1400">
                <a:solidFill>
                  <a:srgbClr val="002060"/>
                </a:solidFill>
                <a:latin typeface="Myriad Pro" pitchFamily="34" charset="0"/>
              </a:rPr>
              <a:t>Словацкая Республика</a:t>
            </a:r>
          </a:p>
          <a:p>
            <a:pPr eaLnBrk="1" hangingPunct="1">
              <a:spcBef>
                <a:spcPct val="20000"/>
              </a:spcBef>
              <a:buClr>
                <a:schemeClr val="tx1"/>
              </a:buClr>
              <a:buSzPct val="55000"/>
            </a:pPr>
            <a:r>
              <a:rPr lang="ru-RU" altLang="ru-RU" sz="1400">
                <a:solidFill>
                  <a:srgbClr val="002060"/>
                </a:solidFill>
                <a:latin typeface="Myriad Pro" pitchFamily="34" charset="0"/>
              </a:rPr>
              <a:t>Словения</a:t>
            </a:r>
          </a:p>
        </p:txBody>
      </p:sp>
      <p:sp>
        <p:nvSpPr>
          <p:cNvPr id="10245" name="Заголовок 12"/>
          <p:cNvSpPr txBox="1">
            <a:spLocks/>
          </p:cNvSpPr>
          <p:nvPr/>
        </p:nvSpPr>
        <p:spPr bwMode="auto">
          <a:xfrm>
            <a:off x="812800" y="0"/>
            <a:ext cx="11379200" cy="685800"/>
          </a:xfrm>
          <a:prstGeom prst="rect">
            <a:avLst/>
          </a:prstGeom>
          <a:noFill/>
          <a:ln w="9525">
            <a:noFill/>
            <a:miter lim="800000"/>
            <a:headEnd/>
            <a:tailEnd/>
          </a:ln>
        </p:spPr>
        <p:txBody>
          <a:bodyPr lIns="91433" tIns="45716" rIns="91433" bIns="45716" anchor="b"/>
          <a:lstStyle/>
          <a:p>
            <a:pPr algn="ctr" eaLnBrk="1" hangingPunct="1">
              <a:spcBef>
                <a:spcPct val="20000"/>
              </a:spcBef>
              <a:buClr>
                <a:schemeClr val="tx1"/>
              </a:buClr>
              <a:buSzPct val="55000"/>
            </a:pPr>
            <a:r>
              <a:rPr lang="ru-RU" altLang="ru-RU" sz="3000">
                <a:solidFill>
                  <a:srgbClr val="3B5A79"/>
                </a:solidFill>
                <a:ea typeface="MS PGothic" pitchFamily="34" charset="-128"/>
              </a:rPr>
              <a:t>Страны-участницы </a:t>
            </a:r>
            <a:r>
              <a:rPr lang="en-US" altLang="ru-RU" sz="3000">
                <a:solidFill>
                  <a:srgbClr val="3B5A79"/>
                </a:solidFill>
                <a:ea typeface="MS PGothic" pitchFamily="34" charset="-128"/>
              </a:rPr>
              <a:t>PISA</a:t>
            </a:r>
            <a:r>
              <a:rPr lang="ru-RU" altLang="ru-RU" sz="3000">
                <a:solidFill>
                  <a:srgbClr val="3B5A79"/>
                </a:solidFill>
                <a:ea typeface="MS PGothic" pitchFamily="34" charset="-128"/>
              </a:rPr>
              <a:t>-2018</a:t>
            </a:r>
          </a:p>
        </p:txBody>
      </p:sp>
      <p:sp>
        <p:nvSpPr>
          <p:cNvPr id="10" name="TextBox 9"/>
          <p:cNvSpPr txBox="1">
            <a:spLocks noChangeArrowheads="1"/>
          </p:cNvSpPr>
          <p:nvPr/>
        </p:nvSpPr>
        <p:spPr bwMode="auto">
          <a:xfrm>
            <a:off x="9550401" y="762000"/>
            <a:ext cx="2724151" cy="4961350"/>
          </a:xfrm>
          <a:prstGeom prst="rect">
            <a:avLst/>
          </a:prstGeom>
          <a:noFill/>
          <a:ln w="9525">
            <a:noFill/>
            <a:miter lim="800000"/>
            <a:headEnd/>
            <a:tailEnd/>
          </a:ln>
        </p:spPr>
        <p:txBody>
          <a:bodyPr lIns="91433" tIns="45716" rIns="91433" bIns="45716">
            <a:spAutoFit/>
          </a:bodyPr>
          <a:lstStyle/>
          <a:p>
            <a:pPr eaLnBrk="1" hangingPunct="1">
              <a:spcBef>
                <a:spcPct val="20000"/>
              </a:spcBef>
              <a:buClr>
                <a:schemeClr val="tx1"/>
              </a:buClr>
              <a:buSzPct val="55000"/>
            </a:pPr>
            <a:r>
              <a:rPr lang="ru-RU" altLang="ru-RU" sz="1400">
                <a:solidFill>
                  <a:srgbClr val="002060"/>
                </a:solidFill>
                <a:latin typeface="Myriad Pro" pitchFamily="34" charset="0"/>
              </a:rPr>
              <a:t>США</a:t>
            </a:r>
          </a:p>
          <a:p>
            <a:pPr eaLnBrk="1" hangingPunct="1">
              <a:spcBef>
                <a:spcPct val="20000"/>
              </a:spcBef>
              <a:buClr>
                <a:schemeClr val="tx1"/>
              </a:buClr>
              <a:buSzPct val="55000"/>
            </a:pPr>
            <a:r>
              <a:rPr lang="ru-RU" altLang="ru-RU" sz="1400">
                <a:solidFill>
                  <a:srgbClr val="002060"/>
                </a:solidFill>
                <a:latin typeface="Myriad Pro" pitchFamily="34" charset="0"/>
              </a:rPr>
              <a:t>Таиланд</a:t>
            </a:r>
          </a:p>
          <a:p>
            <a:pPr eaLnBrk="1" hangingPunct="1">
              <a:spcBef>
                <a:spcPct val="20000"/>
              </a:spcBef>
              <a:buClr>
                <a:schemeClr val="tx1"/>
              </a:buClr>
              <a:buSzPct val="55000"/>
            </a:pPr>
            <a:r>
              <a:rPr lang="ru-RU" altLang="ru-RU" sz="1400">
                <a:solidFill>
                  <a:srgbClr val="002060"/>
                </a:solidFill>
                <a:latin typeface="Myriad Pro" pitchFamily="34" charset="0"/>
              </a:rPr>
              <a:t>Тайвань</a:t>
            </a:r>
          </a:p>
          <a:p>
            <a:pPr eaLnBrk="1" hangingPunct="1">
              <a:spcBef>
                <a:spcPct val="20000"/>
              </a:spcBef>
              <a:buClr>
                <a:schemeClr val="tx1"/>
              </a:buClr>
              <a:buSzPct val="55000"/>
            </a:pPr>
            <a:r>
              <a:rPr lang="ru-RU" altLang="ru-RU" sz="1400">
                <a:solidFill>
                  <a:srgbClr val="002060"/>
                </a:solidFill>
                <a:latin typeface="Myriad Pro" pitchFamily="34" charset="0"/>
              </a:rPr>
              <a:t>Тринидад и Тобаго</a:t>
            </a:r>
          </a:p>
          <a:p>
            <a:pPr eaLnBrk="1" hangingPunct="1">
              <a:spcBef>
                <a:spcPct val="20000"/>
              </a:spcBef>
              <a:buClr>
                <a:schemeClr val="tx1"/>
              </a:buClr>
              <a:buSzPct val="55000"/>
            </a:pPr>
            <a:r>
              <a:rPr lang="ru-RU" altLang="ru-RU" sz="1400">
                <a:solidFill>
                  <a:srgbClr val="002060"/>
                </a:solidFill>
                <a:latin typeface="Myriad Pro" pitchFamily="34" charset="0"/>
              </a:rPr>
              <a:t>Турция</a:t>
            </a:r>
            <a:endParaRPr lang="en-US" altLang="ru-RU" sz="1400">
              <a:solidFill>
                <a:srgbClr val="002060"/>
              </a:solidFill>
              <a:latin typeface="Myriad Pro" pitchFamily="34" charset="0"/>
            </a:endParaRPr>
          </a:p>
          <a:p>
            <a:pPr eaLnBrk="1" hangingPunct="1">
              <a:spcBef>
                <a:spcPct val="20000"/>
              </a:spcBef>
              <a:buClr>
                <a:schemeClr val="tx1"/>
              </a:buClr>
              <a:buSzPct val="55000"/>
            </a:pPr>
            <a:r>
              <a:rPr lang="ru-RU" altLang="ru-RU" sz="1400">
                <a:solidFill>
                  <a:srgbClr val="002060"/>
                </a:solidFill>
                <a:latin typeface="Myriad Pro" pitchFamily="34" charset="0"/>
              </a:rPr>
              <a:t>Украина</a:t>
            </a:r>
          </a:p>
          <a:p>
            <a:pPr eaLnBrk="1" hangingPunct="1">
              <a:spcBef>
                <a:spcPct val="20000"/>
              </a:spcBef>
              <a:buClr>
                <a:schemeClr val="tx1"/>
              </a:buClr>
              <a:buSzPct val="55000"/>
            </a:pPr>
            <a:r>
              <a:rPr lang="ru-RU" altLang="ru-RU" sz="1400">
                <a:solidFill>
                  <a:srgbClr val="002060"/>
                </a:solidFill>
                <a:latin typeface="Myriad Pro" pitchFamily="34" charset="0"/>
              </a:rPr>
              <a:t>Уругвай</a:t>
            </a:r>
          </a:p>
          <a:p>
            <a:pPr eaLnBrk="1" hangingPunct="1">
              <a:spcBef>
                <a:spcPct val="20000"/>
              </a:spcBef>
              <a:buClr>
                <a:schemeClr val="tx1"/>
              </a:buClr>
              <a:buSzPct val="55000"/>
            </a:pPr>
            <a:r>
              <a:rPr lang="ru-RU" altLang="ru-RU" sz="1400">
                <a:solidFill>
                  <a:srgbClr val="002060"/>
                </a:solidFill>
                <a:latin typeface="Myriad Pro" pitchFamily="34" charset="0"/>
              </a:rPr>
              <a:t>Филиппины</a:t>
            </a:r>
          </a:p>
          <a:p>
            <a:pPr eaLnBrk="1" hangingPunct="1">
              <a:spcBef>
                <a:spcPct val="20000"/>
              </a:spcBef>
              <a:buClr>
                <a:schemeClr val="tx1"/>
              </a:buClr>
              <a:buSzPct val="55000"/>
            </a:pPr>
            <a:r>
              <a:rPr lang="ru-RU" altLang="ru-RU" sz="1400">
                <a:solidFill>
                  <a:srgbClr val="002060"/>
                </a:solidFill>
                <a:latin typeface="Myriad Pro" pitchFamily="34" charset="0"/>
              </a:rPr>
              <a:t>Финляндия</a:t>
            </a:r>
          </a:p>
          <a:p>
            <a:pPr eaLnBrk="1" hangingPunct="1">
              <a:spcBef>
                <a:spcPct val="20000"/>
              </a:spcBef>
              <a:buClr>
                <a:schemeClr val="tx1"/>
              </a:buClr>
              <a:buSzPct val="55000"/>
            </a:pPr>
            <a:r>
              <a:rPr lang="ru-RU" altLang="ru-RU" sz="1400">
                <a:solidFill>
                  <a:srgbClr val="002060"/>
                </a:solidFill>
                <a:latin typeface="Myriad Pro" pitchFamily="34" charset="0"/>
              </a:rPr>
              <a:t>Франция</a:t>
            </a:r>
          </a:p>
          <a:p>
            <a:pPr eaLnBrk="1" hangingPunct="1">
              <a:spcBef>
                <a:spcPct val="20000"/>
              </a:spcBef>
              <a:buClr>
                <a:schemeClr val="tx1"/>
              </a:buClr>
              <a:buSzPct val="55000"/>
            </a:pPr>
            <a:r>
              <a:rPr lang="ru-RU" altLang="ru-RU" sz="1400">
                <a:solidFill>
                  <a:srgbClr val="002060"/>
                </a:solidFill>
                <a:latin typeface="Myriad Pro" pitchFamily="34" charset="0"/>
              </a:rPr>
              <a:t>Хорватия</a:t>
            </a:r>
          </a:p>
          <a:p>
            <a:pPr eaLnBrk="1" hangingPunct="1">
              <a:spcBef>
                <a:spcPct val="20000"/>
              </a:spcBef>
              <a:buClr>
                <a:schemeClr val="tx1"/>
              </a:buClr>
              <a:buSzPct val="55000"/>
            </a:pPr>
            <a:r>
              <a:rPr lang="ru-RU" altLang="ru-RU" sz="1400">
                <a:solidFill>
                  <a:srgbClr val="002060"/>
                </a:solidFill>
                <a:latin typeface="Myriad Pro" pitchFamily="34" charset="0"/>
              </a:rPr>
              <a:t>Черногория</a:t>
            </a:r>
          </a:p>
          <a:p>
            <a:pPr eaLnBrk="1" hangingPunct="1">
              <a:spcBef>
                <a:spcPct val="20000"/>
              </a:spcBef>
              <a:buClr>
                <a:schemeClr val="tx1"/>
              </a:buClr>
              <a:buSzPct val="55000"/>
            </a:pPr>
            <a:r>
              <a:rPr lang="ru-RU" altLang="ru-RU" sz="1400">
                <a:solidFill>
                  <a:srgbClr val="002060"/>
                </a:solidFill>
                <a:latin typeface="Myriad Pro" pitchFamily="34" charset="0"/>
              </a:rPr>
              <a:t>Чешская Республика</a:t>
            </a:r>
          </a:p>
          <a:p>
            <a:pPr eaLnBrk="1" hangingPunct="1">
              <a:spcBef>
                <a:spcPct val="20000"/>
              </a:spcBef>
              <a:buClr>
                <a:schemeClr val="tx1"/>
              </a:buClr>
              <a:buSzPct val="55000"/>
            </a:pPr>
            <a:r>
              <a:rPr lang="ru-RU" altLang="ru-RU" sz="1400">
                <a:solidFill>
                  <a:srgbClr val="002060"/>
                </a:solidFill>
                <a:latin typeface="Myriad Pro" pitchFamily="34" charset="0"/>
              </a:rPr>
              <a:t>Чили</a:t>
            </a:r>
          </a:p>
          <a:p>
            <a:pPr eaLnBrk="1" hangingPunct="1">
              <a:spcBef>
                <a:spcPct val="20000"/>
              </a:spcBef>
              <a:buClr>
                <a:schemeClr val="tx1"/>
              </a:buClr>
              <a:buSzPct val="55000"/>
            </a:pPr>
            <a:r>
              <a:rPr lang="ru-RU" altLang="ru-RU" sz="1400">
                <a:solidFill>
                  <a:srgbClr val="002060"/>
                </a:solidFill>
                <a:latin typeface="Myriad Pro" pitchFamily="34" charset="0"/>
              </a:rPr>
              <a:t>Швейцария</a:t>
            </a:r>
          </a:p>
          <a:p>
            <a:pPr eaLnBrk="1" hangingPunct="1">
              <a:spcBef>
                <a:spcPct val="20000"/>
              </a:spcBef>
              <a:buClr>
                <a:schemeClr val="tx1"/>
              </a:buClr>
              <a:buSzPct val="55000"/>
            </a:pPr>
            <a:r>
              <a:rPr lang="ru-RU" altLang="ru-RU" sz="1400">
                <a:solidFill>
                  <a:srgbClr val="002060"/>
                </a:solidFill>
                <a:latin typeface="Myriad Pro" pitchFamily="34" charset="0"/>
              </a:rPr>
              <a:t>Швеция</a:t>
            </a:r>
          </a:p>
          <a:p>
            <a:pPr eaLnBrk="1" hangingPunct="1">
              <a:spcBef>
                <a:spcPct val="20000"/>
              </a:spcBef>
              <a:buClr>
                <a:schemeClr val="tx1"/>
              </a:buClr>
              <a:buSzPct val="55000"/>
            </a:pPr>
            <a:r>
              <a:rPr lang="ru-RU" altLang="ru-RU" sz="1400">
                <a:solidFill>
                  <a:srgbClr val="002060"/>
                </a:solidFill>
                <a:latin typeface="Myriad Pro" pitchFamily="34" charset="0"/>
              </a:rPr>
              <a:t>Шотландия</a:t>
            </a:r>
          </a:p>
          <a:p>
            <a:pPr eaLnBrk="1" hangingPunct="1">
              <a:spcBef>
                <a:spcPct val="20000"/>
              </a:spcBef>
              <a:buClr>
                <a:schemeClr val="tx1"/>
              </a:buClr>
              <a:buSzPct val="55000"/>
            </a:pPr>
            <a:r>
              <a:rPr lang="ru-RU" altLang="ru-RU" sz="1400">
                <a:solidFill>
                  <a:srgbClr val="002060"/>
                </a:solidFill>
                <a:latin typeface="Myriad Pro" pitchFamily="34" charset="0"/>
              </a:rPr>
              <a:t>Эстония</a:t>
            </a:r>
          </a:p>
          <a:p>
            <a:pPr eaLnBrk="1" hangingPunct="1">
              <a:spcBef>
                <a:spcPct val="20000"/>
              </a:spcBef>
              <a:buClr>
                <a:schemeClr val="tx1"/>
              </a:buClr>
              <a:buSzPct val="55000"/>
            </a:pPr>
            <a:r>
              <a:rPr lang="ru-RU" altLang="ru-RU" sz="1400">
                <a:solidFill>
                  <a:srgbClr val="002060"/>
                </a:solidFill>
                <a:latin typeface="Myriad Pro" pitchFamily="34" charset="0"/>
              </a:rPr>
              <a:t>Япония</a:t>
            </a:r>
            <a:endParaRPr lang="en-US" altLang="ru-RU" sz="1400">
              <a:solidFill>
                <a:srgbClr val="002060"/>
              </a:solidFill>
              <a:latin typeface="Myriad Pro" pitchFamily="34" charset="0"/>
            </a:endParaRPr>
          </a:p>
        </p:txBody>
      </p:sp>
      <p:pic>
        <p:nvPicPr>
          <p:cNvPr id="10247" name="Рисунок 10" descr="PISA_WebBanner6-01.jpg"/>
          <p:cNvPicPr>
            <a:picLocks noChangeAspect="1"/>
          </p:cNvPicPr>
          <p:nvPr/>
        </p:nvPicPr>
        <p:blipFill>
          <a:blip r:embed="rId3" cstate="print"/>
          <a:srcRect/>
          <a:stretch>
            <a:fillRect/>
          </a:stretch>
        </p:blipFill>
        <p:spPr bwMode="auto">
          <a:xfrm>
            <a:off x="0" y="6172201"/>
            <a:ext cx="1799167" cy="517525"/>
          </a:xfrm>
          <a:prstGeom prst="rect">
            <a:avLst/>
          </a:prstGeom>
          <a:noFill/>
          <a:ln w="9525">
            <a:noFill/>
            <a:miter lim="800000"/>
            <a:headEnd/>
            <a:tailEnd/>
          </a:ln>
        </p:spPr>
      </p:pic>
      <p:pic>
        <p:nvPicPr>
          <p:cNvPr id="10248" name="Picture 8" descr="logo_en"/>
          <p:cNvPicPr>
            <a:picLocks noChangeAspect="1" noChangeArrowheads="1"/>
          </p:cNvPicPr>
          <p:nvPr/>
        </p:nvPicPr>
        <p:blipFill>
          <a:blip r:embed="rId4" cstate="print"/>
          <a:srcRect/>
          <a:stretch>
            <a:fillRect/>
          </a:stretch>
        </p:blipFill>
        <p:spPr bwMode="auto">
          <a:xfrm>
            <a:off x="9588501" y="6019801"/>
            <a:ext cx="2603500" cy="695325"/>
          </a:xfrm>
          <a:prstGeom prst="rect">
            <a:avLst/>
          </a:prstGeom>
          <a:noFill/>
          <a:ln w="9525">
            <a:noFill/>
            <a:miter lim="800000"/>
            <a:headEnd/>
            <a:tailEnd/>
          </a:ln>
        </p:spPr>
      </p:pic>
      <p:pic>
        <p:nvPicPr>
          <p:cNvPr id="10249" name="Picture 3"/>
          <p:cNvPicPr>
            <a:picLocks noChangeAspect="1" noChangeArrowheads="1"/>
          </p:cNvPicPr>
          <p:nvPr/>
        </p:nvPicPr>
        <p:blipFill>
          <a:blip r:embed="rId5" cstate="print"/>
          <a:srcRect/>
          <a:stretch>
            <a:fillRect/>
          </a:stretch>
        </p:blipFill>
        <p:spPr bwMode="auto">
          <a:xfrm>
            <a:off x="1" y="6096000"/>
            <a:ext cx="3111500" cy="76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ppt_x</p:attrName>
                                        </p:attrNameLst>
                                      </p:cBhvr>
                                      <p:tavLst>
                                        <p:tav tm="0">
                                          <p:val>
                                            <p:strVal val="#ppt_x-.2"/>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4339" name="Текст 2"/>
          <p:cNvSpPr>
            <a:spLocks noGrp="1"/>
          </p:cNvSpPr>
          <p:nvPr>
            <p:ph type="body" idx="1"/>
          </p:nvPr>
        </p:nvSpPr>
        <p:spPr/>
        <p:txBody>
          <a:bodyPr/>
          <a:lstStyle/>
          <a:p>
            <a:endParaRPr lang="ru-RU" altLang="ru-RU" smtClean="0"/>
          </a:p>
        </p:txBody>
      </p:sp>
      <p:pic>
        <p:nvPicPr>
          <p:cNvPr id="14340"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991" y="365126"/>
            <a:ext cx="11825420" cy="413350"/>
          </a:xfrm>
        </p:spPr>
        <p:txBody>
          <a:bodyPr>
            <a:noAutofit/>
          </a:bodyPr>
          <a:lstStyle/>
          <a:p>
            <a:pPr algn="just"/>
            <a:r>
              <a:rPr lang="ru-RU" sz="1900" b="1" dirty="0" smtClean="0">
                <a:solidFill>
                  <a:srgbClr val="6C276A"/>
                </a:solidFill>
              </a:rPr>
              <a:t>ЧИТАТЕЛЬСКАЯ ГРАМОТНОСТЬ	   </a:t>
            </a:r>
            <a:r>
              <a:rPr lang="ru-RU" sz="1900" b="1" dirty="0" smtClean="0">
                <a:solidFill>
                  <a:schemeClr val="accent1">
                    <a:lumMod val="50000"/>
                  </a:schemeClr>
                </a:solidFill>
              </a:rPr>
              <a:t>МАТЕМАТИЧЕСКАЯ ГРАМОТНОСТЬ       </a:t>
            </a:r>
            <a:r>
              <a:rPr lang="ru-RU" sz="1900" b="1" dirty="0" smtClean="0">
                <a:solidFill>
                  <a:schemeClr val="accent6">
                    <a:lumMod val="50000"/>
                  </a:schemeClr>
                </a:solidFill>
              </a:rPr>
              <a:t>ЕСТЕСТВЕННО-НАУЧНАЯ ГРАМОТНОСТЬ</a:t>
            </a:r>
            <a:endParaRPr lang="ru-RU" sz="1900" dirty="0">
              <a:solidFill>
                <a:schemeClr val="accent6">
                  <a:lumMod val="50000"/>
                </a:schemeClr>
              </a:solidFill>
            </a:endParaRPr>
          </a:p>
        </p:txBody>
      </p:sp>
      <p:sp>
        <p:nvSpPr>
          <p:cNvPr id="3" name="Объект 2"/>
          <p:cNvSpPr>
            <a:spLocks noGrp="1"/>
          </p:cNvSpPr>
          <p:nvPr>
            <p:ph idx="1"/>
          </p:nvPr>
        </p:nvSpPr>
        <p:spPr/>
        <p:txBody>
          <a:bodyPr/>
          <a:lstStyle/>
          <a:p>
            <a:endParaRPr lang="ru-RU" dirty="0"/>
          </a:p>
        </p:txBody>
      </p:sp>
      <p:pic>
        <p:nvPicPr>
          <p:cNvPr id="10" name="Рисунок 9"/>
          <p:cNvPicPr>
            <a:picLocks noChangeAspect="1"/>
          </p:cNvPicPr>
          <p:nvPr/>
        </p:nvPicPr>
        <p:blipFill>
          <a:blip r:embed="rId2" cstate="print"/>
          <a:stretch>
            <a:fillRect/>
          </a:stretch>
        </p:blipFill>
        <p:spPr>
          <a:xfrm>
            <a:off x="172991" y="867755"/>
            <a:ext cx="1932598" cy="5746085"/>
          </a:xfrm>
          <a:prstGeom prst="rect">
            <a:avLst/>
          </a:prstGeom>
        </p:spPr>
      </p:pic>
      <p:pic>
        <p:nvPicPr>
          <p:cNvPr id="11" name="Рисунок 10"/>
          <p:cNvPicPr>
            <a:picLocks noChangeAspect="1"/>
          </p:cNvPicPr>
          <p:nvPr/>
        </p:nvPicPr>
        <p:blipFill>
          <a:blip r:embed="rId3" cstate="print"/>
          <a:stretch>
            <a:fillRect/>
          </a:stretch>
        </p:blipFill>
        <p:spPr>
          <a:xfrm>
            <a:off x="2169147" y="867754"/>
            <a:ext cx="1932598" cy="1035489"/>
          </a:xfrm>
          <a:prstGeom prst="rect">
            <a:avLst/>
          </a:prstGeom>
        </p:spPr>
      </p:pic>
      <p:pic>
        <p:nvPicPr>
          <p:cNvPr id="12" name="Рисунок 11"/>
          <p:cNvPicPr>
            <a:picLocks noChangeAspect="1"/>
          </p:cNvPicPr>
          <p:nvPr/>
        </p:nvPicPr>
        <p:blipFill>
          <a:blip r:embed="rId4" cstate="print"/>
          <a:stretch>
            <a:fillRect/>
          </a:stretch>
        </p:blipFill>
        <p:spPr>
          <a:xfrm>
            <a:off x="4175141" y="845015"/>
            <a:ext cx="1932598" cy="5791561"/>
          </a:xfrm>
          <a:prstGeom prst="rect">
            <a:avLst/>
          </a:prstGeom>
        </p:spPr>
      </p:pic>
      <p:pic>
        <p:nvPicPr>
          <p:cNvPr id="13" name="Рисунок 12"/>
          <p:cNvPicPr>
            <a:picLocks noChangeAspect="1"/>
          </p:cNvPicPr>
          <p:nvPr/>
        </p:nvPicPr>
        <p:blipFill>
          <a:blip r:embed="rId5" cstate="print"/>
          <a:stretch>
            <a:fillRect/>
          </a:stretch>
        </p:blipFill>
        <p:spPr>
          <a:xfrm>
            <a:off x="6173439" y="845015"/>
            <a:ext cx="1925007" cy="1134040"/>
          </a:xfrm>
          <a:prstGeom prst="rect">
            <a:avLst/>
          </a:prstGeom>
        </p:spPr>
      </p:pic>
      <p:pic>
        <p:nvPicPr>
          <p:cNvPr id="14" name="Рисунок 13"/>
          <p:cNvPicPr>
            <a:picLocks noChangeAspect="1"/>
          </p:cNvPicPr>
          <p:nvPr/>
        </p:nvPicPr>
        <p:blipFill>
          <a:blip r:embed="rId6" cstate="print"/>
          <a:stretch>
            <a:fillRect/>
          </a:stretch>
        </p:blipFill>
        <p:spPr>
          <a:xfrm>
            <a:off x="8164146" y="845015"/>
            <a:ext cx="1915638" cy="5768825"/>
          </a:xfrm>
          <a:prstGeom prst="rect">
            <a:avLst/>
          </a:prstGeom>
        </p:spPr>
      </p:pic>
      <p:pic>
        <p:nvPicPr>
          <p:cNvPr id="15" name="Рисунок 14"/>
          <p:cNvPicPr>
            <a:picLocks noChangeAspect="1"/>
          </p:cNvPicPr>
          <p:nvPr/>
        </p:nvPicPr>
        <p:blipFill>
          <a:blip r:embed="rId7" cstate="print"/>
          <a:stretch>
            <a:fillRect/>
          </a:stretch>
        </p:blipFill>
        <p:spPr>
          <a:xfrm>
            <a:off x="10154853" y="845015"/>
            <a:ext cx="1981338" cy="1145476"/>
          </a:xfrm>
          <a:prstGeom prst="rect">
            <a:avLst/>
          </a:prstGeom>
        </p:spPr>
      </p:pic>
      <p:pic>
        <p:nvPicPr>
          <p:cNvPr id="16" name="Рисунок 15"/>
          <p:cNvPicPr>
            <a:picLocks noChangeAspect="1"/>
          </p:cNvPicPr>
          <p:nvPr/>
        </p:nvPicPr>
        <p:blipFill>
          <a:blip r:embed="rId8" cstate="print"/>
          <a:stretch>
            <a:fillRect/>
          </a:stretch>
        </p:blipFill>
        <p:spPr>
          <a:xfrm>
            <a:off x="7366230" y="3525026"/>
            <a:ext cx="4769961" cy="215769"/>
          </a:xfrm>
          <a:prstGeom prst="rect">
            <a:avLst/>
          </a:prstGeom>
        </p:spPr>
      </p:pic>
      <p:pic>
        <p:nvPicPr>
          <p:cNvPr id="17" name="Рисунок 16"/>
          <p:cNvPicPr>
            <a:picLocks noChangeAspect="1"/>
          </p:cNvPicPr>
          <p:nvPr/>
        </p:nvPicPr>
        <p:blipFill>
          <a:blip r:embed="rId9" cstate="print"/>
          <a:stretch>
            <a:fillRect/>
          </a:stretch>
        </p:blipFill>
        <p:spPr>
          <a:xfrm>
            <a:off x="4186519" y="3315845"/>
            <a:ext cx="4935446" cy="209181"/>
          </a:xfrm>
          <a:prstGeom prst="rect">
            <a:avLst/>
          </a:prstGeom>
        </p:spPr>
      </p:pic>
      <p:pic>
        <p:nvPicPr>
          <p:cNvPr id="18" name="Рисунок 17"/>
          <p:cNvPicPr>
            <a:picLocks noChangeAspect="1"/>
          </p:cNvPicPr>
          <p:nvPr/>
        </p:nvPicPr>
        <p:blipFill>
          <a:blip r:embed="rId10" cstate="print"/>
          <a:stretch>
            <a:fillRect/>
          </a:stretch>
        </p:blipFill>
        <p:spPr>
          <a:xfrm>
            <a:off x="172991" y="3525026"/>
            <a:ext cx="4436079" cy="184237"/>
          </a:xfrm>
          <a:prstGeom prst="rect">
            <a:avLst/>
          </a:prstGeom>
        </p:spPr>
      </p:pic>
    </p:spTree>
    <p:extLst>
      <p:ext uri="{BB962C8B-B14F-4D97-AF65-F5344CB8AC3E}">
        <p14:creationId xmlns:p14="http://schemas.microsoft.com/office/powerpoint/2010/main" val="854519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635" y="543016"/>
            <a:ext cx="11103248" cy="686276"/>
          </a:xfrm>
        </p:spPr>
        <p:txBody>
          <a:bodyPr>
            <a:noAutofit/>
          </a:bodyPr>
          <a:lstStyle/>
          <a:p>
            <a:pPr algn="ctr"/>
            <a:r>
              <a:rPr lang="ru-RU" sz="3600" b="1" dirty="0">
                <a:solidFill>
                  <a:srgbClr val="660066"/>
                </a:solidFill>
              </a:rPr>
              <a:t>Результаты</a:t>
            </a:r>
            <a:r>
              <a:rPr lang="ru-RU" sz="3600" b="1" dirty="0">
                <a:solidFill>
                  <a:srgbClr val="6C276A"/>
                </a:solidFill>
              </a:rPr>
              <a:t> Российской Федерации </a:t>
            </a:r>
            <a:r>
              <a:rPr lang="ru-RU" sz="3600" b="1" dirty="0" smtClean="0">
                <a:solidFill>
                  <a:srgbClr val="6C276A"/>
                </a:solidFill>
              </a:rPr>
              <a:t/>
            </a:r>
            <a:br>
              <a:rPr lang="ru-RU" sz="3600" b="1" dirty="0" smtClean="0">
                <a:solidFill>
                  <a:srgbClr val="6C276A"/>
                </a:solidFill>
              </a:rPr>
            </a:br>
            <a:r>
              <a:rPr lang="ru-RU" sz="3600" b="1" dirty="0" smtClean="0">
                <a:solidFill>
                  <a:srgbClr val="6C276A"/>
                </a:solidFill>
              </a:rPr>
              <a:t>в </a:t>
            </a:r>
            <a:r>
              <a:rPr lang="ru-RU" sz="3600" b="1" dirty="0">
                <a:solidFill>
                  <a:srgbClr val="6C276A"/>
                </a:solidFill>
              </a:rPr>
              <a:t>международном исследовании </a:t>
            </a:r>
            <a:r>
              <a:rPr lang="en-US" sz="3600" b="1" dirty="0">
                <a:solidFill>
                  <a:srgbClr val="6C276A"/>
                </a:solidFill>
              </a:rPr>
              <a:t>PISA</a:t>
            </a:r>
            <a:br>
              <a:rPr lang="en-US" sz="3600" b="1" dirty="0">
                <a:solidFill>
                  <a:srgbClr val="6C276A"/>
                </a:solidFill>
              </a:rPr>
            </a:br>
            <a:endParaRPr lang="ru-RU" sz="3600" b="1"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274" y="1192921"/>
            <a:ext cx="3206115" cy="1893570"/>
          </a:xfrm>
          <a:prstGeom prst="rect">
            <a:avLst/>
          </a:prstGeom>
          <a:noFill/>
          <a:ln>
            <a:solidFill>
              <a:schemeClr val="accent2">
                <a:lumMod val="60000"/>
                <a:lumOff val="40000"/>
              </a:schemeClr>
            </a:solid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3402" y="1177590"/>
            <a:ext cx="3103545" cy="1876516"/>
          </a:xfrm>
          <a:prstGeom prst="rect">
            <a:avLst/>
          </a:prstGeom>
          <a:noFill/>
          <a:ln>
            <a:solidFill>
              <a:schemeClr val="accent3">
                <a:lumMod val="50000"/>
              </a:schemeClr>
            </a:solidFill>
          </a:ln>
        </p:spPr>
      </p:pic>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204" y="1197229"/>
            <a:ext cx="3206115" cy="1852295"/>
          </a:xfrm>
          <a:prstGeom prst="rect">
            <a:avLst/>
          </a:prstGeom>
          <a:noFill/>
          <a:ln>
            <a:solidFill>
              <a:srgbClr val="0070C0"/>
            </a:solidFill>
          </a:ln>
        </p:spPr>
      </p:pic>
      <p:pic>
        <p:nvPicPr>
          <p:cNvPr id="7" name="Picture 2"/>
          <p:cNvPicPr>
            <a:picLocks noChangeAspect="1" noChangeArrowheads="1"/>
          </p:cNvPicPr>
          <p:nvPr/>
        </p:nvPicPr>
        <p:blipFill>
          <a:blip r:embed="rId5" cstate="print"/>
          <a:srcRect/>
          <a:stretch>
            <a:fillRect/>
          </a:stretch>
        </p:blipFill>
        <p:spPr bwMode="auto">
          <a:xfrm>
            <a:off x="1275114" y="3186355"/>
            <a:ext cx="3198358" cy="2522764"/>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4692119" y="3186355"/>
            <a:ext cx="7064828" cy="2465614"/>
          </a:xfrm>
          <a:prstGeom prst="rect">
            <a:avLst/>
          </a:prstGeom>
          <a:noFill/>
          <a:ln w="9525">
            <a:noFill/>
            <a:miter lim="800000"/>
            <a:headEnd/>
            <a:tailEnd/>
          </a:ln>
        </p:spPr>
      </p:pic>
      <p:pic>
        <p:nvPicPr>
          <p:cNvPr id="9" name="Picture 5"/>
          <p:cNvPicPr>
            <a:picLocks noChangeAspect="1" noChangeArrowheads="1"/>
          </p:cNvPicPr>
          <p:nvPr/>
        </p:nvPicPr>
        <p:blipFill>
          <a:blip r:embed="rId7" cstate="print"/>
          <a:srcRect/>
          <a:stretch>
            <a:fillRect/>
          </a:stretch>
        </p:blipFill>
        <p:spPr bwMode="auto">
          <a:xfrm>
            <a:off x="559072" y="5911213"/>
            <a:ext cx="11382375" cy="628650"/>
          </a:xfrm>
          <a:prstGeom prst="rect">
            <a:avLst/>
          </a:prstGeom>
          <a:noFill/>
          <a:ln w="9525">
            <a:noFill/>
            <a:miter lim="800000"/>
            <a:headEnd/>
            <a:tailEnd/>
          </a:ln>
        </p:spPr>
      </p:pic>
    </p:spTree>
    <p:extLst>
      <p:ext uri="{BB962C8B-B14F-4D97-AF65-F5344CB8AC3E}">
        <p14:creationId xmlns:p14="http://schemas.microsoft.com/office/powerpoint/2010/main" val="42119134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16635"/>
          </a:xfrm>
        </p:spPr>
        <p:txBody>
          <a:bodyPr>
            <a:noAutofit/>
          </a:bodyPr>
          <a:lstStyle/>
          <a:p>
            <a:pPr algn="ctr"/>
            <a:r>
              <a:rPr lang="ru-RU" sz="3400" b="1" dirty="0">
                <a:solidFill>
                  <a:srgbClr val="6C276A"/>
                </a:solidFill>
              </a:rPr>
              <a:t>Распределение заданий по видам читательских умений и</a:t>
            </a:r>
            <a:br>
              <a:rPr lang="ru-RU" sz="3400" b="1" dirty="0">
                <a:solidFill>
                  <a:srgbClr val="6C276A"/>
                </a:solidFill>
              </a:rPr>
            </a:br>
            <a:r>
              <a:rPr lang="ru-RU" sz="3400" b="1" dirty="0">
                <a:solidFill>
                  <a:srgbClr val="6C276A"/>
                </a:solidFill>
              </a:rPr>
              <a:t>количеству источников информации (в %)</a:t>
            </a:r>
            <a:br>
              <a:rPr lang="ru-RU" sz="3400" b="1" dirty="0">
                <a:solidFill>
                  <a:srgbClr val="6C276A"/>
                </a:solidFill>
              </a:rPr>
            </a:br>
            <a:endParaRPr lang="ru-RU" sz="3400" b="1" dirty="0">
              <a:solidFill>
                <a:srgbClr val="6C276A"/>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16233357"/>
              </p:ext>
            </p:extLst>
          </p:nvPr>
        </p:nvGraphicFramePr>
        <p:xfrm>
          <a:off x="413657" y="1251131"/>
          <a:ext cx="11440886" cy="5358457"/>
        </p:xfrm>
        <a:graphic>
          <a:graphicData uri="http://schemas.openxmlformats.org/drawingml/2006/table">
            <a:tbl>
              <a:tblPr firstRow="1" bandRow="1">
                <a:tableStyleId>{21E4AEA4-8DFA-4A89-87EB-49C32662AFE0}</a:tableStyleId>
              </a:tblPr>
              <a:tblGrid>
                <a:gridCol w="2738310">
                  <a:extLst>
                    <a:ext uri="{9D8B030D-6E8A-4147-A177-3AD203B41FA5}">
                      <a16:colId xmlns:a16="http://schemas.microsoft.com/office/drawing/2014/main" xmlns="" val="2075088337"/>
                    </a:ext>
                  </a:extLst>
                </a:gridCol>
                <a:gridCol w="4691184">
                  <a:extLst>
                    <a:ext uri="{9D8B030D-6E8A-4147-A177-3AD203B41FA5}">
                      <a16:colId xmlns:a16="http://schemas.microsoft.com/office/drawing/2014/main" xmlns="" val="155601459"/>
                    </a:ext>
                  </a:extLst>
                </a:gridCol>
                <a:gridCol w="4011392">
                  <a:extLst>
                    <a:ext uri="{9D8B030D-6E8A-4147-A177-3AD203B41FA5}">
                      <a16:colId xmlns:a16="http://schemas.microsoft.com/office/drawing/2014/main" xmlns="" val="1206353017"/>
                    </a:ext>
                  </a:extLst>
                </a:gridCol>
              </a:tblGrid>
              <a:tr h="540657">
                <a:tc rowSpan="2">
                  <a:txBody>
                    <a:bodyPr/>
                    <a:lstStyle/>
                    <a:p>
                      <a:pPr algn="ctr"/>
                      <a:r>
                        <a:rPr lang="ru-RU" sz="2200" dirty="0" smtClean="0"/>
                        <a:t>Читательские умения</a:t>
                      </a:r>
                      <a:endParaRPr lang="ru-RU" sz="2200" dirty="0"/>
                    </a:p>
                  </a:txBody>
                  <a:tcPr/>
                </a:tc>
                <a:tc gridSpan="2">
                  <a:txBody>
                    <a:bodyPr/>
                    <a:lstStyle/>
                    <a:p>
                      <a:pPr algn="ctr"/>
                      <a:r>
                        <a:rPr lang="ru-RU" sz="2200" dirty="0" smtClean="0"/>
                        <a:t>Источник</a:t>
                      </a:r>
                      <a:r>
                        <a:rPr lang="ru-RU" sz="2200" baseline="0" dirty="0" smtClean="0"/>
                        <a:t> информации</a:t>
                      </a:r>
                      <a:endParaRPr lang="ru-RU" sz="2200" dirty="0"/>
                    </a:p>
                  </a:txBody>
                  <a:tcPr/>
                </a:tc>
                <a:tc hMerge="1">
                  <a:txBody>
                    <a:bodyPr/>
                    <a:lstStyle/>
                    <a:p>
                      <a:endParaRPr lang="ru-RU" dirty="0"/>
                    </a:p>
                  </a:txBody>
                  <a:tcPr/>
                </a:tc>
                <a:extLst>
                  <a:ext uri="{0D108BD9-81ED-4DB2-BD59-A6C34878D82A}">
                    <a16:rowId xmlns:a16="http://schemas.microsoft.com/office/drawing/2014/main" xmlns="" val="1007023803"/>
                  </a:ext>
                </a:extLst>
              </a:tr>
              <a:tr h="478972">
                <a:tc vMerge="1">
                  <a:txBody>
                    <a:bodyPr/>
                    <a:lstStyle/>
                    <a:p>
                      <a:endParaRPr lang="ru-RU" dirty="0"/>
                    </a:p>
                  </a:txBody>
                  <a:tcPr/>
                </a:tc>
                <a:tc>
                  <a:txBody>
                    <a:bodyPr/>
                    <a:lstStyle/>
                    <a:p>
                      <a:pPr algn="ctr"/>
                      <a:r>
                        <a:rPr lang="ru-RU" sz="2200" b="1" kern="1200" dirty="0" smtClean="0">
                          <a:solidFill>
                            <a:schemeClr val="lt1"/>
                          </a:solidFill>
                          <a:latin typeface="+mn-lt"/>
                          <a:ea typeface="+mn-ea"/>
                          <a:cs typeface="+mn-cs"/>
                        </a:rPr>
                        <a:t>Один текст (65%)</a:t>
                      </a:r>
                      <a:endParaRPr lang="ru-RU" sz="2200" b="1" kern="1200" dirty="0">
                        <a:solidFill>
                          <a:schemeClr val="lt1"/>
                        </a:solidFill>
                        <a:latin typeface="+mn-lt"/>
                        <a:ea typeface="+mn-ea"/>
                        <a:cs typeface="+mn-cs"/>
                      </a:endParaRPr>
                    </a:p>
                  </a:txBody>
                  <a:tcPr>
                    <a:solidFill>
                      <a:schemeClr val="accent2"/>
                    </a:solidFill>
                  </a:tcPr>
                </a:tc>
                <a:tc>
                  <a:txBody>
                    <a:bodyPr/>
                    <a:lstStyle/>
                    <a:p>
                      <a:pPr marL="0" algn="ctr" defTabSz="914400" rtl="0" eaLnBrk="1" latinLnBrk="0" hangingPunct="1"/>
                      <a:r>
                        <a:rPr lang="ru-RU" sz="2200" b="1" kern="1200" dirty="0" smtClean="0">
                          <a:solidFill>
                            <a:schemeClr val="lt1"/>
                          </a:solidFill>
                          <a:latin typeface="+mn-lt"/>
                          <a:ea typeface="+mn-ea"/>
                          <a:cs typeface="+mn-cs"/>
                        </a:rPr>
                        <a:t>Несколько текстов (35%)</a:t>
                      </a:r>
                      <a:endParaRPr lang="ru-RU" sz="2200" b="1" kern="1200" dirty="0">
                        <a:solidFill>
                          <a:schemeClr val="lt1"/>
                        </a:solidFill>
                        <a:latin typeface="+mn-lt"/>
                        <a:ea typeface="+mn-ea"/>
                        <a:cs typeface="+mn-cs"/>
                      </a:endParaRPr>
                    </a:p>
                  </a:txBody>
                  <a:tcPr>
                    <a:solidFill>
                      <a:schemeClr val="accent2"/>
                    </a:solidFill>
                  </a:tcPr>
                </a:tc>
                <a:extLst>
                  <a:ext uri="{0D108BD9-81ED-4DB2-BD59-A6C34878D82A}">
                    <a16:rowId xmlns:a16="http://schemas.microsoft.com/office/drawing/2014/main" xmlns="" val="1798181389"/>
                  </a:ext>
                </a:extLst>
              </a:tr>
              <a:tr h="890651">
                <a:tc>
                  <a:txBody>
                    <a:bodyPr/>
                    <a:lstStyle/>
                    <a:p>
                      <a:pPr marL="0" algn="ctr" defTabSz="914400" rtl="0" eaLnBrk="1" latinLnBrk="0" hangingPunct="1">
                        <a:lnSpc>
                          <a:spcPct val="90000"/>
                        </a:lnSpc>
                        <a:spcBef>
                          <a:spcPts val="300"/>
                        </a:spcBef>
                        <a:spcAft>
                          <a:spcPts val="0"/>
                        </a:spcAft>
                      </a:pPr>
                      <a:r>
                        <a:rPr lang="ru-RU" sz="2200" b="1" kern="1200" dirty="0">
                          <a:solidFill>
                            <a:schemeClr val="accent6">
                              <a:lumMod val="50000"/>
                            </a:schemeClr>
                          </a:solidFill>
                          <a:latin typeface="+mn-lt"/>
                          <a:ea typeface="+mn-ea"/>
                          <a:cs typeface="+mn-cs"/>
                        </a:rPr>
                        <a:t>Локализация информации</a:t>
                      </a: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(25%)</a:t>
                      </a:r>
                    </a:p>
                  </a:txBody>
                  <a:tcPr marL="68580" marR="68580" marT="0" marB="0" anchor="ctr"/>
                </a:tc>
                <a:tc>
                  <a:txBody>
                    <a:bodyPr/>
                    <a:lstStyle/>
                    <a:p>
                      <a:pPr marL="0" algn="ctr" defTabSz="914400" rtl="0" eaLnBrk="1" latinLnBrk="0" hangingPunct="1">
                        <a:lnSpc>
                          <a:spcPct val="90000"/>
                        </a:lnSpc>
                        <a:spcBef>
                          <a:spcPts val="300"/>
                        </a:spcBef>
                        <a:spcAft>
                          <a:spcPts val="0"/>
                        </a:spcAft>
                      </a:pPr>
                      <a:r>
                        <a:rPr lang="ru-RU" sz="2200" b="1" kern="1200" dirty="0">
                          <a:solidFill>
                            <a:schemeClr val="accent6">
                              <a:lumMod val="50000"/>
                            </a:schemeClr>
                          </a:solidFill>
                          <a:latin typeface="+mn-lt"/>
                          <a:ea typeface="+mn-ea"/>
                          <a:cs typeface="+mn-cs"/>
                        </a:rPr>
                        <a:t>Просмотр и поиск</a:t>
                      </a: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(15%)</a:t>
                      </a:r>
                    </a:p>
                  </a:txBody>
                  <a:tcPr marL="68580" marR="68580" marT="0" marB="0" anchor="ctr"/>
                </a:tc>
                <a:tc>
                  <a:txBody>
                    <a:bodyPr/>
                    <a:lstStyle/>
                    <a:p>
                      <a:pPr marL="0" algn="ctr" defTabSz="914400" rtl="0" eaLnBrk="1" latinLnBrk="0" hangingPunct="1">
                        <a:lnSpc>
                          <a:spcPct val="90000"/>
                        </a:lnSpc>
                        <a:spcBef>
                          <a:spcPts val="300"/>
                        </a:spcBef>
                        <a:spcAft>
                          <a:spcPts val="0"/>
                        </a:spcAft>
                      </a:pPr>
                      <a:r>
                        <a:rPr lang="ru-RU" sz="2200" b="1" kern="1200" dirty="0">
                          <a:solidFill>
                            <a:schemeClr val="accent6">
                              <a:lumMod val="50000"/>
                            </a:schemeClr>
                          </a:solidFill>
                          <a:latin typeface="+mn-lt"/>
                          <a:ea typeface="+mn-ea"/>
                          <a:cs typeface="+mn-cs"/>
                        </a:rPr>
                        <a:t>Поиск и выбор соответствующего текста</a:t>
                      </a: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(10%)</a:t>
                      </a:r>
                    </a:p>
                  </a:txBody>
                  <a:tcPr marL="68580" marR="68580" marT="0" marB="0" anchor="ctr"/>
                </a:tc>
                <a:extLst>
                  <a:ext uri="{0D108BD9-81ED-4DB2-BD59-A6C34878D82A}">
                    <a16:rowId xmlns:a16="http://schemas.microsoft.com/office/drawing/2014/main" xmlns="" val="3473001675"/>
                  </a:ext>
                </a:extLst>
              </a:tr>
              <a:tr h="890651">
                <a:tc>
                  <a:txBody>
                    <a:bodyPr/>
                    <a:lstStyle/>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Понимание </a:t>
                      </a:r>
                      <a:endParaRPr lang="en-US" sz="2200" b="1" kern="1200" dirty="0" smtClean="0">
                        <a:solidFill>
                          <a:schemeClr val="accent6">
                            <a:lumMod val="50000"/>
                          </a:schemeClr>
                        </a:solidFill>
                        <a:latin typeface="+mn-lt"/>
                        <a:ea typeface="+mn-ea"/>
                        <a:cs typeface="+mn-cs"/>
                      </a:endParaRPr>
                    </a:p>
                    <a:p>
                      <a:pPr marL="0" algn="ctr" defTabSz="914400" rtl="0" eaLnBrk="1" latinLnBrk="0" hangingPunct="1">
                        <a:lnSpc>
                          <a:spcPct val="90000"/>
                        </a:lnSpc>
                        <a:spcAft>
                          <a:spcPts val="0"/>
                        </a:spcAft>
                      </a:pPr>
                      <a:r>
                        <a:rPr lang="ru-RU" sz="2200" b="1" kern="1200" dirty="0" smtClean="0">
                          <a:solidFill>
                            <a:schemeClr val="accent6">
                              <a:lumMod val="50000"/>
                            </a:schemeClr>
                          </a:solidFill>
                          <a:latin typeface="+mn-lt"/>
                          <a:ea typeface="+mn-ea"/>
                          <a:cs typeface="+mn-cs"/>
                        </a:rPr>
                        <a:t>Интеграция и интерпретация</a:t>
                      </a:r>
                      <a:endParaRPr lang="ru-RU" sz="2200" b="1" kern="1200" dirty="0">
                        <a:solidFill>
                          <a:schemeClr val="accent6">
                            <a:lumMod val="50000"/>
                          </a:schemeClr>
                        </a:solidFill>
                        <a:latin typeface="+mn-lt"/>
                        <a:ea typeface="+mn-ea"/>
                        <a:cs typeface="+mn-cs"/>
                      </a:endParaRP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(45%)</a:t>
                      </a:r>
                    </a:p>
                  </a:txBody>
                  <a:tcPr marL="68580" marR="68580" marT="0" marB="0" anchor="ctr"/>
                </a:tc>
                <a:tc>
                  <a:txBody>
                    <a:bodyPr/>
                    <a:lstStyle/>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Выявление буквального смысла</a:t>
                      </a: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(15%)</a:t>
                      </a:r>
                    </a:p>
                    <a:p>
                      <a:pPr marL="0" algn="ctr" defTabSz="914400" rtl="0" eaLnBrk="1" latinLnBrk="0" hangingPunct="1">
                        <a:lnSpc>
                          <a:spcPct val="90000"/>
                        </a:lnSpc>
                        <a:spcBef>
                          <a:spcPts val="300"/>
                        </a:spcBef>
                        <a:spcAft>
                          <a:spcPts val="0"/>
                        </a:spcAft>
                      </a:pPr>
                      <a:r>
                        <a:rPr lang="ru-RU" sz="2200" b="1" kern="1200" dirty="0">
                          <a:solidFill>
                            <a:schemeClr val="accent6">
                              <a:lumMod val="50000"/>
                            </a:schemeClr>
                          </a:solidFill>
                          <a:latin typeface="+mn-lt"/>
                          <a:ea typeface="+mn-ea"/>
                          <a:cs typeface="+mn-cs"/>
                        </a:rPr>
                        <a:t>Обобщение и формулирование выводов</a:t>
                      </a:r>
                    </a:p>
                    <a:p>
                      <a:pPr marL="0" algn="ctr" defTabSz="914400" rtl="0" eaLnBrk="1" latinLnBrk="0" hangingPunct="1">
                        <a:lnSpc>
                          <a:spcPct val="90000"/>
                        </a:lnSpc>
                        <a:spcBef>
                          <a:spcPts val="300"/>
                        </a:spcBef>
                        <a:spcAft>
                          <a:spcPts val="0"/>
                        </a:spcAft>
                      </a:pPr>
                      <a:r>
                        <a:rPr lang="ru-RU" sz="2200" b="1" kern="1200" dirty="0">
                          <a:solidFill>
                            <a:schemeClr val="accent6">
                              <a:lumMod val="50000"/>
                            </a:schemeClr>
                          </a:solidFill>
                          <a:latin typeface="+mn-lt"/>
                          <a:ea typeface="+mn-ea"/>
                          <a:cs typeface="+mn-cs"/>
                        </a:rPr>
                        <a:t>(15%)</a:t>
                      </a:r>
                    </a:p>
                  </a:txBody>
                  <a:tcPr marL="68580" marR="68580" marT="0" marB="0" anchor="ctr"/>
                </a:tc>
                <a:tc>
                  <a:txBody>
                    <a:bodyPr/>
                    <a:lstStyle/>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Обобщение и формулирование выводов</a:t>
                      </a: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(15%)</a:t>
                      </a:r>
                    </a:p>
                  </a:txBody>
                  <a:tcPr marL="68580" marR="68580" marT="0" marB="0" anchor="ctr"/>
                </a:tc>
                <a:extLst>
                  <a:ext uri="{0D108BD9-81ED-4DB2-BD59-A6C34878D82A}">
                    <a16:rowId xmlns:a16="http://schemas.microsoft.com/office/drawing/2014/main" xmlns="" val="2203331609"/>
                  </a:ext>
                </a:extLst>
              </a:tr>
              <a:tr h="890651">
                <a:tc>
                  <a:txBody>
                    <a:bodyPr/>
                    <a:lstStyle/>
                    <a:p>
                      <a:pPr marL="0" algn="ctr" defTabSz="914400" rtl="0" eaLnBrk="1" latinLnBrk="0" hangingPunct="1">
                        <a:lnSpc>
                          <a:spcPct val="90000"/>
                        </a:lnSpc>
                        <a:spcAft>
                          <a:spcPts val="0"/>
                        </a:spcAft>
                      </a:pPr>
                      <a:r>
                        <a:rPr lang="ru-RU" sz="2200" b="1" kern="1200">
                          <a:solidFill>
                            <a:schemeClr val="accent6">
                              <a:lumMod val="50000"/>
                            </a:schemeClr>
                          </a:solidFill>
                          <a:latin typeface="+mn-lt"/>
                          <a:ea typeface="+mn-ea"/>
                          <a:cs typeface="+mn-cs"/>
                        </a:rPr>
                        <a:t>Рефлексия и оценка </a:t>
                      </a:r>
                    </a:p>
                    <a:p>
                      <a:pPr marL="0" algn="ctr" defTabSz="914400" rtl="0" eaLnBrk="1" latinLnBrk="0" hangingPunct="1">
                        <a:lnSpc>
                          <a:spcPct val="90000"/>
                        </a:lnSpc>
                        <a:spcAft>
                          <a:spcPts val="0"/>
                        </a:spcAft>
                      </a:pPr>
                      <a:r>
                        <a:rPr lang="ru-RU" sz="2200" b="1" kern="1200">
                          <a:solidFill>
                            <a:schemeClr val="accent6">
                              <a:lumMod val="50000"/>
                            </a:schemeClr>
                          </a:solidFill>
                          <a:latin typeface="+mn-lt"/>
                          <a:ea typeface="+mn-ea"/>
                          <a:cs typeface="+mn-cs"/>
                        </a:rPr>
                        <a:t>(30%)</a:t>
                      </a:r>
                    </a:p>
                  </a:txBody>
                  <a:tcPr marL="68580" marR="68580" marT="0" marB="0" anchor="ctr"/>
                </a:tc>
                <a:tc>
                  <a:txBody>
                    <a:bodyPr/>
                    <a:lstStyle/>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Оценка качества и надёжности</a:t>
                      </a:r>
                    </a:p>
                    <a:p>
                      <a:pPr marL="0" algn="ctr" defTabSz="914400" rtl="0" eaLnBrk="1" latinLnBrk="0" hangingPunct="1">
                        <a:lnSpc>
                          <a:spcPct val="90000"/>
                        </a:lnSpc>
                        <a:spcBef>
                          <a:spcPts val="300"/>
                        </a:spcBef>
                        <a:spcAft>
                          <a:spcPts val="0"/>
                        </a:spcAft>
                      </a:pPr>
                      <a:r>
                        <a:rPr lang="ru-RU" sz="2200" b="1" kern="1200" dirty="0">
                          <a:solidFill>
                            <a:schemeClr val="accent6">
                              <a:lumMod val="50000"/>
                            </a:schemeClr>
                          </a:solidFill>
                          <a:latin typeface="+mn-lt"/>
                          <a:ea typeface="+mn-ea"/>
                          <a:cs typeface="+mn-cs"/>
                        </a:rPr>
                        <a:t>Размышление </a:t>
                      </a:r>
                      <a:r>
                        <a:rPr lang="ru-RU" sz="2200" b="1" i="1" kern="1200" dirty="0">
                          <a:solidFill>
                            <a:schemeClr val="accent6">
                              <a:lumMod val="50000"/>
                            </a:schemeClr>
                          </a:solidFill>
                          <a:latin typeface="+mn-lt"/>
                          <a:ea typeface="+mn-ea"/>
                          <a:cs typeface="+mn-cs"/>
                        </a:rPr>
                        <a:t>над</a:t>
                      </a:r>
                      <a:r>
                        <a:rPr lang="ru-RU" sz="2200" b="1" kern="1200" dirty="0">
                          <a:solidFill>
                            <a:schemeClr val="accent6">
                              <a:lumMod val="50000"/>
                            </a:schemeClr>
                          </a:solidFill>
                          <a:latin typeface="+mn-lt"/>
                          <a:ea typeface="+mn-ea"/>
                          <a:cs typeface="+mn-cs"/>
                        </a:rPr>
                        <a:t> содержанием и формой текста (20%)</a:t>
                      </a:r>
                    </a:p>
                  </a:txBody>
                  <a:tcPr marL="68580" marR="68580" marT="0" marB="0" anchor="ctr"/>
                </a:tc>
                <a:tc>
                  <a:txBody>
                    <a:bodyPr/>
                    <a:lstStyle/>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Выявление и анализ противоречий</a:t>
                      </a: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(10%)</a:t>
                      </a:r>
                    </a:p>
                  </a:txBody>
                  <a:tcPr marL="68580" marR="68580" marT="0" marB="0" anchor="ctr"/>
                </a:tc>
                <a:extLst>
                  <a:ext uri="{0D108BD9-81ED-4DB2-BD59-A6C34878D82A}">
                    <a16:rowId xmlns:a16="http://schemas.microsoft.com/office/drawing/2014/main" xmlns="" val="2335575578"/>
                  </a:ext>
                </a:extLst>
              </a:tr>
              <a:tr h="890651">
                <a:tc>
                  <a:txBody>
                    <a:bodyPr/>
                    <a:lstStyle/>
                    <a:p>
                      <a:pPr marL="0" algn="ctr" defTabSz="914400" rtl="0" eaLnBrk="1" latinLnBrk="0" hangingPunct="1">
                        <a:lnSpc>
                          <a:spcPct val="90000"/>
                        </a:lnSpc>
                        <a:spcBef>
                          <a:spcPts val="300"/>
                        </a:spcBef>
                        <a:spcAft>
                          <a:spcPts val="0"/>
                        </a:spcAft>
                      </a:pPr>
                      <a:r>
                        <a:rPr lang="ru-RU" sz="2200" b="1" kern="1200">
                          <a:solidFill>
                            <a:schemeClr val="accent6">
                              <a:lumMod val="50000"/>
                            </a:schemeClr>
                          </a:solidFill>
                          <a:latin typeface="+mn-lt"/>
                          <a:ea typeface="+mn-ea"/>
                          <a:cs typeface="+mn-cs"/>
                        </a:rPr>
                        <a:t>Локализация информации</a:t>
                      </a:r>
                    </a:p>
                    <a:p>
                      <a:pPr marL="0" algn="ctr" defTabSz="914400" rtl="0" eaLnBrk="1" latinLnBrk="0" hangingPunct="1">
                        <a:lnSpc>
                          <a:spcPct val="90000"/>
                        </a:lnSpc>
                        <a:spcAft>
                          <a:spcPts val="0"/>
                        </a:spcAft>
                      </a:pPr>
                      <a:r>
                        <a:rPr lang="ru-RU" sz="2200" b="1" kern="1200">
                          <a:solidFill>
                            <a:schemeClr val="accent6">
                              <a:lumMod val="50000"/>
                            </a:schemeClr>
                          </a:solidFill>
                          <a:latin typeface="+mn-lt"/>
                          <a:ea typeface="+mn-ea"/>
                          <a:cs typeface="+mn-cs"/>
                        </a:rPr>
                        <a:t>(25%)</a:t>
                      </a:r>
                    </a:p>
                  </a:txBody>
                  <a:tcPr marL="68580" marR="68580" marT="0" marB="0" anchor="ctr"/>
                </a:tc>
                <a:tc>
                  <a:txBody>
                    <a:bodyPr/>
                    <a:lstStyle/>
                    <a:p>
                      <a:pPr marL="0" algn="ctr" defTabSz="914400" rtl="0" eaLnBrk="1" latinLnBrk="0" hangingPunct="1">
                        <a:lnSpc>
                          <a:spcPct val="90000"/>
                        </a:lnSpc>
                        <a:spcBef>
                          <a:spcPts val="300"/>
                        </a:spcBef>
                        <a:spcAft>
                          <a:spcPts val="0"/>
                        </a:spcAft>
                      </a:pPr>
                      <a:r>
                        <a:rPr lang="ru-RU" sz="2200" b="1" kern="1200">
                          <a:solidFill>
                            <a:schemeClr val="accent6">
                              <a:lumMod val="50000"/>
                            </a:schemeClr>
                          </a:solidFill>
                          <a:latin typeface="+mn-lt"/>
                          <a:ea typeface="+mn-ea"/>
                          <a:cs typeface="+mn-cs"/>
                        </a:rPr>
                        <a:t>Просмотр и поиск</a:t>
                      </a:r>
                    </a:p>
                    <a:p>
                      <a:pPr marL="0" algn="ctr" defTabSz="914400" rtl="0" eaLnBrk="1" latinLnBrk="0" hangingPunct="1">
                        <a:lnSpc>
                          <a:spcPct val="90000"/>
                        </a:lnSpc>
                        <a:spcAft>
                          <a:spcPts val="0"/>
                        </a:spcAft>
                      </a:pPr>
                      <a:r>
                        <a:rPr lang="ru-RU" sz="2200" b="1" kern="1200">
                          <a:solidFill>
                            <a:schemeClr val="accent6">
                              <a:lumMod val="50000"/>
                            </a:schemeClr>
                          </a:solidFill>
                          <a:latin typeface="+mn-lt"/>
                          <a:ea typeface="+mn-ea"/>
                          <a:cs typeface="+mn-cs"/>
                        </a:rPr>
                        <a:t>(15%)</a:t>
                      </a:r>
                    </a:p>
                  </a:txBody>
                  <a:tcPr marL="68580" marR="68580" marT="0" marB="0" anchor="ctr"/>
                </a:tc>
                <a:tc>
                  <a:txBody>
                    <a:bodyPr/>
                    <a:lstStyle/>
                    <a:p>
                      <a:pPr marL="0" algn="ctr" defTabSz="914400" rtl="0" eaLnBrk="1" latinLnBrk="0" hangingPunct="1">
                        <a:lnSpc>
                          <a:spcPct val="90000"/>
                        </a:lnSpc>
                        <a:spcBef>
                          <a:spcPts val="300"/>
                        </a:spcBef>
                        <a:spcAft>
                          <a:spcPts val="0"/>
                        </a:spcAft>
                      </a:pPr>
                      <a:r>
                        <a:rPr lang="ru-RU" sz="2200" b="1" kern="1200" dirty="0">
                          <a:solidFill>
                            <a:schemeClr val="accent6">
                              <a:lumMod val="50000"/>
                            </a:schemeClr>
                          </a:solidFill>
                          <a:latin typeface="+mn-lt"/>
                          <a:ea typeface="+mn-ea"/>
                          <a:cs typeface="+mn-cs"/>
                        </a:rPr>
                        <a:t>Поиск и выбор соответствующего текста</a:t>
                      </a:r>
                    </a:p>
                    <a:p>
                      <a:pPr marL="0" algn="ctr" defTabSz="914400" rtl="0" eaLnBrk="1" latinLnBrk="0" hangingPunct="1">
                        <a:lnSpc>
                          <a:spcPct val="90000"/>
                        </a:lnSpc>
                        <a:spcAft>
                          <a:spcPts val="0"/>
                        </a:spcAft>
                      </a:pPr>
                      <a:r>
                        <a:rPr lang="ru-RU" sz="2200" b="1" kern="1200" dirty="0">
                          <a:solidFill>
                            <a:schemeClr val="accent6">
                              <a:lumMod val="50000"/>
                            </a:schemeClr>
                          </a:solidFill>
                          <a:latin typeface="+mn-lt"/>
                          <a:ea typeface="+mn-ea"/>
                          <a:cs typeface="+mn-cs"/>
                        </a:rPr>
                        <a:t>(10%)</a:t>
                      </a:r>
                    </a:p>
                  </a:txBody>
                  <a:tcPr marL="68580" marR="68580" marT="0" marB="0" anchor="ctr"/>
                </a:tc>
                <a:extLst>
                  <a:ext uri="{0D108BD9-81ED-4DB2-BD59-A6C34878D82A}">
                    <a16:rowId xmlns:a16="http://schemas.microsoft.com/office/drawing/2014/main" xmlns="" val="2456292043"/>
                  </a:ext>
                </a:extLst>
              </a:tr>
            </a:tbl>
          </a:graphicData>
        </a:graphic>
      </p:graphicFrame>
      <p:sp>
        <p:nvSpPr>
          <p:cNvPr id="4" name="Овал 3"/>
          <p:cNvSpPr/>
          <p:nvPr/>
        </p:nvSpPr>
        <p:spPr>
          <a:xfrm>
            <a:off x="7920567" y="4717774"/>
            <a:ext cx="3635329" cy="7156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28" tIns="38414" rIns="76828" bIns="38414" anchor="ctr"/>
          <a:lstStyle/>
          <a:p>
            <a:pPr algn="ctr" eaLnBrk="1" hangingPunct="1">
              <a:spcBef>
                <a:spcPct val="20000"/>
              </a:spcBef>
              <a:buClr>
                <a:schemeClr val="tx1"/>
              </a:buClr>
              <a:buSzPct val="55000"/>
              <a:defRPr/>
            </a:pPr>
            <a:endParaRPr lang="ru-RU"/>
          </a:p>
        </p:txBody>
      </p:sp>
      <p:sp>
        <p:nvSpPr>
          <p:cNvPr id="5" name="Овал 4"/>
          <p:cNvSpPr/>
          <p:nvPr/>
        </p:nvSpPr>
        <p:spPr>
          <a:xfrm>
            <a:off x="7920567" y="1696279"/>
            <a:ext cx="3767850" cy="609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28" tIns="38414" rIns="76828" bIns="38414" anchor="ctr"/>
          <a:lstStyle/>
          <a:p>
            <a:pPr algn="ctr" eaLnBrk="1" hangingPunct="1">
              <a:spcBef>
                <a:spcPct val="20000"/>
              </a:spcBef>
              <a:buClr>
                <a:schemeClr val="tx1"/>
              </a:buClr>
              <a:buSzPct val="55000"/>
              <a:defRPr/>
            </a:pPr>
            <a:endParaRPr lang="ru-RU"/>
          </a:p>
        </p:txBody>
      </p:sp>
      <p:sp>
        <p:nvSpPr>
          <p:cNvPr id="7" name="Овал 6"/>
          <p:cNvSpPr/>
          <p:nvPr/>
        </p:nvSpPr>
        <p:spPr>
          <a:xfrm>
            <a:off x="3087757" y="3061253"/>
            <a:ext cx="4678017" cy="596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28" tIns="38414" rIns="76828" bIns="38414" anchor="ctr"/>
          <a:lstStyle/>
          <a:p>
            <a:pPr algn="ctr" eaLnBrk="1" hangingPunct="1">
              <a:spcBef>
                <a:spcPct val="20000"/>
              </a:spcBef>
              <a:buClr>
                <a:schemeClr val="tx1"/>
              </a:buClr>
              <a:buSzPct val="55000"/>
              <a:defRPr/>
            </a:pPr>
            <a:endParaRPr lang="ru-RU"/>
          </a:p>
        </p:txBody>
      </p:sp>
      <p:sp>
        <p:nvSpPr>
          <p:cNvPr id="8" name="Овал 7"/>
          <p:cNvSpPr/>
          <p:nvPr/>
        </p:nvSpPr>
        <p:spPr>
          <a:xfrm>
            <a:off x="3299791" y="4638261"/>
            <a:ext cx="4333461" cy="507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28" tIns="38414" rIns="76828" bIns="38414" anchor="ctr"/>
          <a:lstStyle/>
          <a:p>
            <a:pPr algn="ctr" eaLnBrk="1" hangingPunct="1">
              <a:spcBef>
                <a:spcPct val="20000"/>
              </a:spcBef>
              <a:buClr>
                <a:schemeClr val="tx1"/>
              </a:buClr>
              <a:buSzPct val="55000"/>
              <a:defRPr/>
            </a:pPr>
            <a:endParaRPr lang="ru-RU"/>
          </a:p>
        </p:txBody>
      </p:sp>
    </p:spTree>
    <p:extLst>
      <p:ext uri="{BB962C8B-B14F-4D97-AF65-F5344CB8AC3E}">
        <p14:creationId xmlns:p14="http://schemas.microsoft.com/office/powerpoint/2010/main" val="34359818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3704"/>
          </a:xfrm>
        </p:spPr>
        <p:txBody>
          <a:bodyPr>
            <a:normAutofit/>
          </a:bodyPr>
          <a:lstStyle/>
          <a:p>
            <a:pPr algn="ctr"/>
            <a:r>
              <a:rPr lang="ru-RU" sz="3400" b="1" dirty="0">
                <a:solidFill>
                  <a:srgbClr val="6C276A"/>
                </a:solidFill>
              </a:rPr>
              <a:t>Уровни читательской грамотности</a:t>
            </a:r>
          </a:p>
        </p:txBody>
      </p:sp>
      <p:sp>
        <p:nvSpPr>
          <p:cNvPr id="3" name="Объект 2"/>
          <p:cNvSpPr>
            <a:spLocks noGrp="1"/>
          </p:cNvSpPr>
          <p:nvPr>
            <p:ph idx="1"/>
          </p:nvPr>
        </p:nvSpPr>
        <p:spPr/>
        <p:txBody>
          <a:bodyPr/>
          <a:lstStyle/>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1175658"/>
            <a:ext cx="8855528" cy="5254738"/>
          </a:xfrm>
          <a:prstGeom prst="rect">
            <a:avLst/>
          </a:prstGeom>
          <a:noFill/>
          <a:ln>
            <a:solidFill>
              <a:schemeClr val="accent2"/>
            </a:solidFill>
          </a:ln>
        </p:spPr>
      </p:pic>
    </p:spTree>
    <p:extLst>
      <p:ext uri="{BB962C8B-B14F-4D97-AF65-F5344CB8AC3E}">
        <p14:creationId xmlns:p14="http://schemas.microsoft.com/office/powerpoint/2010/main" val="42939871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60092"/>
          </a:xfrm>
        </p:spPr>
        <p:txBody>
          <a:bodyPr>
            <a:normAutofit fontScale="90000"/>
          </a:bodyPr>
          <a:lstStyle/>
          <a:p>
            <a:pPr algn="ctr"/>
            <a:r>
              <a:rPr lang="ru-RU" b="1" dirty="0" smtClean="0">
                <a:solidFill>
                  <a:srgbClr val="660066"/>
                </a:solidFill>
              </a:rPr>
              <a:t>Какие группы учащихся улучшили свои результаты</a:t>
            </a:r>
            <a:r>
              <a:rPr lang="ru-RU" dirty="0" smtClean="0"/>
              <a:t/>
            </a:r>
            <a:br>
              <a:rPr lang="ru-RU" dirty="0" smtClean="0"/>
            </a:br>
            <a:endParaRPr lang="ru-RU" dirty="0"/>
          </a:p>
        </p:txBody>
      </p:sp>
      <p:sp>
        <p:nvSpPr>
          <p:cNvPr id="3" name="Содержимое 2"/>
          <p:cNvSpPr>
            <a:spLocks noGrp="1"/>
          </p:cNvSpPr>
          <p:nvPr>
            <p:ph idx="1"/>
          </p:nvPr>
        </p:nvSpPr>
        <p:spPr>
          <a:xfrm>
            <a:off x="838200" y="1311965"/>
            <a:ext cx="10515600" cy="4864998"/>
          </a:xfrm>
        </p:spPr>
        <p:txBody>
          <a:bodyPr>
            <a:normAutofit fontScale="92500"/>
          </a:bodyPr>
          <a:lstStyle/>
          <a:p>
            <a:r>
              <a:rPr lang="ru-RU" b="1" dirty="0" smtClean="0"/>
              <a:t>Какие группы учащихся улучшили свои результаты</a:t>
            </a:r>
            <a:endParaRPr lang="ru-RU" dirty="0" smtClean="0"/>
          </a:p>
          <a:p>
            <a:r>
              <a:rPr lang="ru-RU" dirty="0" smtClean="0"/>
              <a:t>За период </a:t>
            </a:r>
            <a:r>
              <a:rPr lang="en-US" dirty="0" smtClean="0"/>
              <a:t>c</a:t>
            </a:r>
            <a:r>
              <a:rPr lang="ru-RU" dirty="0" smtClean="0"/>
              <a:t> 2009 по 2018 годы, за последний девятилетний цикл исследования </a:t>
            </a:r>
            <a:r>
              <a:rPr lang="en-US" dirty="0" smtClean="0"/>
              <a:t>PISA</a:t>
            </a:r>
            <a:r>
              <a:rPr lang="ru-RU" dirty="0" smtClean="0"/>
              <a:t>, по читательской грамотности:</a:t>
            </a:r>
          </a:p>
          <a:p>
            <a:pPr lvl="0"/>
            <a:r>
              <a:rPr lang="ru-RU" dirty="0" smtClean="0"/>
              <a:t>сократилось различие в результатах юношей и девушек практически во всех странах. В шести из 64-х стран, в число которых вошла и Россия, в 2018 году результаты и юношей, и девушек повысились по сравнению с 2009 годом. При этом сократилось различие в результатах юношей и девушек на 20 баллов. Эта позитивная тенденция проявилась в </a:t>
            </a:r>
            <a:r>
              <a:rPr lang="ru-RU" b="1" dirty="0" smtClean="0"/>
              <a:t>улучшении уровня читательской грамотности юношей на 25 баллов</a:t>
            </a:r>
            <a:r>
              <a:rPr lang="ru-RU" dirty="0" smtClean="0"/>
              <a:t>.</a:t>
            </a:r>
          </a:p>
          <a:p>
            <a:pPr lvl="0"/>
            <a:r>
              <a:rPr lang="ru-RU" b="1" dirty="0" smtClean="0"/>
              <a:t>значительно повысились результаты российских учащихся с низким социально-экономическим статусом семей</a:t>
            </a:r>
            <a:r>
              <a:rPr lang="ru-RU" dirty="0" smtClean="0"/>
              <a:t>. Результаты учащихся с самым высоким экономическим статусом практически не изменились.</a:t>
            </a:r>
          </a:p>
          <a:p>
            <a:endParaRPr lang="ru-RU"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3J8VTfjQDmIaY8kaULjQg"/>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1812</Words>
  <Application>Microsoft Office PowerPoint</Application>
  <PresentationFormat>Произвольный</PresentationFormat>
  <Paragraphs>254</Paragraphs>
  <Slides>29</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29</vt:i4>
      </vt:variant>
    </vt:vector>
  </HeadingPairs>
  <TitlesOfParts>
    <vt:vector size="32" baseType="lpstr">
      <vt:lpstr>Тема Office</vt:lpstr>
      <vt:lpstr>think-cell Slide</vt:lpstr>
      <vt:lpstr>Документ</vt:lpstr>
      <vt:lpstr>Обсуждаем результаты международной программы PISA 2018</vt:lpstr>
      <vt:lpstr>Участники исследования PISA-2018</vt:lpstr>
      <vt:lpstr>Презентация PowerPoint</vt:lpstr>
      <vt:lpstr>Презентация PowerPoint</vt:lpstr>
      <vt:lpstr>ЧИТАТЕЛЬСКАЯ ГРАМОТНОСТЬ    МАТЕМАТИЧЕСКАЯ ГРАМОТНОСТЬ       ЕСТЕСТВЕННО-НАУЧНАЯ ГРАМОТНОСТЬ</vt:lpstr>
      <vt:lpstr>Результаты Российской Федерации  в международном исследовании PISA </vt:lpstr>
      <vt:lpstr>Распределение заданий по видам читательских умений и количеству источников информации (в %) </vt:lpstr>
      <vt:lpstr>Уровни читательской грамотности</vt:lpstr>
      <vt:lpstr>Какие группы учащихся улучшили свои результаты </vt:lpstr>
      <vt:lpstr>Результаты выполнения заданий  по видам читательских умений</vt:lpstr>
      <vt:lpstr>Результаты выполнения заданий в зависимости  от ситуации чтения</vt:lpstr>
      <vt:lpstr>Результаты выполнения заданий в зависимости  от типа текста </vt:lpstr>
      <vt:lpstr>Пример заданий на читательскую грамотность</vt:lpstr>
      <vt:lpstr>Презентация PowerPoint</vt:lpstr>
      <vt:lpstr>Презентация PowerPoint</vt:lpstr>
      <vt:lpstr>Презентация PowerPoint</vt:lpstr>
      <vt:lpstr>Уровни математической грамотности</vt:lpstr>
      <vt:lpstr>Презентация PowerPoint</vt:lpstr>
      <vt:lpstr>Уровни естественнонаучной грамотности</vt:lpstr>
      <vt:lpstr>Динамика результатов российских учащихся по компетенциям и областям содержания</vt:lpstr>
      <vt:lpstr>Анализируем результаты лучших: Китай (четыре провинции: Пекин, Шанхай, Цзянсу и Чжэцзян)</vt:lpstr>
      <vt:lpstr>Концептуальная модель исследования PISA-2018  для изучения равенства в образовании</vt:lpstr>
      <vt:lpstr>Результаты 2018 года показали, что в чтении девушки превосходят юношей на 25 баллов, что представляет собой разницу в один год школьного обучения (PISA 2018 Results [Volume II], Where All Students Can Succeed). Для того чтобы лучше понять ситуацию с читательской грамотностью, был проведен дополнительный анализ. Было изучено, каковы гендерные различия у учащихся с разным социально-экономическим статусом на примере субшкал по читательской грамотности.  </vt:lpstr>
      <vt:lpstr>Факторы повышения качества российского образования  (по результатам анализа данных PISA-2018)</vt:lpstr>
      <vt:lpstr>Презентация PowerPoint</vt:lpstr>
      <vt:lpstr>Распределение школ по уровням функциональной грамотности</vt:lpstr>
      <vt:lpstr>Основные затруднения в выполнении заданий мониторинга формирования функциональной грамотности</vt:lpstr>
      <vt:lpstr>Проблемы разграничения: формирование функциональной грамотности и оценка функциональной грамотности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Victoria Baranova</dc:creator>
  <cp:lastModifiedBy>ют</cp:lastModifiedBy>
  <cp:revision>36</cp:revision>
  <dcterms:created xsi:type="dcterms:W3CDTF">2019-12-18T18:50:38Z</dcterms:created>
  <dcterms:modified xsi:type="dcterms:W3CDTF">2019-12-25T08:58:59Z</dcterms:modified>
</cp:coreProperties>
</file>