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4" r:id="rId3"/>
  </p:sldMasterIdLst>
  <p:notesMasterIdLst>
    <p:notesMasterId r:id="rId17"/>
  </p:notesMasterIdLst>
  <p:sldIdLst>
    <p:sldId id="318" r:id="rId4"/>
    <p:sldId id="1447" r:id="rId5"/>
    <p:sldId id="1448" r:id="rId6"/>
    <p:sldId id="1449" r:id="rId7"/>
    <p:sldId id="1450" r:id="rId8"/>
    <p:sldId id="1453" r:id="rId9"/>
    <p:sldId id="1451" r:id="rId10"/>
    <p:sldId id="1432" r:id="rId11"/>
    <p:sldId id="1446" r:id="rId12"/>
    <p:sldId id="278" r:id="rId13"/>
    <p:sldId id="1454" r:id="rId14"/>
    <p:sldId id="1452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4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wb318747\Desktop\WB\AAA\Education%20Infrastructure%20ASA%202019\Output%20report\Charts%20for%20the%20paper_May%204,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wb318747\Desktop\WB\AAA\Education%20Infrastructure%20ASA%202019\Output%20report\Charts%20for%20the%20paper_May%204,%20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worldbankgroup-my.sharepoint.com/personal/dchugunov_worldbank_org/Documents/Russia/LEEP/Analysis/Charts%20for%20the%20pap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worldbankgroup-my.sharepoint.com/personal/dchugunov_worldbank_org/Documents/Russia/LEEP/Analysis/Charts%20for%20the%20pa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Травля</a:t>
            </a:r>
            <a:r>
              <a:rPr lang="ru-RU" baseline="0" dirty="0"/>
              <a:t> – высмеивали меня</a:t>
            </a:r>
            <a:endParaRPr lang="en-US" dirty="0"/>
          </a:p>
        </c:rich>
      </c:tx>
      <c:layout>
        <c:manualLayout>
          <c:xMode val="edge"/>
          <c:yMode val="edge"/>
          <c:x val="0.12868240056803129"/>
          <c:y val="2.49195266074811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56984543598717"/>
          <c:y val="0.22253129346314326"/>
          <c:w val="0.86017057423676668"/>
          <c:h val="0.40752157648381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Students!$A$54</c:f>
              <c:strCache>
                <c:ptCount val="1"/>
                <c:pt idx="0">
                  <c:v>At least once a week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Students!$B$4:$D$4</c:f>
              <c:strCache>
                <c:ptCount val="3"/>
                <c:pt idx="0">
                  <c:v>Math</c:v>
                </c:pt>
                <c:pt idx="1">
                  <c:v>Science</c:v>
                </c:pt>
                <c:pt idx="2">
                  <c:v>Total</c:v>
                </c:pt>
              </c:strCache>
            </c:strRef>
          </c:cat>
          <c:val>
            <c:numRef>
              <c:f>Students!$B$54:$D$54</c:f>
              <c:numCache>
                <c:formatCode>General</c:formatCode>
                <c:ptCount val="3"/>
                <c:pt idx="0">
                  <c:v>31.298480000000001</c:v>
                </c:pt>
                <c:pt idx="1">
                  <c:v>52.93235</c:v>
                </c:pt>
                <c:pt idx="2">
                  <c:v>44.801250000000003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4-4652-8965-91ADB92AB411}"/>
            </c:ext>
          </c:extLst>
        </c:ser>
        <c:ser>
          <c:idx val="1"/>
          <c:order val="1"/>
          <c:tx>
            <c:strRef>
              <c:f>Students!$A$55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Students!$B$4:$D$4</c:f>
              <c:strCache>
                <c:ptCount val="3"/>
                <c:pt idx="0">
                  <c:v>Math</c:v>
                </c:pt>
                <c:pt idx="1">
                  <c:v>Science</c:v>
                </c:pt>
                <c:pt idx="2">
                  <c:v>Total</c:v>
                </c:pt>
              </c:strCache>
            </c:strRef>
          </c:cat>
          <c:val>
            <c:numRef>
              <c:f>Students!$B$55:$D$55</c:f>
              <c:numCache>
                <c:formatCode>General</c:formatCode>
                <c:ptCount val="3"/>
                <c:pt idx="0">
                  <c:v>42.415480000000002</c:v>
                </c:pt>
                <c:pt idx="1">
                  <c:v>56.742609999999999</c:v>
                </c:pt>
                <c:pt idx="2">
                  <c:v>51.457720000000002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64-4652-8965-91ADB92AB411}"/>
            </c:ext>
          </c:extLst>
        </c:ser>
        <c:ser>
          <c:idx val="2"/>
          <c:order val="2"/>
          <c:tx>
            <c:strRef>
              <c:f>Students!$A$56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Students!$B$4:$D$4</c:f>
              <c:strCache>
                <c:ptCount val="3"/>
                <c:pt idx="0">
                  <c:v>Math</c:v>
                </c:pt>
                <c:pt idx="1">
                  <c:v>Science</c:v>
                </c:pt>
                <c:pt idx="2">
                  <c:v>Total</c:v>
                </c:pt>
              </c:strCache>
            </c:strRef>
          </c:cat>
          <c:val>
            <c:numRef>
              <c:f>Students!$B$56:$D$56</c:f>
              <c:numCache>
                <c:formatCode>General</c:formatCode>
                <c:ptCount val="3"/>
                <c:pt idx="0">
                  <c:v>44.7791</c:v>
                </c:pt>
                <c:pt idx="1">
                  <c:v>57.017780000000002</c:v>
                </c:pt>
                <c:pt idx="2">
                  <c:v>52.44182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64-4652-8965-91ADB92AB411}"/>
            </c:ext>
          </c:extLst>
        </c:ser>
        <c:ser>
          <c:idx val="3"/>
          <c:order val="3"/>
          <c:tx>
            <c:strRef>
              <c:f>Students!$A$57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Students!$B$4:$D$4</c:f>
              <c:strCache>
                <c:ptCount val="3"/>
                <c:pt idx="0">
                  <c:v>Math</c:v>
                </c:pt>
                <c:pt idx="1">
                  <c:v>Science</c:v>
                </c:pt>
                <c:pt idx="2">
                  <c:v>Total</c:v>
                </c:pt>
              </c:strCache>
            </c:strRef>
          </c:cat>
          <c:val>
            <c:numRef>
              <c:f>Students!$B$57:$D$57</c:f>
              <c:numCache>
                <c:formatCode>General</c:formatCode>
                <c:ptCount val="3"/>
                <c:pt idx="0">
                  <c:v>42.588009999999997</c:v>
                </c:pt>
                <c:pt idx="1">
                  <c:v>56.893279999999997</c:v>
                </c:pt>
                <c:pt idx="2">
                  <c:v>51.579129999999999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64-4652-8965-91ADB92A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61664"/>
        <c:axId val="39717696"/>
      </c:barChart>
      <c:catAx>
        <c:axId val="741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17696"/>
        <c:crosses val="autoZero"/>
        <c:auto val="1"/>
        <c:lblAlgn val="ctr"/>
        <c:lblOffset val="100"/>
        <c:noMultiLvlLbl val="0"/>
      </c:catAx>
      <c:valAx>
        <c:axId val="3971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6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91963840993633"/>
          <c:y val="0.80075693879639998"/>
          <c:w val="0.78817873203265476"/>
          <c:h val="0.15355726242321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Травля – обижали меня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56984543598717"/>
          <c:y val="0.22253129346314326"/>
          <c:w val="0.85418881859148488"/>
          <c:h val="0.48695243772073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Students!$A$69</c:f>
              <c:strCache>
                <c:ptCount val="1"/>
                <c:pt idx="0">
                  <c:v>At least once a week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Students!$B$4:$D$4</c:f>
              <c:strCache>
                <c:ptCount val="3"/>
                <c:pt idx="0">
                  <c:v>Math</c:v>
                </c:pt>
                <c:pt idx="1">
                  <c:v>Science</c:v>
                </c:pt>
                <c:pt idx="2">
                  <c:v>Total</c:v>
                </c:pt>
              </c:strCache>
            </c:strRef>
          </c:cat>
          <c:val>
            <c:numRef>
              <c:f>Students!$B$69:$D$69</c:f>
              <c:numCache>
                <c:formatCode>General</c:formatCode>
                <c:ptCount val="3"/>
                <c:pt idx="0">
                  <c:v>35.422980000000003</c:v>
                </c:pt>
                <c:pt idx="1">
                  <c:v>50.980589999999999</c:v>
                </c:pt>
                <c:pt idx="2">
                  <c:v>45.463050000000003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3-4420-8B49-B66B90ED618C}"/>
            </c:ext>
          </c:extLst>
        </c:ser>
        <c:ser>
          <c:idx val="1"/>
          <c:order val="1"/>
          <c:tx>
            <c:strRef>
              <c:f>Students!$A$70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Students!$B$4:$D$4</c:f>
              <c:strCache>
                <c:ptCount val="3"/>
                <c:pt idx="0">
                  <c:v>Math</c:v>
                </c:pt>
                <c:pt idx="1">
                  <c:v>Science</c:v>
                </c:pt>
                <c:pt idx="2">
                  <c:v>Total</c:v>
                </c:pt>
              </c:strCache>
            </c:strRef>
          </c:cat>
          <c:val>
            <c:numRef>
              <c:f>Students!$B$70:$D$70</c:f>
              <c:numCache>
                <c:formatCode>General</c:formatCode>
                <c:ptCount val="3"/>
                <c:pt idx="0">
                  <c:v>39.804130000000001</c:v>
                </c:pt>
                <c:pt idx="1">
                  <c:v>54.216009999999997</c:v>
                </c:pt>
                <c:pt idx="2">
                  <c:v>49.077370000000002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53-4420-8B49-B66B90ED618C}"/>
            </c:ext>
          </c:extLst>
        </c:ser>
        <c:ser>
          <c:idx val="2"/>
          <c:order val="2"/>
          <c:tx>
            <c:strRef>
              <c:f>Students!$A$71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Students!$B$4:$D$4</c:f>
              <c:strCache>
                <c:ptCount val="3"/>
                <c:pt idx="0">
                  <c:v>Math</c:v>
                </c:pt>
                <c:pt idx="1">
                  <c:v>Science</c:v>
                </c:pt>
                <c:pt idx="2">
                  <c:v>Total</c:v>
                </c:pt>
              </c:strCache>
            </c:strRef>
          </c:cat>
          <c:val>
            <c:numRef>
              <c:f>Students!$B$71:$D$71</c:f>
              <c:numCache>
                <c:formatCode>General</c:formatCode>
                <c:ptCount val="3"/>
                <c:pt idx="0">
                  <c:v>44.25179</c:v>
                </c:pt>
                <c:pt idx="1">
                  <c:v>56.887639999999998</c:v>
                </c:pt>
                <c:pt idx="2">
                  <c:v>52.217930000000003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53-4420-8B49-B66B90ED618C}"/>
            </c:ext>
          </c:extLst>
        </c:ser>
        <c:ser>
          <c:idx val="3"/>
          <c:order val="3"/>
          <c:tx>
            <c:strRef>
              <c:f>Students!$A$72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Students!$B$4:$D$4</c:f>
              <c:strCache>
                <c:ptCount val="3"/>
                <c:pt idx="0">
                  <c:v>Math</c:v>
                </c:pt>
                <c:pt idx="1">
                  <c:v>Science</c:v>
                </c:pt>
                <c:pt idx="2">
                  <c:v>Total</c:v>
                </c:pt>
              </c:strCache>
            </c:strRef>
          </c:cat>
          <c:val>
            <c:numRef>
              <c:f>Students!$B$72:$D$72</c:f>
              <c:numCache>
                <c:formatCode>General</c:formatCode>
                <c:ptCount val="3"/>
                <c:pt idx="0">
                  <c:v>42.611499999999999</c:v>
                </c:pt>
                <c:pt idx="1">
                  <c:v>57.022970000000001</c:v>
                </c:pt>
                <c:pt idx="2">
                  <c:v>51.651400000000002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53-4420-8B49-B66B90ED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83005952"/>
        <c:axId val="39719424"/>
      </c:barChart>
      <c:catAx>
        <c:axId val="8300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39719424"/>
        <c:crosses val="autoZero"/>
        <c:auto val="1"/>
        <c:lblAlgn val="ctr"/>
        <c:lblOffset val="100"/>
        <c:noMultiLvlLbl val="0"/>
      </c:catAx>
      <c:valAx>
        <c:axId val="3971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Student test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8300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2888335539254185E-2"/>
          <c:y val="0.79823962066702192"/>
          <c:w val="0.8411302221138911"/>
          <c:h val="0.1420740613205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dirty="0"/>
              <a:t>Групповая работа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665752008271693"/>
          <c:y val="0.22253129346314326"/>
          <c:w val="0.72987817810652456"/>
          <c:h val="0.648410193510233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Students!$A$156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Students!$C$155:$E$155</c:f>
              <c:strCache>
                <c:ptCount val="3"/>
                <c:pt idx="0">
                  <c:v>Math**</c:v>
                </c:pt>
                <c:pt idx="1">
                  <c:v>Science***</c:v>
                </c:pt>
                <c:pt idx="2">
                  <c:v>Total***</c:v>
                </c:pt>
              </c:strCache>
            </c:strRef>
          </c:cat>
          <c:val>
            <c:numRef>
              <c:f>Students!$C$156:$E$156</c:f>
              <c:numCache>
                <c:formatCode>General</c:formatCode>
                <c:ptCount val="3"/>
                <c:pt idx="0">
                  <c:v>44.517400000000002</c:v>
                </c:pt>
                <c:pt idx="1">
                  <c:v>59.023119999999999</c:v>
                </c:pt>
                <c:pt idx="2">
                  <c:v>53.620489999999997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63-4B03-AE7A-7314ED464C3F}"/>
            </c:ext>
          </c:extLst>
        </c:ser>
        <c:ser>
          <c:idx val="0"/>
          <c:order val="1"/>
          <c:tx>
            <c:strRef>
              <c:f>Students!$A$157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Students!$C$155:$E$155</c:f>
              <c:strCache>
                <c:ptCount val="3"/>
                <c:pt idx="0">
                  <c:v>Math**</c:v>
                </c:pt>
                <c:pt idx="1">
                  <c:v>Science***</c:v>
                </c:pt>
                <c:pt idx="2">
                  <c:v>Total***</c:v>
                </c:pt>
              </c:strCache>
            </c:strRef>
          </c:cat>
          <c:val>
            <c:numRef>
              <c:f>Students!$C$157:$E$157</c:f>
              <c:numCache>
                <c:formatCode>General</c:formatCode>
                <c:ptCount val="3"/>
                <c:pt idx="0">
                  <c:v>41.870739999999998</c:v>
                </c:pt>
                <c:pt idx="1">
                  <c:v>55.959919999999997</c:v>
                </c:pt>
                <c:pt idx="2">
                  <c:v>50.725720000000003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63-4B03-AE7A-7314ED464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1890816"/>
        <c:axId val="39721728"/>
      </c:barChart>
      <c:catAx>
        <c:axId val="8189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39721728"/>
        <c:crosses val="autoZero"/>
        <c:auto val="1"/>
        <c:lblAlgn val="ctr"/>
        <c:lblOffset val="100"/>
        <c:noMultiLvlLbl val="0"/>
      </c:catAx>
      <c:valAx>
        <c:axId val="397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Student test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8189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58180227471571"/>
          <c:y val="0.40080601885821299"/>
          <c:w val="0.1148996062992126"/>
          <c:h val="0.17663552834755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dirty="0"/>
              <a:t>Коллективное преподавание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244876587396271"/>
          <c:y val="0.22253129346314326"/>
          <c:w val="0.74797582120416761"/>
          <c:h val="0.648410193510233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Students!$A$180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Students!$C$179:$E$179</c:f>
              <c:strCache>
                <c:ptCount val="3"/>
                <c:pt idx="0">
                  <c:v>Math***</c:v>
                </c:pt>
                <c:pt idx="1">
                  <c:v>Science***</c:v>
                </c:pt>
                <c:pt idx="2">
                  <c:v>Total***</c:v>
                </c:pt>
              </c:strCache>
            </c:strRef>
          </c:cat>
          <c:val>
            <c:numRef>
              <c:f>Students!$C$180:$E$180</c:f>
              <c:numCache>
                <c:formatCode>General</c:formatCode>
                <c:ptCount val="3"/>
                <c:pt idx="0">
                  <c:v>45.29363</c:v>
                </c:pt>
                <c:pt idx="1">
                  <c:v>58.641100000000002</c:v>
                </c:pt>
                <c:pt idx="2">
                  <c:v>53.715879999999999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B-4D0B-867B-C725F9A7492D}"/>
            </c:ext>
          </c:extLst>
        </c:ser>
        <c:ser>
          <c:idx val="0"/>
          <c:order val="1"/>
          <c:tx>
            <c:strRef>
              <c:f>Students!$A$181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Students!$C$179:$E$179</c:f>
              <c:strCache>
                <c:ptCount val="3"/>
                <c:pt idx="0">
                  <c:v>Math***</c:v>
                </c:pt>
                <c:pt idx="1">
                  <c:v>Science***</c:v>
                </c:pt>
                <c:pt idx="2">
                  <c:v>Total***</c:v>
                </c:pt>
              </c:strCache>
            </c:strRef>
          </c:cat>
          <c:val>
            <c:numRef>
              <c:f>Students!$C$181:$E$181</c:f>
              <c:numCache>
                <c:formatCode>General</c:formatCode>
                <c:ptCount val="3"/>
                <c:pt idx="0">
                  <c:v>40.158670000000001</c:v>
                </c:pt>
                <c:pt idx="1">
                  <c:v>55.149279999999997</c:v>
                </c:pt>
                <c:pt idx="2">
                  <c:v>49.542290000000001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FB-4D0B-867B-C725F9A74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81909248"/>
        <c:axId val="75358784"/>
      </c:barChart>
      <c:catAx>
        <c:axId val="819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75358784"/>
        <c:crosses val="autoZero"/>
        <c:auto val="1"/>
        <c:lblAlgn val="ctr"/>
        <c:lblOffset val="100"/>
        <c:noMultiLvlLbl val="0"/>
      </c:catAx>
      <c:valAx>
        <c:axId val="753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Student test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819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770A9-86A9-4DD0-8418-489153244B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93D1-B8CE-4DE7-8E02-5806551D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9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xmlns="" id="{59F224D4-8A34-4A3B-BA07-1D7B34381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736B8F4-298C-4A83-8DD1-49D2CB5D1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xmlns="" id="{AB2925CD-CFD8-4FFE-9D80-A77492A49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9E5FD-190B-413D-A31F-345A428FA58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4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8CF35376-512A-4743-94A4-D1025528D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64CD5A9-BB6E-4C61-9885-2898751F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201F1CFC-7189-4E6A-8EC3-1F93B0E4A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6617B9-8045-431C-AE64-8B3BE690316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xmlns="" id="{38706FE9-9C6A-4D44-B2B5-C3263A097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xmlns="" id="{53613194-0CE5-43F6-94F3-7F1F52716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xmlns="" id="{8A58D050-91CE-4125-BBAB-0F6668562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20D75-55A6-4859-A93D-DCE2753B3E4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8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2625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4" y="5153083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</p:spTree>
    <p:extLst>
      <p:ext uri="{BB962C8B-B14F-4D97-AF65-F5344CB8AC3E}">
        <p14:creationId xmlns:p14="http://schemas.microsoft.com/office/powerpoint/2010/main" val="293614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9C8E08-BACA-4B2F-8BC1-EE136B71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6" y="301630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429" algn="r"/>
              </a:tabLst>
              <a:defRPr lang="en-US" sz="1600" baseline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2B7ABA9-AD17-4CAE-8C99-AEE7B2BDC1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157B85-EEDC-4BC0-A1CB-A9EBDAD48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2A40030-C67E-4B86-85A0-579DDAE2F3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3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3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28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288638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81" y="968967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EE6E79E-B4F1-4D42-8BAA-94557DA40A0E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70CDB-02C0-4961-B491-AF029F3CF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97BB1B7E-860E-453D-B9F2-767392023E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3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80" y="3958989"/>
            <a:ext cx="7538185" cy="1011238"/>
          </a:xfrm>
        </p:spPr>
        <p:txBody>
          <a:bodyPr bIns="0"/>
          <a:lstStyle>
            <a:lvl1pPr>
              <a:defRPr sz="262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9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41071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271429" indent="-271429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5625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9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1875">
                <a:solidFill>
                  <a:schemeClr val="accent1"/>
                </a:solidFill>
              </a:defRPr>
            </a:lvl1pPr>
            <a:lvl2pPr algn="ctr">
              <a:buFontTx/>
              <a:buNone/>
              <a:defRPr sz="1875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1875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1875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187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6451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3" y="1268418"/>
            <a:ext cx="4176712" cy="4752975"/>
          </a:xfrm>
        </p:spPr>
        <p:txBody>
          <a:bodyPr/>
          <a:lstStyle>
            <a:lvl1pPr algn="l">
              <a:buFontTx/>
              <a:buNone/>
              <a:defRPr sz="1875">
                <a:solidFill>
                  <a:schemeClr val="accent1"/>
                </a:solidFill>
              </a:defRPr>
            </a:lvl1pPr>
            <a:lvl2pPr algn="ctr">
              <a:buFontTx/>
              <a:buNone/>
              <a:defRPr sz="1875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1875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1875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187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9" y="1268418"/>
            <a:ext cx="4176712" cy="4752975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56979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3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8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7" y="2986248"/>
            <a:ext cx="3349461" cy="1011238"/>
          </a:xfrm>
        </p:spPr>
        <p:txBody>
          <a:bodyPr bIns="0"/>
          <a:lstStyle>
            <a:lvl1pPr>
              <a:defRPr sz="2625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9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342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5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342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5"/>
          </a:p>
        </p:txBody>
      </p:sp>
    </p:spTree>
    <p:extLst>
      <p:ext uri="{BB962C8B-B14F-4D97-AF65-F5344CB8AC3E}">
        <p14:creationId xmlns:p14="http://schemas.microsoft.com/office/powerpoint/2010/main" val="18445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75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2" y="1272562"/>
            <a:ext cx="7017314" cy="1011238"/>
          </a:xfrm>
        </p:spPr>
        <p:txBody>
          <a:bodyPr bIns="0"/>
          <a:lstStyle>
            <a:lvl1pPr>
              <a:defRPr sz="262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342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5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342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9288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00200" y="6324605"/>
            <a:ext cx="2133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6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4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6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8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5"/>
          <a:stretch/>
        </p:blipFill>
        <p:spPr bwMode="auto">
          <a:xfrm>
            <a:off x="323854" y="6302506"/>
            <a:ext cx="1689433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2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342858" rtl="0" eaLnBrk="1" latinLnBrk="0" hangingPunct="1">
        <a:spcBef>
          <a:spcPct val="0"/>
        </a:spcBef>
        <a:buNone/>
        <a:defRPr sz="225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342858" rtl="0" eaLnBrk="1" latinLnBrk="0" hangingPunct="1">
        <a:spcBef>
          <a:spcPct val="20000"/>
        </a:spcBef>
        <a:buFont typeface="Arial"/>
        <a:buNone/>
        <a:defRPr sz="225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342858" rtl="0" eaLnBrk="1" latinLnBrk="0" hangingPunct="1">
        <a:spcBef>
          <a:spcPct val="20000"/>
        </a:spcBef>
        <a:buFont typeface="Arial"/>
        <a:buNone/>
        <a:defRPr sz="2251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271429" indent="-271429" algn="l" defTabSz="342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5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536907" indent="-265476" algn="l" defTabSz="342858" rtl="0" eaLnBrk="1" latinLnBrk="0" hangingPunct="1">
        <a:spcBef>
          <a:spcPct val="20000"/>
        </a:spcBef>
        <a:buFont typeface="Arial"/>
        <a:buChar char="–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808334" indent="-271429" algn="l" defTabSz="342858" rtl="0" eaLnBrk="1" latinLnBrk="0" hangingPunct="1">
        <a:spcBef>
          <a:spcPct val="20000"/>
        </a:spcBef>
        <a:buFont typeface="Arial" pitchFamily="34" charset="0"/>
        <a:buChar char="–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073812" indent="-265476" algn="l" defTabSz="34285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342858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342858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342858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58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16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1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8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6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3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862" algn="l" defTabSz="34285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xmlns="" id="{785C33E6-6510-48B7-973F-25C1007E4108}"/>
              </a:ext>
            </a:extLst>
          </p:cNvPr>
          <p:cNvSpPr>
            <a:spLocks/>
          </p:cNvSpPr>
          <p:nvPr/>
        </p:nvSpPr>
        <p:spPr bwMode="auto">
          <a:xfrm flipH="1">
            <a:off x="8189914" y="6323017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xmlns="" id="{2672056D-1D9C-4A47-8106-58CE0FFC4DA1}"/>
              </a:ext>
            </a:extLst>
          </p:cNvPr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xmlns="" id="{A0232E0C-4A3C-4B79-984F-A5E7E0449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90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xmlns="" id="{029A8A1B-F7E9-408A-86C6-4FE919A1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42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A9D0295-74F0-4592-B37F-6502F57C44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4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49DE27-8DCD-4201-BD50-F82967E4E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TextBox 7">
            <a:extLst>
              <a:ext uri="{FF2B5EF4-FFF2-40B4-BE49-F238E27FC236}">
                <a16:creationId xmlns:a16="http://schemas.microsoft.com/office/drawing/2014/main" xmlns="" id="{52BE008C-1E49-4A38-A380-2FCD3B71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27" y="620712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pic>
        <p:nvPicPr>
          <p:cNvPr id="2056" name="Picture 10">
            <a:extLst>
              <a:ext uri="{FF2B5EF4-FFF2-40B4-BE49-F238E27FC236}">
                <a16:creationId xmlns:a16="http://schemas.microsoft.com/office/drawing/2014/main" xmlns="" id="{F9A55A78-FE55-4792-B556-AE6B56020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EE2A35-CD5D-4CEB-9561-E2140263E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3302" y="6356354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2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44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44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30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45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07" indent="-228594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84">
            <a:extLst>
              <a:ext uri="{FF2B5EF4-FFF2-40B4-BE49-F238E27FC236}">
                <a16:creationId xmlns:a16="http://schemas.microsoft.com/office/drawing/2014/main" xmlns="" id="{42305FEF-81FF-460F-B19C-9B657DBB6D26}"/>
              </a:ext>
            </a:extLst>
          </p:cNvPr>
          <p:cNvSpPr>
            <a:spLocks/>
          </p:cNvSpPr>
          <p:nvPr/>
        </p:nvSpPr>
        <p:spPr bwMode="auto">
          <a:xfrm flipH="1">
            <a:off x="8189914" y="6323017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/>
          </a:p>
        </p:txBody>
      </p:sp>
      <p:sp>
        <p:nvSpPr>
          <p:cNvPr id="11267" name="Freeform 85">
            <a:extLst>
              <a:ext uri="{FF2B5EF4-FFF2-40B4-BE49-F238E27FC236}">
                <a16:creationId xmlns:a16="http://schemas.microsoft.com/office/drawing/2014/main" xmlns="" id="{20AAE18A-5273-4A9D-B118-202F626A6538}"/>
              </a:ext>
            </a:extLst>
          </p:cNvPr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xmlns="" id="{86A1098D-0A9C-4603-865C-B7A6D93D2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90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xmlns="" id="{5D32AD64-44CB-45A8-A9AD-3D8E13CE8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42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378584C-9C37-41D8-B896-61FC9420FB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4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8B10E-989E-4278-8DBF-0F088CB54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1" name="TextBox 7">
            <a:extLst>
              <a:ext uri="{FF2B5EF4-FFF2-40B4-BE49-F238E27FC236}">
                <a16:creationId xmlns:a16="http://schemas.microsoft.com/office/drawing/2014/main" xmlns="" id="{36B08490-4500-49E6-AC79-CECB39D78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27" y="620712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pic>
        <p:nvPicPr>
          <p:cNvPr id="11272" name="Picture 10">
            <a:extLst>
              <a:ext uri="{FF2B5EF4-FFF2-40B4-BE49-F238E27FC236}">
                <a16:creationId xmlns:a16="http://schemas.microsoft.com/office/drawing/2014/main" xmlns="" id="{64B6D577-851B-4BC9-B97E-72C68DE35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3EE29C-3AF1-4A56-AD4F-D268DBA36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3302" y="6356354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7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44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44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30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45" indent="-285744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07" indent="-228594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71" y="251731"/>
            <a:ext cx="4425552" cy="8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45EFC1F6-DF08-447A-9E55-57B14D6E0B13}"/>
              </a:ext>
            </a:extLst>
          </p:cNvPr>
          <p:cNvSpPr txBox="1">
            <a:spLocks/>
          </p:cNvSpPr>
          <p:nvPr/>
        </p:nvSpPr>
        <p:spPr bwMode="auto">
          <a:xfrm>
            <a:off x="399756" y="1930398"/>
            <a:ext cx="8518219" cy="1603967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4978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defTabSz="404325"/>
            <a:r>
              <a:rPr lang="en-US" sz="3200" b="1" dirty="0" err="1"/>
              <a:t>Результаты</a:t>
            </a:r>
            <a:r>
              <a:rPr lang="en-US" sz="3200" b="1" dirty="0"/>
              <a:t> PISA-2018 — </a:t>
            </a:r>
            <a:r>
              <a:rPr lang="en-US" sz="3200" b="1" dirty="0" err="1"/>
              <a:t>проблемы</a:t>
            </a:r>
            <a:r>
              <a:rPr lang="en-US" sz="3200" b="1" dirty="0"/>
              <a:t> и </a:t>
            </a:r>
            <a:r>
              <a:rPr lang="en-US" sz="3200" b="1" dirty="0" err="1"/>
              <a:t>вызовы</a:t>
            </a:r>
            <a:r>
              <a:rPr lang="en-US" sz="3200" b="1" dirty="0"/>
              <a:t> </a:t>
            </a:r>
            <a:r>
              <a:rPr lang="en-US" sz="3200" b="1" dirty="0" err="1"/>
              <a:t>для</a:t>
            </a:r>
            <a:r>
              <a:rPr lang="en-US" sz="3200" b="1" dirty="0"/>
              <a:t> </a:t>
            </a:r>
            <a:r>
              <a:rPr lang="en-US" sz="3200" b="1" dirty="0" err="1"/>
              <a:t>российского</a:t>
            </a:r>
            <a:r>
              <a:rPr lang="en-US" sz="3200" b="1" dirty="0"/>
              <a:t> образования</a:t>
            </a:r>
            <a:endParaRPr lang="en-US" sz="1200" b="1" dirty="0">
              <a:solidFill>
                <a:srgbClr val="00ADE4"/>
              </a:solidFill>
              <a:sym typeface="Trebuchet MS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08EE7AB5-9A53-491A-BFCE-1E02F772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138" y="4927602"/>
            <a:ext cx="3067051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500" b="0" i="0" baseline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anose="05000000000000000000" pitchFamily="2" charset="2"/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b="0" i="0">
                <a:solidFill>
                  <a:schemeClr val="tx1"/>
                </a:solidFill>
                <a:latin typeface="Andes ExtraLight"/>
                <a:ea typeface="MS PGothic" pitchFamily="34" charset="-128"/>
                <a:cs typeface="Andes Extra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ru-RU" alt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Тигран Шмис</a:t>
            </a:r>
          </a:p>
          <a:p>
            <a:pPr marL="0" indent="0"/>
            <a:r>
              <a:rPr lang="ru-RU" alt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специалист в области образования, Руководитель образовательных проектов</a:t>
            </a:r>
          </a:p>
          <a:p>
            <a:pPr marL="0" indent="0"/>
            <a:r>
              <a:rPr lang="en-US" alt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tshmis@worldbank.org</a:t>
            </a:r>
            <a:r>
              <a:rPr lang="ru-RU" alt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xmlns="" id="{FF6BE33A-F466-4BB5-B2AA-BE45128CF8E6}"/>
              </a:ext>
            </a:extLst>
          </p:cNvPr>
          <p:cNvSpPr txBox="1">
            <a:spLocks/>
          </p:cNvSpPr>
          <p:nvPr/>
        </p:nvSpPr>
        <p:spPr bwMode="auto">
          <a:xfrm>
            <a:off x="5932489" y="5975351"/>
            <a:ext cx="25527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anose="05000000000000000000" pitchFamily="2" charset="2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1600" b="1" dirty="0">
                <a:solidFill>
                  <a:srgbClr val="002345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24</a:t>
            </a:r>
            <a:r>
              <a:rPr lang="ru-RU" altLang="en-US" sz="1600" b="1" dirty="0">
                <a:solidFill>
                  <a:srgbClr val="002345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декабря</a:t>
            </a:r>
            <a:r>
              <a:rPr lang="en-US" altLang="en-US" sz="1600" b="1" dirty="0">
                <a:solidFill>
                  <a:srgbClr val="002345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b="1" dirty="0">
                <a:solidFill>
                  <a:srgbClr val="002345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2019</a:t>
            </a:r>
            <a:endParaRPr lang="en-US" altLang="en-US" sz="1600" b="1" dirty="0">
              <a:solidFill>
                <a:srgbClr val="002345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8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xmlns="" id="{6CE75B6C-C781-41A2-9562-89B624A8E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91" y="266702"/>
            <a:ext cx="8461375" cy="757239"/>
          </a:xfrm>
        </p:spPr>
        <p:txBody>
          <a:bodyPr/>
          <a:lstStyle/>
          <a:p>
            <a:r>
              <a:rPr lang="ru-RU" altLang="en-US" dirty="0">
                <a:cs typeface="Andes ExtraLight" panose="02000000000000000000" pitchFamily="50" charset="0"/>
              </a:rPr>
              <a:t>Как стили обучения влияют на образовательные достижения?</a:t>
            </a:r>
            <a:endParaRPr lang="en-US" altLang="en-US" dirty="0">
              <a:cs typeface="Andes ExtraLight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322D88-1C61-4E4F-A577-ED85B41F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0" y="1325199"/>
            <a:ext cx="1511939" cy="920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9F898A-8EB0-4119-A25A-4F69ADCB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627" y="1342730"/>
            <a:ext cx="969348" cy="84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7DE9C6-96A5-4FC6-AA4C-84251B974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560" y="1342731"/>
            <a:ext cx="1085183" cy="823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5A5854-6CF1-4CB9-916F-1EF9D170D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439" y="1294686"/>
            <a:ext cx="1286367" cy="84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407B8F-C5E7-4E3D-B262-A84FF8A5B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2" y="2100740"/>
            <a:ext cx="569095" cy="64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02303D-8C52-4932-B309-D14514395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0930" y="2002401"/>
            <a:ext cx="700953" cy="792173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38F1E815-2388-4CA7-9E85-9EF40E6C8795}"/>
              </a:ext>
            </a:extLst>
          </p:cNvPr>
          <p:cNvGraphicFramePr/>
          <p:nvPr>
            <p:extLst/>
          </p:nvPr>
        </p:nvGraphicFramePr>
        <p:xfrm>
          <a:off x="505330" y="2794573"/>
          <a:ext cx="3809833" cy="266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2B8570B4-88B6-45CA-82CD-C06DBAD8EE87}"/>
              </a:ext>
            </a:extLst>
          </p:cNvPr>
          <p:cNvGraphicFramePr/>
          <p:nvPr>
            <p:extLst/>
          </p:nvPr>
        </p:nvGraphicFramePr>
        <p:xfrm>
          <a:off x="4828847" y="2794573"/>
          <a:ext cx="3780927" cy="265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DA76C0-0012-4CEE-A9A3-112DD1EF4473}"/>
              </a:ext>
            </a:extLst>
          </p:cNvPr>
          <p:cNvSpPr/>
          <p:nvPr/>
        </p:nvSpPr>
        <p:spPr>
          <a:xfrm>
            <a:off x="409269" y="5587307"/>
            <a:ext cx="672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345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Прирост обучения по большинству национальных и международных тестов в течение одного года составляет от одной четверти до одной трети стандартного отклонения (</a:t>
            </a:r>
            <a:r>
              <a:rPr lang="ru-RU" sz="1200" b="1" dirty="0" err="1">
                <a:solidFill>
                  <a:srgbClr val="002345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Woessmann</a:t>
            </a:r>
            <a:r>
              <a:rPr lang="ru-RU" sz="1200" b="1" dirty="0">
                <a:solidFill>
                  <a:srgbClr val="002345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, 2016). Таким образом, в пилоте TIMSS-2019 разница в пять тестовых баллов примерно эквивалентна пробелу в обучении размером в один год обучения.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43976DC-070A-4614-B096-3F8F814C9396}"/>
              </a:ext>
            </a:extLst>
          </p:cNvPr>
          <p:cNvCxnSpPr/>
          <p:nvPr/>
        </p:nvCxnSpPr>
        <p:spPr bwMode="auto">
          <a:xfrm>
            <a:off x="457650" y="791370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BD2616-5B47-468F-B812-A15ACDFC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66" y="1232934"/>
            <a:ext cx="7129268" cy="4833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AAAF55-B842-425B-ADBA-AAD7C5BD24B4}"/>
              </a:ext>
            </a:extLst>
          </p:cNvPr>
          <p:cNvSpPr txBox="1"/>
          <p:nvPr/>
        </p:nvSpPr>
        <p:spPr>
          <a:xfrm>
            <a:off x="699796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F31801B-83B1-4591-B993-6C3E80D3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32" y="246595"/>
            <a:ext cx="8228707" cy="555836"/>
          </a:xfrm>
        </p:spPr>
        <p:txBody>
          <a:bodyPr/>
          <a:lstStyle/>
          <a:p>
            <a:r>
              <a:rPr lang="ru-RU" dirty="0"/>
              <a:t>Достижения </a:t>
            </a:r>
            <a:r>
              <a:rPr lang="en-US" dirty="0"/>
              <a:t>PISA </a:t>
            </a:r>
            <a:r>
              <a:rPr lang="ru-RU" dirty="0"/>
              <a:t>и вариативность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0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675C3-7ADF-46B1-A408-633F630D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32" y="246595"/>
            <a:ext cx="8228707" cy="555836"/>
          </a:xfrm>
        </p:spPr>
        <p:txBody>
          <a:bodyPr/>
          <a:lstStyle/>
          <a:p>
            <a:r>
              <a:rPr lang="ru-RU" dirty="0"/>
              <a:t>Выводы: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ACA47D-3F4F-48D5-A26F-99C67FB5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9" y="933061"/>
            <a:ext cx="8228707" cy="519271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dirty="0"/>
              <a:t>Россия сохраняет позиции в международных исследованиях, и снижение 2018 года следует общему тренду исследования;</a:t>
            </a:r>
            <a:endParaRPr lang="en-US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dirty="0"/>
              <a:t>Снижение результатов </a:t>
            </a:r>
            <a:r>
              <a:rPr lang="en-US" dirty="0"/>
              <a:t>PISA </a:t>
            </a:r>
            <a:r>
              <a:rPr lang="ru-RU" dirty="0"/>
              <a:t>в общем тренде или отсутствие позитивной динамики требует изучения;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dirty="0"/>
              <a:t>Неравенство (как межрегиональное, так и межшкольное) создает потенциал для роста достижений;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dirty="0" err="1"/>
              <a:t>Буллинг</a:t>
            </a:r>
            <a:r>
              <a:rPr lang="ru-RU" dirty="0"/>
              <a:t> не является новым феноменом в целом, но</a:t>
            </a:r>
            <a:r>
              <a:rPr lang="en-US" dirty="0"/>
              <a:t> </a:t>
            </a:r>
            <a:r>
              <a:rPr lang="ru-RU" dirty="0"/>
              <a:t>попадание России в топ 10 по </a:t>
            </a:r>
            <a:r>
              <a:rPr lang="en-US" dirty="0"/>
              <a:t>PISA </a:t>
            </a:r>
            <a:r>
              <a:rPr lang="ru-RU" dirty="0"/>
              <a:t>открывает новую область исследований и потенциал для роста.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dirty="0"/>
              <a:t>Для эффективных исследований необходим доступ к данным национальных исследований качества образования и анализ разницы в регионах.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483CFCA-EAC3-41F4-AC92-EC5E84D54374}"/>
              </a:ext>
            </a:extLst>
          </p:cNvPr>
          <p:cNvCxnSpPr/>
          <p:nvPr/>
        </p:nvCxnSpPr>
        <p:spPr bwMode="auto">
          <a:xfrm>
            <a:off x="357191" y="819360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950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FA8E4B-BDD9-4944-B493-AB438DD5E91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56099" y="5106390"/>
            <a:ext cx="3338432" cy="172720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marL="0" indent="0" algn="ctr">
              <a:spcBef>
                <a:spcPts val="0"/>
              </a:spcBef>
            </a:pP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  <a:p>
            <a:pPr marL="0" indent="0" algn="ctr"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Tigran Shmis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altLang="en-US" u="sng" dirty="0">
                <a:solidFill>
                  <a:srgbClr val="2986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tshmis</a:t>
            </a:r>
            <a:r>
              <a:rPr lang="ru-RU" altLang="en-US" u="sng" dirty="0">
                <a:solidFill>
                  <a:srgbClr val="2986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@worldbank.org </a:t>
            </a:r>
          </a:p>
        </p:txBody>
      </p:sp>
      <p:pic>
        <p:nvPicPr>
          <p:cNvPr id="46084" name="Picture 5">
            <a:extLst>
              <a:ext uri="{FF2B5EF4-FFF2-40B4-BE49-F238E27FC236}">
                <a16:creationId xmlns:a16="http://schemas.microsoft.com/office/drawing/2014/main" xmlns="" id="{3E795369-0FBC-46D1-8986-6BB247AD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559" y="6172202"/>
            <a:ext cx="3338432" cy="66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E75456-FC7C-45C5-A170-02C57091FF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2" y="124584"/>
            <a:ext cx="6680201" cy="5010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ng-term Performance">
            <a:extLst>
              <a:ext uri="{FF2B5EF4-FFF2-40B4-BE49-F238E27FC236}">
                <a16:creationId xmlns:a16="http://schemas.microsoft.com/office/drawing/2014/main" xmlns="" id="{9E72231B-494B-45DC-9CA2-7D6F7742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954056"/>
            <a:ext cx="4676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rgest increase since 2000">
            <a:extLst>
              <a:ext uri="{FF2B5EF4-FFF2-40B4-BE49-F238E27FC236}">
                <a16:creationId xmlns:a16="http://schemas.microsoft.com/office/drawing/2014/main" xmlns="" id="{DE8B80B4-27DD-44C1-A8B2-9CC891D0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50" y="3353772"/>
            <a:ext cx="46863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A4D242D-DBFF-4BFD-865A-C79EC9C4B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91" y="301627"/>
            <a:ext cx="8461375" cy="757239"/>
          </a:xfrm>
        </p:spPr>
        <p:txBody>
          <a:bodyPr/>
          <a:lstStyle/>
          <a:p>
            <a:r>
              <a:rPr lang="ru-RU" altLang="en-US" dirty="0">
                <a:cs typeface="Andes ExtraLight" panose="02000000000000000000" pitchFamily="50" charset="0"/>
              </a:rPr>
              <a:t>Россия – часть истории мирового успеха в </a:t>
            </a:r>
            <a:r>
              <a:rPr lang="en-US" altLang="en-US" dirty="0">
                <a:cs typeface="Andes ExtraLight" panose="02000000000000000000" pitchFamily="50" charset="0"/>
              </a:rPr>
              <a:t>PISA</a:t>
            </a:r>
            <a:endParaRPr lang="ru-RU" altLang="en-US" dirty="0">
              <a:cs typeface="Andes ExtraLight" panose="02000000000000000000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4B42B99-18B6-4EEB-B446-1D860AD3BA77}"/>
              </a:ext>
            </a:extLst>
          </p:cNvPr>
          <p:cNvCxnSpPr/>
          <p:nvPr/>
        </p:nvCxnSpPr>
        <p:spPr bwMode="auto">
          <a:xfrm>
            <a:off x="357191" y="819360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33C60-061C-43DA-9943-398FC44B436F}"/>
              </a:ext>
            </a:extLst>
          </p:cNvPr>
          <p:cNvSpPr/>
          <p:nvPr/>
        </p:nvSpPr>
        <p:spPr bwMode="auto">
          <a:xfrm>
            <a:off x="357190" y="2696548"/>
            <a:ext cx="4364099" cy="1586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86D7C5-DC7A-4F3F-ABF4-7662EDCC923D}"/>
              </a:ext>
            </a:extLst>
          </p:cNvPr>
          <p:cNvSpPr/>
          <p:nvPr/>
        </p:nvSpPr>
        <p:spPr bwMode="auto">
          <a:xfrm>
            <a:off x="4148932" y="5708000"/>
            <a:ext cx="4364099" cy="1586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8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F9245-9B61-4809-B42A-20B5E8AD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649143"/>
          </a:xfrm>
        </p:spPr>
        <p:txBody>
          <a:bodyPr/>
          <a:lstStyle/>
          <a:p>
            <a:r>
              <a:rPr lang="ru-RU" dirty="0"/>
              <a:t>Прогресс в навыках чтения, Россия в контексте стран ОЭСР, ЕС и ЕЦА.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FCA6F3-FA15-4B4F-9EB7-731FDB512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97" y="1551952"/>
            <a:ext cx="4171500" cy="47618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7A776D-2096-4A1F-85EB-99325B943613}"/>
              </a:ext>
            </a:extLst>
          </p:cNvPr>
          <p:cNvCxnSpPr/>
          <p:nvPr/>
        </p:nvCxnSpPr>
        <p:spPr bwMode="auto">
          <a:xfrm>
            <a:off x="357191" y="1155264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361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157313-0572-4D24-A38F-690AD391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9" y="1203655"/>
            <a:ext cx="5468844" cy="45719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7D692F7-E0AA-412C-A712-2BD99DD7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/>
          <a:p>
            <a:r>
              <a:rPr lang="ru-RU" dirty="0"/>
              <a:t>Успеваемость школьников по уровням достижений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3066CA0-0313-4F83-A29A-92BB69B817AC}"/>
              </a:ext>
            </a:extLst>
          </p:cNvPr>
          <p:cNvCxnSpPr/>
          <p:nvPr/>
        </p:nvCxnSpPr>
        <p:spPr bwMode="auto">
          <a:xfrm>
            <a:off x="457650" y="987310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267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BDB8734-1049-4D58-97DC-D3B64DE82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643" y="1082355"/>
            <a:ext cx="5421159" cy="52359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222DF92-ECF8-424E-9D91-4D0113A0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/>
          <a:p>
            <a:r>
              <a:rPr lang="ru-RU" dirty="0"/>
              <a:t>Профиль неравенства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A3105B9-EBDB-4FA9-9AF8-7E78C85C01D5}"/>
              </a:ext>
            </a:extLst>
          </p:cNvPr>
          <p:cNvCxnSpPr/>
          <p:nvPr/>
        </p:nvCxnSpPr>
        <p:spPr bwMode="auto">
          <a:xfrm>
            <a:off x="457650" y="791370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3831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4B9603-036A-4A1F-A51C-31C7C9D0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92" y="856439"/>
            <a:ext cx="3179658" cy="5525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324691-5EFB-485D-A909-7405A1C8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850" y="4315914"/>
            <a:ext cx="4148325" cy="18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68F17C-864C-49AE-AC5D-C813B5A0D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850" y="6250006"/>
            <a:ext cx="4148325" cy="19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5D3CCE-7183-4EAC-9CF0-A8470D39DD47}"/>
              </a:ext>
            </a:extLst>
          </p:cNvPr>
          <p:cNvSpPr txBox="1"/>
          <p:nvPr/>
        </p:nvSpPr>
        <p:spPr>
          <a:xfrm>
            <a:off x="3946850" y="1279088"/>
            <a:ext cx="1101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/>
              <a:t>Москва - 532</a:t>
            </a:r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626A91C-9909-4F1B-ADEE-71696B0C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/>
          <a:p>
            <a:r>
              <a:rPr lang="ru-RU" dirty="0"/>
              <a:t>Профиль неравенства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D652DC9-C47E-4510-9AFE-9B408724A5B5}"/>
              </a:ext>
            </a:extLst>
          </p:cNvPr>
          <p:cNvCxnSpPr/>
          <p:nvPr/>
        </p:nvCxnSpPr>
        <p:spPr bwMode="auto">
          <a:xfrm>
            <a:off x="457650" y="791370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82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164ECD1-DBE5-4664-8D17-288DB552B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96" y="1637934"/>
            <a:ext cx="8800667" cy="42869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1D308CF7-F027-4FE7-9365-C0E4E4CD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/>
          <a:p>
            <a:r>
              <a:rPr lang="ru-RU" dirty="0"/>
              <a:t>Результаты </a:t>
            </a:r>
            <a:r>
              <a:rPr lang="en-US" dirty="0"/>
              <a:t>PISA </a:t>
            </a:r>
            <a:r>
              <a:rPr lang="ru-RU" dirty="0"/>
              <a:t>и ВВП на душу населения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87F6B5-5706-40D6-8CBF-B4A0FFE096C4}"/>
              </a:ext>
            </a:extLst>
          </p:cNvPr>
          <p:cNvCxnSpPr/>
          <p:nvPr/>
        </p:nvCxnSpPr>
        <p:spPr bwMode="auto">
          <a:xfrm>
            <a:off x="457650" y="1155263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9266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99B7AD03-7A20-434E-B497-4B5DA9C05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91" y="301627"/>
            <a:ext cx="8461375" cy="757239"/>
          </a:xfrm>
        </p:spPr>
        <p:txBody>
          <a:bodyPr/>
          <a:lstStyle/>
          <a:p>
            <a:pPr hangingPunct="1"/>
            <a:r>
              <a:rPr lang="ru-RU" dirty="0"/>
              <a:t>Компоненты индекса школьной среды и БУЛЛИНГА – гендерные различия</a:t>
            </a:r>
          </a:p>
        </p:txBody>
      </p:sp>
      <p:pic>
        <p:nvPicPr>
          <p:cNvPr id="5" name="Picture 2" descr="18">
            <a:extLst>
              <a:ext uri="{FF2B5EF4-FFF2-40B4-BE49-F238E27FC236}">
                <a16:creationId xmlns:a16="http://schemas.microsoft.com/office/drawing/2014/main" xmlns="" id="{A2CF59ED-F397-450E-BF8C-68B38980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2" y="1354947"/>
            <a:ext cx="5521401" cy="16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21-2">
            <a:extLst>
              <a:ext uri="{FF2B5EF4-FFF2-40B4-BE49-F238E27FC236}">
                <a16:creationId xmlns:a16="http://schemas.microsoft.com/office/drawing/2014/main" xmlns="" id="{573CFD7B-6F74-4C66-A266-09DB125A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125046"/>
            <a:ext cx="4784040" cy="31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0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300-000009000000}"/>
              </a:ext>
            </a:extLst>
          </p:cNvPr>
          <p:cNvGraphicFramePr>
            <a:graphicFrameLocks/>
          </p:cNvGraphicFramePr>
          <p:nvPr/>
        </p:nvGraphicFramePr>
        <p:xfrm>
          <a:off x="325755" y="990282"/>
          <a:ext cx="4246245" cy="305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300-00000B000000}"/>
              </a:ext>
            </a:extLst>
          </p:cNvPr>
          <p:cNvGraphicFramePr>
            <a:graphicFrameLocks/>
          </p:cNvGraphicFramePr>
          <p:nvPr/>
        </p:nvGraphicFramePr>
        <p:xfrm>
          <a:off x="4097655" y="3590607"/>
          <a:ext cx="4246245" cy="275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7BA010-40E7-4B2D-8C3E-A7469776C7A2}"/>
              </a:ext>
            </a:extLst>
          </p:cNvPr>
          <p:cNvSpPr/>
          <p:nvPr/>
        </p:nvSpPr>
        <p:spPr>
          <a:xfrm>
            <a:off x="325754" y="221962"/>
            <a:ext cx="81324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200" b="0" dirty="0" err="1">
                <a:latin typeface="+mn-lt"/>
              </a:rPr>
              <a:t>Бул</a:t>
            </a:r>
            <a:r>
              <a:rPr lang="ru-RU" altLang="en-US" sz="2200" dirty="0" err="1"/>
              <a:t>л</a:t>
            </a:r>
            <a:r>
              <a:rPr lang="ru-RU" altLang="en-US" sz="2200" b="0" dirty="0" err="1">
                <a:latin typeface="+mn-lt"/>
              </a:rPr>
              <a:t>инг</a:t>
            </a:r>
            <a:r>
              <a:rPr lang="ru-RU" altLang="en-US" sz="2200" b="0" dirty="0">
                <a:latin typeface="+mn-lt"/>
              </a:rPr>
              <a:t> (травля) в деталях</a:t>
            </a:r>
            <a:endParaRPr lang="en-US" sz="2200" b="0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0C44DD3-608F-42FB-A191-C55EEE6E1085}"/>
              </a:ext>
            </a:extLst>
          </p:cNvPr>
          <p:cNvCxnSpPr/>
          <p:nvPr/>
        </p:nvCxnSpPr>
        <p:spPr bwMode="auto">
          <a:xfrm>
            <a:off x="325755" y="802838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D993E1B-C339-4CD4-A43D-4E09B8B78B04}"/>
              </a:ext>
            </a:extLst>
          </p:cNvPr>
          <p:cNvCxnSpPr/>
          <p:nvPr/>
        </p:nvCxnSpPr>
        <p:spPr bwMode="auto">
          <a:xfrm>
            <a:off x="357191" y="819360"/>
            <a:ext cx="4098601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6918415"/>
      </p:ext>
    </p:extLst>
  </p:cSld>
  <p:clrMapOvr>
    <a:masterClrMapping/>
  </p:clrMapOvr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enda Slide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CE_presentation_V1_11.06.19.pot  -  Compatibility Mode" id="{708C2EE4-C94F-470A-B25D-6FECF18CD367}" vid="{C712AAB4-C362-49A9-A060-4443D5AE3BD4}"/>
    </a:ext>
  </a:extLst>
</a:theme>
</file>

<file path=ppt/theme/theme3.xml><?xml version="1.0" encoding="utf-8"?>
<a:theme xmlns:a="http://schemas.openxmlformats.org/drawingml/2006/main" name="Contact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CE_presentation_V1_11.06.19.pot  -  Compatibility Mode" id="{708C2EE4-C94F-470A-B25D-6FECF18CD367}" vid="{E97DC1F8-E96F-49FE-8D04-7EEC2C791FD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256</Words>
  <Application>Microsoft Office PowerPoint</Application>
  <PresentationFormat>Экран (4:3)</PresentationFormat>
  <Paragraphs>38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WBG Slide</vt:lpstr>
      <vt:lpstr>Agenda Slide</vt:lpstr>
      <vt:lpstr>Contact Slide</vt:lpstr>
      <vt:lpstr>Презентация PowerPoint</vt:lpstr>
      <vt:lpstr>Россия – часть истории мирового успеха в PISA</vt:lpstr>
      <vt:lpstr>Прогресс в навыках чтения, Россия в контексте стран ОЭСР, ЕС и ЕЦА.</vt:lpstr>
      <vt:lpstr>Успеваемость школьников по уровням достижений</vt:lpstr>
      <vt:lpstr>Профиль неравенства</vt:lpstr>
      <vt:lpstr>Профиль неравенства</vt:lpstr>
      <vt:lpstr>Результаты PISA и ВВП на душу населения</vt:lpstr>
      <vt:lpstr>Компоненты индекса школьной среды и БУЛЛИНГА – гендерные различия</vt:lpstr>
      <vt:lpstr>Презентация PowerPoint</vt:lpstr>
      <vt:lpstr>Как стили обучения влияют на образовательные достижения?</vt:lpstr>
      <vt:lpstr>Достижения PISA и вариативность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Tigran Shmis</dc:creator>
  <cp:lastModifiedBy>ют</cp:lastModifiedBy>
  <cp:revision>11</cp:revision>
  <dcterms:created xsi:type="dcterms:W3CDTF">2019-12-24T08:58:52Z</dcterms:created>
  <dcterms:modified xsi:type="dcterms:W3CDTF">2019-12-25T08:58:19Z</dcterms:modified>
</cp:coreProperties>
</file>