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02" r:id="rId2"/>
    <p:sldId id="258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3" r:id="rId13"/>
    <p:sldId id="298" r:id="rId14"/>
    <p:sldId id="314" r:id="rId15"/>
    <p:sldId id="299" r:id="rId16"/>
  </p:sldIdLst>
  <p:sldSz cx="10287000" cy="6858000" type="35mm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76A"/>
    <a:srgbClr val="6600CC"/>
    <a:srgbClr val="CCFFFF"/>
    <a:srgbClr val="CCFFCC"/>
    <a:srgbClr val="FFCCFF"/>
    <a:srgbClr val="CCECFF"/>
    <a:srgbClr val="FFFFCC"/>
    <a:srgbClr val="99FFCC"/>
    <a:srgbClr val="6699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0"/>
    <p:restoredTop sz="50067"/>
  </p:normalViewPr>
  <p:slideViewPr>
    <p:cSldViewPr>
      <p:cViewPr>
        <p:scale>
          <a:sx n="80" d="100"/>
          <a:sy n="80" d="100"/>
        </p:scale>
        <p:origin x="-612" y="-4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961D1-6D2F-424A-87E0-8655ADB0B848}" type="doc">
      <dgm:prSet loTypeId="urn:microsoft.com/office/officeart/2005/8/layout/vList4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D62775A-0AAF-4643-8EFD-A64D19AACCBC}">
      <dgm:prSet phldrT="[Текст]" custT="1"/>
      <dgm:spPr/>
      <dgm:t>
        <a:bodyPr/>
        <a:lstStyle/>
        <a:p>
          <a:r>
            <a:rPr lang="ru-RU" sz="2100" b="1" dirty="0" smtClean="0"/>
            <a:t>ЗНАНИЕ и </a:t>
          </a:r>
          <a:r>
            <a:rPr lang="ru-RU" sz="2100" b="1" dirty="0" smtClean="0">
              <a:solidFill>
                <a:srgbClr val="E71C57"/>
              </a:solidFill>
            </a:rPr>
            <a:t>ИНТУИЦИЯ</a:t>
          </a:r>
          <a:endParaRPr lang="ru-RU" sz="2100" b="1" dirty="0">
            <a:solidFill>
              <a:srgbClr val="E71C57"/>
            </a:solidFill>
          </a:endParaRPr>
        </a:p>
      </dgm:t>
    </dgm:pt>
    <dgm:pt modelId="{ECCFD0F0-2385-4623-9BF1-E9ABAC1D12EA}" type="parTrans" cxnId="{E0C0F12B-F509-4512-8A3D-78751B7DE836}">
      <dgm:prSet/>
      <dgm:spPr/>
      <dgm:t>
        <a:bodyPr/>
        <a:lstStyle/>
        <a:p>
          <a:endParaRPr lang="ru-RU" sz="2100"/>
        </a:p>
      </dgm:t>
    </dgm:pt>
    <dgm:pt modelId="{2A9AB559-C113-4753-929A-DD090B2A6CC9}" type="sibTrans" cxnId="{E0C0F12B-F509-4512-8A3D-78751B7DE836}">
      <dgm:prSet/>
      <dgm:spPr/>
      <dgm:t>
        <a:bodyPr/>
        <a:lstStyle/>
        <a:p>
          <a:endParaRPr lang="ru-RU" sz="2100"/>
        </a:p>
      </dgm:t>
    </dgm:pt>
    <dgm:pt modelId="{E3FF32C1-13F8-4DD4-949A-0CC39B4A06E5}">
      <dgm:prSet phldrT="[Текст]" custT="1"/>
      <dgm:spPr/>
      <dgm:t>
        <a:bodyPr/>
        <a:lstStyle/>
        <a:p>
          <a:r>
            <a:rPr lang="ru-RU" sz="2100" b="1" dirty="0" smtClean="0"/>
            <a:t>ЦЕННОСТИ</a:t>
          </a:r>
          <a:endParaRPr lang="ru-RU" sz="2100" b="1" dirty="0"/>
        </a:p>
      </dgm:t>
    </dgm:pt>
    <dgm:pt modelId="{C54603B4-FA10-4FAB-85A0-2FA6EEC9DF5C}" type="parTrans" cxnId="{70012424-74D9-4A1F-BDC5-4F025A6FD7D1}">
      <dgm:prSet/>
      <dgm:spPr/>
      <dgm:t>
        <a:bodyPr/>
        <a:lstStyle/>
        <a:p>
          <a:endParaRPr lang="ru-RU" sz="2100"/>
        </a:p>
      </dgm:t>
    </dgm:pt>
    <dgm:pt modelId="{06B85FB2-425F-4D6C-BCB2-33D93AFCA819}" type="sibTrans" cxnId="{70012424-74D9-4A1F-BDC5-4F025A6FD7D1}">
      <dgm:prSet/>
      <dgm:spPr/>
      <dgm:t>
        <a:bodyPr/>
        <a:lstStyle/>
        <a:p>
          <a:endParaRPr lang="ru-RU" sz="2100"/>
        </a:p>
      </dgm:t>
    </dgm:pt>
    <dgm:pt modelId="{433AD2A5-C25D-43E3-B07A-10182BF7EC85}">
      <dgm:prSet phldrT="[Текст]" custT="1"/>
      <dgm:spPr/>
      <dgm:t>
        <a:bodyPr/>
        <a:lstStyle/>
        <a:p>
          <a:r>
            <a:rPr lang="ru-RU" sz="2100" b="1" dirty="0" smtClean="0"/>
            <a:t>РАЗВИТИЕ</a:t>
          </a:r>
          <a:r>
            <a:rPr lang="ru-RU" sz="2100" b="1" dirty="0" smtClean="0">
              <a:sym typeface="Symbol"/>
            </a:rPr>
            <a:t></a:t>
          </a:r>
          <a:r>
            <a:rPr lang="ru-RU" sz="2100" b="1" dirty="0" smtClean="0"/>
            <a:t>УЧЕБНАЯ САМОСТОЯТЕЛЬНОСТЬ</a:t>
          </a:r>
          <a:endParaRPr lang="ru-RU" sz="2100" b="1" dirty="0"/>
        </a:p>
      </dgm:t>
    </dgm:pt>
    <dgm:pt modelId="{AA3E3B7D-EFE9-437F-9292-ED4B2FD995D1}" type="parTrans" cxnId="{D9EB9D24-970A-4B33-9F21-F1EA2635052F}">
      <dgm:prSet/>
      <dgm:spPr/>
      <dgm:t>
        <a:bodyPr/>
        <a:lstStyle/>
        <a:p>
          <a:endParaRPr lang="ru-RU" sz="2100"/>
        </a:p>
      </dgm:t>
    </dgm:pt>
    <dgm:pt modelId="{5AAB6B9B-35F4-474A-AC99-59C34760EFC0}" type="sibTrans" cxnId="{D9EB9D24-970A-4B33-9F21-F1EA2635052F}">
      <dgm:prSet/>
      <dgm:spPr/>
      <dgm:t>
        <a:bodyPr/>
        <a:lstStyle/>
        <a:p>
          <a:endParaRPr lang="ru-RU" sz="2100"/>
        </a:p>
      </dgm:t>
    </dgm:pt>
    <dgm:pt modelId="{58EACB8D-07B0-4B41-AE45-531DC80B7125}">
      <dgm:prSet custT="1"/>
      <dgm:spPr/>
      <dgm:t>
        <a:bodyPr/>
        <a:lstStyle/>
        <a:p>
          <a:r>
            <a:rPr lang="ru-RU" sz="2100" b="1" dirty="0" smtClean="0">
              <a:solidFill>
                <a:srgbClr val="FF0000"/>
              </a:solidFill>
            </a:rPr>
            <a:t>ДЕЙСТВИЕ</a:t>
          </a:r>
          <a:endParaRPr lang="ru-RU" sz="2100" b="1" dirty="0">
            <a:solidFill>
              <a:srgbClr val="FF0000"/>
            </a:solidFill>
          </a:endParaRPr>
        </a:p>
      </dgm:t>
    </dgm:pt>
    <dgm:pt modelId="{348B2F99-3BAD-4B5B-AB5D-E322E726C982}" type="parTrans" cxnId="{4A314978-75D3-4C3D-9332-3A1AF4FB65E8}">
      <dgm:prSet/>
      <dgm:spPr/>
      <dgm:t>
        <a:bodyPr/>
        <a:lstStyle/>
        <a:p>
          <a:endParaRPr lang="ru-RU" sz="2100"/>
        </a:p>
      </dgm:t>
    </dgm:pt>
    <dgm:pt modelId="{CB19982B-8AA8-4DFA-97B1-33FDD99C7174}" type="sibTrans" cxnId="{4A314978-75D3-4C3D-9332-3A1AF4FB65E8}">
      <dgm:prSet/>
      <dgm:spPr/>
      <dgm:t>
        <a:bodyPr/>
        <a:lstStyle/>
        <a:p>
          <a:endParaRPr lang="ru-RU" sz="2100"/>
        </a:p>
      </dgm:t>
    </dgm:pt>
    <dgm:pt modelId="{264BCE09-B926-4ED6-B7B3-952E7958F64F}" type="pres">
      <dgm:prSet presAssocID="{DE2961D1-6D2F-424A-87E0-8655ADB0B8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A2C6A-9206-40C7-8A78-5BD88E544FC5}" type="pres">
      <dgm:prSet presAssocID="{2D62775A-0AAF-4643-8EFD-A64D19AACCBC}" presName="comp" presStyleCnt="0"/>
      <dgm:spPr/>
    </dgm:pt>
    <dgm:pt modelId="{8E3AA104-F5B3-4B05-921C-B7FDFB4FF136}" type="pres">
      <dgm:prSet presAssocID="{2D62775A-0AAF-4643-8EFD-A64D19AACCBC}" presName="box" presStyleLbl="node1" presStyleIdx="0" presStyleCnt="4" custLinFactNeighborX="3097"/>
      <dgm:spPr/>
      <dgm:t>
        <a:bodyPr/>
        <a:lstStyle/>
        <a:p>
          <a:endParaRPr lang="ru-RU"/>
        </a:p>
      </dgm:t>
    </dgm:pt>
    <dgm:pt modelId="{786FB4E7-E9D3-46E0-AAC8-4AF7A1D6EF26}" type="pres">
      <dgm:prSet presAssocID="{2D62775A-0AAF-4643-8EFD-A64D19AACCBC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3E76CEB-13A9-40B5-A99B-A21BA56C3BF4}" type="pres">
      <dgm:prSet presAssocID="{2D62775A-0AAF-4643-8EFD-A64D19AACCB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42114-574F-4D2B-A15E-903BE1EA821A}" type="pres">
      <dgm:prSet presAssocID="{2A9AB559-C113-4753-929A-DD090B2A6CC9}" presName="spacer" presStyleCnt="0"/>
      <dgm:spPr/>
    </dgm:pt>
    <dgm:pt modelId="{6E096B54-C224-467C-821F-A520190B773F}" type="pres">
      <dgm:prSet presAssocID="{E3FF32C1-13F8-4DD4-949A-0CC39B4A06E5}" presName="comp" presStyleCnt="0"/>
      <dgm:spPr/>
    </dgm:pt>
    <dgm:pt modelId="{CA693149-E811-4315-89F0-FC27563ED072}" type="pres">
      <dgm:prSet presAssocID="{E3FF32C1-13F8-4DD4-949A-0CC39B4A06E5}" presName="box" presStyleLbl="node1" presStyleIdx="1" presStyleCnt="4"/>
      <dgm:spPr/>
      <dgm:t>
        <a:bodyPr/>
        <a:lstStyle/>
        <a:p>
          <a:endParaRPr lang="ru-RU"/>
        </a:p>
      </dgm:t>
    </dgm:pt>
    <dgm:pt modelId="{DE2C0936-3AAE-45F0-8656-023CF2C2BF48}" type="pres">
      <dgm:prSet presAssocID="{E3FF32C1-13F8-4DD4-949A-0CC39B4A06E5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50FC4F-90E4-4787-A532-631912ADB5E6}" type="pres">
      <dgm:prSet presAssocID="{E3FF32C1-13F8-4DD4-949A-0CC39B4A06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33183-83CB-4C92-A89A-A25796112666}" type="pres">
      <dgm:prSet presAssocID="{06B85FB2-425F-4D6C-BCB2-33D93AFCA819}" presName="spacer" presStyleCnt="0"/>
      <dgm:spPr/>
    </dgm:pt>
    <dgm:pt modelId="{A5D4A9AE-4C74-43B6-B6E7-BB50B5994269}" type="pres">
      <dgm:prSet presAssocID="{433AD2A5-C25D-43E3-B07A-10182BF7EC85}" presName="comp" presStyleCnt="0"/>
      <dgm:spPr/>
    </dgm:pt>
    <dgm:pt modelId="{D00C40E1-CD57-4CA2-957C-614B55BA3A62}" type="pres">
      <dgm:prSet presAssocID="{433AD2A5-C25D-43E3-B07A-10182BF7EC85}" presName="box" presStyleLbl="node1" presStyleIdx="2" presStyleCnt="4"/>
      <dgm:spPr/>
      <dgm:t>
        <a:bodyPr/>
        <a:lstStyle/>
        <a:p>
          <a:endParaRPr lang="ru-RU"/>
        </a:p>
      </dgm:t>
    </dgm:pt>
    <dgm:pt modelId="{717CC162-8B6F-4008-B06C-CD05B7935329}" type="pres">
      <dgm:prSet presAssocID="{433AD2A5-C25D-43E3-B07A-10182BF7EC85}" presName="img" presStyleLbl="fgImgPlace1" presStyleIdx="2" presStyleCnt="4" custScaleX="89108" custScaleY="1330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49523B7-BDC4-4447-9FC5-ED6600A528FE}" type="pres">
      <dgm:prSet presAssocID="{433AD2A5-C25D-43E3-B07A-10182BF7EC8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D3B1E-8BF7-4724-9963-64125B68FB2A}" type="pres">
      <dgm:prSet presAssocID="{5AAB6B9B-35F4-474A-AC99-59C34760EFC0}" presName="spacer" presStyleCnt="0"/>
      <dgm:spPr/>
    </dgm:pt>
    <dgm:pt modelId="{C6B7B309-1B45-4F2A-BAFD-9505E06F83B3}" type="pres">
      <dgm:prSet presAssocID="{58EACB8D-07B0-4B41-AE45-531DC80B7125}" presName="comp" presStyleCnt="0"/>
      <dgm:spPr/>
    </dgm:pt>
    <dgm:pt modelId="{CDB86A50-67F6-45C2-8524-1F46BC67171B}" type="pres">
      <dgm:prSet presAssocID="{58EACB8D-07B0-4B41-AE45-531DC80B7125}" presName="box" presStyleLbl="node1" presStyleIdx="3" presStyleCnt="4" custLinFactNeighborX="-1471" custLinFactNeighborY="4423"/>
      <dgm:spPr/>
      <dgm:t>
        <a:bodyPr/>
        <a:lstStyle/>
        <a:p>
          <a:endParaRPr lang="ru-RU"/>
        </a:p>
      </dgm:t>
    </dgm:pt>
    <dgm:pt modelId="{9B2690A1-890F-440B-9434-9A965B77D023}" type="pres">
      <dgm:prSet presAssocID="{58EACB8D-07B0-4B41-AE45-531DC80B7125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65794CE-A80F-4375-A600-D904313B7BD6}" type="pres">
      <dgm:prSet presAssocID="{58EACB8D-07B0-4B41-AE45-531DC80B712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B9D24-970A-4B33-9F21-F1EA2635052F}" srcId="{DE2961D1-6D2F-424A-87E0-8655ADB0B848}" destId="{433AD2A5-C25D-43E3-B07A-10182BF7EC85}" srcOrd="2" destOrd="0" parTransId="{AA3E3B7D-EFE9-437F-9292-ED4B2FD995D1}" sibTransId="{5AAB6B9B-35F4-474A-AC99-59C34760EFC0}"/>
    <dgm:cxn modelId="{4A314978-75D3-4C3D-9332-3A1AF4FB65E8}" srcId="{DE2961D1-6D2F-424A-87E0-8655ADB0B848}" destId="{58EACB8D-07B0-4B41-AE45-531DC80B7125}" srcOrd="3" destOrd="0" parTransId="{348B2F99-3BAD-4B5B-AB5D-E322E726C982}" sibTransId="{CB19982B-8AA8-4DFA-97B1-33FDD99C7174}"/>
    <dgm:cxn modelId="{28023503-425B-440A-AF36-DB47B505EF15}" type="presOf" srcId="{2D62775A-0AAF-4643-8EFD-A64D19AACCBC}" destId="{03E76CEB-13A9-40B5-A99B-A21BA56C3BF4}" srcOrd="1" destOrd="0" presId="urn:microsoft.com/office/officeart/2005/8/layout/vList4#1"/>
    <dgm:cxn modelId="{70012424-74D9-4A1F-BDC5-4F025A6FD7D1}" srcId="{DE2961D1-6D2F-424A-87E0-8655ADB0B848}" destId="{E3FF32C1-13F8-4DD4-949A-0CC39B4A06E5}" srcOrd="1" destOrd="0" parTransId="{C54603B4-FA10-4FAB-85A0-2FA6EEC9DF5C}" sibTransId="{06B85FB2-425F-4D6C-BCB2-33D93AFCA819}"/>
    <dgm:cxn modelId="{89C5C828-F2B3-4E5C-86F8-9F4EFBE80E02}" type="presOf" srcId="{2D62775A-0AAF-4643-8EFD-A64D19AACCBC}" destId="{8E3AA104-F5B3-4B05-921C-B7FDFB4FF136}" srcOrd="0" destOrd="0" presId="urn:microsoft.com/office/officeart/2005/8/layout/vList4#1"/>
    <dgm:cxn modelId="{BCAF86EA-2B4D-4591-8B55-F8C26283859F}" type="presOf" srcId="{E3FF32C1-13F8-4DD4-949A-0CC39B4A06E5}" destId="{CA693149-E811-4315-89F0-FC27563ED072}" srcOrd="0" destOrd="0" presId="urn:microsoft.com/office/officeart/2005/8/layout/vList4#1"/>
    <dgm:cxn modelId="{7A805A15-E25D-41DB-8485-C27E139EF783}" type="presOf" srcId="{E3FF32C1-13F8-4DD4-949A-0CC39B4A06E5}" destId="{5A50FC4F-90E4-4787-A532-631912ADB5E6}" srcOrd="1" destOrd="0" presId="urn:microsoft.com/office/officeart/2005/8/layout/vList4#1"/>
    <dgm:cxn modelId="{5D3A1D29-01D8-40C9-9BBC-807C71ED2080}" type="presOf" srcId="{58EACB8D-07B0-4B41-AE45-531DC80B7125}" destId="{CDB86A50-67F6-45C2-8524-1F46BC67171B}" srcOrd="0" destOrd="0" presId="urn:microsoft.com/office/officeart/2005/8/layout/vList4#1"/>
    <dgm:cxn modelId="{631D47CD-5EA6-457B-BC1D-7CA8E37E314E}" type="presOf" srcId="{DE2961D1-6D2F-424A-87E0-8655ADB0B848}" destId="{264BCE09-B926-4ED6-B7B3-952E7958F64F}" srcOrd="0" destOrd="0" presId="urn:microsoft.com/office/officeart/2005/8/layout/vList4#1"/>
    <dgm:cxn modelId="{57E38887-C5DD-47C3-9146-6AC6AA865A1A}" type="presOf" srcId="{58EACB8D-07B0-4B41-AE45-531DC80B7125}" destId="{965794CE-A80F-4375-A600-D904313B7BD6}" srcOrd="1" destOrd="0" presId="urn:microsoft.com/office/officeart/2005/8/layout/vList4#1"/>
    <dgm:cxn modelId="{50AE96EB-255C-4946-9D66-CE9B859BD108}" type="presOf" srcId="{433AD2A5-C25D-43E3-B07A-10182BF7EC85}" destId="{049523B7-BDC4-4447-9FC5-ED6600A528FE}" srcOrd="1" destOrd="0" presId="urn:microsoft.com/office/officeart/2005/8/layout/vList4#1"/>
    <dgm:cxn modelId="{63272814-CC89-465D-840C-02601B7533D9}" type="presOf" srcId="{433AD2A5-C25D-43E3-B07A-10182BF7EC85}" destId="{D00C40E1-CD57-4CA2-957C-614B55BA3A62}" srcOrd="0" destOrd="0" presId="urn:microsoft.com/office/officeart/2005/8/layout/vList4#1"/>
    <dgm:cxn modelId="{E0C0F12B-F509-4512-8A3D-78751B7DE836}" srcId="{DE2961D1-6D2F-424A-87E0-8655ADB0B848}" destId="{2D62775A-0AAF-4643-8EFD-A64D19AACCBC}" srcOrd="0" destOrd="0" parTransId="{ECCFD0F0-2385-4623-9BF1-E9ABAC1D12EA}" sibTransId="{2A9AB559-C113-4753-929A-DD090B2A6CC9}"/>
    <dgm:cxn modelId="{30CEDA9C-9157-4B17-B97E-08FF3F615584}" type="presParOf" srcId="{264BCE09-B926-4ED6-B7B3-952E7958F64F}" destId="{611A2C6A-9206-40C7-8A78-5BD88E544FC5}" srcOrd="0" destOrd="0" presId="urn:microsoft.com/office/officeart/2005/8/layout/vList4#1"/>
    <dgm:cxn modelId="{8AD1C75A-EEDD-4DBE-962D-60BDE6B85308}" type="presParOf" srcId="{611A2C6A-9206-40C7-8A78-5BD88E544FC5}" destId="{8E3AA104-F5B3-4B05-921C-B7FDFB4FF136}" srcOrd="0" destOrd="0" presId="urn:microsoft.com/office/officeart/2005/8/layout/vList4#1"/>
    <dgm:cxn modelId="{35BD6785-5D0B-4B6D-9B6A-31044DD04DCB}" type="presParOf" srcId="{611A2C6A-9206-40C7-8A78-5BD88E544FC5}" destId="{786FB4E7-E9D3-46E0-AAC8-4AF7A1D6EF26}" srcOrd="1" destOrd="0" presId="urn:microsoft.com/office/officeart/2005/8/layout/vList4#1"/>
    <dgm:cxn modelId="{37AF7A2C-22DA-47C1-8115-C2C0B75CDE0F}" type="presParOf" srcId="{611A2C6A-9206-40C7-8A78-5BD88E544FC5}" destId="{03E76CEB-13A9-40B5-A99B-A21BA56C3BF4}" srcOrd="2" destOrd="0" presId="urn:microsoft.com/office/officeart/2005/8/layout/vList4#1"/>
    <dgm:cxn modelId="{A9915178-22AD-4680-B704-A56172AF3B72}" type="presParOf" srcId="{264BCE09-B926-4ED6-B7B3-952E7958F64F}" destId="{2C842114-574F-4D2B-A15E-903BE1EA821A}" srcOrd="1" destOrd="0" presId="urn:microsoft.com/office/officeart/2005/8/layout/vList4#1"/>
    <dgm:cxn modelId="{BFD9CC26-60F9-409F-85E3-53C9A529C6EF}" type="presParOf" srcId="{264BCE09-B926-4ED6-B7B3-952E7958F64F}" destId="{6E096B54-C224-467C-821F-A520190B773F}" srcOrd="2" destOrd="0" presId="urn:microsoft.com/office/officeart/2005/8/layout/vList4#1"/>
    <dgm:cxn modelId="{61829A04-8D91-4967-80E0-08CC4F4A9B27}" type="presParOf" srcId="{6E096B54-C224-467C-821F-A520190B773F}" destId="{CA693149-E811-4315-89F0-FC27563ED072}" srcOrd="0" destOrd="0" presId="urn:microsoft.com/office/officeart/2005/8/layout/vList4#1"/>
    <dgm:cxn modelId="{ACFA4699-C5B0-48B9-8920-8FC62B7F80FE}" type="presParOf" srcId="{6E096B54-C224-467C-821F-A520190B773F}" destId="{DE2C0936-3AAE-45F0-8656-023CF2C2BF48}" srcOrd="1" destOrd="0" presId="urn:microsoft.com/office/officeart/2005/8/layout/vList4#1"/>
    <dgm:cxn modelId="{CDE7ABAB-6A9D-4045-86C7-C99FDB854F6E}" type="presParOf" srcId="{6E096B54-C224-467C-821F-A520190B773F}" destId="{5A50FC4F-90E4-4787-A532-631912ADB5E6}" srcOrd="2" destOrd="0" presId="urn:microsoft.com/office/officeart/2005/8/layout/vList4#1"/>
    <dgm:cxn modelId="{466E94F9-F36B-4076-A055-E11D75DA72C6}" type="presParOf" srcId="{264BCE09-B926-4ED6-B7B3-952E7958F64F}" destId="{78733183-83CB-4C92-A89A-A25796112666}" srcOrd="3" destOrd="0" presId="urn:microsoft.com/office/officeart/2005/8/layout/vList4#1"/>
    <dgm:cxn modelId="{E20F7C57-4FA6-4F92-B534-7C533382F502}" type="presParOf" srcId="{264BCE09-B926-4ED6-B7B3-952E7958F64F}" destId="{A5D4A9AE-4C74-43B6-B6E7-BB50B5994269}" srcOrd="4" destOrd="0" presId="urn:microsoft.com/office/officeart/2005/8/layout/vList4#1"/>
    <dgm:cxn modelId="{D844B434-847C-4789-A50F-7946949BDFE1}" type="presParOf" srcId="{A5D4A9AE-4C74-43B6-B6E7-BB50B5994269}" destId="{D00C40E1-CD57-4CA2-957C-614B55BA3A62}" srcOrd="0" destOrd="0" presId="urn:microsoft.com/office/officeart/2005/8/layout/vList4#1"/>
    <dgm:cxn modelId="{A9DA80F1-94FA-4E01-B295-22D5BC596087}" type="presParOf" srcId="{A5D4A9AE-4C74-43B6-B6E7-BB50B5994269}" destId="{717CC162-8B6F-4008-B06C-CD05B7935329}" srcOrd="1" destOrd="0" presId="urn:microsoft.com/office/officeart/2005/8/layout/vList4#1"/>
    <dgm:cxn modelId="{67FFEFF3-BE78-4A3A-9BD8-11B8D951414B}" type="presParOf" srcId="{A5D4A9AE-4C74-43B6-B6E7-BB50B5994269}" destId="{049523B7-BDC4-4447-9FC5-ED6600A528FE}" srcOrd="2" destOrd="0" presId="urn:microsoft.com/office/officeart/2005/8/layout/vList4#1"/>
    <dgm:cxn modelId="{C45B322E-4B03-4184-80EF-D5515CB12FD0}" type="presParOf" srcId="{264BCE09-B926-4ED6-B7B3-952E7958F64F}" destId="{02ED3B1E-8BF7-4724-9963-64125B68FB2A}" srcOrd="5" destOrd="0" presId="urn:microsoft.com/office/officeart/2005/8/layout/vList4#1"/>
    <dgm:cxn modelId="{A25914D0-ED97-4115-9103-312800955572}" type="presParOf" srcId="{264BCE09-B926-4ED6-B7B3-952E7958F64F}" destId="{C6B7B309-1B45-4F2A-BAFD-9505E06F83B3}" srcOrd="6" destOrd="0" presId="urn:microsoft.com/office/officeart/2005/8/layout/vList4#1"/>
    <dgm:cxn modelId="{C91E1086-0785-4422-8C5E-84813DB68194}" type="presParOf" srcId="{C6B7B309-1B45-4F2A-BAFD-9505E06F83B3}" destId="{CDB86A50-67F6-45C2-8524-1F46BC67171B}" srcOrd="0" destOrd="0" presId="urn:microsoft.com/office/officeart/2005/8/layout/vList4#1"/>
    <dgm:cxn modelId="{EBDBD2FD-F7B1-4A78-9ACE-B6C90C513EDE}" type="presParOf" srcId="{C6B7B309-1B45-4F2A-BAFD-9505E06F83B3}" destId="{9B2690A1-890F-440B-9434-9A965B77D023}" srcOrd="1" destOrd="0" presId="urn:microsoft.com/office/officeart/2005/8/layout/vList4#1"/>
    <dgm:cxn modelId="{C095BBE8-D51A-4AB9-91C0-923F56D7965B}" type="presParOf" srcId="{C6B7B309-1B45-4F2A-BAFD-9505E06F83B3}" destId="{965794CE-A80F-4375-A600-D904313B7BD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913F-2993-4F68-9309-A7132D606C8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8DF7B-5FBF-4A18-830B-1E0D52DA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02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C773F-582B-475C-A2F7-2893410DC32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746125"/>
            <a:ext cx="55927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58DA-AB7E-4255-89C5-8DC93C0A7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600240"/>
              </p:ext>
            </p:extLst>
          </p:nvPr>
        </p:nvGraphicFramePr>
        <p:xfrm>
          <a:off x="1341" y="1588"/>
          <a:ext cx="134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" y="1588"/>
                        <a:ext cx="1340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33946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603482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8696801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 розничные форматы-8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  <a:endParaRPr lang="en-US" sz="700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201955"/>
              </p:ext>
            </p:extLst>
          </p:nvPr>
        </p:nvGraphicFramePr>
        <p:xfrm>
          <a:off x="1341" y="1588"/>
          <a:ext cx="134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" y="1588"/>
                        <a:ext cx="1340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33946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6045982" y="0"/>
            <a:ext cx="35180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120943" y="9569"/>
            <a:ext cx="101660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8165307" y="6405036"/>
            <a:ext cx="125048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422892" y="6405036"/>
            <a:ext cx="321469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603482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8696801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 розничные форматы-8</a:t>
            </a:r>
            <a:r>
              <a:rPr lang="en-US" sz="7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  <a:endParaRPr lang="en-US" sz="7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2678966"/>
            <a:ext cx="7715250" cy="83099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07569" y="6356351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65194" y="6356351"/>
            <a:ext cx="2314575" cy="365125"/>
          </a:xfrm>
          <a:prstGeom prst="rect">
            <a:avLst/>
          </a:prstGeom>
        </p:spPr>
        <p:txBody>
          <a:bodyPr/>
          <a:lstStyle/>
          <a:p>
            <a:fld id="{3A87C29D-97E1-4607-A9AD-AA1FBCFC2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56822815"/>
              </p:ext>
            </p:extLst>
          </p:nvPr>
        </p:nvGraphicFramePr>
        <p:xfrm>
          <a:off x="1341" y="1591"/>
          <a:ext cx="133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" y="1591"/>
                        <a:ext cx="133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"/>
            </p:custDataLst>
          </p:nvPr>
        </p:nvSpPr>
        <p:spPr>
          <a:xfrm>
            <a:off x="1" y="0"/>
            <a:ext cx="133946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7" y="6405036"/>
            <a:ext cx="125048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422892" y="6405036"/>
            <a:ext cx="321469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1564" y="622803"/>
            <a:ext cx="9225015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1564" y="1825625"/>
            <a:ext cx="922501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46716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11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9712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847971"/>
            <a:ext cx="7715250" cy="1661993"/>
          </a:xfrm>
        </p:spPr>
        <p:txBody>
          <a:bodyPr/>
          <a:lstStyle/>
          <a:p>
            <a:r>
              <a:rPr lang="ru-RU" dirty="0" smtClean="0"/>
              <a:t>Функциональная грамотность и УМК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1452" y="5733256"/>
            <a:ext cx="2734054" cy="891058"/>
          </a:xfrm>
        </p:spPr>
        <p:txBody>
          <a:bodyPr/>
          <a:lstStyle/>
          <a:p>
            <a:r>
              <a:rPr lang="ru-RU" dirty="0" smtClean="0"/>
              <a:t>Логинова О.Б.</a:t>
            </a:r>
          </a:p>
          <a:p>
            <a:r>
              <a:rPr lang="ru-RU" dirty="0" smtClean="0"/>
              <a:t>24 декабря 2019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13" y="2204864"/>
            <a:ext cx="3415605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-91758"/>
            <a:ext cx="3415605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401" y="260647"/>
            <a:ext cx="7776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rgbClr val="6C276A"/>
                </a:solidFill>
              </a:rPr>
              <a:t>Формируем функциональную </a:t>
            </a:r>
            <a:r>
              <a:rPr lang="ru-RU" sz="2400" cap="all" dirty="0" smtClean="0">
                <a:solidFill>
                  <a:srgbClr val="6C276A"/>
                </a:solidFill>
              </a:rPr>
              <a:t>грамотность: «четыре кита» в моделях образовательных достижений России и </a:t>
            </a:r>
            <a:r>
              <a:rPr lang="ru-RU" sz="2400" cap="all" dirty="0" err="1" smtClean="0">
                <a:solidFill>
                  <a:srgbClr val="6C276A"/>
                </a:solidFill>
              </a:rPr>
              <a:t>Оэср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3" y="2134543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60" y="2086626"/>
            <a:ext cx="4406978" cy="2016223"/>
          </a:xfrm>
          <a:prstGeom prst="rect">
            <a:avLst/>
          </a:prstGeom>
        </p:spPr>
      </p:pic>
      <p:sp>
        <p:nvSpPr>
          <p:cNvPr id="22" name="Выноска 1 21"/>
          <p:cNvSpPr/>
          <p:nvPr/>
        </p:nvSpPr>
        <p:spPr>
          <a:xfrm>
            <a:off x="4783460" y="4296541"/>
            <a:ext cx="5136060" cy="2330626"/>
          </a:xfrm>
          <a:prstGeom prst="borderCallout1">
            <a:avLst>
              <a:gd name="adj1" fmla="val 8364"/>
              <a:gd name="adj2" fmla="val 34098"/>
              <a:gd name="adj3" fmla="val -46390"/>
              <a:gd name="adj4" fmla="val 56932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dirty="0"/>
              <a:t>С</a:t>
            </a:r>
            <a:r>
              <a:rPr lang="ru-RU" sz="2000" dirty="0" smtClean="0"/>
              <a:t>пособность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актуализировать</a:t>
            </a:r>
            <a:r>
              <a:rPr lang="ru-RU" sz="2000" dirty="0"/>
              <a:t>, мобилизовать знания, умения, отношения и ценности,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/>
              <a:t>проявлять рефлексивный подход  к процессу </a:t>
            </a:r>
            <a:r>
              <a:rPr lang="ru-RU" sz="2000" dirty="0" smtClean="0"/>
              <a:t>обучения</a:t>
            </a:r>
            <a:endParaRPr lang="ru-RU" sz="2000" dirty="0"/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/>
              <a:t>обеспечивать возможность взаимодействовать и </a:t>
            </a:r>
            <a:r>
              <a:rPr lang="ru-RU" sz="2000" dirty="0" smtClean="0"/>
              <a:t>действовать</a:t>
            </a:r>
            <a:endParaRPr lang="ru-RU" sz="2000" dirty="0"/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355981413"/>
              </p:ext>
            </p:extLst>
          </p:nvPr>
        </p:nvGraphicFramePr>
        <p:xfrm>
          <a:off x="247814" y="2091679"/>
          <a:ext cx="439163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Rectangle 1"/>
          <p:cNvSpPr/>
          <p:nvPr/>
        </p:nvSpPr>
        <p:spPr>
          <a:xfrm>
            <a:off x="232332" y="1534390"/>
            <a:ext cx="4407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rgbClr val="6C276A"/>
                </a:solidFill>
              </a:rPr>
              <a:t>Россия, ФГОС, 2005-2030</a:t>
            </a:r>
            <a:endParaRPr lang="ru-RU" sz="2400" b="1" cap="all" dirty="0">
              <a:solidFill>
                <a:srgbClr val="6C276A"/>
              </a:solidFill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4639444" y="1542063"/>
            <a:ext cx="3584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solidFill>
                  <a:srgbClr val="6C276A"/>
                </a:solidFill>
              </a:rPr>
              <a:t>Оэср</a:t>
            </a:r>
            <a:r>
              <a:rPr lang="ru-RU" sz="2400" b="1" cap="all" dirty="0">
                <a:solidFill>
                  <a:srgbClr val="6C276A"/>
                </a:solidFill>
              </a:rPr>
              <a:t>,</a:t>
            </a:r>
            <a:r>
              <a:rPr lang="ru-RU" sz="2400" b="1" cap="all" dirty="0" smtClean="0">
                <a:solidFill>
                  <a:srgbClr val="6C276A"/>
                </a:solidFill>
              </a:rPr>
              <a:t> 2030</a:t>
            </a:r>
            <a:endParaRPr lang="ru-RU" sz="2400" b="1" cap="all" dirty="0">
              <a:solidFill>
                <a:srgbClr val="6C27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5468" y="263557"/>
            <a:ext cx="5344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rgbClr val="6C276A"/>
                </a:solidFill>
              </a:rPr>
              <a:t>Формируем функциональную </a:t>
            </a:r>
            <a:r>
              <a:rPr lang="ru-RU" sz="2400" cap="all" dirty="0" smtClean="0">
                <a:solidFill>
                  <a:srgbClr val="6C276A"/>
                </a:solidFill>
              </a:rPr>
              <a:t>грамотность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3" y="2365376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428254" y="2566965"/>
            <a:ext cx="872924" cy="1415035"/>
          </a:xfrm>
          <a:prstGeom prst="line">
            <a:avLst/>
          </a:prstGeom>
          <a:ln w="76200">
            <a:solidFill>
              <a:srgbClr val="6C27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006899" y="4073621"/>
            <a:ext cx="500286" cy="484749"/>
          </a:xfrm>
          <a:prstGeom prst="line">
            <a:avLst/>
          </a:prstGeom>
          <a:ln w="76200">
            <a:solidFill>
              <a:srgbClr val="6C27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2990592" y="2768999"/>
            <a:ext cx="728857" cy="1117408"/>
          </a:xfrm>
          <a:prstGeom prst="line">
            <a:avLst/>
          </a:prstGeom>
          <a:ln w="76200">
            <a:solidFill>
              <a:srgbClr val="6C27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282960" y="1306699"/>
            <a:ext cx="2690594" cy="2327237"/>
            <a:chOff x="600662" y="1677643"/>
            <a:chExt cx="2873225" cy="1561958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600662" y="1748838"/>
              <a:ext cx="2873225" cy="1403350"/>
            </a:xfrm>
            <a:prstGeom prst="rect">
              <a:avLst/>
            </a:prstGeom>
            <a:solidFill>
              <a:srgbClr val="6C276A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10791">
                <a:lnSpc>
                  <a:spcPct val="90000"/>
                </a:lnSpc>
                <a:defRPr/>
              </a:pPr>
              <a:endParaRPr lang="en-US" sz="1600"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1521" y="1677643"/>
              <a:ext cx="2597999" cy="1561958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2100"/>
                </a:lnSpc>
                <a:defRPr b="0" i="0">
                  <a:solidFill>
                    <a:srgbClr val="FFFFFF"/>
                  </a:solidFill>
                  <a:latin typeface="Arial"/>
                  <a:cs typeface="Arial"/>
                </a:defRPr>
              </a:lvl1pPr>
            </a:lstStyle>
            <a:p>
              <a:pPr marL="0" lvl="2" algn="ctr"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оздание учебных ситуаций, </a:t>
              </a:r>
              <a:r>
                <a:rPr lang="ru-RU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инициирующих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учебную деятельность  учащихся, </a:t>
              </a:r>
              <a:r>
                <a:rPr lang="ru-RU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мотивирующих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их на учебную деятельность и  </a:t>
              </a:r>
              <a:r>
                <a:rPr lang="ru-RU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проясняющих смыслы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этой деятельности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53370" y="3957304"/>
            <a:ext cx="2819071" cy="1938664"/>
            <a:chOff x="8839363" y="2036914"/>
            <a:chExt cx="2872798" cy="1535750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8839363" y="2045641"/>
              <a:ext cx="2872798" cy="1527023"/>
            </a:xfrm>
            <a:prstGeom prst="rect">
              <a:avLst/>
            </a:prstGeom>
            <a:solidFill>
              <a:srgbClr val="6C276A"/>
            </a:solidFill>
            <a:ln w="9525" cap="flat" cmpd="sng" algn="ctr">
              <a:solidFill>
                <a:srgbClr val="6C276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61593" tIns="30796" rIns="61593" bIns="30796" anchor="ctr"/>
            <a:lstStyle/>
            <a:p>
              <a:pPr algn="ctr" defTabSz="610791">
                <a:lnSpc>
                  <a:spcPct val="90000"/>
                </a:lnSpc>
                <a:defRPr/>
              </a:pPr>
              <a:endParaRPr lang="en-US" sz="1600"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97869" y="2036914"/>
              <a:ext cx="2355784" cy="1365342"/>
            </a:xfrm>
            <a:prstGeom prst="rect">
              <a:avLst/>
            </a:prstGeom>
            <a:noFill/>
            <a:ln>
              <a:solidFill>
                <a:srgbClr val="6C276A"/>
              </a:solidFill>
            </a:ln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2100"/>
                </a:lnSpc>
                <a:defRPr b="0" i="0">
                  <a:solidFill>
                    <a:srgbClr val="FFFFFF"/>
                  </a:solidFill>
                  <a:latin typeface="Arial"/>
                  <a:cs typeface="Arial"/>
                </a:defRPr>
              </a:lvl1pPr>
            </a:lstStyle>
            <a:p>
              <a:pPr marL="0" lvl="2" algn="ctr">
                <a:defRPr/>
              </a:pPr>
              <a:r>
                <a:rPr lang="ru-RU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Оценочная самостоятельность 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школьников, задания на само- и </a:t>
              </a:r>
              <a:r>
                <a:rPr lang="ru-RU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взаимооценку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кейсы, ролевые игры, диспуты и др.</a:t>
              </a:r>
              <a:endParaRPr lang="en-US" sz="16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301179" y="1211756"/>
            <a:ext cx="2971266" cy="1873345"/>
            <a:chOff x="6163783" y="1209668"/>
            <a:chExt cx="2379600" cy="1747463"/>
          </a:xfrm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6163783" y="1209668"/>
              <a:ext cx="2379600" cy="1747463"/>
            </a:xfrm>
            <a:prstGeom prst="rect">
              <a:avLst/>
            </a:prstGeom>
            <a:solidFill>
              <a:srgbClr val="6C276A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61593" tIns="30796" rIns="61593" bIns="30796" anchor="ctr"/>
            <a:lstStyle/>
            <a:p>
              <a:pPr algn="ctr" defTabSz="610791">
                <a:lnSpc>
                  <a:spcPct val="90000"/>
                </a:lnSpc>
                <a:defRPr/>
              </a:pPr>
              <a:endParaRPr lang="en-US" sz="1600"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94133" y="1242819"/>
              <a:ext cx="2318901" cy="1329352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2100"/>
                </a:lnSpc>
                <a:defRPr b="0" i="0">
                  <a:solidFill>
                    <a:srgbClr val="FFFFFF"/>
                  </a:solidFill>
                  <a:latin typeface="Arial"/>
                  <a:cs typeface="Arial"/>
                </a:defRPr>
              </a:lvl1pPr>
            </a:lstStyle>
            <a:p>
              <a:pPr marL="0" lvl="2" algn="ctr">
                <a:defRPr/>
              </a:pPr>
              <a:r>
                <a:rPr lang="ru-RU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Поисковая </a:t>
              </a:r>
              <a:r>
                <a:rPr lang="ru-RU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активность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задания поискового 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характера, учебные исследования, проекты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99285" y="4131473"/>
            <a:ext cx="2807614" cy="969496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dirty="0"/>
              <a:t> </a:t>
            </a:r>
            <a:r>
              <a:rPr lang="ru-RU" sz="2100" b="1" dirty="0">
                <a:solidFill>
                  <a:srgbClr val="002060"/>
                </a:solidFill>
              </a:rPr>
              <a:t>ЭФФЕКТИВНЫЕ ПЕДАГОГИЧЕСКИЕ</a:t>
            </a:r>
          </a:p>
          <a:p>
            <a:pPr>
              <a:lnSpc>
                <a:spcPct val="100000"/>
              </a:lnSpc>
              <a:defRPr/>
            </a:pPr>
            <a:r>
              <a:rPr lang="ru-RU" sz="2100" b="1" dirty="0">
                <a:solidFill>
                  <a:srgbClr val="002060"/>
                </a:solidFill>
                <a:latin typeface="Arial" charset="0"/>
              </a:rPr>
              <a:t>ПРАКТИКИ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82960" y="4039275"/>
            <a:ext cx="2564768" cy="1697888"/>
            <a:chOff x="471557" y="3902264"/>
            <a:chExt cx="2873225" cy="1568697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471557" y="3902264"/>
              <a:ext cx="2873225" cy="1557501"/>
            </a:xfrm>
            <a:prstGeom prst="rect">
              <a:avLst/>
            </a:prstGeom>
            <a:solidFill>
              <a:srgbClr val="6C276A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 anchorCtr="0"/>
            <a:lstStyle/>
            <a:p>
              <a:pPr algn="ctr" defTabSz="610791">
                <a:lnSpc>
                  <a:spcPct val="90000"/>
                </a:lnSpc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557" y="3929740"/>
              <a:ext cx="2873225" cy="1541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</a:t>
              </a:r>
              <a:r>
                <a:rPr lang="ru-RU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опыта </a:t>
              </a:r>
              <a:r>
                <a:rPr lang="ru-RU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успешной деятельности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разрешения 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проблем,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принятия 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решений,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позитивного поведения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80000"/>
                </a:lnSpc>
              </a:pPr>
              <a:endParaRPr lang="ru-RU" sz="16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394657" y="1133750"/>
            <a:ext cx="2416870" cy="1830389"/>
            <a:chOff x="603908" y="1775163"/>
            <a:chExt cx="2873226" cy="1534107"/>
          </a:xfrm>
          <a:solidFill>
            <a:srgbClr val="6600CC"/>
          </a:solidFill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03908" y="1840542"/>
              <a:ext cx="2873226" cy="1403350"/>
            </a:xfrm>
            <a:prstGeom prst="rect">
              <a:avLst/>
            </a:prstGeom>
            <a:solidFill>
              <a:srgbClr val="6C276A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10791">
                <a:lnSpc>
                  <a:spcPct val="90000"/>
                </a:lnSpc>
                <a:defRPr/>
              </a:pPr>
              <a:endParaRPr lang="en-US" sz="1600"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9135" y="1775163"/>
              <a:ext cx="2597998" cy="1534107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2100"/>
                </a:lnSpc>
                <a:defRPr b="0" i="0">
                  <a:solidFill>
                    <a:srgbClr val="FFFFFF"/>
                  </a:solidFill>
                  <a:latin typeface="Arial"/>
                  <a:cs typeface="Arial"/>
                </a:defRPr>
              </a:lvl1pPr>
            </a:lstStyle>
            <a:p>
              <a:pPr marL="0" lvl="2" algn="ctr">
                <a:defRPr/>
              </a:pPr>
              <a:r>
                <a:rPr lang="ru-RU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Учение в общении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или </a:t>
              </a:r>
              <a:r>
                <a:rPr lang="ru-RU" sz="1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учебное сотрудничество, 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задания на работу в парах и малых группах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990592" y="3062840"/>
            <a:ext cx="3098156" cy="3008163"/>
            <a:chOff x="3714750" y="4018692"/>
            <a:chExt cx="4895850" cy="4010884"/>
          </a:xfrm>
        </p:grpSpPr>
        <p:sp>
          <p:nvSpPr>
            <p:cNvPr id="45" name="Дуга 44"/>
            <p:cNvSpPr/>
            <p:nvPr/>
          </p:nvSpPr>
          <p:spPr>
            <a:xfrm>
              <a:off x="3714750" y="4132992"/>
              <a:ext cx="4895850" cy="3896584"/>
            </a:xfrm>
            <a:prstGeom prst="arc">
              <a:avLst>
                <a:gd name="adj1" fmla="val 10751590"/>
                <a:gd name="adj2" fmla="val 25847"/>
              </a:avLst>
            </a:prstGeom>
            <a:ln w="76200">
              <a:solidFill>
                <a:srgbClr val="6C27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6" name="Дуга 45"/>
            <p:cNvSpPr/>
            <p:nvPr/>
          </p:nvSpPr>
          <p:spPr>
            <a:xfrm>
              <a:off x="3714750" y="4018692"/>
              <a:ext cx="4895850" cy="3896584"/>
            </a:xfrm>
            <a:prstGeom prst="arc">
              <a:avLst>
                <a:gd name="adj1" fmla="val 10751590"/>
                <a:gd name="adj2" fmla="val 25847"/>
              </a:avLst>
            </a:prstGeom>
            <a:ln w="76200">
              <a:solidFill>
                <a:srgbClr val="6C27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7" name="Дуга 46"/>
            <p:cNvSpPr/>
            <p:nvPr/>
          </p:nvSpPr>
          <p:spPr>
            <a:xfrm>
              <a:off x="3714750" y="4074983"/>
              <a:ext cx="4895850" cy="3896584"/>
            </a:xfrm>
            <a:prstGeom prst="arc">
              <a:avLst>
                <a:gd name="adj1" fmla="val 10751590"/>
                <a:gd name="adj2" fmla="val 25847"/>
              </a:avLst>
            </a:prstGeom>
            <a:ln w="76200">
              <a:solidFill>
                <a:srgbClr val="6C27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2591552" y="4289002"/>
            <a:ext cx="763469" cy="26994"/>
          </a:xfrm>
          <a:prstGeom prst="line">
            <a:avLst/>
          </a:prstGeom>
          <a:ln w="76200">
            <a:solidFill>
              <a:srgbClr val="6C27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42" idx="2"/>
          </p:cNvCxnSpPr>
          <p:nvPr/>
        </p:nvCxnSpPr>
        <p:spPr>
          <a:xfrm flipH="1" flipV="1">
            <a:off x="4603092" y="2886133"/>
            <a:ext cx="25985" cy="796551"/>
          </a:xfrm>
          <a:prstGeom prst="line">
            <a:avLst/>
          </a:prstGeom>
          <a:ln w="76200">
            <a:solidFill>
              <a:srgbClr val="6C27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428" y="307014"/>
            <a:ext cx="549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Формируем функциональную грамотность: учебник и УМК 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95" y="2355754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5922331" y="6483254"/>
            <a:ext cx="173593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D70286-9A37-49D5-84CC-170BFF34E83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12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54352" y="1390072"/>
            <a:ext cx="9606662" cy="50931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892358">
              <a:lnSpc>
                <a:spcPct val="90000"/>
              </a:lnSpc>
              <a:spcBef>
                <a:spcPts val="1200"/>
              </a:spcBef>
              <a:buNone/>
              <a:defRPr sz="4100"/>
            </a:pPr>
            <a:r>
              <a:rPr lang="ru-RU" sz="3200" dirty="0" smtClean="0">
                <a:solidFill>
                  <a:srgbClr val="6C276A"/>
                </a:solidFill>
              </a:rPr>
              <a:t>Новые – </a:t>
            </a:r>
            <a:r>
              <a:rPr lang="ru-RU" sz="3200" b="1" dirty="0" err="1" smtClean="0">
                <a:solidFill>
                  <a:srgbClr val="6C276A"/>
                </a:solidFill>
              </a:rPr>
              <a:t>метапредметные</a:t>
            </a:r>
            <a:r>
              <a:rPr lang="ru-RU" sz="3200" dirty="0" smtClean="0">
                <a:solidFill>
                  <a:srgbClr val="6C276A"/>
                </a:solidFill>
              </a:rPr>
              <a:t>! – </a:t>
            </a:r>
            <a:r>
              <a:rPr lang="ru-RU" sz="3200" b="1" dirty="0" smtClean="0">
                <a:solidFill>
                  <a:srgbClr val="6C276A"/>
                </a:solidFill>
              </a:rPr>
              <a:t>учебные курсы</a:t>
            </a:r>
            <a:r>
              <a:rPr lang="ru-RU" sz="3200" dirty="0" smtClean="0">
                <a:solidFill>
                  <a:srgbClr val="6C276A"/>
                </a:solidFill>
              </a:rPr>
              <a:t>, формирующие навыки</a:t>
            </a:r>
          </a:p>
          <a:p>
            <a:pPr marL="457200" indent="-457200" defTabSz="892358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  <a:defRPr sz="4100"/>
            </a:pPr>
            <a:r>
              <a:rPr lang="ru-RU" sz="3000" dirty="0" smtClean="0"/>
              <a:t>учения в общении (навыки и формулы взаимодействия, в </a:t>
            </a:r>
            <a:r>
              <a:rPr lang="ru-RU" sz="3000" dirty="0" err="1" smtClean="0"/>
              <a:t>т.ч</a:t>
            </a:r>
            <a:r>
              <a:rPr lang="ru-RU" sz="3000" dirty="0" smtClean="0"/>
              <a:t>. в ситуациях несогласия, навыки сотрудничества),</a:t>
            </a:r>
          </a:p>
          <a:p>
            <a:pPr marL="457200" indent="-457200" defTabSz="892358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  <a:defRPr sz="4100"/>
            </a:pPr>
            <a:r>
              <a:rPr lang="ru-RU" sz="3000" dirty="0"/>
              <a:t>п</a:t>
            </a:r>
            <a:r>
              <a:rPr lang="ru-RU" sz="3000" dirty="0" smtClean="0"/>
              <a:t>оисковой деятельности (наблюдение, </a:t>
            </a:r>
            <a:r>
              <a:rPr lang="ru-RU" sz="3000" dirty="0"/>
              <a:t>поиск информации, </a:t>
            </a:r>
            <a:r>
              <a:rPr lang="ru-RU" sz="3000" dirty="0" smtClean="0"/>
              <a:t>постановка вопросов, выдвижение и проверка гипотез, фиксация результатов, правила обсуждения, методология и логика и др.)</a:t>
            </a:r>
          </a:p>
          <a:p>
            <a:pPr marL="457200" indent="-457200" defTabSz="892358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  <a:defRPr sz="4100"/>
            </a:pPr>
            <a:r>
              <a:rPr lang="ru-RU" sz="3000" dirty="0" smtClean="0"/>
              <a:t>оценочной деятельности (инструменты, критерии, нормы и шкалы, процедуры и правила)     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8257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3420" y="307014"/>
            <a:ext cx="5571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Формируем функциональную грамотность: учебник и УМК 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95" y="2355754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5922331" y="6483254"/>
            <a:ext cx="173593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D70286-9A37-49D5-84CC-170BFF34E83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13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54352" y="1158472"/>
            <a:ext cx="9525652" cy="55828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892358">
              <a:lnSpc>
                <a:spcPct val="90000"/>
              </a:lnSpc>
              <a:spcBef>
                <a:spcPts val="300"/>
              </a:spcBef>
              <a:buNone/>
              <a:defRPr sz="4100"/>
            </a:pPr>
            <a:r>
              <a:rPr lang="ru-RU" sz="3000" dirty="0" smtClean="0">
                <a:solidFill>
                  <a:srgbClr val="6C276A"/>
                </a:solidFill>
              </a:rPr>
              <a:t>Совершенствование </a:t>
            </a:r>
            <a:r>
              <a:rPr lang="ru-RU" sz="3000" b="1" dirty="0" smtClean="0">
                <a:solidFill>
                  <a:srgbClr val="6C276A"/>
                </a:solidFill>
              </a:rPr>
              <a:t>текстового компонента </a:t>
            </a:r>
            <a:r>
              <a:rPr lang="ru-RU" sz="3000" dirty="0" smtClean="0">
                <a:solidFill>
                  <a:srgbClr val="6C276A"/>
                </a:solidFill>
              </a:rPr>
              <a:t>учебников (основных, дополнительных и поясняющих текстов) </a:t>
            </a:r>
          </a:p>
          <a:p>
            <a:pPr marL="180000" indent="-180000" defTabSz="892358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 sz="4100"/>
            </a:pPr>
            <a:r>
              <a:rPr lang="ru-RU" sz="2600" b="1" i="1" dirty="0" smtClean="0"/>
              <a:t>модульная организация </a:t>
            </a:r>
            <a:r>
              <a:rPr lang="ru-RU" sz="2600" dirty="0" smtClean="0"/>
              <a:t>и структурированная </a:t>
            </a:r>
            <a:r>
              <a:rPr lang="ru-RU" sz="2600" b="1" i="1" dirty="0" smtClean="0"/>
              <a:t>рубрикация</a:t>
            </a:r>
            <a:r>
              <a:rPr lang="ru-RU" sz="2600" dirty="0" smtClean="0"/>
              <a:t> основных текстов,</a:t>
            </a:r>
          </a:p>
          <a:p>
            <a:pPr marL="180000" indent="-180000" defTabSz="892358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 sz="4100"/>
            </a:pPr>
            <a:r>
              <a:rPr lang="ru-RU" sz="2600" dirty="0" smtClean="0"/>
              <a:t>включение </a:t>
            </a:r>
            <a:r>
              <a:rPr lang="ru-RU" sz="2600" b="1" i="1" dirty="0"/>
              <a:t>учебных </a:t>
            </a:r>
            <a:r>
              <a:rPr lang="ru-RU" sz="2600" b="1" i="1" dirty="0" smtClean="0"/>
              <a:t>ситуаций – </a:t>
            </a:r>
            <a:r>
              <a:rPr lang="ru-RU" sz="2600" dirty="0" smtClean="0"/>
              <a:t>мотивирующих, игровых, исследовательских, практико-ориентированных проектов и кейсов, ролевых и деловых игр и др. </a:t>
            </a:r>
          </a:p>
          <a:p>
            <a:pPr marL="180000" indent="-180000" defTabSz="892358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 sz="4100"/>
            </a:pPr>
            <a:r>
              <a:rPr lang="ru-RU" sz="2600" dirty="0" smtClean="0"/>
              <a:t>дополнение основного текста </a:t>
            </a:r>
            <a:r>
              <a:rPr lang="ru-RU" sz="2600" b="1" i="1" dirty="0" smtClean="0"/>
              <a:t>текстовыми фрагментами </a:t>
            </a:r>
            <a:r>
              <a:rPr lang="ru-RU" sz="2600" dirty="0" smtClean="0"/>
              <a:t>различного назначения (для углубления и расширения знаний, для </a:t>
            </a:r>
            <a:r>
              <a:rPr lang="ru-RU" sz="2600" u="sng" dirty="0" smtClean="0"/>
              <a:t>интеграции</a:t>
            </a:r>
            <a:r>
              <a:rPr lang="ru-RU" sz="2600" dirty="0" smtClean="0"/>
              <a:t>, для мотивации и дифференцированной помощи и др.)</a:t>
            </a:r>
          </a:p>
          <a:p>
            <a:pPr marL="180000" indent="-180000" defTabSz="892358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 sz="4100"/>
            </a:pPr>
            <a:r>
              <a:rPr lang="ru-RU" sz="2600" dirty="0" smtClean="0"/>
              <a:t>модернизация </a:t>
            </a:r>
            <a:r>
              <a:rPr lang="ru-RU" sz="2600" b="1" i="1" dirty="0" smtClean="0"/>
              <a:t>поясняющих текстов </a:t>
            </a:r>
            <a:r>
              <a:rPr lang="ru-RU" sz="2600" dirty="0" smtClean="0"/>
              <a:t>(ориентировочных схем действий, памяток, иных приложений)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615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3420" y="188640"/>
            <a:ext cx="5571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Формируем функциональную грамотность: учебник и УМК 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95" y="2355754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5922331" y="6483254"/>
            <a:ext cx="173593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D70286-9A37-49D5-84CC-170BFF34E83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14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54351" y="1112238"/>
            <a:ext cx="9728176" cy="55535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892358">
              <a:lnSpc>
                <a:spcPct val="90000"/>
              </a:lnSpc>
              <a:spcBef>
                <a:spcPts val="300"/>
              </a:spcBef>
              <a:buNone/>
              <a:defRPr sz="4100"/>
            </a:pPr>
            <a:r>
              <a:rPr lang="ru-RU" sz="3000" dirty="0" smtClean="0">
                <a:solidFill>
                  <a:srgbClr val="6C276A"/>
                </a:solidFill>
              </a:rPr>
              <a:t>Совершенствование </a:t>
            </a:r>
            <a:r>
              <a:rPr lang="ru-RU" sz="3000" b="1" dirty="0" err="1" smtClean="0">
                <a:solidFill>
                  <a:srgbClr val="6C276A"/>
                </a:solidFill>
              </a:rPr>
              <a:t>внетекстового</a:t>
            </a:r>
            <a:r>
              <a:rPr lang="ru-RU" sz="3000" b="1" dirty="0" smtClean="0">
                <a:solidFill>
                  <a:srgbClr val="6C276A"/>
                </a:solidFill>
              </a:rPr>
              <a:t> компонента </a:t>
            </a:r>
            <a:r>
              <a:rPr lang="ru-RU" sz="3000" dirty="0" smtClean="0">
                <a:solidFill>
                  <a:srgbClr val="6C276A"/>
                </a:solidFill>
              </a:rPr>
              <a:t>(дидактического аппарата и аппарата ориентировки).</a:t>
            </a:r>
          </a:p>
          <a:p>
            <a:pPr defTabSz="892358">
              <a:lnSpc>
                <a:spcPct val="90000"/>
              </a:lnSpc>
              <a:spcBef>
                <a:spcPts val="300"/>
              </a:spcBef>
              <a:buNone/>
              <a:defRPr sz="4100"/>
            </a:pPr>
            <a:r>
              <a:rPr lang="ru-RU" sz="2800" dirty="0" smtClean="0">
                <a:solidFill>
                  <a:srgbClr val="6C276A"/>
                </a:solidFill>
              </a:rPr>
              <a:t>В первую очередь – включение в </a:t>
            </a:r>
            <a:r>
              <a:rPr lang="ru-RU" sz="2800" dirty="0">
                <a:solidFill>
                  <a:srgbClr val="6C276A"/>
                </a:solidFill>
              </a:rPr>
              <a:t>учебники и УМК учебных заданий</a:t>
            </a:r>
            <a:endParaRPr lang="ru-RU" sz="2800" dirty="0" smtClean="0">
              <a:solidFill>
                <a:srgbClr val="6C276A"/>
              </a:solidFill>
            </a:endParaRPr>
          </a:p>
          <a:p>
            <a:pPr marL="180000" lvl="1" indent="-180000" defTabSz="892358">
              <a:spcBef>
                <a:spcPts val="300"/>
              </a:spcBef>
              <a:spcAft>
                <a:spcPts val="0"/>
              </a:spcAft>
              <a:defRPr sz="4100"/>
            </a:pPr>
            <a:r>
              <a:rPr lang="ru-RU" sz="2400" dirty="0" smtClean="0"/>
              <a:t>способствующих </a:t>
            </a:r>
            <a:r>
              <a:rPr lang="ru-RU" sz="2400" b="1" i="1" dirty="0"/>
              <a:t>осознанию смысла </a:t>
            </a:r>
            <a:r>
              <a:rPr lang="ru-RU" sz="2400" dirty="0"/>
              <a:t>изучаемого </a:t>
            </a:r>
            <a:r>
              <a:rPr lang="ru-RU" sz="2400" dirty="0" smtClean="0"/>
              <a:t>материала,</a:t>
            </a:r>
            <a:endParaRPr lang="ru-RU" sz="2400" dirty="0"/>
          </a:p>
          <a:p>
            <a:pPr marL="180000" lvl="1" indent="-180000" defTabSz="892358">
              <a:spcBef>
                <a:spcPts val="300"/>
              </a:spcBef>
              <a:spcAft>
                <a:spcPts val="0"/>
              </a:spcAft>
              <a:defRPr sz="4100"/>
            </a:pPr>
            <a:r>
              <a:rPr lang="ru-RU" sz="2400" dirty="0" smtClean="0"/>
              <a:t>представленных </a:t>
            </a:r>
            <a:r>
              <a:rPr lang="ru-RU" sz="2400" b="1" i="1" dirty="0"/>
              <a:t>во </a:t>
            </a:r>
            <a:r>
              <a:rPr lang="ru-RU" sz="2400" b="1" i="1" dirty="0" err="1"/>
              <a:t>внеучебном</a:t>
            </a:r>
            <a:r>
              <a:rPr lang="ru-RU" sz="2400" b="1" i="1" dirty="0"/>
              <a:t> </a:t>
            </a:r>
            <a:r>
              <a:rPr lang="ru-RU" sz="2400" b="1" i="1" dirty="0" smtClean="0"/>
              <a:t>контексте</a:t>
            </a:r>
            <a:r>
              <a:rPr lang="ru-RU" sz="2400" dirty="0" smtClean="0"/>
              <a:t>,</a:t>
            </a:r>
          </a:p>
          <a:p>
            <a:pPr marL="180000" lvl="1" indent="-180000" defTabSz="892358">
              <a:spcBef>
                <a:spcPts val="300"/>
              </a:spcBef>
              <a:spcAft>
                <a:spcPts val="0"/>
              </a:spcAft>
              <a:defRPr sz="4100"/>
            </a:pPr>
            <a:r>
              <a:rPr lang="ru-RU" sz="2400" b="1" i="1" dirty="0" smtClean="0"/>
              <a:t>не содержащих </a:t>
            </a:r>
            <a:r>
              <a:rPr lang="ru-RU" sz="2400" b="1" i="1" dirty="0"/>
              <a:t>указаний на способ </a:t>
            </a:r>
            <a:r>
              <a:rPr lang="ru-RU" sz="2400" b="1" i="1" dirty="0" smtClean="0"/>
              <a:t>действия</a:t>
            </a:r>
            <a:r>
              <a:rPr lang="ru-RU" sz="2400" dirty="0" smtClean="0"/>
              <a:t>,</a:t>
            </a:r>
          </a:p>
          <a:p>
            <a:pPr marL="180000" lvl="1" indent="-180000" defTabSz="892358">
              <a:spcBef>
                <a:spcPts val="300"/>
              </a:spcBef>
              <a:spcAft>
                <a:spcPts val="0"/>
              </a:spcAft>
              <a:defRPr sz="4100"/>
            </a:pPr>
            <a:r>
              <a:rPr lang="ru-RU" sz="2400" dirty="0" smtClean="0"/>
              <a:t>способствующих </a:t>
            </a:r>
            <a:r>
              <a:rPr lang="ru-RU" sz="2400" dirty="0"/>
              <a:t>приобретению </a:t>
            </a:r>
            <a:r>
              <a:rPr lang="ru-RU" sz="2400" b="1" i="1" dirty="0" smtClean="0"/>
              <a:t>опыта успешных действий: </a:t>
            </a:r>
            <a:r>
              <a:rPr lang="ru-RU" sz="2400" dirty="0" smtClean="0"/>
              <a:t>позитивного поведения (в </a:t>
            </a:r>
            <a:r>
              <a:rPr lang="ru-RU" sz="2400" dirty="0" err="1" smtClean="0"/>
              <a:t>т.ч</a:t>
            </a:r>
            <a:r>
              <a:rPr lang="ru-RU" sz="2400" dirty="0" smtClean="0"/>
              <a:t>. – моральные дилеммы), </a:t>
            </a:r>
            <a:r>
              <a:rPr lang="ru-RU" sz="2400" dirty="0"/>
              <a:t>опыта</a:t>
            </a:r>
            <a:r>
              <a:rPr lang="ru-RU" sz="2400" i="1" dirty="0"/>
              <a:t> </a:t>
            </a:r>
            <a:r>
              <a:rPr lang="ru-RU" sz="2400" dirty="0" smtClean="0"/>
              <a:t>поисковых действий, опыта разрешения проблем и принятия решений, опыта созидательных действий и др.</a:t>
            </a:r>
          </a:p>
          <a:p>
            <a:pPr marL="180000" lvl="1" indent="-180000" defTabSz="892358">
              <a:spcBef>
                <a:spcPts val="300"/>
              </a:spcBef>
              <a:spcAft>
                <a:spcPts val="0"/>
              </a:spcAft>
              <a:defRPr sz="4100"/>
            </a:pPr>
            <a:r>
              <a:rPr lang="ru-RU" sz="2400" dirty="0" smtClean="0"/>
              <a:t>способствующих </a:t>
            </a:r>
            <a:r>
              <a:rPr lang="ru-RU" sz="2400" b="1" i="1" dirty="0" err="1" smtClean="0"/>
              <a:t>субъективации</a:t>
            </a:r>
            <a:r>
              <a:rPr lang="ru-RU" sz="2400" dirty="0" smtClean="0"/>
              <a:t> знаний (прежде всего – учебные проекты),</a:t>
            </a:r>
          </a:p>
          <a:p>
            <a:pPr marL="180000" lvl="1" indent="-180000" defTabSz="892358">
              <a:spcBef>
                <a:spcPts val="300"/>
              </a:spcBef>
              <a:spcAft>
                <a:spcPts val="0"/>
              </a:spcAft>
              <a:defRPr sz="4100"/>
            </a:pPr>
            <a:r>
              <a:rPr lang="ru-RU" sz="2400" b="1" i="1" dirty="0" err="1" smtClean="0"/>
              <a:t>метапредметных</a:t>
            </a:r>
            <a:r>
              <a:rPr lang="ru-RU" sz="2400" b="1" i="1" dirty="0" smtClean="0"/>
              <a:t> заданий </a:t>
            </a:r>
            <a:r>
              <a:rPr lang="ru-RU" sz="2400" dirty="0" smtClean="0"/>
              <a:t>(листы продвижения, листы оценки)</a:t>
            </a:r>
            <a:endParaRPr lang="ru-RU" sz="2400" i="1" dirty="0" smtClean="0"/>
          </a:p>
          <a:p>
            <a:pPr marL="464400" lvl="1" indent="-180000" defTabSz="892358">
              <a:buFont typeface="Wingdings" pitchFamily="2" charset="2"/>
              <a:buChar char="ü"/>
              <a:defRPr sz="4100"/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3368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284" y="2515724"/>
            <a:ext cx="3827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 smtClean="0">
                <a:solidFill>
                  <a:srgbClr val="6C276A"/>
                </a:solidFill>
              </a:rPr>
              <a:t>Спасибо!</a:t>
            </a:r>
            <a:endParaRPr lang="ru-RU" sz="40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95" y="2355754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5922331" y="6483254"/>
            <a:ext cx="173593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D70286-9A37-49D5-84CC-170BFF34E83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15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829771" y="4797152"/>
            <a:ext cx="4921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6C276A"/>
                </a:solidFill>
              </a:rPr>
              <a:t>Логинова Ольга Борисовна,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6C276A"/>
                </a:solidFill>
              </a:rPr>
              <a:t>olg9527@yandex.ru</a:t>
            </a:r>
            <a:endParaRPr lang="ru-RU" sz="3200" dirty="0">
              <a:solidFill>
                <a:srgbClr val="6C276A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101" y="117595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235" y="260648"/>
            <a:ext cx="643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Как проявляется функциональная грамотность и неграмотность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2397949"/>
            <a:ext cx="51435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93594" y="1165793"/>
            <a:ext cx="5914002" cy="3055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892358">
              <a:lnSpc>
                <a:spcPct val="90000"/>
              </a:lnSpc>
              <a:spcBef>
                <a:spcPts val="1200"/>
              </a:spcBef>
              <a:buNone/>
              <a:defRPr sz="4100"/>
            </a:pPr>
            <a:r>
              <a:rPr lang="ru-RU" sz="3000" dirty="0"/>
              <a:t>Российские и международные исследования показывают, что </a:t>
            </a:r>
            <a:r>
              <a:rPr lang="ru-RU" sz="3000" dirty="0" smtClean="0"/>
              <a:t>многие российские </a:t>
            </a:r>
            <a:r>
              <a:rPr lang="ru-RU" sz="3000" dirty="0"/>
              <a:t>школьники обладают значительным объёмом знаний, однако </a:t>
            </a:r>
            <a:r>
              <a:rPr lang="ru-RU" sz="3000" dirty="0" smtClean="0"/>
              <a:t>грамотно </a:t>
            </a:r>
            <a:r>
              <a:rPr lang="ru-RU" sz="3000" dirty="0"/>
              <a:t>пользоваться этими </a:t>
            </a:r>
            <a:r>
              <a:rPr lang="ru-RU" sz="3000" dirty="0" smtClean="0"/>
              <a:t>знаниями они не умеют. </a:t>
            </a:r>
            <a:endParaRPr lang="ru-RU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3" y="2365376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295628" y="1372793"/>
            <a:ext cx="3600400" cy="397624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defRPr/>
            </a:pP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defRPr/>
            </a:pP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Мы учимся, увы,</a:t>
            </a: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школы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а не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для жизни.</a:t>
            </a:r>
          </a:p>
          <a:p>
            <a:pPr algn="r" eaLnBrk="0" hangingPunct="0">
              <a:lnSpc>
                <a:spcPct val="80000"/>
              </a:lnSpc>
              <a:defRPr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Сенека</a:t>
            </a:r>
          </a:p>
          <a:p>
            <a:pPr algn="r" eaLnBrk="0" hangingPunct="0">
              <a:lnSpc>
                <a:spcPct val="80000"/>
              </a:lnSpc>
              <a:defRPr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(4 г. до н.э. — 65 г. н. э.)</a:t>
            </a:r>
          </a:p>
        </p:txBody>
      </p:sp>
      <p:pic>
        <p:nvPicPr>
          <p:cNvPr id="9" name="Picture 2" descr="Луций Анней Сен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24" y="1391079"/>
            <a:ext cx="1512168" cy="19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200496" y="4365104"/>
            <a:ext cx="5832648" cy="1879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892358">
              <a:lnSpc>
                <a:spcPct val="90000"/>
              </a:lnSpc>
              <a:spcBef>
                <a:spcPts val="1200"/>
              </a:spcBef>
              <a:buNone/>
              <a:defRPr sz="4100"/>
            </a:pPr>
            <a:r>
              <a:rPr lang="ru-RU" sz="3200" b="1" i="1" dirty="0" smtClean="0">
                <a:solidFill>
                  <a:srgbClr val="6C276A"/>
                </a:solidFill>
              </a:rPr>
              <a:t>ФОРМАЛИЗМ ЗНАНИЙ – </a:t>
            </a:r>
            <a:r>
              <a:rPr lang="ru-RU" sz="3200" dirty="0" smtClean="0">
                <a:solidFill>
                  <a:srgbClr val="6C276A"/>
                </a:solidFill>
              </a:rPr>
              <a:t>старая проблема российской и советской школы, которая актуальна и сегодня</a:t>
            </a:r>
            <a:endParaRPr lang="ru-RU" sz="3200" dirty="0">
              <a:solidFill>
                <a:srgbClr val="6C27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9164" y="516440"/>
            <a:ext cx="8020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rgbClr val="6C276A"/>
                </a:solidFill>
              </a:rPr>
              <a:t>формализм знаний: </a:t>
            </a:r>
            <a:r>
              <a:rPr lang="ru-RU" sz="2400" cap="all" dirty="0" smtClean="0">
                <a:solidFill>
                  <a:srgbClr val="6C276A"/>
                </a:solidFill>
              </a:rPr>
              <a:t>результаты апробации Мониторинга функциональной грамотности, май 2019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3" y="2365376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983" y="1968974"/>
            <a:ext cx="8991999" cy="10999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233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24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ru-RU" sz="3000" i="1" dirty="0" smtClean="0"/>
              <a:t>Ситуация «Рисунок к математическому выражению», 5 </a:t>
            </a:r>
            <a:r>
              <a:rPr lang="ru-RU" sz="3000" i="1" dirty="0" err="1" smtClean="0"/>
              <a:t>кл</a:t>
            </a:r>
            <a:r>
              <a:rPr lang="ru-RU" sz="3000" i="1" dirty="0" smtClean="0"/>
              <a:t>.</a:t>
            </a:r>
            <a:endParaRPr lang="ru-RU" sz="3000" i="1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7983" y="3284984"/>
            <a:ext cx="8805228" cy="286232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24000"/>
            <a:r>
              <a:rPr lang="ru-RU" altLang="ru-RU" sz="3000" i="1" dirty="0" smtClean="0">
                <a:solidFill>
                  <a:srgbClr val="6C276A"/>
                </a:solidFill>
              </a:rPr>
              <a:t>Суть задания</a:t>
            </a:r>
            <a:r>
              <a:rPr lang="ru-RU" altLang="ru-RU" sz="3000" i="1" dirty="0" smtClean="0"/>
              <a:t>:</a:t>
            </a:r>
          </a:p>
          <a:p>
            <a:pPr indent="324000"/>
            <a:r>
              <a:rPr lang="ru-RU" altLang="ru-RU" sz="3000" dirty="0" smtClean="0">
                <a:solidFill>
                  <a:srgbClr val="002060"/>
                </a:solidFill>
              </a:rPr>
              <a:t>Используя </a:t>
            </a:r>
            <a:r>
              <a:rPr lang="ru-RU" altLang="ru-RU" sz="3000" dirty="0">
                <a:solidFill>
                  <a:srgbClr val="002060"/>
                </a:solidFill>
              </a:rPr>
              <a:t>доступные инструменты для рисования, </a:t>
            </a:r>
            <a:r>
              <a:rPr lang="ru-RU" altLang="ru-RU" sz="3000" dirty="0" smtClean="0">
                <a:solidFill>
                  <a:srgbClr val="002060"/>
                </a:solidFill>
              </a:rPr>
              <a:t>создайте не </a:t>
            </a:r>
            <a:r>
              <a:rPr lang="ru-RU" altLang="ru-RU" sz="3000" dirty="0">
                <a:solidFill>
                  <a:srgbClr val="002060"/>
                </a:solidFill>
              </a:rPr>
              <a:t>менее 2-х различных рисунков, </a:t>
            </a:r>
            <a:r>
              <a:rPr lang="ru-RU" altLang="ru-RU" sz="3000" dirty="0" smtClean="0">
                <a:solidFill>
                  <a:srgbClr val="002060"/>
                </a:solidFill>
              </a:rPr>
              <a:t>поясняющих смысл </a:t>
            </a:r>
            <a:r>
              <a:rPr lang="ru-RU" altLang="ru-RU" sz="3000" dirty="0">
                <a:solidFill>
                  <a:srgbClr val="002060"/>
                </a:solidFill>
              </a:rPr>
              <a:t>выражения</a:t>
            </a:r>
          </a:p>
          <a:p>
            <a:pPr indent="324000" algn="ctr"/>
            <a:r>
              <a:rPr lang="ru-RU" alt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+ b = </a:t>
            </a:r>
            <a:r>
              <a:rPr lang="ru-RU" alt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ru-RU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4000"/>
            <a:r>
              <a:rPr lang="ru-RU" altLang="ru-RU" sz="3000" dirty="0">
                <a:solidFill>
                  <a:srgbClr val="002060"/>
                </a:solidFill>
              </a:rPr>
              <a:t>Вы можете добавить к рисунку </a:t>
            </a:r>
            <a:r>
              <a:rPr lang="ru-RU" altLang="ru-RU" sz="3000" dirty="0" smtClean="0">
                <a:solidFill>
                  <a:srgbClr val="002060"/>
                </a:solidFill>
              </a:rPr>
              <a:t>пояснение.</a:t>
            </a:r>
            <a:endParaRPr lang="ru-RU" alt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975" y="274308"/>
            <a:ext cx="604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Рисунок к математическому</a:t>
            </a:r>
          </a:p>
          <a:p>
            <a:r>
              <a:rPr lang="ru-RU" sz="2400" cap="all" dirty="0" smtClean="0">
                <a:solidFill>
                  <a:srgbClr val="6C276A"/>
                </a:solidFill>
              </a:rPr>
              <a:t>выражению: Ожидаемые ответы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2675" y="2641128"/>
            <a:ext cx="51435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3" y="2365376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1726690" y="219691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63877" y="177417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2856" t="36100" r="32461" b="57636"/>
          <a:stretch/>
        </p:blipFill>
        <p:spPr>
          <a:xfrm>
            <a:off x="484346" y="1487272"/>
            <a:ext cx="3356810" cy="106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6216" t="36100" r="47144" b="57636"/>
          <a:stretch/>
        </p:blipFill>
        <p:spPr>
          <a:xfrm>
            <a:off x="2092064" y="2988862"/>
            <a:ext cx="3356810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687698" y="1653215"/>
            <a:ext cx="462415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000" dirty="0" smtClean="0"/>
              <a:t>Числовые величины</a:t>
            </a:r>
            <a:endParaRPr lang="ru-RU" altLang="ru-RU" sz="30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312171" y="3198376"/>
            <a:ext cx="1516569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000" dirty="0" smtClean="0"/>
              <a:t>Массы</a:t>
            </a:r>
            <a:endParaRPr lang="ru-RU" altLang="ru-RU" sz="3000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96277" y="5838203"/>
            <a:ext cx="5005092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000" dirty="0" smtClean="0"/>
              <a:t>Площади, объёмы, …</a:t>
            </a:r>
            <a:endParaRPr lang="ru-RU" altLang="ru-RU" sz="3000" dirty="0"/>
          </a:p>
        </p:txBody>
      </p:sp>
      <p:pic>
        <p:nvPicPr>
          <p:cNvPr id="17" name="Picture 4" descr="http://torg-kanc.ru/upload/iblock/f33/f3320545683259d0c8b3c7252a10eba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0" b="67746"/>
          <a:stretch/>
        </p:blipFill>
        <p:spPr bwMode="auto">
          <a:xfrm>
            <a:off x="4642488" y="4080291"/>
            <a:ext cx="2186252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torg-kanc.ru/upload/iblock/f33/f3320545683259d0c8b3c7252a10eba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35660" r="57743" b="36028"/>
          <a:stretch/>
        </p:blipFill>
        <p:spPr bwMode="auto">
          <a:xfrm>
            <a:off x="6920608" y="4188291"/>
            <a:ext cx="710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torg-kanc.ru/upload/iblock/f33/f3320545683259d0c8b3c7252a10eba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67280" r="43412" b="4789"/>
          <a:stretch/>
        </p:blipFill>
        <p:spPr bwMode="auto">
          <a:xfrm>
            <a:off x="4874481" y="4926338"/>
            <a:ext cx="2858213" cy="5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430055" y="4678757"/>
            <a:ext cx="1425839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000" dirty="0" smtClean="0"/>
              <a:t>Длины</a:t>
            </a:r>
            <a:endParaRPr lang="ru-RU" altLang="ru-RU" sz="3000" dirty="0"/>
          </a:p>
        </p:txBody>
      </p:sp>
    </p:spTree>
    <p:extLst>
      <p:ext uri="{BB962C8B-B14F-4D97-AF65-F5344CB8AC3E}">
        <p14:creationId xmlns:p14="http://schemas.microsoft.com/office/powerpoint/2010/main" val="40469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1773" y="130493"/>
            <a:ext cx="5572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Рисунок к математическому выражению: ответы, 5 </a:t>
            </a:r>
            <a:r>
              <a:rPr lang="ru-RU" sz="2400" cap="all" dirty="0" err="1" smtClean="0">
                <a:solidFill>
                  <a:srgbClr val="6C276A"/>
                </a:solidFill>
              </a:rPr>
              <a:t>кл</a:t>
            </a:r>
            <a:r>
              <a:rPr lang="ru-RU" sz="2400" cap="all" dirty="0" smtClean="0">
                <a:solidFill>
                  <a:srgbClr val="6C276A"/>
                </a:solidFill>
              </a:rPr>
              <a:t>.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3" y="2365376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43802" y="966137"/>
            <a:ext cx="976054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dirty="0" smtClean="0"/>
              <a:t>Более 70% детей либо </a:t>
            </a:r>
            <a:r>
              <a:rPr lang="ru-RU" altLang="ru-RU" sz="3000" b="1" i="1" dirty="0" smtClean="0"/>
              <a:t>не дают </a:t>
            </a:r>
            <a:r>
              <a:rPr lang="ru-RU" altLang="ru-RU" sz="3000" i="1" dirty="0" smtClean="0"/>
              <a:t>ответа</a:t>
            </a:r>
            <a:r>
              <a:rPr lang="ru-RU" altLang="ru-RU" sz="3000" dirty="0" smtClean="0"/>
              <a:t>, либо </a:t>
            </a:r>
            <a:r>
              <a:rPr lang="ru-RU" altLang="ru-RU" sz="3000" dirty="0"/>
              <a:t>дают ответы </a:t>
            </a:r>
            <a:r>
              <a:rPr lang="ru-RU" altLang="ru-RU" sz="3000" b="1" i="1" dirty="0"/>
              <a:t>произвольные</a:t>
            </a:r>
            <a:r>
              <a:rPr lang="ru-RU" altLang="ru-RU" sz="3000" dirty="0"/>
              <a:t> </a:t>
            </a:r>
            <a:r>
              <a:rPr lang="ru-RU" altLang="ru-RU" sz="3000" dirty="0" smtClean="0"/>
              <a:t>или </a:t>
            </a:r>
            <a:r>
              <a:rPr lang="ru-RU" altLang="ru-RU" sz="3000" b="1" i="1" dirty="0" smtClean="0"/>
              <a:t>формальные</a:t>
            </a:r>
            <a:r>
              <a:rPr lang="ru-RU" altLang="ru-RU" sz="3000" dirty="0" smtClean="0"/>
              <a:t>. </a:t>
            </a:r>
            <a:endParaRPr lang="ru-RU" altLang="ru-RU" sz="3000" dirty="0"/>
          </a:p>
        </p:txBody>
      </p:sp>
      <p:pic>
        <p:nvPicPr>
          <p:cNvPr id="21" name="Рисунок 20" descr="http://mid.mcko.ru/pro/i/p1034/6203765+11_f98fc5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5" b="-8488"/>
          <a:stretch/>
        </p:blipFill>
        <p:spPr bwMode="auto">
          <a:xfrm>
            <a:off x="390394" y="2623825"/>
            <a:ext cx="3396222" cy="3058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2" name="Прямоугольник 21"/>
          <p:cNvSpPr/>
          <p:nvPr/>
        </p:nvSpPr>
        <p:spPr>
          <a:xfrm>
            <a:off x="285901" y="5589240"/>
            <a:ext cx="37103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Я изобразила что все страны должны жить дружно и помогать друг другу.</a:t>
            </a:r>
            <a:r>
              <a:rPr lang="ru-RU" dirty="0"/>
              <a:t> 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64355" y="1949877"/>
            <a:ext cx="651957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dirty="0" smtClean="0"/>
              <a:t>Примеры </a:t>
            </a:r>
            <a:r>
              <a:rPr lang="ru-RU" altLang="ru-RU" sz="3000" i="1" dirty="0" smtClean="0"/>
              <a:t>произвольных </a:t>
            </a:r>
            <a:r>
              <a:rPr lang="ru-RU" altLang="ru-RU" sz="3000" dirty="0" smtClean="0"/>
              <a:t>ответов</a:t>
            </a:r>
            <a:endParaRPr lang="ru-RU" altLang="ru-RU" sz="3000" dirty="0"/>
          </a:p>
        </p:txBody>
      </p:sp>
      <p:pic>
        <p:nvPicPr>
          <p:cNvPr id="24" name="Рисунок 23" descr="http://mid.mcko.ru/pro/i/p1034/6195073+10_8be13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16" y="2503680"/>
            <a:ext cx="2783342" cy="3298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83437"/>
              </p:ext>
            </p:extLst>
          </p:nvPr>
        </p:nvGraphicFramePr>
        <p:xfrm>
          <a:off x="7519764" y="2180709"/>
          <a:ext cx="2369513" cy="366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9513"/>
              </a:tblGrid>
              <a:tr h="297777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smtClean="0">
                          <a:effectLst/>
                        </a:rPr>
                        <a:t>a </a:t>
                      </a:r>
                      <a:r>
                        <a:rPr lang="ru-RU" sz="2400" u="none" strike="noStrike" dirty="0" smtClean="0">
                          <a:effectLst/>
                        </a:rPr>
                        <a:t>- </a:t>
                      </a:r>
                      <a:r>
                        <a:rPr lang="ru-RU" sz="2400" u="none" strike="noStrike" dirty="0">
                          <a:effectLst/>
                        </a:rPr>
                        <a:t>это маленький глаз с ресничкой </a:t>
                      </a:r>
                      <a:r>
                        <a:rPr lang="ru-RU" sz="2400" u="none" strike="noStrike" dirty="0" smtClean="0">
                          <a:effectLst/>
                        </a:rPr>
                        <a:t>вниз,</a:t>
                      </a:r>
                    </a:p>
                    <a:p>
                      <a:pPr algn="l" fontAlgn="b"/>
                      <a:r>
                        <a:rPr lang="ru-RU" sz="2400" b="1" u="none" strike="noStrike" dirty="0" smtClean="0">
                          <a:effectLst/>
                        </a:rPr>
                        <a:t>b</a:t>
                      </a:r>
                      <a:r>
                        <a:rPr lang="ru-RU" sz="2400" u="none" strike="noStrike" dirty="0" smtClean="0">
                          <a:effectLst/>
                        </a:rPr>
                        <a:t> - </a:t>
                      </a:r>
                      <a:r>
                        <a:rPr lang="ru-RU" sz="2400" u="none" strike="noStrike" dirty="0">
                          <a:effectLst/>
                        </a:rPr>
                        <a:t>это  большой глаз с ресничкой </a:t>
                      </a:r>
                      <a:r>
                        <a:rPr lang="ru-RU" sz="2400" u="none" strike="noStrike" dirty="0" smtClean="0">
                          <a:effectLst/>
                        </a:rPr>
                        <a:t>вверх,</a:t>
                      </a:r>
                    </a:p>
                    <a:p>
                      <a:pPr algn="l" fontAlgn="b"/>
                      <a:r>
                        <a:rPr lang="ru-RU" sz="2400" b="1" u="none" strike="noStrike" dirty="0" smtClean="0">
                          <a:effectLst/>
                        </a:rPr>
                        <a:t>равно-</a:t>
                      </a:r>
                      <a:r>
                        <a:rPr lang="ru-RU" sz="2400" u="none" strike="noStrike" dirty="0" smtClean="0">
                          <a:effectLst/>
                        </a:rPr>
                        <a:t> </a:t>
                      </a:r>
                      <a:r>
                        <a:rPr lang="ru-RU" sz="2400" u="none" strike="noStrike" dirty="0">
                          <a:effectLst/>
                        </a:rPr>
                        <a:t>это </a:t>
                      </a:r>
                      <a:r>
                        <a:rPr lang="ru-RU" sz="2400" u="none" strike="noStrike" dirty="0" smtClean="0">
                          <a:effectLst/>
                        </a:rPr>
                        <a:t>шея,</a:t>
                      </a:r>
                    </a:p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a </a:t>
                      </a:r>
                      <a:r>
                        <a:rPr lang="ru-RU" sz="2400" b="1" u="none" strike="noStrike" dirty="0">
                          <a:effectLst/>
                        </a:rPr>
                        <a:t>с</a:t>
                      </a:r>
                      <a:r>
                        <a:rPr lang="ru-RU" sz="2400" u="none" strike="noStrike" dirty="0">
                          <a:effectLst/>
                        </a:rPr>
                        <a:t>- это плечи 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7" marR="8037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476" y="188640"/>
            <a:ext cx="5212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Рисунок к математическому выражению: ответы, 5 </a:t>
            </a:r>
            <a:r>
              <a:rPr lang="ru-RU" sz="2400" cap="all" dirty="0" err="1" smtClean="0">
                <a:solidFill>
                  <a:srgbClr val="6C276A"/>
                </a:solidFill>
              </a:rPr>
              <a:t>кл</a:t>
            </a:r>
            <a:r>
              <a:rPr lang="ru-RU" sz="2400" cap="all" dirty="0" smtClean="0">
                <a:solidFill>
                  <a:srgbClr val="6C276A"/>
                </a:solidFill>
              </a:rPr>
              <a:t>.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3" y="2365376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5922331" y="6483254"/>
            <a:ext cx="173593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D70286-9A37-49D5-84CC-170BFF34E83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6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08308" y="1306599"/>
            <a:ext cx="939968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dirty="0" smtClean="0"/>
              <a:t>Примеры </a:t>
            </a:r>
            <a:r>
              <a:rPr lang="ru-RU" altLang="ru-RU" sz="3000" i="1" dirty="0" smtClean="0"/>
              <a:t>формальных </a:t>
            </a:r>
            <a:r>
              <a:rPr lang="ru-RU" altLang="ru-RU" sz="3000" dirty="0" smtClean="0"/>
              <a:t>ответов</a:t>
            </a:r>
            <a:endParaRPr lang="ru-RU" altLang="ru-RU" sz="3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8308" y="1893683"/>
            <a:ext cx="2301012" cy="1824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А+В=С</a:t>
            </a:r>
            <a:r>
              <a:rPr lang="ru-RU" sz="2800" dirty="0" smtClean="0"/>
              <a:t>. это </a:t>
            </a:r>
            <a:r>
              <a:rPr lang="ru-RU" sz="2800" dirty="0"/>
              <a:t>формула вычисления суммы двух слагаемых </a:t>
            </a:r>
          </a:p>
        </p:txBody>
      </p:sp>
      <p:pic>
        <p:nvPicPr>
          <p:cNvPr id="16" name="Picture 2" descr="http://mid.mcko.ru/pro/i/p1034/6198130+13_2fd88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7"/>
          <a:stretch/>
        </p:blipFill>
        <p:spPr bwMode="auto">
          <a:xfrm>
            <a:off x="6295628" y="1918221"/>
            <a:ext cx="3146718" cy="284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Рисунок 16" descr="http://mid.mcko.ru/pro/i/p1034/6198180+10_f651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" y="3718157"/>
            <a:ext cx="2290240" cy="2228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Прямоугольник 17"/>
          <p:cNvSpPr/>
          <p:nvPr/>
        </p:nvSpPr>
        <p:spPr>
          <a:xfrm>
            <a:off x="179963" y="6051362"/>
            <a:ext cx="2860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 а плюс б получится совершенно другое число</a:t>
            </a:r>
          </a:p>
        </p:txBody>
      </p:sp>
      <p:pic>
        <p:nvPicPr>
          <p:cNvPr id="19" name="Рисунок 18" descr="http://mid.mcko.ru/pro/i/p1034/6203669+12_298e1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22" y="1893683"/>
            <a:ext cx="2796709" cy="331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" name="Прямоугольник 25"/>
          <p:cNvSpPr/>
          <p:nvPr/>
        </p:nvSpPr>
        <p:spPr>
          <a:xfrm>
            <a:off x="3392036" y="5328086"/>
            <a:ext cx="252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 перестановки </a:t>
            </a:r>
            <a:r>
              <a:rPr lang="ru-RU" sz="2000" dirty="0" smtClean="0"/>
              <a:t>слагаемых </a:t>
            </a:r>
            <a:r>
              <a:rPr lang="ru-RU" sz="2000" dirty="0"/>
              <a:t>сумма не меняется </a:t>
            </a:r>
          </a:p>
        </p:txBody>
      </p:sp>
    </p:spTree>
    <p:extLst>
      <p:ext uri="{BB962C8B-B14F-4D97-AF65-F5344CB8AC3E}">
        <p14:creationId xmlns:p14="http://schemas.microsoft.com/office/powerpoint/2010/main" val="8821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3662" y="188641"/>
            <a:ext cx="5786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Рисунок к математическому выражению: ответы, 5 </a:t>
            </a:r>
            <a:r>
              <a:rPr lang="ru-RU" sz="2400" cap="all" dirty="0" err="1" smtClean="0">
                <a:solidFill>
                  <a:srgbClr val="6C276A"/>
                </a:solidFill>
              </a:rPr>
              <a:t>кл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3" y="2365376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5922331" y="6483254"/>
            <a:ext cx="173593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D70286-9A37-49D5-84CC-170BFF34E83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7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5922331" y="6483254"/>
            <a:ext cx="2313879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D70286-9A37-49D5-84CC-170BFF34E83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7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55007" y="1030704"/>
            <a:ext cx="9785037" cy="1338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3000" dirty="0" smtClean="0"/>
              <a:t>Конкретизация смысла абстрактного выражения.</a:t>
            </a:r>
          </a:p>
          <a:p>
            <a:pPr>
              <a:lnSpc>
                <a:spcPct val="90000"/>
              </a:lnSpc>
            </a:pPr>
            <a:r>
              <a:rPr lang="ru-RU" altLang="ru-RU" sz="3000" dirty="0" smtClean="0"/>
              <a:t>Ответы дают около 25% учащихся. </a:t>
            </a:r>
          </a:p>
          <a:p>
            <a:pPr>
              <a:lnSpc>
                <a:spcPct val="90000"/>
              </a:lnSpc>
            </a:pPr>
            <a:r>
              <a:rPr lang="ru-RU" altLang="ru-RU" sz="3000" dirty="0" smtClean="0"/>
              <a:t>Наиболее часто встречаются ответы типа:</a:t>
            </a:r>
            <a:endParaRPr lang="ru-RU" altLang="ru-RU" sz="3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992" t="9527" r="77175" b="20607"/>
          <a:stretch/>
        </p:blipFill>
        <p:spPr>
          <a:xfrm>
            <a:off x="525987" y="3199216"/>
            <a:ext cx="1943030" cy="345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750" t="8023" r="76772" b="13681"/>
          <a:stretch/>
        </p:blipFill>
        <p:spPr>
          <a:xfrm>
            <a:off x="7020771" y="2721333"/>
            <a:ext cx="2088232" cy="3933198"/>
          </a:xfrm>
          <a:prstGeom prst="rect">
            <a:avLst/>
          </a:prstGeom>
        </p:spPr>
      </p:pic>
      <p:pic>
        <p:nvPicPr>
          <p:cNvPr id="23" name="Рисунок 22" descr="http://mid.mcko.ru/pro/i/p1034/6201145+11_0a58fc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63" y="3355784"/>
            <a:ext cx="299643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25987" y="2564904"/>
            <a:ext cx="1640432" cy="43204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 баллов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75662" y="2721167"/>
            <a:ext cx="1640432" cy="43204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балл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9804" y="5804056"/>
            <a:ext cx="1640432" cy="43204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10149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8958" y="188640"/>
            <a:ext cx="622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Рисунок к математическому выражению: ответы, 5 </a:t>
            </a:r>
            <a:r>
              <a:rPr lang="ru-RU" sz="2400" cap="all" dirty="0" err="1" smtClean="0">
                <a:solidFill>
                  <a:srgbClr val="6C276A"/>
                </a:solidFill>
              </a:rPr>
              <a:t>кл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2" y="2415062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5922331" y="6483254"/>
            <a:ext cx="173593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D70286-9A37-49D5-84CC-170BFF34E83D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8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3329" y="1161890"/>
            <a:ext cx="959050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dirty="0" smtClean="0"/>
              <a:t>Около 5% учащихся дали ответы, оцениваемые максимальным баллом (2 балла)</a:t>
            </a:r>
            <a:endParaRPr lang="ru-RU" altLang="ru-RU" sz="3000" dirty="0"/>
          </a:p>
        </p:txBody>
      </p:sp>
      <p:pic>
        <p:nvPicPr>
          <p:cNvPr id="7" name="Рисунок 6" descr="http://mid.mcko.ru/pro/i/p1034/6203661+9_a139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0" y="2093485"/>
            <a:ext cx="3766919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 descr="http://mid.mcko.ru/pro/i/p1034/6201077+8_8a07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53" y="2132857"/>
            <a:ext cx="4600719" cy="438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282960" y="5467591"/>
            <a:ext cx="37913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при сложении двух половинок яблок образуется одно целое яблоко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51032"/>
              </p:ext>
            </p:extLst>
          </p:nvPr>
        </p:nvGraphicFramePr>
        <p:xfrm>
          <a:off x="4846329" y="5355388"/>
          <a:ext cx="4401627" cy="123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7387"/>
                <a:gridCol w="63424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1</a:t>
                      </a:r>
                      <a:r>
                        <a:rPr lang="en-US" sz="2000" u="none" strike="noStrike" dirty="0" smtClean="0">
                          <a:effectLst/>
                        </a:rPr>
                        <a:t>)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</a:rPr>
                        <a:t>мальчик+девочка</a:t>
                      </a:r>
                      <a:r>
                        <a:rPr lang="ru-RU" sz="2000" u="none" strike="noStrike" dirty="0">
                          <a:effectLst/>
                        </a:rPr>
                        <a:t>=мальчик девочка.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7" marR="8037" marT="9525" marB="0" anchor="b"/>
                </a:tc>
              </a:tr>
              <a:tr h="228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2</a:t>
                      </a:r>
                      <a:r>
                        <a:rPr lang="en-US" sz="2000" u="none" strike="noStrike" dirty="0" smtClean="0">
                          <a:effectLst/>
                        </a:rPr>
                        <a:t>)</a:t>
                      </a:r>
                      <a:r>
                        <a:rPr lang="ru-RU" sz="2000" u="none" strike="noStrike" dirty="0" smtClean="0">
                          <a:effectLst/>
                        </a:rPr>
                        <a:t>прямоугольник </a:t>
                      </a:r>
                      <a:r>
                        <a:rPr lang="ru-RU" sz="2000" u="none" strike="noStrike" dirty="0">
                          <a:effectLst/>
                        </a:rPr>
                        <a:t>+треугольник= </a:t>
                      </a:r>
                      <a:r>
                        <a:rPr lang="ru-RU" sz="2000" u="none" strike="noStrike" dirty="0" err="1">
                          <a:effectLst/>
                        </a:rPr>
                        <a:t>прямотреугольник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6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073" y="178351"/>
            <a:ext cx="9923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6C276A"/>
                </a:solidFill>
              </a:rPr>
              <a:t>Как еще проявляется функциональная грамотность и неграмотность: </a:t>
            </a:r>
            <a:r>
              <a:rPr lang="ru-RU" sz="2400" cap="all" dirty="0" err="1" smtClean="0">
                <a:solidFill>
                  <a:srgbClr val="6C276A"/>
                </a:solidFill>
              </a:rPr>
              <a:t>ситуационность</a:t>
            </a:r>
            <a:r>
              <a:rPr lang="ru-RU" sz="2400" cap="all" dirty="0" smtClean="0">
                <a:solidFill>
                  <a:srgbClr val="6C276A"/>
                </a:solidFill>
              </a:rPr>
              <a:t> знаний</a:t>
            </a:r>
            <a:endParaRPr lang="ru-RU" sz="2400" cap="all" dirty="0">
              <a:solidFill>
                <a:srgbClr val="6C276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2397949"/>
            <a:ext cx="51435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06" y="2319561"/>
            <a:ext cx="341560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88519" y="2365376"/>
            <a:ext cx="2275731" cy="58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dirty="0"/>
              <a:t>1) 5 х 4 =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9939" y="2397949"/>
            <a:ext cx="1653783" cy="584775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≈ 95%</a:t>
            </a: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51307" y="1216784"/>
            <a:ext cx="699408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chemeClr val="tx2"/>
                </a:solidFill>
              </a:rPr>
              <a:t>Пример задания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79804" y="908720"/>
            <a:ext cx="216024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Кол-во верных ответов</a:t>
            </a: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282959" y="3060868"/>
            <a:ext cx="7204185" cy="127419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200" dirty="0"/>
              <a:t>2) В коробке 5 рядов по 4 конфеты в </a:t>
            </a:r>
            <a:r>
              <a:rPr lang="ru-RU" altLang="ru-RU" sz="3200" dirty="0" smtClean="0"/>
              <a:t>каждом. Сколько </a:t>
            </a:r>
            <a:r>
              <a:rPr lang="ru-RU" altLang="ru-RU" sz="3200" dirty="0"/>
              <a:t>всего конфет в коробке?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39939" y="3345404"/>
            <a:ext cx="1638804" cy="58477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≈ 85%</a:t>
            </a: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82959" y="4509120"/>
            <a:ext cx="7198625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chemeClr val="tx2"/>
                </a:solidFill>
              </a:rPr>
              <a:t>3) У меня завтра день </a:t>
            </a:r>
            <a:r>
              <a:rPr lang="ru-RU" altLang="ru-RU" sz="3200" dirty="0" smtClean="0">
                <a:solidFill>
                  <a:schemeClr val="tx2"/>
                </a:solidFill>
              </a:rPr>
              <a:t>рождения</a:t>
            </a:r>
            <a:r>
              <a:rPr lang="ru-RU" altLang="ru-RU" sz="3200" dirty="0">
                <a:solidFill>
                  <a:schemeClr val="tx2"/>
                </a:solidFill>
              </a:rPr>
              <a:t>, будет 15 человек. Хватит ли одной коробки </a:t>
            </a:r>
            <a:r>
              <a:rPr lang="ru-RU" altLang="ru-RU" sz="3200" dirty="0" smtClean="0">
                <a:solidFill>
                  <a:schemeClr val="tx2"/>
                </a:solidFill>
              </a:rPr>
              <a:t>конфет, </a:t>
            </a:r>
            <a:r>
              <a:rPr lang="ru-RU" altLang="ru-RU" sz="3200" dirty="0" smtClean="0">
                <a:solidFill>
                  <a:srgbClr val="FF0000"/>
                </a:solidFill>
              </a:rPr>
              <a:t>если в ней 5 рядов по 4 конфеты в каждом? </a:t>
            </a:r>
            <a:r>
              <a:rPr lang="ru-RU" altLang="ru-RU" sz="3200" dirty="0" smtClean="0">
                <a:solidFill>
                  <a:schemeClr val="tx2"/>
                </a:solidFill>
              </a:rPr>
              <a:t>Подтверди-те свой ответ вычислениями. </a:t>
            </a:r>
            <a:endParaRPr lang="ru-RU" altLang="ru-RU" sz="32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6323" y="4725144"/>
            <a:ext cx="165378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≈ 50%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01923" y="5540506"/>
            <a:ext cx="166087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yoEve8RcGdE6AcmrSS0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_.P8veRLiExP86L_.j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1_BCG Grid 16: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C3B9B4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825</Words>
  <Application>Microsoft Office PowerPoint</Application>
  <PresentationFormat>Слайд 35 мм</PresentationFormat>
  <Paragraphs>113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1_BCG Grid 16:9</vt:lpstr>
      <vt:lpstr>think-cell Slide</vt:lpstr>
      <vt:lpstr>Функциональная грамотность и УМК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социального блока в компании  (цели реализации социальных проектов)</dc:title>
  <dc:creator>Elena</dc:creator>
  <cp:lastModifiedBy>ют</cp:lastModifiedBy>
  <cp:revision>142</cp:revision>
  <cp:lastPrinted>2019-12-16T15:11:22Z</cp:lastPrinted>
  <dcterms:created xsi:type="dcterms:W3CDTF">2019-11-22T15:21:05Z</dcterms:created>
  <dcterms:modified xsi:type="dcterms:W3CDTF">2019-12-25T09:01:26Z</dcterms:modified>
</cp:coreProperties>
</file>