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 SemiBold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Montserrat Extra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176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3707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ca9c29054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ca9c29054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ca9c29054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ca9c29054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Проверила - по этим переменным значимых различий между регионами нет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ca9c29054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ca9c29054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a9c29054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a9c29054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cc1ae199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cc1ae199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Проверила - по этим переменным значимых различий между регионами нет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c4fd7fa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cc4fd7fa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ca9c29054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ca9c29054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ca9c29054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ca9c29054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ca3425ea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ca3425ea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ca3425ea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ca3425ea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ca9c290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ca9c290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cc1ae19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cc1ae19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cd33b4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cd33b4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ca9c29054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ca9c29054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ca3425ea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ca3425ea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ca9c29054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ca9c29054_4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ca3425e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ca3425e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c1ae199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cc1ae199c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ca9c29054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ca9c29054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Проверила - по этим переменным значимых различий между регионами нет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a9c2905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a9c2905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результаты российских учащихся в международном исследовании PISA 2018</a:t>
            </a:r>
            <a:endParaRPr sz="30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3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и их интерпретация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9050"/>
            <a:ext cx="1159625" cy="9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375" y="219050"/>
            <a:ext cx="2006924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111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Чужой язык, чужая страна?</a:t>
            </a:r>
            <a:endParaRPr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11700" y="999025"/>
            <a:ext cx="669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Разница в баллах для учащихся с родным и неродным русским языком:</a:t>
            </a:r>
            <a:endParaRPr sz="2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701775" y="2155400"/>
            <a:ext cx="360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Разница для детей-мигрантов:</a:t>
            </a:r>
            <a:endParaRPr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Чтение: </a:t>
            </a:r>
            <a:r>
              <a:rPr lang="ru" sz="1800">
                <a:solidFill>
                  <a:srgbClr val="CC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57.99</a:t>
            </a: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Математика: 34.36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Естествознание: 52.93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316900" y="2155400"/>
            <a:ext cx="360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Разница для детей-немигрантов:</a:t>
            </a:r>
            <a:endParaRPr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Чтение: 50.87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Математика: 35.50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Естествознание: 50.32 балла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111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 для учащихся с неродным русским</a:t>
            </a:r>
            <a:endParaRPr sz="24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38" y="855700"/>
            <a:ext cx="8048117" cy="40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111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Различия в школьном климате и ресурсах</a:t>
            </a:r>
            <a:endParaRPr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l="2251" t="9401" r="1120" b="2894"/>
          <a:stretch/>
        </p:blipFill>
        <p:spPr>
          <a:xfrm>
            <a:off x="584413" y="917225"/>
            <a:ext cx="7975175" cy="41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 rot="-5400000">
            <a:off x="1989300" y="-2005350"/>
            <a:ext cx="5175600" cy="9154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210300" y="69600"/>
            <a:ext cx="2872800" cy="1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Школьный климат</a:t>
            </a:r>
            <a:endParaRPr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450" y="0"/>
            <a:ext cx="5375550" cy="2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600" y="2654425"/>
            <a:ext cx="5073197" cy="2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210300" y="1112375"/>
            <a:ext cx="33690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25%  учащихся прогуляли, как минимум, </a:t>
            </a:r>
            <a:r>
              <a:rPr lang="ru" sz="1600">
                <a:solidFill>
                  <a:srgbClr val="CC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один день</a:t>
            </a:r>
            <a:r>
              <a:rPr lang="ru" sz="16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за последние две недели перед тестом</a:t>
            </a:r>
            <a:endParaRPr sz="16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537850" y="2906325"/>
            <a:ext cx="3291900" cy="20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37% учащихся периодически страдают от </a:t>
            </a:r>
            <a:r>
              <a:rPr lang="ru" sz="1600">
                <a:solidFill>
                  <a:srgbClr val="CC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буллинга</a:t>
            </a:r>
            <a:endParaRPr sz="1600">
              <a:solidFill>
                <a:srgbClr val="CC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24% опрошенных признались, что чувствуют себя </a:t>
            </a:r>
            <a:r>
              <a:rPr lang="ru" sz="1600">
                <a:solidFill>
                  <a:srgbClr val="CC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аутсайдерами </a:t>
            </a:r>
            <a:r>
              <a:rPr lang="ru" sz="16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школе</a:t>
            </a:r>
            <a:endParaRPr sz="16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 rot="-5400000">
            <a:off x="4173750" y="-31080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98450" y="117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Социальное неравенство</a:t>
            </a:r>
            <a:endParaRPr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40750" y="-40650"/>
            <a:ext cx="86955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Немного выросла социальная сегрегация школ, поднявшись до уровня 2012 г. </a:t>
            </a:r>
            <a:endParaRPr sz="22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1139975"/>
            <a:ext cx="55626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 rot="-5400000">
            <a:off x="-902100" y="902075"/>
            <a:ext cx="5138100" cy="3333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233950" y="242450"/>
            <a:ext cx="2741100" cy="49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Сильнее всего в 2012-2015 гг. выросли баллы учащихся, матери которых не окончили высшее образование, - 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 они же затем больше снизились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300" y="152400"/>
            <a:ext cx="5505300" cy="42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40750" y="-40650"/>
            <a:ext cx="86955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Доля функционально неграмотных растет сильнее </a:t>
            </a:r>
            <a:r>
              <a:rPr lang="ru" sz="2200" dirty="0" smtClean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среди </a:t>
            </a:r>
            <a:r>
              <a:rPr lang="ru" sz="2200" dirty="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детей, чьи матери не получили высшее образование </a:t>
            </a:r>
            <a:endParaRPr sz="2200" dirty="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13" y="961150"/>
            <a:ext cx="8013781" cy="40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 rot="-5400000">
            <a:off x="5284500" y="1284000"/>
            <a:ext cx="5143800" cy="257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6568800" y="111750"/>
            <a:ext cx="25752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Чем обусловлены различия между этими группами?</a:t>
            </a:r>
            <a:endParaRPr sz="1800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Частота чтения </a:t>
            </a:r>
            <a:r>
              <a:rPr lang="ru" sz="1800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практически </a:t>
            </a:r>
            <a:r>
              <a:rPr lang="ru" sz="18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различается</a:t>
            </a:r>
            <a:endParaRPr sz="18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Разница в баллах примерно одинакова для разных типов чтения </a:t>
            </a:r>
            <a:endParaRPr sz="18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00" y="549000"/>
            <a:ext cx="6264000" cy="39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111600" y="111750"/>
            <a:ext cx="89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Художественную литературу читают примерно одинаково, но дети с высоким СЭС чуть чаще читают научно-популярную литературу </a:t>
            </a:r>
            <a:endParaRPr sz="18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325" y="948750"/>
            <a:ext cx="5975352" cy="40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69675" y="1000850"/>
            <a:ext cx="2134500" cy="3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По математике баллы выросли и стабильны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Естествознание не в лучшей форме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По чтению баллы быстро росли, а затем снизились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97450" y="82300"/>
            <a:ext cx="86943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Тренды в результатах российских учащихся</a:t>
            </a:r>
            <a:endParaRPr sz="28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1169650"/>
            <a:ext cx="6535025" cy="355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111600" y="55800"/>
            <a:ext cx="89208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Различия в частоте чтения литературы разных жанров не причина роста разрыва в баллах по чтению учащихся с разным СЭС</a:t>
            </a:r>
            <a:endParaRPr sz="18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2284100" y="4103525"/>
            <a:ext cx="49962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“Не читайте до обеда советских газет!” (с)</a:t>
            </a:r>
            <a:endParaRPr sz="180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302" y="3652550"/>
            <a:ext cx="1863699" cy="14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4525"/>
            <a:ext cx="9144002" cy="254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ctrTitle"/>
          </p:nvPr>
        </p:nvSpPr>
        <p:spPr>
          <a:xfrm>
            <a:off x="311700" y="359150"/>
            <a:ext cx="8520600" cy="71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sz="30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subTitle" idx="1"/>
          </p:nvPr>
        </p:nvSpPr>
        <p:spPr>
          <a:xfrm>
            <a:off x="587275" y="1224050"/>
            <a:ext cx="41430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Больше подробностей в свежем выпуске 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“Факты образования”: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975" y="1484975"/>
            <a:ext cx="2976350" cy="29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409525" y="2800350"/>
            <a:ext cx="47208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“Основные результаты российских учащихся в PISA-2018”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-5400000">
            <a:off x="-1053600" y="1053450"/>
            <a:ext cx="5143800" cy="3036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01750" y="241650"/>
            <a:ext cx="26331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Чтение: рост сложных навыков</a:t>
            </a:r>
            <a:endParaRPr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Между двумя циклами PISA, посвященных читательской грамотности, наибольший рост произошел в навыке “Осмыслить и оценить” - российские учащиеся стали более критичны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800" y="649688"/>
            <a:ext cx="5802600" cy="384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 rot="-5400000">
            <a:off x="5284500" y="1284000"/>
            <a:ext cx="5143800" cy="257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659000" y="111750"/>
            <a:ext cx="24849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15% российских учащихся признаются, что не читают книги</a:t>
            </a:r>
            <a:endParaRPr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Их баллы ниже чем у учеников, читающих в любых форматах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Ученики с самыми высокими баллами - читающие печатные книги или оба типа книг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5" y="523454"/>
            <a:ext cx="6503176" cy="395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 rot="-5400000">
            <a:off x="5284500" y="1284000"/>
            <a:ext cx="5143800" cy="257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755400" y="281300"/>
            <a:ext cx="2202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19,5% тех, кто не читает книги, не поняли смысла многих слов в тесте по чтению</a:t>
            </a:r>
            <a:endParaRPr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Среди остальных такая доля ниже - от 10,3 до 12,4% 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63999" cy="446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11700" y="0"/>
            <a:ext cx="8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Чаще всего ученики, по-прежнему, сталкиваются с художественной литературой</a:t>
            </a:r>
            <a:endParaRPr sz="20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76" y="985925"/>
            <a:ext cx="6625899" cy="404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 rot="-5400000">
            <a:off x="4173750" y="-31080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98450" y="117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Территориальное неравенство</a:t>
            </a:r>
            <a:endParaRPr sz="30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rot="-5400000">
            <a:off x="4173750" y="-4173900"/>
            <a:ext cx="796500" cy="914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111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Межрегиональные различия</a:t>
            </a:r>
            <a:endParaRPr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943000" y="872550"/>
            <a:ext cx="3062700" cy="4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По </a:t>
            </a:r>
            <a:r>
              <a:rPr lang="ru" sz="1500">
                <a:solidFill>
                  <a:srgbClr val="CC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чтению </a:t>
            </a: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учащиеся из сельской местности отстают от жителей крупных городов на 72 балла.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По </a:t>
            </a:r>
            <a:r>
              <a:rPr lang="ru" sz="1500">
                <a:solidFill>
                  <a:srgbClr val="CC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математике </a:t>
            </a: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- на 64.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По </a:t>
            </a:r>
            <a:r>
              <a:rPr lang="ru" sz="1500">
                <a:solidFill>
                  <a:srgbClr val="CC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естествознанию </a:t>
            </a: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- на 63. 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По сравнению с 2015 годом, баллы по чтению учащихся из сельской местности </a:t>
            </a:r>
            <a:r>
              <a:rPr lang="ru" sz="1500">
                <a:solidFill>
                  <a:srgbClr val="CC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снизились  на 23 балла</a:t>
            </a: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Учащихся из крупных  городов показали прирост баллов по всем трем предметам, но незначительный.</a:t>
            </a:r>
            <a:endParaRPr sz="1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00" y="1274188"/>
            <a:ext cx="5528799" cy="33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 rot="-5400000">
            <a:off x="5251400" y="1230300"/>
            <a:ext cx="5123100" cy="2662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616825" y="244600"/>
            <a:ext cx="22710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Группы </a:t>
            </a:r>
            <a:endParaRPr sz="20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нового риска:</a:t>
            </a:r>
            <a:endParaRPr sz="2000">
              <a:solidFill>
                <a:srgbClr val="666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Учащиеся с неродным русским языком</a:t>
            </a:r>
            <a:endParaRPr sz="2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Учащиеся из семей мигрантов</a:t>
            </a:r>
            <a:endParaRPr sz="2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2068" t="2408" r="1722" b="2759"/>
          <a:stretch/>
        </p:blipFill>
        <p:spPr>
          <a:xfrm>
            <a:off x="279825" y="413075"/>
            <a:ext cx="5943000" cy="42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486</Words>
  <Application>Microsoft Office PowerPoint</Application>
  <PresentationFormat>Экран (16:9)</PresentationFormat>
  <Paragraphs>62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Montserrat SemiBold</vt:lpstr>
      <vt:lpstr>Montserrat</vt:lpstr>
      <vt:lpstr>Montserrat Medium</vt:lpstr>
      <vt:lpstr>Montserrat ExtraLight</vt:lpstr>
      <vt:lpstr>Simple Light</vt:lpstr>
      <vt:lpstr>Основные результаты российских учащихся в международном исследовании PISA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Территориальное неравенство</vt:lpstr>
      <vt:lpstr>Межрегиональные различия</vt:lpstr>
      <vt:lpstr>Группы  нового риска:  Учащиеся с неродным русским языком  Учащиеся из семей мигрантов</vt:lpstr>
      <vt:lpstr>Чужой язык, чужая страна?</vt:lpstr>
      <vt:lpstr>Возможности для учащихся с неродным русским</vt:lpstr>
      <vt:lpstr>Различия в школьном климате и ресурсах</vt:lpstr>
      <vt:lpstr>Школьный климат</vt:lpstr>
      <vt:lpstr>Социальное неравенство</vt:lpstr>
      <vt:lpstr>Немного выросла социальная сегрегация школ, поднявшись до уровня 2012 г. </vt:lpstr>
      <vt:lpstr>Сильнее всего в 2012-2015 гг. выросли баллы учащихся, матери которых не окончили высшее образование, -  но они же затем больше снизились  </vt:lpstr>
      <vt:lpstr>Доля функционально неграмотных растет сильнее среди детей, чьи матери не получили высшее образование </vt:lpstr>
      <vt:lpstr>Презентация PowerPoint</vt:lpstr>
      <vt:lpstr>Художественную литературу читают примерно одинаково, но дети с высоким СЭС чуть чаще читают научно-популярную литературу </vt:lpstr>
      <vt:lpstr>Различия в частоте чтения литературы разных жанров не причина роста разрыва в баллах по чтению учащихся с разным СЭС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российских учащихся в международном исследовании PISA 2018</dc:title>
  <dc:creator>User</dc:creator>
  <cp:lastModifiedBy>ют</cp:lastModifiedBy>
  <cp:revision>3</cp:revision>
  <dcterms:modified xsi:type="dcterms:W3CDTF">2019-12-25T09:02:47Z</dcterms:modified>
</cp:coreProperties>
</file>