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handoutMasterIdLst>
    <p:handoutMasterId r:id="rId24"/>
  </p:handoutMasterIdLst>
  <p:sldIdLst>
    <p:sldId id="256" r:id="rId2"/>
    <p:sldId id="335" r:id="rId3"/>
    <p:sldId id="384" r:id="rId4"/>
    <p:sldId id="404" r:id="rId5"/>
    <p:sldId id="406" r:id="rId6"/>
    <p:sldId id="408" r:id="rId7"/>
    <p:sldId id="426" r:id="rId8"/>
    <p:sldId id="410" r:id="rId9"/>
    <p:sldId id="412" r:id="rId10"/>
    <p:sldId id="414" r:id="rId11"/>
    <p:sldId id="416" r:id="rId12"/>
    <p:sldId id="418" r:id="rId13"/>
    <p:sldId id="420" r:id="rId14"/>
    <p:sldId id="422" r:id="rId15"/>
    <p:sldId id="424" r:id="rId16"/>
    <p:sldId id="391" r:id="rId17"/>
    <p:sldId id="402" r:id="rId18"/>
    <p:sldId id="389" r:id="rId19"/>
    <p:sldId id="393" r:id="rId20"/>
    <p:sldId id="395" r:id="rId21"/>
    <p:sldId id="285" r:id="rId22"/>
  </p:sldIdLst>
  <p:sldSz cx="9144000" cy="6858000" type="screen4x3"/>
  <p:notesSz cx="6797675" cy="9926638"/>
  <p:embeddedFontLst>
    <p:embeddedFont>
      <p:font typeface="Candara" panose="020E0502030303020204" pitchFamily="34" charset="0"/>
      <p:regular r:id="rId25"/>
      <p:bold r:id="rId26"/>
      <p:italic r:id="rId27"/>
      <p:boldItalic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  <p:embeddedFont>
      <p:font typeface="Gisha" panose="020B0502040204020203" pitchFamily="34" charset="-79"/>
      <p:regular r:id="rId33"/>
      <p:bold r:id="rId34"/>
    </p:embeddedFont>
    <p:embeddedFont>
      <p:font typeface="Arial Unicode MS" panose="020B0604020202020204" pitchFamily="34" charset="-128"/>
      <p:regular r:id="rId35"/>
    </p:embeddedFont>
    <p:embeddedFont>
      <p:font typeface="Cambria Math" panose="02040503050406030204" pitchFamily="18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43" autoAdjust="0"/>
    <p:restoredTop sz="70991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700485467020097E-2"/>
          <c:y val="2.0800686295259465E-2"/>
          <c:w val="0.94864435981711048"/>
          <c:h val="0.7878479224154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Лист1!$C$5</c:f>
              <c:strCache>
                <c:ptCount val="1"/>
                <c:pt idx="0">
                  <c:v>2010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Лист1!$D$4:$I$4</c:f>
              <c:strCache>
                <c:ptCount val="6"/>
                <c:pt idx="0">
                  <c:v>присуждение ученых 
степеней кандидата наук, тыс. чел.</c:v>
                </c:pt>
                <c:pt idx="1">
                  <c:v>прием в 
аспирантуру, тыс. чел</c:v>
                </c:pt>
                <c:pt idx="2">
                  <c:v>"эффективность" аспирантуры 
(защиты в период подготовки),%</c:v>
                </c:pt>
                <c:pt idx="3">
                  <c:v>доля ППС до 40 лет,%</c:v>
                </c:pt>
                <c:pt idx="4">
                  <c:v>доля исследователей от 40 до 60 лет,%</c:v>
                </c:pt>
                <c:pt idx="5">
                  <c:v>доля исследователей до 40 лет,%</c:v>
                </c:pt>
              </c:strCache>
            </c:strRef>
          </c:cat>
          <c:val>
            <c:numRef>
              <c:f>Лист1!$D$5:$I$5</c:f>
              <c:numCache>
                <c:formatCode>General</c:formatCode>
                <c:ptCount val="6"/>
                <c:pt idx="0">
                  <c:v>23</c:v>
                </c:pt>
                <c:pt idx="1">
                  <c:v>54.6</c:v>
                </c:pt>
                <c:pt idx="2">
                  <c:v>28</c:v>
                </c:pt>
                <c:pt idx="3">
                  <c:v>36.200000000000003</c:v>
                </c:pt>
                <c:pt idx="4">
                  <c:v>38.700000000000003</c:v>
                </c:pt>
                <c:pt idx="5">
                  <c:v>35.5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55-4716-91D9-C9852457FB7B}"/>
            </c:ext>
          </c:extLst>
        </c:ser>
        <c:ser>
          <c:idx val="1"/>
          <c:order val="1"/>
          <c:tx>
            <c:strRef>
              <c:f>Лист1!$C$6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Лист1!$D$4:$I$4</c:f>
              <c:strCache>
                <c:ptCount val="6"/>
                <c:pt idx="0">
                  <c:v>присуждение ученых 
степеней кандидата наук, тыс. чел.</c:v>
                </c:pt>
                <c:pt idx="1">
                  <c:v>прием в 
аспирантуру, тыс. чел</c:v>
                </c:pt>
                <c:pt idx="2">
                  <c:v>"эффективность" аспирантуры 
(защиты в период подготовки),%</c:v>
                </c:pt>
                <c:pt idx="3">
                  <c:v>доля ППС до 40 лет,%</c:v>
                </c:pt>
                <c:pt idx="4">
                  <c:v>доля исследователей от 40 до 60 лет,%</c:v>
                </c:pt>
                <c:pt idx="5">
                  <c:v>доля исследователей до 40 лет,%</c:v>
                </c:pt>
              </c:strCache>
            </c:strRef>
          </c:cat>
          <c:val>
            <c:numRef>
              <c:f>Лист1!$D$6:$I$6</c:f>
              <c:numCache>
                <c:formatCode>General</c:formatCode>
                <c:ptCount val="6"/>
                <c:pt idx="0">
                  <c:v>8.6999999999999993</c:v>
                </c:pt>
                <c:pt idx="1">
                  <c:v>27</c:v>
                </c:pt>
                <c:pt idx="2">
                  <c:v>12.4</c:v>
                </c:pt>
                <c:pt idx="3">
                  <c:v>30.4</c:v>
                </c:pt>
                <c:pt idx="4">
                  <c:v>31</c:v>
                </c:pt>
                <c:pt idx="5">
                  <c:v>43.9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55-4716-91D9-C9852457FB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0997760"/>
        <c:axId val="101020032"/>
      </c:barChart>
      <c:catAx>
        <c:axId val="10099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020032"/>
        <c:crosses val="autoZero"/>
        <c:auto val="1"/>
        <c:lblAlgn val="ctr"/>
        <c:lblOffset val="100"/>
        <c:noMultiLvlLbl val="0"/>
      </c:catAx>
      <c:valAx>
        <c:axId val="10102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99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563777385168333"/>
          <c:y val="9.2162748963189198E-2"/>
          <c:w val="0.26601624734329987"/>
          <c:h val="4.7304388808984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0.49716</cdr:x>
      <cdr:y>0.60959</cdr:y>
    </cdr:from>
    <cdr:to>
      <cdr:x>0.67063</cdr:x>
      <cdr:y>0.71171</cdr:y>
    </cdr:to>
    <cdr:sp macro="" textlink="">
      <cdr:nvSpPr>
        <cdr:cNvPr id="2" name="Овал 1">
          <a:extLst xmlns:a="http://schemas.openxmlformats.org/drawingml/2006/main">
            <a:ext uri="{FF2B5EF4-FFF2-40B4-BE49-F238E27FC236}">
              <a16:creationId xmlns="" xmlns:a16="http://schemas.microsoft.com/office/drawing/2014/main" id="{765044A0-8418-49B3-95E9-DBB209944F93}"/>
            </a:ext>
          </a:extLst>
        </cdr:cNvPr>
        <cdr:cNvSpPr/>
      </cdr:nvSpPr>
      <cdr:spPr>
        <a:xfrm xmlns:a="http://schemas.openxmlformats.org/drawingml/2006/main">
          <a:off x="4333823" y="3349713"/>
          <a:ext cx="1512168" cy="56112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ВУЗы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79C3A-23FA-4A3A-82B5-E7DFAC982955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73275-78DC-4A7E-89E4-6398408F7B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834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8" cy="498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58" cy="498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39" cy="3908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1" y="9428584"/>
            <a:ext cx="2945658" cy="498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8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014608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39" cy="3908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7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39" cy="3908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7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571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39" cy="3908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7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0545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ru-RU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3176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ru-RU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3176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ru-RU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8143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39" cy="3908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ru-RU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2003 год, от имени России Болонскую декларацию подписал министр образования Владимир Михайлович Филиппов</a:t>
            </a: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7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39" cy="3908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7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39" cy="3908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7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0020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39" cy="3908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7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1490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39" cy="3908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7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298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298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298" cy="381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298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298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298" cy="381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96398" y="57872"/>
            <a:ext cx="435119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623598" y="2285273"/>
            <a:ext cx="5811898" cy="19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623024" y="370673"/>
            <a:ext cx="5811898" cy="580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7" r:id="rId4"/>
    <p:sldLayoutId id="2147483658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phd.unn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84312"/>
            <a:ext cx="9144000" cy="40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468312" y="2605150"/>
            <a:ext cx="8223300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54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Заголовок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468312" y="3648262"/>
            <a:ext cx="8223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36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Подзаголовок презентации</a:t>
            </a: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 t="3574" b="3574"/>
          <a:stretch/>
        </p:blipFill>
        <p:spPr>
          <a:xfrm>
            <a:off x="0" y="1484312"/>
            <a:ext cx="9144000" cy="40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468312" y="2605150"/>
            <a:ext cx="8223300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3200" b="1" i="0" u="none" strike="noStrike" cap="none" baseline="0" dirty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Цифровая 3D-медицина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endParaRPr sz="3000" b="1" i="0" u="none" strike="noStrike" cap="none" baseline="0" dirty="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468312" y="3648262"/>
            <a:ext cx="8223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Результаты в области компьютерной графики и геометрического моделирования</a:t>
            </a:r>
          </a:p>
        </p:txBody>
      </p:sp>
      <p:sp>
        <p:nvSpPr>
          <p:cNvPr id="90" name="Shape 90"/>
          <p:cNvSpPr/>
          <p:nvPr/>
        </p:nvSpPr>
        <p:spPr>
          <a:xfrm>
            <a:off x="0" y="5029200"/>
            <a:ext cx="9144000" cy="18284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ru-RU" sz="1800" b="1" dirty="0">
                <a:solidFill>
                  <a:schemeClr val="bg1"/>
                </a:solidFill>
                <a:latin typeface="Candara" panose="020E0502030303020204" pitchFamily="34" charset="0"/>
              </a:rPr>
              <a:t>январь 2020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43018" y="-68578"/>
            <a:ext cx="9073887" cy="11859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sz="1400" b="1" u="none" strike="noStrike" cap="none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-75" y="1172425"/>
            <a:ext cx="9144000" cy="4390200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251520" y="1767679"/>
            <a:ext cx="8640960" cy="17557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/>
            <a:r>
              <a:rPr lang="ru-RU" sz="1800" b="1" cap="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Подготовка научно-педагогических кадров в аспирантуре</a:t>
            </a:r>
            <a:r>
              <a:rPr lang="en-US" sz="1800" b="1" cap="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8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библиометрические </a:t>
            </a:r>
            <a:r>
              <a:rPr lang="ru-RU" sz="1800" b="1" cap="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оценки</a:t>
            </a:r>
            <a:r>
              <a:rPr lang="en-US" sz="1800" b="1" cap="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cap="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результативности и </a:t>
            </a:r>
            <a:r>
              <a:rPr lang="ru-RU" sz="18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планируемые организационные изменения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592425" y="3918965"/>
            <a:ext cx="8223300" cy="13406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endParaRPr lang="en-US" sz="200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800" i="0" u="none" strike="noStrike" cap="none" baseline="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Б.И. Бедный, А.А. Миронос, Н.В. Рыбаков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8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Институт аспирантуры и докторантуры</a:t>
            </a:r>
            <a:endParaRPr lang="ru-RU" sz="1800" i="0" u="none" strike="noStrike" cap="none" baseline="0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endParaRPr lang="ru-RU" sz="1800" dirty="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endParaRPr lang="ru-RU" sz="1800" dirty="0">
              <a:solidFill>
                <a:schemeClr val="lt1"/>
              </a:solidFill>
            </a:endParaRP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Shape 149"/>
              <p:cNvSpPr txBox="1"/>
              <p:nvPr/>
            </p:nvSpPr>
            <p:spPr>
              <a:xfrm>
                <a:off x="755576" y="1268760"/>
                <a:ext cx="7704856" cy="49685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ctr"/>
                <a:r>
                  <a:rPr lang="ru-RU" sz="36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Итоговые результаты по выборке</a:t>
                </a:r>
                <a:endParaRPr lang="ru-RU" dirty="0">
                  <a:latin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ru-RU" sz="2000" b="0" i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000" b="1" dirty="0" smtClean="0">
                    <a:solidFill>
                      <a:srgbClr val="002060"/>
                    </a:solidFill>
                  </a:rPr>
                  <a:t>Сроки подготовки диссертаций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:</a:t>
                </a:r>
              </a:p>
              <a:p>
                <a:r>
                  <a:rPr lang="en-US" sz="2000" b="1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ru-RU" sz="2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ru-RU" sz="20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 90% всех диссертаций </a:t>
                </a:r>
                <a:r>
                  <a:rPr lang="ru-RU" sz="20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защищаются не позднее двух </a:t>
                </a:r>
                <a:r>
                  <a:rPr lang="ru-RU" sz="20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лет</a:t>
                </a:r>
                <a:endParaRPr lang="en-US" sz="2000" dirty="0" smtClean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r>
                  <a:rPr lang="en-US" sz="20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              </a:t>
                </a:r>
                <a:r>
                  <a:rPr lang="ru-RU" sz="20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после </a:t>
                </a:r>
                <a:r>
                  <a:rPr lang="ru-RU" sz="20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окончания аспирантуры.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ru-RU" sz="2000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0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Удельный вес </a:t>
                </a:r>
                <a:r>
                  <a:rPr lang="ru-RU" sz="2000" b="1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выпускников, </a:t>
                </a:r>
                <a:r>
                  <a:rPr lang="ru-RU" sz="20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защитивших диссертации не позднее двух лет после окончания </a:t>
                </a:r>
                <a:r>
                  <a:rPr lang="ru-RU" sz="2000" b="1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аспирантуры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:</a:t>
                </a:r>
                <a:r>
                  <a:rPr lang="ru-RU" sz="20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ru-RU" sz="20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= 41%</a:t>
                </a:r>
                <a:r>
                  <a:rPr lang="en-US" sz="20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 </a:t>
                </a:r>
                <a:endParaRPr lang="ru-RU" sz="2000" b="1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ru-RU" sz="2000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0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Удельный вес выпускников, защитивших диссертации за </a:t>
                </a:r>
                <a:r>
                  <a:rPr lang="ru-RU" sz="2000" b="1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5 </a:t>
                </a:r>
                <a:r>
                  <a:rPr lang="ru-RU" sz="20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лет после </a:t>
                </a:r>
                <a:r>
                  <a:rPr lang="ru-RU" sz="2000" b="1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аспирантуры</a:t>
                </a:r>
                <a:r>
                  <a:rPr lang="ru-RU" sz="20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ru-RU" sz="20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ru-RU" sz="20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ru-RU" sz="20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= 45%</a:t>
                </a:r>
                <a:r>
                  <a:rPr lang="en-US" sz="20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(</a:t>
                </a:r>
                <a:r>
                  <a:rPr lang="ru-RU" sz="20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«бюджетники» – 50%, «внебюджетники» – 28%).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 smtClean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pPr algn="ctr"/>
                <a:r>
                  <a:rPr lang="ru-RU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За </a:t>
                </a:r>
                <a:r>
                  <a:rPr lang="ru-RU" sz="20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время наблюдения число присужденных степеней увеличивается на 70</a:t>
                </a:r>
                <a:r>
                  <a:rPr lang="ru-RU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%</a:t>
                </a:r>
                <a:endParaRPr lang="ru-RU" sz="2000" b="1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49" name="Shape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268760"/>
                <a:ext cx="7704856" cy="4968552"/>
              </a:xfrm>
              <a:prstGeom prst="rect">
                <a:avLst/>
              </a:prstGeom>
              <a:blipFill rotWithShape="1">
                <a:blip r:embed="rId3"/>
                <a:stretch>
                  <a:fillRect l="-712" t="-1840" b="-9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0" name="AutoShape 2" descr="Картинки по запросу экспер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Shape 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6216" y="260648"/>
            <a:ext cx="2016223" cy="619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91"/>
          <p:cNvSpPr/>
          <p:nvPr/>
        </p:nvSpPr>
        <p:spPr>
          <a:xfrm>
            <a:off x="0" y="8127"/>
            <a:ext cx="9144000" cy="1124744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ru-RU" sz="2400" b="1" i="1" dirty="0">
                <a:solidFill>
                  <a:schemeClr val="bg1"/>
                </a:solidFill>
                <a:latin typeface="Calibri" panose="020F0502020204030204" pitchFamily="34" charset="0"/>
                <a:cs typeface="Gisha" panose="020B0502040204020203" pitchFamily="34" charset="-79"/>
              </a:rPr>
              <a:t>                                                              Защиты диссертаций</a:t>
            </a:r>
            <a:endParaRPr sz="2400" b="1" i="1" u="none" strike="noStrike" cap="none" baseline="0" dirty="0">
              <a:solidFill>
                <a:schemeClr val="bg1"/>
              </a:solidFill>
              <a:latin typeface="Calibri" panose="020F0502020204030204" pitchFamily="34" charset="0"/>
              <a:cs typeface="Gisha" panose="020B0502040204020203" pitchFamily="34" charset="-79"/>
              <a:sym typeface="Arial"/>
            </a:endParaRPr>
          </a:p>
        </p:txBody>
      </p:sp>
      <p:pic>
        <p:nvPicPr>
          <p:cNvPr id="15" name="Shape 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408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1043608" y="1196752"/>
            <a:ext cx="7632848" cy="7345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Увеличение числа защит в пост-аспирантский период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дисциплинарные различия)</a:t>
            </a:r>
          </a:p>
          <a:p>
            <a:pPr algn="ctr"/>
            <a:endParaRPr lang="ru-RU" dirty="0"/>
          </a:p>
          <a:p>
            <a:pPr algn="ctr"/>
            <a:endParaRPr lang="ru-RU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2290" name="AutoShape 2" descr="Картинки по запросу экспер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216" y="260648"/>
            <a:ext cx="2016223" cy="619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91"/>
          <p:cNvSpPr/>
          <p:nvPr/>
        </p:nvSpPr>
        <p:spPr>
          <a:xfrm>
            <a:off x="0" y="8127"/>
            <a:ext cx="9144000" cy="1124744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ru-RU" sz="2400" b="1" i="1" dirty="0">
                <a:solidFill>
                  <a:schemeClr val="bg1"/>
                </a:solidFill>
                <a:latin typeface="Calibri" panose="020F0502020204030204" pitchFamily="34" charset="0"/>
                <a:cs typeface="Gisha" panose="020B0502040204020203" pitchFamily="34" charset="-79"/>
              </a:rPr>
              <a:t>                                                              Защиты диссертаций</a:t>
            </a:r>
            <a:endParaRPr sz="2400" b="1" i="1" u="none" strike="noStrike" cap="none" baseline="0" dirty="0">
              <a:solidFill>
                <a:schemeClr val="bg1"/>
              </a:solidFill>
              <a:latin typeface="Calibri" panose="020F0502020204030204" pitchFamily="34" charset="0"/>
              <a:cs typeface="Gisha" panose="020B0502040204020203" pitchFamily="34" charset="-79"/>
              <a:sym typeface="Arial"/>
            </a:endParaRPr>
          </a:p>
        </p:txBody>
      </p:sp>
      <p:pic>
        <p:nvPicPr>
          <p:cNvPr id="1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23473"/>
            <a:ext cx="7416824" cy="44644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95736" y="3902575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</a:rPr>
              <a:t>«быстрые защиты»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0152" y="2512013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</a:rPr>
              <a:t>«медленные защиты»</a:t>
            </a:r>
          </a:p>
        </p:txBody>
      </p:sp>
    </p:spTree>
    <p:extLst>
      <p:ext uri="{BB962C8B-B14F-4D97-AF65-F5344CB8AC3E}">
        <p14:creationId xmlns:p14="http://schemas.microsoft.com/office/powerpoint/2010/main" val="31934611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1"/>
          <p:cNvSpPr>
            <a:spLocks noGrp="1"/>
          </p:cNvSpPr>
          <p:nvPr>
            <p:ph type="title"/>
          </p:nvPr>
        </p:nvSpPr>
        <p:spPr>
          <a:xfrm>
            <a:off x="0" y="44624"/>
            <a:ext cx="8964488" cy="108012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                     </a:t>
            </a:r>
            <a:b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Научная деятельность после</a:t>
            </a:r>
            <a:br>
              <a:rPr lang="ru-RU" sz="24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        	  аспирантуры              				</a:t>
            </a:r>
            <a:endParaRPr sz="2400" b="0" i="0" u="none" strike="noStrike" cap="none" baseline="0" dirty="0">
              <a:solidFill>
                <a:schemeClr val="bg1"/>
              </a:solidFill>
              <a:latin typeface="Calibri" panose="020F0502020204030204" pitchFamily="34" charset="0"/>
              <a:sym typeface="Arial"/>
            </a:endParaRPr>
          </a:p>
        </p:txBody>
      </p:sp>
      <p:pic>
        <p:nvPicPr>
          <p:cNvPr id="7" name="Shape 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8780" y="1340768"/>
            <a:ext cx="883090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30555" algn="l"/>
              </a:tabLst>
            </a:pPr>
            <a:r>
              <a:rPr lang="ru-RU" sz="40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Продолжают заниматься научной работой - 41% выпускников</a:t>
            </a:r>
          </a:p>
          <a:p>
            <a:pPr algn="ctr">
              <a:tabLst>
                <a:tab pos="630555" algn="l"/>
              </a:tabLst>
            </a:pPr>
            <a:endParaRPr lang="ru-RU" sz="4000" b="1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tabLst>
                <a:tab pos="630555" algn="l"/>
              </a:tabLst>
            </a:pPr>
            <a:r>
              <a:rPr lang="ru-RU" sz="40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Среди кандидатов наук - 63%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0555" algn="l"/>
              </a:tabLst>
            </a:pPr>
            <a:endParaRPr lang="ru-RU" sz="4000" b="1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0555" algn="l"/>
              </a:tabLst>
            </a:pPr>
            <a:endParaRPr lang="ru-RU" sz="3200" b="1" dirty="0">
              <a:solidFill>
                <a:srgbClr val="C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0555" algn="l"/>
              </a:tabLst>
            </a:pPr>
            <a:endParaRPr lang="ru-RU" sz="2400" b="1" dirty="0">
              <a:solidFill>
                <a:srgbClr val="C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0555" algn="l"/>
              </a:tabLst>
            </a:pPr>
            <a:endParaRPr lang="ru-RU" sz="2600" b="1" dirty="0">
              <a:solidFill>
                <a:srgbClr val="0070C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0555" algn="l"/>
              </a:tabLst>
            </a:pPr>
            <a:endParaRPr lang="ru-RU" sz="2200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0" name="Picture 4" descr="https://vplate.ru/images/article/orig/2019/06/1991-god-kakogo-zhivotnogo-i-chto-on-neset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325" y="4149080"/>
            <a:ext cx="3058551" cy="173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6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1"/>
          <p:cNvSpPr>
            <a:spLocks noGrp="1"/>
          </p:cNvSpPr>
          <p:nvPr>
            <p:ph type="title"/>
          </p:nvPr>
        </p:nvSpPr>
        <p:spPr>
          <a:xfrm>
            <a:off x="0" y="44624"/>
            <a:ext cx="8964488" cy="108012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                     </a:t>
            </a: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Научная деятельность после</a:t>
            </a:r>
            <a:br>
              <a:rPr lang="ru-RU" sz="24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        	  аспирантуры              				</a:t>
            </a:r>
            <a:endParaRPr sz="2400" b="0" i="0" u="none" strike="noStrike" cap="none" baseline="0" dirty="0">
              <a:solidFill>
                <a:schemeClr val="bg1"/>
              </a:solidFill>
              <a:latin typeface="Calibri" panose="020F0502020204030204" pitchFamily="34" charset="0"/>
              <a:sym typeface="Arial"/>
            </a:endParaRPr>
          </a:p>
        </p:txBody>
      </p:sp>
      <p:pic>
        <p:nvPicPr>
          <p:cNvPr id="7" name="Shape 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54034" y="1155474"/>
            <a:ext cx="7694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Удельный вес выпускников, закрепившихся в науке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(дисциплинарные различия)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712968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608004" y="2571581"/>
            <a:ext cx="40684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405">
              <a:tabLst>
                <a:tab pos="368617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работают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indent="446405">
              <a:tabLst>
                <a:tab pos="3686175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91% -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ВУЗы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(87%+4%)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405">
              <a:tabLst>
                <a:tab pos="3686175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75% -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своих вузах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46405">
              <a:tabLst>
                <a:tab pos="3686175" algn="l"/>
              </a:tabLst>
            </a:pP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91"/>
          <p:cNvSpPr txBox="1">
            <a:spLocks/>
          </p:cNvSpPr>
          <p:nvPr/>
        </p:nvSpPr>
        <p:spPr>
          <a:xfrm>
            <a:off x="0" y="44624"/>
            <a:ext cx="9144000" cy="108012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pPr algn="r">
              <a:buClr>
                <a:srgbClr val="000000"/>
              </a:buClr>
            </a:pP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                             </a:t>
            </a:r>
          </a:p>
          <a:p>
            <a:pPr algn="ctr">
              <a:buClr>
                <a:srgbClr val="000000"/>
              </a:buClr>
            </a:pP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                                                  Сравнение с 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PhD-</a:t>
            </a: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программами </a:t>
            </a:r>
          </a:p>
          <a:p>
            <a:pPr algn="r">
              <a:buClr>
                <a:srgbClr val="000000"/>
              </a:buClr>
            </a:pP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  за рубежом			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Shape 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1196753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rgbClr val="C00000"/>
                </a:solidFill>
                <a:latin typeface="Calibri" panose="020F0502020204030204" pitchFamily="34" charset="0"/>
              </a:rPr>
              <a:t>Результативность</a:t>
            </a:r>
            <a:r>
              <a:rPr lang="ru-RU" sz="2300" dirty="0">
                <a:solidFill>
                  <a:srgbClr val="C00000"/>
                </a:solidFill>
                <a:latin typeface="Calibri" panose="020F0502020204030204" pitchFamily="34" charset="0"/>
              </a:rPr>
              <a:t>.</a:t>
            </a:r>
            <a:r>
              <a:rPr lang="ru-RU" sz="2300" dirty="0">
                <a:latin typeface="Calibri" panose="020F0502020204030204" pitchFamily="34" charset="0"/>
              </a:rPr>
              <a:t> </a:t>
            </a:r>
          </a:p>
          <a:p>
            <a:r>
              <a:rPr lang="ru-RU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США: 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процентная доля </a:t>
            </a:r>
            <a:r>
              <a:rPr lang="ru-RU" sz="2300" dirty="0" err="1">
                <a:solidFill>
                  <a:srgbClr val="002060"/>
                </a:solidFill>
                <a:latin typeface="Calibri" panose="020F0502020204030204" pitchFamily="34" charset="0"/>
              </a:rPr>
              <a:t>PhD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-студентов, которым присуждается степень, ≈ 50%. </a:t>
            </a:r>
          </a:p>
          <a:p>
            <a:r>
              <a:rPr lang="ru-RU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ЕС</a:t>
            </a:r>
            <a:r>
              <a:rPr lang="en-US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  <a:r>
              <a:rPr lang="ru-RU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 60% (высокий разброс по странам, например, в Испании в некоторых дисциплинах до защиты доходят лишь (10÷30)% аспирантов). </a:t>
            </a:r>
            <a:endParaRPr lang="ru-RU" sz="23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US" sz="23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ru-RU" sz="2300" b="1" dirty="0">
                <a:solidFill>
                  <a:srgbClr val="C00000"/>
                </a:solidFill>
                <a:latin typeface="Calibri" panose="020F0502020204030204" pitchFamily="34" charset="0"/>
              </a:rPr>
              <a:t>Сроки</a:t>
            </a:r>
            <a:r>
              <a:rPr lang="en-US" sz="23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ru-RU" sz="2300" b="1" dirty="0">
                <a:solidFill>
                  <a:srgbClr val="C00000"/>
                </a:solidFill>
                <a:latin typeface="Calibri" panose="020F0502020204030204" pitchFamily="34" charset="0"/>
              </a:rPr>
              <a:t>подготовки к докторской степени</a:t>
            </a:r>
            <a:r>
              <a:rPr lang="ru-RU" sz="2300" dirty="0">
                <a:solidFill>
                  <a:srgbClr val="C00000"/>
                </a:solidFill>
                <a:latin typeface="Calibri" panose="020F0502020204030204" pitchFamily="34" charset="0"/>
              </a:rPr>
              <a:t>. </a:t>
            </a:r>
            <a:endParaRPr lang="en-US" sz="23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ru-RU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США: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 ≈ 6 лет (в гуманитарных науках ≈ 7 лет). </a:t>
            </a:r>
            <a:r>
              <a:rPr lang="ru-RU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ЕС</a:t>
            </a:r>
            <a:r>
              <a:rPr lang="en-US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  <a:r>
              <a:rPr lang="ru-RU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≈ 5 лет.</a:t>
            </a:r>
          </a:p>
          <a:p>
            <a:endParaRPr lang="en-US" sz="23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ru-RU" sz="2300" b="1" dirty="0">
                <a:solidFill>
                  <a:srgbClr val="C00000"/>
                </a:solidFill>
                <a:latin typeface="Calibri" panose="020F0502020204030204" pitchFamily="34" charset="0"/>
              </a:rPr>
              <a:t>Закрепление выпускников со степенью в академической сфере</a:t>
            </a:r>
            <a:r>
              <a:rPr lang="ru-RU" sz="2300" dirty="0">
                <a:solidFill>
                  <a:srgbClr val="C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ru-RU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США</a:t>
            </a:r>
            <a:r>
              <a:rPr lang="en-US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  <a:r>
              <a:rPr lang="ru-RU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≈ 50%. </a:t>
            </a:r>
            <a:r>
              <a:rPr lang="ru-RU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ЕС</a:t>
            </a:r>
            <a:r>
              <a:rPr lang="en-US" sz="2300" dirty="0">
                <a:solidFill>
                  <a:srgbClr val="002060"/>
                </a:solidFill>
                <a:latin typeface="Calibri" panose="020F0502020204030204" pitchFamily="34" charset="0"/>
              </a:rPr>
              <a:t>: 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≈ </a:t>
            </a:r>
            <a:r>
              <a:rPr lang="en-US" sz="2300" dirty="0">
                <a:solidFill>
                  <a:srgbClr val="002060"/>
                </a:solidFill>
                <a:latin typeface="Calibri" panose="020F0502020204030204" pitchFamily="34" charset="0"/>
              </a:rPr>
              <a:t>6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0% </a:t>
            </a:r>
            <a:r>
              <a:rPr lang="en-US" sz="2300" dirty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дисперсия</a:t>
            </a:r>
            <a:r>
              <a:rPr lang="en-US" sz="2300" dirty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Нидерландах, Дании 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≈ 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30%, в Турции, Португалии, Польше 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≈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80%)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r>
              <a:rPr lang="ru-RU" sz="23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84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91"/>
          <p:cNvSpPr txBox="1">
            <a:spLocks/>
          </p:cNvSpPr>
          <p:nvPr/>
        </p:nvSpPr>
        <p:spPr>
          <a:xfrm>
            <a:off x="0" y="44624"/>
            <a:ext cx="9144000" cy="108012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pPr algn="r">
              <a:buClr>
                <a:srgbClr val="000000"/>
              </a:buClr>
            </a:pP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                             </a:t>
            </a:r>
          </a:p>
          <a:p>
            <a:pPr algn="r">
              <a:buClr>
                <a:srgbClr val="000000"/>
              </a:buClr>
            </a:pP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                        Выводы			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Shape 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3528206-D36D-4DEF-8CF2-45304E45C64A}"/>
              </a:ext>
            </a:extLst>
          </p:cNvPr>
          <p:cNvSpPr/>
          <p:nvPr/>
        </p:nvSpPr>
        <p:spPr>
          <a:xfrm>
            <a:off x="179512" y="1700808"/>
            <a:ext cx="856895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Суждения об отсутствии у аспирантов мотиваций к профессиональной деятельности в науке не соответствуют реальному положению дел. </a:t>
            </a:r>
          </a:p>
          <a:p>
            <a:endParaRPr lang="ru-RU" sz="2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2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Проблема в другом</a:t>
            </a:r>
            <a:r>
              <a:rPr lang="en-US" sz="22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ru-RU" sz="22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Снижается число исследователей средней возрастной группы (40</a:t>
            </a:r>
            <a:r>
              <a:rPr lang="en-US" sz="22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ru-RU" sz="22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лет). Молодёжь идет в науку, но… ненадолго. </a:t>
            </a:r>
          </a:p>
          <a:p>
            <a:endParaRPr lang="ru-RU" sz="2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2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ru-RU" sz="22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государственной политики – </a:t>
            </a:r>
          </a:p>
          <a:p>
            <a:pPr algn="r"/>
            <a:r>
              <a:rPr lang="ru-RU" sz="22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разработка механизмов удержания</a:t>
            </a:r>
            <a:r>
              <a:rPr lang="ru-RU" sz="2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ru-RU" sz="2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науке исследователей </a:t>
            </a:r>
          </a:p>
          <a:p>
            <a:pPr algn="r"/>
            <a:r>
              <a:rPr lang="ru-RU" sz="2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среднего возраста.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C0E80AB-8D35-4901-B34D-03DD57469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175815"/>
            <a:ext cx="3384376" cy="201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1150200"/>
            <a:ext cx="8712968" cy="5519160"/>
          </a:xfrm>
        </p:spPr>
        <p:txBody>
          <a:bodyPr/>
          <a:lstStyle/>
          <a:p>
            <a:pPr algn="just"/>
            <a: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</a:rPr>
              <a:t>Проект Федерального закона "О внесении изменений в отдельные законодательные акты Российской Федерации в части подготовки научно-педагогических кадров в аспирантуре (адъюнктуре)» (внесен в Государственную Думу 12 декабря 2019 г.)</a:t>
            </a:r>
            <a:endParaRPr lang="en-US" sz="2000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sz="20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ru-RU" sz="2000" b="1" i="1" dirty="0">
                <a:solidFill>
                  <a:srgbClr val="C00000"/>
                </a:solidFill>
                <a:latin typeface="Calibri" panose="020F0502020204030204" pitchFamily="34" charset="0"/>
              </a:rPr>
              <a:t>Цель изменений</a:t>
            </a:r>
            <a:r>
              <a:rPr lang="en-US" sz="2000" b="1" i="1" dirty="0">
                <a:solidFill>
                  <a:srgbClr val="C00000"/>
                </a:solidFill>
                <a:latin typeface="Calibri" panose="020F0502020204030204" pitchFamily="34" charset="0"/>
              </a:rPr>
              <a:t>:</a:t>
            </a:r>
            <a:r>
              <a:rPr lang="ru-RU" sz="2000" b="1" i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Calibri" panose="020F0502020204030204" pitchFamily="34" charset="0"/>
              </a:rPr>
              <a:t>усиление научной составляющей аспирантской подготовки, нацеленность на защиты диссертаций</a:t>
            </a:r>
          </a:p>
          <a:p>
            <a:endParaRPr lang="ru-RU" sz="2200" dirty="0">
              <a:latin typeface="Calibri" panose="020F0502020204030204" pitchFamily="34" charset="0"/>
            </a:endParaRPr>
          </a:p>
          <a:p>
            <a:r>
              <a:rPr lang="ru-RU" sz="2200" b="1" i="1" dirty="0">
                <a:solidFill>
                  <a:srgbClr val="C00000"/>
                </a:solidFill>
                <a:latin typeface="Calibri" panose="020F0502020204030204" pitchFamily="34" charset="0"/>
              </a:rPr>
              <a:t>Предлагаемые институциональные изменения</a:t>
            </a:r>
            <a:r>
              <a:rPr lang="en-US" sz="2200" b="1" i="1" dirty="0">
                <a:solidFill>
                  <a:srgbClr val="C00000"/>
                </a:solidFill>
                <a:latin typeface="Calibri" panose="020F0502020204030204" pitchFamily="34" charset="0"/>
              </a:rPr>
              <a:t>:</a:t>
            </a:r>
            <a:endParaRPr lang="ru-RU" sz="2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Font typeface="Calibri"/>
              <a:buAutoNum type="arabicPeriod"/>
            </a:pPr>
            <a:r>
              <a:rPr lang="ru-RU" sz="20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Отмена образовательных стандартов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(ФГОС, ОС), переход на ФГТ</a:t>
            </a:r>
          </a:p>
          <a:p>
            <a:pPr marL="457200" indent="-457200">
              <a:lnSpc>
                <a:spcPct val="100000"/>
              </a:lnSpc>
              <a:buFont typeface="Calibri"/>
              <a:buAutoNum type="arabicPeriod"/>
            </a:pPr>
            <a:r>
              <a:rPr lang="ru-RU" sz="20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Отмена государственной аккредитации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аспирантских программ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Смещение акцентов при оценке условий и результатов обучения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0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оценивать уровень научной работы и </a:t>
            </a:r>
            <a:r>
              <a:rPr lang="ru-RU" sz="2000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диссертаци</a:t>
            </a:r>
            <a:r>
              <a:rPr lang="ru-RU" sz="20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а не соответствие стандартам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Замена </a:t>
            </a:r>
            <a:r>
              <a:rPr lang="ru-RU" sz="20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государственной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 итоговой аттестации (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ГЭК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) на </a:t>
            </a:r>
            <a:r>
              <a:rPr lang="ru-RU" sz="20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итоговую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аттестацию (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кто и как должен проводить -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???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8" name="Shape 91"/>
          <p:cNvSpPr>
            <a:spLocks noGrp="1"/>
          </p:cNvSpPr>
          <p:nvPr>
            <p:ph type="title"/>
          </p:nvPr>
        </p:nvSpPr>
        <p:spPr>
          <a:xfrm>
            <a:off x="21027" y="0"/>
            <a:ext cx="9144000" cy="1124744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        Цель сообщения</a:t>
            </a:r>
          </a:p>
        </p:txBody>
      </p:sp>
      <p:pic>
        <p:nvPicPr>
          <p:cNvPr id="9" name="Shape 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91"/>
          <p:cNvSpPr txBox="1">
            <a:spLocks/>
          </p:cNvSpPr>
          <p:nvPr/>
        </p:nvSpPr>
        <p:spPr>
          <a:xfrm>
            <a:off x="21027" y="0"/>
            <a:ext cx="9087478" cy="1124744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pPr algn="r">
              <a:buClr>
                <a:srgbClr val="000000"/>
              </a:buClr>
            </a:pPr>
            <a:r>
              <a:rPr lang="ru-RU" sz="2400" b="1" i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        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Аспирантура и диссертация </a:t>
            </a:r>
          </a:p>
          <a:p>
            <a:pPr algn="r">
              <a:buClr>
                <a:srgbClr val="000000"/>
              </a:buClr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/в контексте Проекта ФЗ /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buClr>
                <a:srgbClr val="000000"/>
              </a:buClr>
            </a:pPr>
            <a:endParaRPr lang="ru-RU" sz="28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Shape 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2" y="260648"/>
            <a:ext cx="2175900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7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1150200"/>
            <a:ext cx="8784976" cy="551916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Ключевая проблема</a:t>
            </a:r>
            <a:r>
              <a:rPr lang="en-US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отсутствие сопряжения между системой подготовки и системой аттестации научных кадров</a:t>
            </a:r>
          </a:p>
          <a:p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Кардинальное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(«жесткое») решение проблемы - итоговая аттестация аспирантов проводится в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диссоветах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0" indent="-457200">
              <a:buAutoNum type="arabicParenR"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сохранение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аспирантур только в тех организациях, в которых действуют диссертационные советы по соответствующим специальностям; </a:t>
            </a:r>
          </a:p>
          <a:p>
            <a:pPr marL="457200" indent="-457200">
              <a:buAutoNum type="arabicParenR"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подтверждение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исследовательской квалификации выпускников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дипломом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кандидата наук. </a:t>
            </a:r>
          </a:p>
          <a:p>
            <a:endParaRPr lang="ru-RU" sz="2000" dirty="0">
              <a:latin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Почему это сейчас преждевременно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	- Сокращение сети аспирантур приведет к обострению проблем с воспроизводством научно-педагогических работников в регионах.</a:t>
            </a:r>
          </a:p>
          <a:p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	- В Законопроекте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сохраняется присвоение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квалификации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выпускникам аспирантуры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endParaRPr lang="ru-RU" sz="2000" dirty="0">
              <a:latin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Рассмотрим паллиативный 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вариант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решения проблемы</a:t>
            </a:r>
          </a:p>
        </p:txBody>
      </p:sp>
      <p:sp>
        <p:nvSpPr>
          <p:cNvPr id="8" name="Shape 91"/>
          <p:cNvSpPr>
            <a:spLocks noGrp="1"/>
          </p:cNvSpPr>
          <p:nvPr>
            <p:ph type="title"/>
          </p:nvPr>
        </p:nvSpPr>
        <p:spPr>
          <a:xfrm>
            <a:off x="21027" y="0"/>
            <a:ext cx="9144000" cy="1124744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        Цель сообщения</a:t>
            </a:r>
          </a:p>
        </p:txBody>
      </p:sp>
      <p:pic>
        <p:nvPicPr>
          <p:cNvPr id="9" name="Shape 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91"/>
          <p:cNvSpPr txBox="1">
            <a:spLocks/>
          </p:cNvSpPr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pPr algn="r">
              <a:buClr>
                <a:srgbClr val="000000"/>
              </a:buClr>
            </a:pPr>
            <a:r>
              <a:rPr lang="ru-RU" sz="2400" b="1" i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        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МОДЕЛЬ ИТОГОВОЙ АТТЕСТАЦИИ (предложения) 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buClr>
                <a:srgbClr val="000000"/>
              </a:buClr>
            </a:pPr>
            <a:endParaRPr lang="ru-RU" sz="28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Shape 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2" y="260648"/>
            <a:ext cx="2175900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1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79512" y="1150200"/>
            <a:ext cx="8784976" cy="5519160"/>
          </a:xfrm>
        </p:spPr>
        <p:txBody>
          <a:bodyPr/>
          <a:lstStyle/>
          <a:p>
            <a:r>
              <a:rPr lang="ru-RU" sz="2400" b="1" i="1" dirty="0">
                <a:solidFill>
                  <a:srgbClr val="C00000"/>
                </a:solidFill>
                <a:latin typeface="Calibri" panose="020F0502020204030204" pitchFamily="34" charset="0"/>
              </a:rPr>
              <a:t>Основные принципы построения модели</a:t>
            </a:r>
            <a:r>
              <a:rPr lang="ru-RU" sz="2400" dirty="0">
                <a:latin typeface="Calibri" panose="020F0502020204030204" pitchFamily="34" charset="0"/>
              </a:rPr>
              <a:t>:</a:t>
            </a:r>
          </a:p>
          <a:p>
            <a:r>
              <a:rPr lang="ru-RU" sz="2400" dirty="0">
                <a:latin typeface="Calibri" panose="020F0502020204030204" pitchFamily="34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Повышение качества экспертизы выпускных научно-квалификационных работ аспирантов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ru-RU" sz="2400" i="1" dirty="0">
                <a:solidFill>
                  <a:srgbClr val="002060"/>
                </a:solidFill>
                <a:latin typeface="Calibri" panose="020F0502020204030204" pitchFamily="34" charset="0"/>
              </a:rPr>
              <a:t>единство требований, предъявляемых к НКР и диссертациям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).</a:t>
            </a:r>
          </a:p>
          <a:p>
            <a:pPr marL="457200" indent="-457200">
              <a:buAutoNum type="arabicPeriod"/>
            </a:pPr>
            <a:endParaRPr lang="ru-RU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НКР должна удовлетворять требованиям п. 16 Положения о порядке присуждения ученых степеней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 (</a:t>
            </a:r>
            <a:r>
              <a:rPr lang="ru-RU" sz="2400" i="1" dirty="0">
                <a:solidFill>
                  <a:srgbClr val="002060"/>
                </a:solidFill>
                <a:latin typeface="Calibri" panose="020F0502020204030204" pitchFamily="34" charset="0"/>
              </a:rPr>
              <a:t>актуальность, новизна, практическая значимость и проч.</a:t>
            </a:r>
            <a:r>
              <a:rPr lang="en-US" sz="2400" i="1" dirty="0">
                <a:solidFill>
                  <a:srgbClr val="002060"/>
                </a:solidFill>
                <a:latin typeface="Calibri" panose="020F0502020204030204" pitchFamily="34" charset="0"/>
              </a:rPr>
              <a:t>;</a:t>
            </a:r>
            <a:r>
              <a:rPr lang="ru-RU" sz="2400" i="1" dirty="0">
                <a:solidFill>
                  <a:srgbClr val="002060"/>
                </a:solidFill>
                <a:latin typeface="Calibri" panose="020F0502020204030204" pitchFamily="34" charset="0"/>
              </a:rPr>
              <a:t> за исключением требования полноты изложения материалов диссертации в работах, опубликованных аспирантом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)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Создание единой базы данных на федеральном уровне для мониторинга выпуска аспирантов</a:t>
            </a: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и оценки эффективности аспирантур</a:t>
            </a:r>
            <a:r>
              <a:rPr lang="ru-RU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(</a:t>
            </a:r>
            <a:r>
              <a:rPr lang="ru-RU" sz="24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регистрация </a:t>
            </a:r>
            <a:r>
              <a:rPr lang="ru-RU" sz="2400" i="1" dirty="0">
                <a:solidFill>
                  <a:srgbClr val="002060"/>
                </a:solidFill>
                <a:latin typeface="Calibri" panose="020F0502020204030204" pitchFamily="34" charset="0"/>
              </a:rPr>
              <a:t>выпускных работ в ФИС </a:t>
            </a:r>
            <a:r>
              <a:rPr lang="ru-RU" sz="24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ГНА, в том числе Заключения)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8" name="Shape 91"/>
          <p:cNvSpPr>
            <a:spLocks noGrp="1"/>
          </p:cNvSpPr>
          <p:nvPr>
            <p:ph type="title"/>
          </p:nvPr>
        </p:nvSpPr>
        <p:spPr>
          <a:xfrm>
            <a:off x="21027" y="0"/>
            <a:ext cx="9144000" cy="1124744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        Цель сообщения</a:t>
            </a:r>
          </a:p>
        </p:txBody>
      </p:sp>
      <p:pic>
        <p:nvPicPr>
          <p:cNvPr id="9" name="Shape 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91"/>
          <p:cNvSpPr txBox="1">
            <a:spLocks/>
          </p:cNvSpPr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pPr algn="r">
              <a:buClr>
                <a:srgbClr val="000000"/>
              </a:buClr>
            </a:pPr>
            <a:r>
              <a:rPr lang="ru-RU" sz="2400" b="1" i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        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МОДЕЛЬ ИТОГОВОЙ АТТЕСТАЦИИ 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r">
              <a:buClr>
                <a:srgbClr val="000000"/>
              </a:buClr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(предложения)</a:t>
            </a:r>
            <a:endParaRPr lang="ru-RU" sz="24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Shape 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2" y="260648"/>
            <a:ext cx="2175900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4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07504" y="1268760"/>
            <a:ext cx="9001000" cy="54006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Включение в состав аттестационных комиссий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не менее трех экспертов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по специальности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</a:rPr>
              <a:t>,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научная продуктивность которых соответствует требованиям, предъявляемым к членам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диссоветов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/по сути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- привлечение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членов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диссоветов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к предварительной экспертизе работ аспирантов/ </a:t>
            </a:r>
          </a:p>
          <a:p>
            <a:pPr marL="457200" indent="-457200">
              <a:buAutoNum type="arabicPeriod"/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В Заключении аттестационной комиссии 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должна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фиксироваться степень готовности диссертации и замечания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, которые необходимо устранить до представления диссертации в диссовет.</a:t>
            </a:r>
          </a:p>
          <a:p>
            <a:pPr marL="457200" indent="-457200">
              <a:buAutoNum type="arabicPeriod"/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Аттестационная комиссия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может рекомендовать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руководству организации 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сохранить аффилиацию для выпускников, завершающих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работу над диссертацией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например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в статусе стажера-исследователя, 1-2 года). 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8" name="Shape 91"/>
          <p:cNvSpPr>
            <a:spLocks noGrp="1"/>
          </p:cNvSpPr>
          <p:nvPr>
            <p:ph type="title"/>
          </p:nvPr>
        </p:nvSpPr>
        <p:spPr>
          <a:xfrm>
            <a:off x="21027" y="0"/>
            <a:ext cx="9144000" cy="1124744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        Цель сообщения</a:t>
            </a:r>
          </a:p>
        </p:txBody>
      </p:sp>
      <p:pic>
        <p:nvPicPr>
          <p:cNvPr id="9" name="Shape 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91"/>
          <p:cNvSpPr txBox="1">
            <a:spLocks/>
          </p:cNvSpPr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pPr algn="r">
              <a:buClr>
                <a:srgbClr val="000000"/>
              </a:buClr>
            </a:pPr>
            <a:r>
              <a:rPr lang="ru-RU" sz="2400" b="1" i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Ключевые элементы 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модели </a:t>
            </a:r>
          </a:p>
          <a:p>
            <a:pPr algn="r">
              <a:buClr>
                <a:srgbClr val="000000"/>
              </a:buClr>
            </a:pP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(фокус на регионы)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buClr>
                <a:srgbClr val="000000"/>
              </a:buClr>
            </a:pPr>
            <a:endParaRPr lang="ru-RU" sz="28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Shape 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2" y="260648"/>
            <a:ext cx="2175900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1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7902599" cy="45152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Постановка задачи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Shape 91"/>
          <p:cNvSpPr/>
          <p:nvPr/>
        </p:nvSpPr>
        <p:spPr>
          <a:xfrm>
            <a:off x="47554" y="10316"/>
            <a:ext cx="9067169" cy="1185899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Данные о подготовке кандидатов наук</a:t>
            </a:r>
          </a:p>
          <a:p>
            <a:pPr algn="r"/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кадровом обеспечении науки и высшей школы </a:t>
            </a:r>
          </a:p>
        </p:txBody>
      </p:sp>
      <p:pic>
        <p:nvPicPr>
          <p:cNvPr id="6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315" y="188972"/>
            <a:ext cx="2175900" cy="610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1F964BDF-96B8-4E1E-92A1-7804E792B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96142"/>
              </p:ext>
            </p:extLst>
          </p:nvPr>
        </p:nvGraphicFramePr>
        <p:xfrm>
          <a:off x="247315" y="1246356"/>
          <a:ext cx="8717173" cy="549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24A16590-2DF2-4E4E-BD43-0004B0D525E8}"/>
              </a:ext>
            </a:extLst>
          </p:cNvPr>
          <p:cNvCxnSpPr/>
          <p:nvPr/>
        </p:nvCxnSpPr>
        <p:spPr>
          <a:xfrm>
            <a:off x="7740352" y="2780928"/>
            <a:ext cx="43204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21135504-0B1B-440D-9137-3085B918735C}"/>
              </a:ext>
            </a:extLst>
          </p:cNvPr>
          <p:cNvSpPr/>
          <p:nvPr/>
        </p:nvSpPr>
        <p:spPr>
          <a:xfrm>
            <a:off x="6372200" y="4524061"/>
            <a:ext cx="2448272" cy="63313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Исследовательский сектор</a:t>
            </a:r>
          </a:p>
        </p:txBody>
      </p:sp>
    </p:spTree>
    <p:extLst>
      <p:ext uri="{BB962C8B-B14F-4D97-AF65-F5344CB8AC3E}">
        <p14:creationId xmlns:p14="http://schemas.microsoft.com/office/powerpoint/2010/main" val="89625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5516" y="1268760"/>
            <a:ext cx="8820980" cy="5400600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4. Оценка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эффективности </a:t>
            </a:r>
            <a:r>
              <a:rPr lang="ru-RU" sz="2400" dirty="0">
                <a:latin typeface="Calibri" panose="020F0502020204030204" pitchFamily="34" charset="0"/>
              </a:rPr>
              <a:t>аспирантур по доле выпускников, защищающих </a:t>
            </a:r>
            <a:r>
              <a:rPr lang="ru-RU" sz="2400" i="1" dirty="0">
                <a:solidFill>
                  <a:srgbClr val="002060"/>
                </a:solidFill>
                <a:latin typeface="Calibri" panose="020F0502020204030204" pitchFamily="34" charset="0"/>
              </a:rPr>
              <a:t>диссертации не позднее двух лет </a:t>
            </a:r>
            <a:r>
              <a:rPr lang="ru-RU" sz="2400" dirty="0">
                <a:latin typeface="Calibri" panose="020F0502020204030204" pitchFamily="34" charset="0"/>
              </a:rPr>
              <a:t>после окончания аспирантуры.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>
              <a:latin typeface="Calibri" panose="020F0502020204030204" pitchFamily="34" charset="0"/>
            </a:endParaRPr>
          </a:p>
          <a:p>
            <a:pPr fontAlgn="base"/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5. 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Для вузов, имеющих аспирантуру, но не имеющих </a:t>
            </a:r>
            <a:r>
              <a:rPr lang="ru-RU" sz="2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диссоветы</a:t>
            </a:r>
            <a:r>
              <a:rPr lang="en-US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: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организация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совместных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программ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с вузами,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имеющими диссертационные советы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(включение в программы научных стажировок). 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1" fontAlgn="base"/>
            <a:r>
              <a:rPr lang="ru-RU" sz="2000" b="1" i="1" dirty="0">
                <a:solidFill>
                  <a:srgbClr val="C00000"/>
                </a:solidFill>
                <a:latin typeface="Calibri" panose="020F0502020204030204" pitchFamily="34" charset="0"/>
              </a:rPr>
              <a:t>Плюсы</a:t>
            </a:r>
            <a:r>
              <a:rPr lang="en-US" sz="2000" b="1" i="1" dirty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endParaRPr lang="ru-RU" sz="20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342900" lvl="1" indent="-342900" fontAlgn="base">
              <a:buFontTx/>
              <a:buChar char="-"/>
            </a:pPr>
            <a: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</a:rPr>
              <a:t>развитие научных связей между «ведущими» и «ведомыми» вузами</a:t>
            </a:r>
            <a:r>
              <a:rPr lang="en-US" sz="2000" i="1" dirty="0">
                <a:solidFill>
                  <a:srgbClr val="002060"/>
                </a:solidFill>
                <a:latin typeface="Calibri" panose="020F0502020204030204" pitchFamily="34" charset="0"/>
              </a:rPr>
              <a:t>;</a:t>
            </a:r>
            <a:endParaRPr lang="ru-RU" sz="2000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lvl="1" indent="-342900" fontAlgn="base">
              <a:buFontTx/>
              <a:buChar char="-"/>
            </a:pPr>
            <a: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</a:rPr>
              <a:t>постепенная адаптация аспирантов </a:t>
            </a:r>
            <a:r>
              <a:rPr lang="ru-RU" sz="20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 организациях, в которых планируются защиты диссертаций. </a:t>
            </a:r>
            <a:endParaRPr lang="ru-RU" sz="2000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1" fontAlgn="base"/>
            <a:endParaRPr lang="ru-RU" sz="2000" b="1" i="1" cap="all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algn="ctr" fontAlgn="base"/>
            <a:r>
              <a:rPr lang="ru-RU" sz="2400" b="1" i="1" cap="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Необходимое </a:t>
            </a:r>
            <a:r>
              <a:rPr lang="ru-RU" sz="2400" b="1" i="1" cap="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Условие для реализации модели</a:t>
            </a:r>
            <a:r>
              <a:rPr lang="en-US" sz="2400" b="1" i="1" cap="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u-RU" sz="2400" b="1" i="1" cap="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финансирование академической мобильности аспирантов</a:t>
            </a:r>
            <a:r>
              <a:rPr lang="en-US" sz="2400" b="1" i="1" cap="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ru-RU" sz="2400" b="1" i="1" cap="all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fontAlgn="base"/>
            <a:endParaRPr lang="ru-RU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8" name="Shape 91"/>
          <p:cNvSpPr>
            <a:spLocks noGrp="1"/>
          </p:cNvSpPr>
          <p:nvPr>
            <p:ph type="title"/>
          </p:nvPr>
        </p:nvSpPr>
        <p:spPr>
          <a:xfrm>
            <a:off x="21027" y="0"/>
            <a:ext cx="9144000" cy="1124744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        Цель сообщения</a:t>
            </a:r>
          </a:p>
        </p:txBody>
      </p:sp>
      <p:pic>
        <p:nvPicPr>
          <p:cNvPr id="9" name="Shape 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91"/>
          <p:cNvSpPr txBox="1">
            <a:spLocks/>
          </p:cNvSpPr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pPr algn="r">
              <a:buClr>
                <a:srgbClr val="000000"/>
              </a:buClr>
            </a:pPr>
            <a:r>
              <a:rPr lang="ru-RU" sz="2400" b="1" i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Ключевые элементы модели</a:t>
            </a:r>
            <a:endParaRPr lang="ru-RU" sz="28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Shape 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2" y="260648"/>
            <a:ext cx="2175900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892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27584" y="548680"/>
            <a:ext cx="7689105" cy="5312245"/>
          </a:xfrm>
        </p:spPr>
        <p:txBody>
          <a:bodyPr/>
          <a:lstStyle/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endParaRPr lang="en-US" sz="2800" dirty="0"/>
          </a:p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r>
              <a:rPr lang="ru-RU" sz="3600" b="1" dirty="0">
                <a:solidFill>
                  <a:srgbClr val="0070C0"/>
                </a:solidFill>
              </a:rPr>
              <a:t>Спасибо за внимание!</a:t>
            </a:r>
          </a:p>
          <a:p>
            <a:pPr algn="ctr">
              <a:buNone/>
            </a:pPr>
            <a:endParaRPr lang="en-US" sz="3600" b="1" dirty="0">
              <a:solidFill>
                <a:srgbClr val="0070C0"/>
              </a:solidFill>
            </a:endParaRPr>
          </a:p>
          <a:p>
            <a:pPr algn="ctr">
              <a:buNone/>
            </a:pPr>
            <a:endParaRPr lang="en-US" sz="3600" b="1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sz="1800" dirty="0">
                <a:solidFill>
                  <a:srgbClr val="0070C0"/>
                </a:solidFill>
              </a:rPr>
              <a:t>E-mail: bib@unn.ru,</a:t>
            </a:r>
          </a:p>
          <a:p>
            <a:pPr algn="ctr">
              <a:buNone/>
            </a:pPr>
            <a:r>
              <a:rPr lang="en-US" sz="1800" dirty="0">
                <a:solidFill>
                  <a:srgbClr val="0070C0"/>
                </a:solidFill>
              </a:rPr>
              <a:t>603950, </a:t>
            </a:r>
            <a:r>
              <a:rPr lang="ru-RU" sz="1800" dirty="0">
                <a:solidFill>
                  <a:srgbClr val="0070C0"/>
                </a:solidFill>
              </a:rPr>
              <a:t>пр. Гагарина, 23</a:t>
            </a:r>
            <a:r>
              <a:rPr lang="en-US" sz="1800" dirty="0">
                <a:solidFill>
                  <a:srgbClr val="0070C0"/>
                </a:solidFill>
              </a:rPr>
              <a:t>, </a:t>
            </a:r>
            <a:r>
              <a:rPr lang="ru-RU" sz="1800" dirty="0">
                <a:solidFill>
                  <a:srgbClr val="0070C0"/>
                </a:solidFill>
              </a:rPr>
              <a:t>Нижний Новгород</a:t>
            </a:r>
            <a:r>
              <a:rPr lang="en-US" sz="1800" dirty="0">
                <a:solidFill>
                  <a:srgbClr val="0070C0"/>
                </a:solidFill>
              </a:rPr>
              <a:t>, </a:t>
            </a:r>
          </a:p>
          <a:p>
            <a:pPr algn="ctr">
              <a:buNone/>
            </a:pPr>
            <a:r>
              <a:rPr lang="en-US" sz="1800" dirty="0">
                <a:solidFill>
                  <a:srgbClr val="0070C0"/>
                </a:solidFill>
              </a:rPr>
              <a:t>Tel.: +7 (</a:t>
            </a:r>
            <a:r>
              <a:rPr lang="ru-RU" sz="1800" dirty="0">
                <a:solidFill>
                  <a:srgbClr val="0070C0"/>
                </a:solidFill>
              </a:rPr>
              <a:t>831</a:t>
            </a:r>
            <a:r>
              <a:rPr lang="en-US" sz="1800" dirty="0">
                <a:solidFill>
                  <a:srgbClr val="0070C0"/>
                </a:solidFill>
              </a:rPr>
              <a:t>) </a:t>
            </a:r>
            <a:r>
              <a:rPr lang="ru-RU" sz="1800" dirty="0">
                <a:solidFill>
                  <a:srgbClr val="0070C0"/>
                </a:solidFill>
              </a:rPr>
              <a:t>462</a:t>
            </a:r>
            <a:r>
              <a:rPr lang="en-US" sz="1800" dirty="0">
                <a:solidFill>
                  <a:srgbClr val="0070C0"/>
                </a:solidFill>
              </a:rPr>
              <a:t>-</a:t>
            </a:r>
            <a:r>
              <a:rPr lang="ru-RU" sz="1800" dirty="0">
                <a:solidFill>
                  <a:srgbClr val="0070C0"/>
                </a:solidFill>
              </a:rPr>
              <a:t>36-48</a:t>
            </a:r>
            <a:r>
              <a:rPr lang="en-US" sz="1800" dirty="0">
                <a:solidFill>
                  <a:srgbClr val="0070C0"/>
                </a:solidFill>
              </a:rPr>
              <a:t>, </a:t>
            </a:r>
          </a:p>
          <a:p>
            <a:pPr algn="ctr">
              <a:buNone/>
            </a:pPr>
            <a:r>
              <a:rPr lang="en-US" sz="1800" dirty="0">
                <a:solidFill>
                  <a:srgbClr val="0070C0"/>
                </a:solidFill>
                <a:hlinkClick r:id="rId2"/>
              </a:rPr>
              <a:t>http://www.phd.unn.ru/</a:t>
            </a:r>
            <a:endParaRPr lang="en-US" sz="1800" dirty="0">
              <a:solidFill>
                <a:srgbClr val="0070C0"/>
              </a:solidFill>
            </a:endParaRPr>
          </a:p>
          <a:p>
            <a:pPr algn="ctr">
              <a:buNone/>
            </a:pPr>
            <a:endParaRPr lang="en-US" sz="1800" dirty="0"/>
          </a:p>
          <a:p>
            <a:pPr algn="ctr">
              <a:buNone/>
            </a:pP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7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5856" y="620688"/>
            <a:ext cx="3096344" cy="86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7902599" cy="45152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Постановка задачи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0" y="1340768"/>
            <a:ext cx="8118624" cy="5400600"/>
          </a:xfrm>
        </p:spPr>
        <p:txBody>
          <a:bodyPr/>
          <a:lstStyle/>
          <a:p>
            <a:pPr indent="0">
              <a:buNone/>
            </a:pPr>
            <a:endParaRPr lang="en-US" sz="28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indent="0">
              <a:buNone/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Как российская аспирантура выполняет свою главную миссию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библиометрические данные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ru-RU" sz="3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Аспирантура и диссертация</a:t>
            </a:r>
            <a: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</a:rPr>
              <a:t>. 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Как обеспечить сопряжение систем подготовки и научной аттестации выпускников аспирантур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?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Как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проводить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итоговую аттестацию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?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hape 91"/>
          <p:cNvSpPr/>
          <p:nvPr/>
        </p:nvSpPr>
        <p:spPr>
          <a:xfrm>
            <a:off x="-30673" y="-98728"/>
            <a:ext cx="9144000" cy="11859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buClr>
                <a:srgbClr val="000000"/>
              </a:buClr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Вопросы для обсуждения</a:t>
            </a:r>
            <a:endParaRPr sz="2400" b="0" i="0" u="none" strike="noStrike" cap="none" baseline="0" dirty="0">
              <a:solidFill>
                <a:schemeClr val="bg1"/>
              </a:solidFill>
              <a:latin typeface="Candara" panose="020E0502030303020204" pitchFamily="34" charset="0"/>
              <a:sym typeface="Arial"/>
            </a:endParaRPr>
          </a:p>
        </p:txBody>
      </p:sp>
      <p:pic>
        <p:nvPicPr>
          <p:cNvPr id="6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315" y="188972"/>
            <a:ext cx="2175900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29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3" y="1157074"/>
            <a:ext cx="8424936" cy="5296262"/>
          </a:xfrm>
        </p:spPr>
        <p:txBody>
          <a:bodyPr/>
          <a:lstStyle/>
          <a:p>
            <a:pPr indent="0">
              <a:buNone/>
            </a:pPr>
            <a:endParaRPr lang="ru-RU" sz="24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indent="0">
              <a:buNone/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В научном сообществе высказываются суждения </a:t>
            </a:r>
          </a:p>
          <a:p>
            <a:pPr indent="0">
              <a:buNone/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о дисфункциональности аспирантуры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отношении реализации главной функции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–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подготовки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кадров для науки и высшей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школы. 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indent="0">
              <a:buNone/>
            </a:pP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indent="0">
              <a:buNone/>
            </a:pP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indent="0">
              <a:buNone/>
            </a:pP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indent="0">
              <a:buNone/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Проблема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indent="0">
              <a:buNone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дискуссии основаны </a:t>
            </a:r>
          </a:p>
          <a:p>
            <a:pPr indent="0">
              <a:buNone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на мнениях и опыте экспертов, </a:t>
            </a:r>
          </a:p>
          <a:p>
            <a:pPr indent="0">
              <a:buNone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но не подкреплены данными</a:t>
            </a:r>
          </a:p>
          <a:p>
            <a:pPr indent="0">
              <a:buNone/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</a:p>
          <a:p>
            <a:pPr algn="just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5" name="Shape 91"/>
          <p:cNvSpPr>
            <a:spLocks noGrp="1"/>
          </p:cNvSpPr>
          <p:nvPr>
            <p:ph type="title"/>
          </p:nvPr>
        </p:nvSpPr>
        <p:spPr>
          <a:xfrm>
            <a:off x="629840" y="457200"/>
            <a:ext cx="7974607" cy="667544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r>
              <a:rPr lang="ru-RU" sz="2800" b="1" i="1" dirty="0">
                <a:solidFill>
                  <a:schemeClr val="bg1"/>
                </a:solidFill>
                <a:latin typeface="Cambria" panose="02040503050406030204" pitchFamily="18" charset="0"/>
              </a:rPr>
              <a:t>                                </a:t>
            </a:r>
            <a:endParaRPr lang="ru-RU" sz="22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92" y="489530"/>
            <a:ext cx="2175900" cy="6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" descr="D:\Users\Admin\Desktop\доклад МАДИ 2017\Deba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0072" y="3212976"/>
            <a:ext cx="3188791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0199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2555776" y="1700808"/>
            <a:ext cx="6264696" cy="4824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buAutoNum type="arabicParenR"/>
            </a:pP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Фактические сроки подготовки диссертаций?</a:t>
            </a:r>
          </a:p>
          <a:p>
            <a:pPr marL="342900" indent="-342900">
              <a:buAutoNum type="arabicParenR"/>
            </a:pPr>
            <a:endParaRPr lang="ru-RU" sz="24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42900" indent="-342900">
              <a:buAutoNum type="arabicParenR"/>
            </a:pP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Процентная доля выпускников, которым присуждается кандидатская степень? </a:t>
            </a:r>
          </a:p>
          <a:p>
            <a:pPr marL="342900" indent="-342900">
              <a:buAutoNum type="arabicParenR"/>
            </a:pPr>
            <a:endParaRPr lang="ru-RU" sz="24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42900" indent="-342900">
              <a:buAutoNum type="arabicParenR"/>
            </a:pP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Процентная доля выпускников, продолжающих научную карьеру после аспирантуры?</a:t>
            </a:r>
          </a:p>
          <a:p>
            <a:pPr marL="342900" indent="-342900">
              <a:buAutoNum type="arabicParenR"/>
            </a:pPr>
            <a:endParaRPr lang="ru-RU" sz="24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42900" indent="-342900">
              <a:buAutoNum type="arabicParenR"/>
            </a:pP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Дисциплинарная специфика? </a:t>
            </a:r>
          </a:p>
        </p:txBody>
      </p:sp>
      <p:sp>
        <p:nvSpPr>
          <p:cNvPr id="12290" name="AutoShape 2" descr="Картинки по запросу экспер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2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216" y="260648"/>
            <a:ext cx="2016223" cy="619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91"/>
          <p:cNvSpPr/>
          <p:nvPr/>
        </p:nvSpPr>
        <p:spPr>
          <a:xfrm>
            <a:off x="-1" y="0"/>
            <a:ext cx="9143999" cy="1124744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                                                       </a:t>
            </a: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</a:rPr>
              <a:t>Библиометрические оценки</a:t>
            </a:r>
          </a:p>
        </p:txBody>
      </p:sp>
      <p:pic>
        <p:nvPicPr>
          <p:cNvPr id="1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161667"/>
            <a:ext cx="2267743" cy="554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28468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215356" y="1304069"/>
            <a:ext cx="8784976" cy="50772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Объект исследования: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выпускники аспирантур 2013 г. девяти российских университетов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 (списки выпускников,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N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 = 1178; получены данные о научной активности каждого выпускника). 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>
              <a:buClr>
                <a:srgbClr val="000000"/>
              </a:buClr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Институциональная характеристика выборки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lvl="0">
              <a:buClr>
                <a:srgbClr val="000000"/>
              </a:buClr>
            </a:pPr>
            <a:r>
              <a:rPr lang="ru-RU" sz="2400" i="1" dirty="0">
                <a:solidFill>
                  <a:srgbClr val="002060"/>
                </a:solidFill>
                <a:latin typeface="Calibri" panose="020F0502020204030204" pitchFamily="34" charset="0"/>
              </a:rPr>
              <a:t>4 классических, 4 </a:t>
            </a:r>
            <a:r>
              <a:rPr lang="ru-RU" sz="2400" i="1" dirty="0" err="1">
                <a:solidFill>
                  <a:srgbClr val="002060"/>
                </a:solidFill>
                <a:latin typeface="Calibri" panose="020F0502020204030204" pitchFamily="34" charset="0"/>
              </a:rPr>
              <a:t>технич</a:t>
            </a:r>
            <a:r>
              <a:rPr lang="ru-RU" sz="2400" i="1" dirty="0">
                <a:solidFill>
                  <a:srgbClr val="002060"/>
                </a:solidFill>
                <a:latin typeface="Calibri" panose="020F0502020204030204" pitchFamily="34" charset="0"/>
              </a:rPr>
              <a:t>., 1 профильный университет (с фокусом на общественные науки)</a:t>
            </a:r>
            <a:r>
              <a:rPr lang="en-US" sz="2400" i="1" dirty="0">
                <a:solidFill>
                  <a:srgbClr val="002060"/>
                </a:solidFill>
                <a:latin typeface="Calibri" panose="020F0502020204030204" pitchFamily="34" charset="0"/>
              </a:rPr>
              <a:t>; </a:t>
            </a:r>
            <a:r>
              <a:rPr lang="ru-RU" sz="2400" i="1" dirty="0">
                <a:solidFill>
                  <a:srgbClr val="002060"/>
                </a:solidFill>
                <a:latin typeface="Calibri" panose="020F0502020204030204" pitchFamily="34" charset="0"/>
              </a:rPr>
              <a:t>3 вуза из Москвы и 6 из регионов; 7 вузов имеют статус НИУ</a:t>
            </a:r>
            <a:r>
              <a:rPr lang="en-US" sz="2400" i="1" dirty="0">
                <a:solidFill>
                  <a:srgbClr val="002060"/>
                </a:solidFill>
                <a:latin typeface="Calibri" panose="020F0502020204030204" pitchFamily="34" charset="0"/>
              </a:rPr>
              <a:t>;</a:t>
            </a:r>
            <a:r>
              <a:rPr lang="ru-RU" sz="2400" i="1" dirty="0">
                <a:solidFill>
                  <a:srgbClr val="002060"/>
                </a:solidFill>
                <a:latin typeface="Calibri" panose="020F0502020204030204" pitchFamily="34" charset="0"/>
              </a:rPr>
              <a:t> 5 университетов участвуют в Программе «5-100»</a:t>
            </a:r>
            <a:r>
              <a:rPr lang="en-US" sz="2400" i="1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ru-RU" sz="2400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>
              <a:buClr>
                <a:srgbClr val="000000"/>
              </a:buClr>
            </a:pP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Сбор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и анализ библиометрических данных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о защитах диссертаций, научных публикациях, патентах и иных результатах интеллектуальной деятельности за период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: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2013-2018 гг.</a:t>
            </a:r>
          </a:p>
          <a:p>
            <a:pPr lvl="0">
              <a:buClr>
                <a:srgbClr val="000000"/>
              </a:buClr>
            </a:pP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Ограничения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 можно экстраполировать лишь на ведущие российские вузы.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Clr>
                <a:srgbClr val="000000"/>
              </a:buClr>
              <a:buFontTx/>
              <a:buChar char="-"/>
            </a:pPr>
            <a:endParaRPr sz="1800" b="0" i="0" u="none" strike="noStrike" cap="none" baseline="0" dirty="0">
              <a:solidFill>
                <a:srgbClr val="0070C0"/>
              </a:solidFill>
              <a:latin typeface="Cambria" panose="02040503050406030204" pitchFamily="18" charset="0"/>
              <a:sym typeface="Arial"/>
            </a:endParaRPr>
          </a:p>
        </p:txBody>
      </p:sp>
      <p:sp>
        <p:nvSpPr>
          <p:cNvPr id="12290" name="AutoShape 2" descr="Картинки по запросу экспер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216" y="260648"/>
            <a:ext cx="2016223" cy="619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91"/>
          <p:cNvSpPr/>
          <p:nvPr/>
        </p:nvSpPr>
        <p:spPr>
          <a:xfrm>
            <a:off x="-1" y="0"/>
            <a:ext cx="9144001" cy="1124744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                         </a:t>
            </a:r>
            <a:r>
              <a:rPr lang="ru-RU" sz="2800" b="1" i="1" dirty="0">
                <a:solidFill>
                  <a:schemeClr val="bg1"/>
                </a:solidFill>
                <a:latin typeface="Cambria" panose="02040503050406030204" pitchFamily="18" charset="0"/>
              </a:rPr>
              <a:t>Метод</a:t>
            </a:r>
          </a:p>
          <a:p>
            <a:pPr algn="ctr">
              <a:buClr>
                <a:srgbClr val="000000"/>
              </a:buClr>
            </a:pPr>
            <a:endParaRPr sz="2800" b="0" i="0" u="none" strike="noStrike" cap="none" baseline="0" dirty="0">
              <a:solidFill>
                <a:schemeClr val="bg1"/>
              </a:solidFill>
              <a:latin typeface="Cambria" panose="02040503050406030204" pitchFamily="18" charset="0"/>
              <a:sym typeface="Arial"/>
            </a:endParaRPr>
          </a:p>
        </p:txBody>
      </p:sp>
      <p:pic>
        <p:nvPicPr>
          <p:cNvPr id="1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541511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184432" y="1269207"/>
            <a:ext cx="8784976" cy="5346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</a:pPr>
            <a:endParaRPr sz="1800" b="0" i="0" u="none" strike="noStrike" cap="none" baseline="0" dirty="0">
              <a:solidFill>
                <a:srgbClr val="0070C0"/>
              </a:solidFill>
              <a:latin typeface="Cambria" panose="02040503050406030204" pitchFamily="18" charset="0"/>
              <a:sym typeface="Arial"/>
            </a:endParaRPr>
          </a:p>
        </p:txBody>
      </p:sp>
      <p:sp>
        <p:nvSpPr>
          <p:cNvPr id="12290" name="AutoShape 2" descr="Картинки по запросу экспер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216" y="260648"/>
            <a:ext cx="2016223" cy="619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91"/>
          <p:cNvSpPr/>
          <p:nvPr/>
        </p:nvSpPr>
        <p:spPr>
          <a:xfrm>
            <a:off x="0" y="-2367"/>
            <a:ext cx="9144001" cy="1124744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                         </a:t>
            </a: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</a:rPr>
              <a:t>Характеристики выборки</a:t>
            </a:r>
            <a:endParaRPr sz="2800" b="0" i="0" u="none" strike="noStrike" cap="none" baseline="0" dirty="0">
              <a:solidFill>
                <a:schemeClr val="bg1"/>
              </a:solidFill>
              <a:latin typeface="Calibri" panose="020F0502020204030204" pitchFamily="34" charset="0"/>
              <a:sym typeface="Arial"/>
            </a:endParaRPr>
          </a:p>
        </p:txBody>
      </p:sp>
      <p:pic>
        <p:nvPicPr>
          <p:cNvPr id="1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92425" y="975546"/>
            <a:ext cx="7959149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24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Отраслевая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ядра выборки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 = 1055)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525140"/>
              </p:ext>
            </p:extLst>
          </p:nvPr>
        </p:nvGraphicFramePr>
        <p:xfrm>
          <a:off x="611561" y="1970578"/>
          <a:ext cx="7920879" cy="4038942"/>
        </p:xfrm>
        <a:graphic>
          <a:graphicData uri="http://schemas.openxmlformats.org/drawingml/2006/table">
            <a:tbl>
              <a:tblPr firstRow="1" firstCol="1" bandRow="1"/>
              <a:tblGrid>
                <a:gridCol w="1584175">
                  <a:extLst>
                    <a:ext uri="{9D8B030D-6E8A-4147-A177-3AD203B41FA5}">
                      <a16:colId xmlns="" xmlns:a16="http://schemas.microsoft.com/office/drawing/2014/main" val="788879237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980021264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748323055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323992224"/>
                    </a:ext>
                  </a:extLst>
                </a:gridCol>
              </a:tblGrid>
              <a:tr h="954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науки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en-US" sz="16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выпускников, чел.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 науки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выборки в общем числе выпускников данной отрасли науки в РФ</a:t>
                      </a:r>
                      <a:r>
                        <a:rPr lang="en-US" sz="16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2013 г., % 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13941417"/>
                  </a:ext>
                </a:extLst>
              </a:tr>
              <a:tr h="23610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Естественные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Физ.-мат.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7149013"/>
                  </a:ext>
                </a:extLst>
              </a:tr>
              <a:tr h="236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Химические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3227890"/>
                  </a:ext>
                </a:extLst>
              </a:tr>
              <a:tr h="236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Биологические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85849682"/>
                  </a:ext>
                </a:extLst>
              </a:tr>
              <a:tr h="236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76487945"/>
                  </a:ext>
                </a:extLst>
              </a:tr>
              <a:tr h="236103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Общественные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430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Социологические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89787898"/>
                  </a:ext>
                </a:extLst>
              </a:tr>
              <a:tr h="236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Экономические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43755359"/>
                  </a:ext>
                </a:extLst>
              </a:tr>
              <a:tr h="236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Политические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71135132"/>
                  </a:ext>
                </a:extLst>
              </a:tr>
              <a:tr h="236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Юридические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58569962"/>
                  </a:ext>
                </a:extLst>
              </a:tr>
              <a:tr h="23610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Гуманитарные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Философские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3941802"/>
                  </a:ext>
                </a:extLst>
              </a:tr>
              <a:tr h="236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Исторические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15847137"/>
                  </a:ext>
                </a:extLst>
              </a:tr>
              <a:tr h="236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Филологические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84259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728123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307976" y="1124744"/>
            <a:ext cx="8656512" cy="54726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Информационные источники: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 lvl="0">
              <a:buClr>
                <a:srgbClr val="000000"/>
              </a:buClr>
            </a:pP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</a:rPr>
              <a:t>	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</a:rPr>
              <a:t>портал ВАК,                                 </a:t>
            </a:r>
          </a:p>
          <a:p>
            <a:pPr lvl="0">
              <a:buClr>
                <a:srgbClr val="000000"/>
              </a:buClr>
            </a:pP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</a:rPr>
              <a:t>	электронный каталог РГБ,       </a:t>
            </a:r>
            <a:r>
              <a:rPr lang="ru-RU" b="1" i="1" dirty="0">
                <a:solidFill>
                  <a:schemeClr val="tx1"/>
                </a:solidFill>
                <a:latin typeface="Calibri" panose="020F0502020204030204" pitchFamily="34" charset="0"/>
              </a:rPr>
              <a:t>диссертации</a:t>
            </a:r>
          </a:p>
          <a:p>
            <a:pPr>
              <a:buClr>
                <a:srgbClr val="000000"/>
              </a:buClr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	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библиографическая база данных Scopus,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rgbClr val="000000"/>
              </a:buClr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научная электронная библиотека eLibrary.ru      </a:t>
            </a:r>
            <a:r>
              <a:rPr lang="ru-RU" b="1" i="1" dirty="0">
                <a:solidFill>
                  <a:schemeClr val="tx1"/>
                </a:solidFill>
                <a:latin typeface="Calibri" panose="020F0502020204030204" pitchFamily="34" charset="0"/>
              </a:rPr>
              <a:t>статьи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	библиографическая база данных РИНЦ, </a:t>
            </a:r>
          </a:p>
          <a:p>
            <a:pPr lvl="0">
              <a:buClr>
                <a:srgbClr val="000000"/>
              </a:buClr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информационно-поисковая система ФИПС       </a:t>
            </a:r>
            <a:r>
              <a:rPr lang="ru-RU" b="1" i="1" dirty="0">
                <a:solidFill>
                  <a:schemeClr val="tx1"/>
                </a:solidFill>
                <a:latin typeface="Calibri" panose="020F0502020204030204" pitchFamily="34" charset="0"/>
              </a:rPr>
              <a:t>РИД (патенты и др.)</a:t>
            </a:r>
          </a:p>
          <a:p>
            <a:pPr lvl="0">
              <a:buClr>
                <a:srgbClr val="000000"/>
              </a:buClr>
            </a:pP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>
              <a:buClr>
                <a:srgbClr val="000000"/>
              </a:buClr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Критерий профессиональной занятости в научно-технической сфере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 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-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наличие публикаций, диссертаций, РИД в период 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с 2016 по 2018 гг. (ширина «публикационного окна» = 3 года)</a:t>
            </a:r>
          </a:p>
          <a:p>
            <a:pPr lvl="0">
              <a:buClr>
                <a:srgbClr val="000000"/>
              </a:buClr>
            </a:pP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>
              <a:buClr>
                <a:srgbClr val="000000"/>
              </a:buClr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Сведения о текущем месте работы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получены на основе данных об аффиляции авторов статей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lvl="0">
              <a:buClr>
                <a:srgbClr val="000000"/>
              </a:buClr>
            </a:pPr>
            <a:endParaRPr lang="ru-RU" sz="24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12290" name="AutoShape 2" descr="Картинки по запросу экспер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216" y="260648"/>
            <a:ext cx="2016223" cy="619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91"/>
          <p:cNvSpPr/>
          <p:nvPr/>
        </p:nvSpPr>
        <p:spPr>
          <a:xfrm>
            <a:off x="-1" y="0"/>
            <a:ext cx="9144001" cy="1124744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                         </a:t>
            </a: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</a:rPr>
              <a:t>Метод</a:t>
            </a:r>
            <a:endParaRPr sz="2800" b="0" i="0" u="none" strike="noStrike" cap="none" baseline="0" dirty="0">
              <a:solidFill>
                <a:schemeClr val="bg1"/>
              </a:solidFill>
              <a:latin typeface="Calibri" panose="020F0502020204030204" pitchFamily="34" charset="0"/>
              <a:sym typeface="Arial"/>
            </a:endParaRPr>
          </a:p>
        </p:txBody>
      </p:sp>
      <p:pic>
        <p:nvPicPr>
          <p:cNvPr id="1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авая фигурная скобка 1"/>
          <p:cNvSpPr/>
          <p:nvPr/>
        </p:nvSpPr>
        <p:spPr>
          <a:xfrm>
            <a:off x="4211960" y="1628800"/>
            <a:ext cx="221740" cy="6983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6156176" y="2479576"/>
            <a:ext cx="221740" cy="6983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56772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Картинки по запросу экспер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216" y="260648"/>
            <a:ext cx="2016223" cy="619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91"/>
          <p:cNvSpPr/>
          <p:nvPr/>
        </p:nvSpPr>
        <p:spPr>
          <a:xfrm>
            <a:off x="0" y="8127"/>
            <a:ext cx="9144000" cy="1124744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ru-RU" sz="2400" b="1" i="1" dirty="0">
                <a:solidFill>
                  <a:schemeClr val="bg1"/>
                </a:solidFill>
                <a:latin typeface="Calibri" panose="020F0502020204030204" pitchFamily="34" charset="0"/>
                <a:cs typeface="Gisha" panose="020B0502040204020203" pitchFamily="34" charset="-79"/>
              </a:rPr>
              <a:t>                                                              Динамика защит диссертаций </a:t>
            </a:r>
          </a:p>
          <a:p>
            <a:pPr algn="r">
              <a:buClr>
                <a:srgbClr val="000000"/>
              </a:buClr>
            </a:pPr>
            <a:r>
              <a:rPr lang="ru-RU" sz="2400" b="1" i="1" dirty="0">
                <a:solidFill>
                  <a:schemeClr val="bg1"/>
                </a:solidFill>
                <a:latin typeface="Calibri" panose="020F0502020204030204" pitchFamily="34" charset="0"/>
                <a:cs typeface="Gisha" panose="020B0502040204020203" pitchFamily="34" charset="-79"/>
              </a:rPr>
              <a:t>в пост-аспирантский период</a:t>
            </a:r>
            <a:endParaRPr sz="2400" b="1" i="1" u="none" strike="noStrike" cap="none" baseline="0" dirty="0">
              <a:solidFill>
                <a:schemeClr val="bg1"/>
              </a:solidFill>
              <a:latin typeface="Calibri" panose="020F0502020204030204" pitchFamily="34" charset="0"/>
              <a:cs typeface="Gisha" panose="020B0502040204020203" pitchFamily="34" charset="-79"/>
              <a:sym typeface="Arial"/>
            </a:endParaRPr>
          </a:p>
        </p:txBody>
      </p:sp>
      <p:pic>
        <p:nvPicPr>
          <p:cNvPr id="1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375" y="1916832"/>
            <a:ext cx="5267889" cy="38428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979712" y="5805264"/>
            <a:ext cx="480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Распределение диссертантов по времени между окончанием аспирантуры и защитой диссертации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99585" y="2487582"/>
                <a:ext cx="1008111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>
                    <a:latin typeface="Calibri" panose="020F0502020204030204" pitchFamily="34" charset="0"/>
                  </a:rPr>
                  <a:t>= 0,97</a:t>
                </a:r>
                <a:endParaRPr lang="ru-RU" i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585" y="2487582"/>
                <a:ext cx="1008111" cy="312586"/>
              </a:xfrm>
              <a:prstGeom prst="rect">
                <a:avLst/>
              </a:prstGeom>
              <a:blipFill rotWithShape="1">
                <a:blip r:embed="rId5"/>
                <a:stretch>
                  <a:fillRect b="-196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715890" y="1375555"/>
                <a:ext cx="332026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D</a:t>
                </a:r>
                <a:r>
                  <a:rPr lang="ru-RU" sz="1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ru-RU" sz="1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) = </a:t>
                </a:r>
                <a:r>
                  <a:rPr lang="en-US" sz="1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D</a:t>
                </a:r>
                <a:r>
                  <a:rPr lang="ru-RU" sz="1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(0)·</a:t>
                </a:r>
                <a:r>
                  <a:rPr lang="en-US" sz="18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exp</a:t>
                </a:r>
                <a:r>
                  <a:rPr lang="ru-RU" sz="1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(-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ru-RU" sz="1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/τ) 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890" y="1375555"/>
                <a:ext cx="3320263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2153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23636</TotalTime>
  <Words>1170</Words>
  <Application>Microsoft Office PowerPoint</Application>
  <PresentationFormat>Экран (4:3)</PresentationFormat>
  <Paragraphs>250</Paragraphs>
  <Slides>21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Candara</vt:lpstr>
      <vt:lpstr>Cambria</vt:lpstr>
      <vt:lpstr>Gisha</vt:lpstr>
      <vt:lpstr>Arial Unicode MS</vt:lpstr>
      <vt:lpstr>Times New Roman</vt:lpstr>
      <vt:lpstr>Cambria Math</vt:lpstr>
      <vt:lpstr>Calibri</vt:lpstr>
      <vt:lpstr>Verdana</vt:lpstr>
      <vt:lpstr>Office Theme</vt:lpstr>
      <vt:lpstr>Презентация PowerPoint</vt:lpstr>
      <vt:lpstr>Постановка задачи</vt:lpstr>
      <vt:lpstr>Постановка задачи</vt:lpstr>
      <vt:lpstr>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Научная деятельность после                                                                        аспирантуры                  </vt:lpstr>
      <vt:lpstr>                                                                           Научная деятельность после                                                                        аспирантуры                  </vt:lpstr>
      <vt:lpstr>Презентация PowerPoint</vt:lpstr>
      <vt:lpstr>Презентация PowerPoint</vt:lpstr>
      <vt:lpstr>                                                              Цель сообщения</vt:lpstr>
      <vt:lpstr>                                                              Цель сообщения</vt:lpstr>
      <vt:lpstr>                                                              Цель сообщения</vt:lpstr>
      <vt:lpstr>                                                              Цель сообщения</vt:lpstr>
      <vt:lpstr>                                                              Цель сообщения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511</cp:revision>
  <cp:lastPrinted>2019-12-01T10:25:27Z</cp:lastPrinted>
  <dcterms:modified xsi:type="dcterms:W3CDTF">2020-01-28T08:40:03Z</dcterms:modified>
</cp:coreProperties>
</file>