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96" r:id="rId4"/>
    <p:sldId id="272" r:id="rId5"/>
    <p:sldId id="273" r:id="rId6"/>
    <p:sldId id="265" r:id="rId7"/>
    <p:sldId id="274" r:id="rId8"/>
    <p:sldId id="286" r:id="rId9"/>
    <p:sldId id="287" r:id="rId10"/>
    <p:sldId id="294" r:id="rId11"/>
    <p:sldId id="295" r:id="rId12"/>
    <p:sldId id="267" r:id="rId13"/>
    <p:sldId id="264" r:id="rId14"/>
    <p:sldId id="275" r:id="rId15"/>
    <p:sldId id="290" r:id="rId16"/>
    <p:sldId id="291" r:id="rId17"/>
    <p:sldId id="292" r:id="rId18"/>
    <p:sldId id="277" r:id="rId19"/>
    <p:sldId id="297" r:id="rId20"/>
    <p:sldId id="276" r:id="rId21"/>
    <p:sldId id="300" r:id="rId22"/>
    <p:sldId id="282" r:id="rId23"/>
    <p:sldId id="278" r:id="rId24"/>
    <p:sldId id="280" r:id="rId25"/>
    <p:sldId id="279" r:id="rId26"/>
    <p:sldId id="281" r:id="rId27"/>
    <p:sldId id="283" r:id="rId28"/>
    <p:sldId id="299" r:id="rId29"/>
    <p:sldId id="268" r:id="rId30"/>
    <p:sldId id="269" r:id="rId31"/>
    <p:sldId id="29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33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78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41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40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4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4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65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879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8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617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76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A0A05-5FD3-45D9-B0FB-0F55C2921723}" type="datetimeFigureOut">
              <a:rPr lang="ru-RU" smtClean="0"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EE6D6-C608-4FF8-B5C2-4FBA468BC4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14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0343" y="391886"/>
            <a:ext cx="9557657" cy="3837214"/>
          </a:xfrm>
        </p:spPr>
        <p:txBody>
          <a:bodyPr>
            <a:normAutofit/>
          </a:bodyPr>
          <a:lstStyle/>
          <a:p>
            <a:r>
              <a:rPr lang="ru-RU" sz="3600" b="1" i="1" dirty="0" err="1"/>
              <a:t>Поколенческие</a:t>
            </a:r>
            <a:r>
              <a:rPr lang="ru-RU" sz="3600" b="1" i="1" dirty="0"/>
              <a:t> разрывы в советской культуре 1950—1960-х годов и образовательные проекты эпохи «оттепели»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542" y="4229100"/>
            <a:ext cx="9100457" cy="1028700"/>
          </a:xfrm>
        </p:spPr>
        <p:txBody>
          <a:bodyPr/>
          <a:lstStyle/>
          <a:p>
            <a:r>
              <a:rPr lang="ru-RU" dirty="0"/>
              <a:t>Мария </a:t>
            </a:r>
            <a:r>
              <a:rPr lang="ru-RU" dirty="0" err="1"/>
              <a:t>Майофис</a:t>
            </a:r>
            <a:r>
              <a:rPr lang="ru-RU" dirty="0"/>
              <a:t>, Школа культурологии НИУ ВШЭ</a:t>
            </a:r>
          </a:p>
        </p:txBody>
      </p:sp>
    </p:spTree>
    <p:extLst>
      <p:ext uri="{BB962C8B-B14F-4D97-AF65-F5344CB8AC3E}">
        <p14:creationId xmlns:p14="http://schemas.microsoft.com/office/powerpoint/2010/main" val="2367221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Борис Минкин, «Дороги, по которым мы идем»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80" t="21087" r="49115" b="5008"/>
          <a:stretch/>
        </p:blipFill>
        <p:spPr>
          <a:xfrm>
            <a:off x="3524034" y="1818525"/>
            <a:ext cx="4674743" cy="47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8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Василий Самойлов, «Витька и Муха»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410" t="15477" r="23728" b="49210"/>
          <a:stretch/>
        </p:blipFill>
        <p:spPr>
          <a:xfrm>
            <a:off x="2743199" y="1900718"/>
            <a:ext cx="6883687" cy="457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2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Язык как </a:t>
            </a:r>
            <a:r>
              <a:rPr lang="ru-RU" dirty="0" smtClean="0"/>
              <a:t>«зеркало души»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</a:t>
            </a:r>
            <a:r>
              <a:rPr lang="en-US" dirty="0" smtClean="0"/>
              <a:t>“</a:t>
            </a:r>
            <a:r>
              <a:rPr lang="ru-RU" dirty="0" smtClean="0"/>
              <a:t>Страшно </a:t>
            </a:r>
            <a:r>
              <a:rPr lang="ru-RU" dirty="0"/>
              <a:t>не то, — пишет мне ленинградская читательница </a:t>
            </a:r>
            <a:r>
              <a:rPr lang="ru-RU" dirty="0" err="1"/>
              <a:t>Евг</a:t>
            </a:r>
            <a:r>
              <a:rPr lang="ru-RU" dirty="0"/>
              <a:t>. </a:t>
            </a:r>
            <a:r>
              <a:rPr lang="ru-RU" dirty="0" err="1"/>
              <a:t>Мусякова</a:t>
            </a:r>
            <a:r>
              <a:rPr lang="ru-RU" dirty="0"/>
              <a:t>, — что молодежь изобретает особый жаргон. Страшно, когда, кроме жаргона, у нее нет ничего за </a:t>
            </a:r>
            <a:r>
              <a:rPr lang="ru-RU" dirty="0" smtClean="0"/>
              <a:t>душой</a:t>
            </a:r>
            <a:r>
              <a:rPr lang="en-US" dirty="0" smtClean="0"/>
              <a:t>”</a:t>
            </a:r>
            <a:r>
              <a:rPr lang="ru-RU" dirty="0" smtClean="0"/>
              <a:t>» </a:t>
            </a:r>
            <a:r>
              <a:rPr lang="ru-RU" dirty="0"/>
              <a:t>(К.И. Чуковский, «Живой как жизнь», 1962).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896" t="11193" r="41502" b="3985"/>
          <a:stretch/>
        </p:blipFill>
        <p:spPr>
          <a:xfrm>
            <a:off x="7289799" y="1438879"/>
            <a:ext cx="4157133" cy="541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0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Павел </a:t>
            </a:r>
            <a:r>
              <a:rPr lang="ru-RU" dirty="0" err="1"/>
              <a:t>Антокольский</a:t>
            </a:r>
            <a:r>
              <a:rPr lang="ru-RU" dirty="0"/>
              <a:t>, 1964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«…дикость… отсутствие интереса к чему бы то ни было. Читать было нелегко. В глазах нет и проблеска внимания, понимания, отклика, восприимчивости. Это растут потребители. Будут они потреблять все, что угодно и что по зубам. Особенно – что модно… В нашем обществе происходит непрерывное снижение культуры. Оно сказывается во всем, от яв­ле­ний языка вплоть до роста преступности, от вкуса тор­гующих организаций вплоть до требований, предъя­вля­емых к литературе, театру и т.д. Это процесс роковой и катастрофический, и мы наблюдаем его каждый год и </a:t>
            </a:r>
            <a:r>
              <a:rPr lang="ru-RU" dirty="0" smtClean="0"/>
              <a:t>каждодневно</a:t>
            </a:r>
            <a:r>
              <a:rPr lang="en-US" dirty="0" smtClean="0"/>
              <a:t>…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933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А.И. Солженицын, «Пасхальный крестный ход», 1969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«…все почти в кепках, шапках, кто с головой непокрытой, так не тут снял, а так ходит, каждый четвертый </a:t>
            </a:r>
            <a:r>
              <a:rPr lang="ru-RU" dirty="0" err="1"/>
              <a:t>выпимши</a:t>
            </a:r>
            <a:r>
              <a:rPr lang="ru-RU" dirty="0"/>
              <a:t>,  каждый десятый пьян, каждый  второй курит, да противно как курит, </a:t>
            </a:r>
            <a:r>
              <a:rPr lang="ru-RU" dirty="0" err="1"/>
              <a:t>прислюнивши</a:t>
            </a:r>
            <a:r>
              <a:rPr lang="ru-RU" dirty="0"/>
              <a:t> папиросу к нижней губе…»; «толкают  друг друга,  громко свистят, есть и матюгаются, несколько с транзисторными приемниками наяривают </a:t>
            </a:r>
            <a:r>
              <a:rPr lang="ru-RU" dirty="0" err="1"/>
              <a:t>танцевалку</a:t>
            </a:r>
            <a:r>
              <a:rPr lang="ru-RU" dirty="0"/>
              <a:t>, кто своих </a:t>
            </a:r>
            <a:r>
              <a:rPr lang="ru-RU" dirty="0" err="1"/>
              <a:t>марух</a:t>
            </a:r>
            <a:r>
              <a:rPr lang="ru-RU" dirty="0"/>
              <a:t> обнимает на самом  проходе, и друг  от друга этих  девок тянут, и </a:t>
            </a:r>
            <a:r>
              <a:rPr lang="ru-RU" dirty="0" err="1"/>
              <a:t>петушисто</a:t>
            </a:r>
            <a:r>
              <a:rPr lang="ru-RU" dirty="0"/>
              <a:t> посматривают, и жди, как бы не  выхватили ножи…»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2819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«Юность», 1958, № 11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049" t="34310" r="23614" b="18702"/>
          <a:stretch/>
        </p:blipFill>
        <p:spPr>
          <a:xfrm>
            <a:off x="1130157" y="1741294"/>
            <a:ext cx="9544692" cy="50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98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«Юность», 1958, № 12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14" t="22031" r="37826" b="38537"/>
          <a:stretch/>
        </p:blipFill>
        <p:spPr>
          <a:xfrm>
            <a:off x="1182414" y="2335563"/>
            <a:ext cx="6244016" cy="386203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61492" t="54943" r="23842" b="4975"/>
          <a:stretch/>
        </p:blipFill>
        <p:spPr>
          <a:xfrm>
            <a:off x="8151586" y="2335563"/>
            <a:ext cx="2385527" cy="366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43" t="15656" r="2258" b="5481"/>
          <a:stretch/>
        </p:blipFill>
        <p:spPr>
          <a:xfrm>
            <a:off x="492243" y="1390313"/>
            <a:ext cx="10074452" cy="467474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48760" t="14712" r="7145" b="65691"/>
          <a:stretch/>
        </p:blipFill>
        <p:spPr>
          <a:xfrm>
            <a:off x="5732979" y="1975391"/>
            <a:ext cx="6328882" cy="15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Проекты школ-интернатов (с марта 1956 г.)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51" y="1690688"/>
            <a:ext cx="4271563" cy="4351338"/>
          </a:xfrm>
        </p:spPr>
      </p:pic>
      <p:sp>
        <p:nvSpPr>
          <p:cNvPr id="5" name="TextBox 4"/>
          <p:cNvSpPr txBox="1"/>
          <p:nvPr/>
        </p:nvSpPr>
        <p:spPr>
          <a:xfrm>
            <a:off x="6519334" y="2539999"/>
            <a:ext cx="15781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Всеволод Тарасевич, «Мама приехала к сыну в школу-интернат», 1956</a:t>
            </a:r>
          </a:p>
        </p:txBody>
      </p:sp>
    </p:spTree>
    <p:extLst>
      <p:ext uri="{BB962C8B-B14F-4D97-AF65-F5344CB8AC3E}">
        <p14:creationId xmlns:p14="http://schemas.microsoft.com/office/powerpoint/2010/main" val="3202293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170172"/>
            <a:ext cx="4005263" cy="2573337"/>
          </a:xfrm>
        </p:spPr>
      </p:pic>
      <p:pic>
        <p:nvPicPr>
          <p:cNvPr id="5" name="Picture 2" descr="http://altruism.ru/img/5_7_8_9_9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684" y="734439"/>
            <a:ext cx="2924694" cy="30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68" y="3075317"/>
            <a:ext cx="26543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603" y="3018328"/>
            <a:ext cx="2727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Никита Сергеевич Хрущев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93836" y="1796432"/>
            <a:ext cx="274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Александр </a:t>
            </a:r>
            <a:r>
              <a:rPr lang="ru-RU" dirty="0" err="1" smtClean="0"/>
              <a:t>Ерофеевич</a:t>
            </a:r>
            <a:r>
              <a:rPr lang="ru-RU" dirty="0" smtClean="0"/>
              <a:t> </a:t>
            </a:r>
            <a:r>
              <a:rPr lang="ru-RU" dirty="0" err="1" smtClean="0"/>
              <a:t>Кондратенков</a:t>
            </a:r>
            <a:r>
              <a:rPr lang="ru-RU" dirty="0"/>
              <a:t> </a:t>
            </a:r>
            <a:r>
              <a:rPr lang="ru-RU" dirty="0" smtClean="0"/>
              <a:t>(1921—1992)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917423" y="4418251"/>
            <a:ext cx="2631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Эдуард Георгиевич </a:t>
            </a:r>
            <a:r>
              <a:rPr lang="ru-RU" dirty="0" err="1" smtClean="0"/>
              <a:t>Костяшкин</a:t>
            </a:r>
            <a:r>
              <a:rPr lang="ru-RU" dirty="0"/>
              <a:t> </a:t>
            </a:r>
            <a:r>
              <a:rPr lang="ru-RU" dirty="0" smtClean="0"/>
              <a:t>(1922--1981)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22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Контексты образовательных инноваций второй половины 1950-х – 1960-х годов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1) кризис старых институтов и бурное институциональное строительство</a:t>
            </a:r>
          </a:p>
          <a:p>
            <a:r>
              <a:rPr lang="ru-RU" dirty="0" smtClean="0"/>
              <a:t>2) кризисная ситуация на рынке труда</a:t>
            </a:r>
          </a:p>
          <a:p>
            <a:r>
              <a:rPr lang="ru-RU" dirty="0" smtClean="0"/>
              <a:t>3) настроения недовольства/озабоченности/обеспокоенности, связанные с подростками и молодежью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8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00" y="347133"/>
            <a:ext cx="12115799" cy="1439334"/>
          </a:xfrm>
        </p:spPr>
        <p:txBody>
          <a:bodyPr/>
          <a:lstStyle/>
          <a:p>
            <a:pPr algn="ctr"/>
            <a:r>
              <a:rPr lang="ru-RU" dirty="0"/>
              <a:t>Движение детских хоровых студий (с 1959 г.)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34" y="1691502"/>
            <a:ext cx="7103109" cy="4963298"/>
          </a:xfrm>
        </p:spPr>
      </p:pic>
      <p:sp>
        <p:nvSpPr>
          <p:cNvPr id="5" name="TextBox 4"/>
          <p:cNvSpPr txBox="1"/>
          <p:nvPr/>
        </p:nvSpPr>
        <p:spPr>
          <a:xfrm>
            <a:off x="177800" y="2531533"/>
            <a:ext cx="241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Хор «Кантилена», г. Зеленоград, </a:t>
            </a:r>
            <a:r>
              <a:rPr lang="ru-RU" dirty="0" err="1"/>
              <a:t>ок</a:t>
            </a:r>
            <a:r>
              <a:rPr lang="ru-RU" dirty="0"/>
              <a:t>. 1968 г.</a:t>
            </a:r>
          </a:p>
        </p:txBody>
      </p:sp>
    </p:spTree>
    <p:extLst>
      <p:ext uri="{BB962C8B-B14F-4D97-AF65-F5344CB8AC3E}">
        <p14:creationId xmlns:p14="http://schemas.microsoft.com/office/powerpoint/2010/main" val="3777075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4" y="2043337"/>
            <a:ext cx="2305050" cy="3143250"/>
          </a:xfrm>
        </p:spPr>
      </p:pic>
      <p:sp>
        <p:nvSpPr>
          <p:cNvPr id="5" name="TextBox 4"/>
          <p:cNvSpPr txBox="1"/>
          <p:nvPr/>
        </p:nvSpPr>
        <p:spPr>
          <a:xfrm>
            <a:off x="760651" y="5623965"/>
            <a:ext cx="253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Александр Васильевич Свешников (1890-1980)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97" y="555176"/>
            <a:ext cx="2631311" cy="3786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2135" y="5073706"/>
            <a:ext cx="322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Клавдий Борисович Птица (1911—1983)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80" y="1249763"/>
            <a:ext cx="2402711" cy="3823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85055" y="5502584"/>
            <a:ext cx="2459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Владислав Геннадьевич Соколов (1908—1993)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439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E00D7-BE05-D541-A736-D8F3FE00A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Георгий Александрович Струве </a:t>
            </a:r>
            <a:br>
              <a:rPr lang="ru-RU" dirty="0"/>
            </a:br>
            <a:r>
              <a:rPr lang="ru-RU" dirty="0"/>
              <a:t>(1932—2004)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5AD5DE-DBF5-0147-B30C-10AF63548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9254" y="1825625"/>
            <a:ext cx="67134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66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Коммунарское движение (1956/1959/1962)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177820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A419-F845-884D-A69C-5CE7F5B2A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Игорь Петрович Иванов (</a:t>
            </a:r>
            <a:r>
              <a:rPr lang="en-US" dirty="0"/>
              <a:t>1923—1992)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0AC7A4-28AD-2D49-A23C-D13367C53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30" y="1825625"/>
            <a:ext cx="3222434" cy="4717482"/>
          </a:xfrm>
        </p:spPr>
      </p:pic>
    </p:spTree>
    <p:extLst>
      <p:ext uri="{BB962C8B-B14F-4D97-AF65-F5344CB8AC3E}">
        <p14:creationId xmlns:p14="http://schemas.microsoft.com/office/powerpoint/2010/main" val="1830851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Математические школы (с 1959 г.)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424881-ACB2-6946-9F77-88147A0AF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171" y="1825624"/>
            <a:ext cx="5991811" cy="4762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43872-148A-3945-B05C-FCEE23C4105E}"/>
              </a:ext>
            </a:extLst>
          </p:cNvPr>
          <p:cNvSpPr txBox="1"/>
          <p:nvPr/>
        </p:nvSpPr>
        <p:spPr>
          <a:xfrm>
            <a:off x="9062357" y="5274129"/>
            <a:ext cx="3324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 фотографической</a:t>
            </a:r>
          </a:p>
          <a:p>
            <a:r>
              <a:rPr lang="ru-RU" dirty="0"/>
              <a:t>«летописи» физико-</a:t>
            </a:r>
          </a:p>
          <a:p>
            <a:r>
              <a:rPr lang="ru-RU" dirty="0"/>
              <a:t>математического интерната</a:t>
            </a:r>
          </a:p>
          <a:p>
            <a:r>
              <a:rPr lang="ru-RU" dirty="0"/>
              <a:t>при МГУ. 1967—1968 гг.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5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292BA-55D9-0F49-8B04-5BE35E1DC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03" y="212271"/>
            <a:ext cx="3444169" cy="3151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B28A7C-7BB4-AD4A-845D-AA55C7150132}"/>
              </a:ext>
            </a:extLst>
          </p:cNvPr>
          <p:cNvSpPr txBox="1"/>
          <p:nvPr/>
        </p:nvSpPr>
        <p:spPr>
          <a:xfrm>
            <a:off x="258403" y="3494314"/>
            <a:ext cx="2370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Израиль Гельфанд</a:t>
            </a:r>
          </a:p>
          <a:p>
            <a:r>
              <a:rPr lang="ru-RU" dirty="0"/>
              <a:t>(1913—2009)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0ABD7-B708-3843-9771-18DD65C0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718" y="61727"/>
            <a:ext cx="4284436" cy="23205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A84049-5933-AF47-A655-42BDCC46040A}"/>
              </a:ext>
            </a:extLst>
          </p:cNvPr>
          <p:cNvSpPr txBox="1"/>
          <p:nvPr/>
        </p:nvSpPr>
        <p:spPr>
          <a:xfrm>
            <a:off x="8359073" y="2718924"/>
            <a:ext cx="227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Андрей Колмогоров (1903—1987)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1DD7AE-8097-334C-8D4E-614BA1470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039" y="2442458"/>
            <a:ext cx="3693039" cy="2750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DE3928-3E28-D84A-AAC4-C7853C21DD62}"/>
              </a:ext>
            </a:extLst>
          </p:cNvPr>
          <p:cNvSpPr txBox="1"/>
          <p:nvPr/>
        </p:nvSpPr>
        <p:spPr>
          <a:xfrm>
            <a:off x="4441370" y="5615873"/>
            <a:ext cx="2647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Михаил Лаврентьев (1900—1980)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517" y="3275829"/>
            <a:ext cx="1905000" cy="2543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86761" y="6028566"/>
            <a:ext cx="2629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Алексей Иванович </a:t>
            </a:r>
            <a:r>
              <a:rPr lang="ru-RU" dirty="0" err="1" smtClean="0"/>
              <a:t>Маркушевич</a:t>
            </a:r>
            <a:r>
              <a:rPr lang="ru-RU" dirty="0" smtClean="0"/>
              <a:t> (1908—1979)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3962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B5AF11-4C66-184D-94F8-C4A4D0A56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214" y="182043"/>
            <a:ext cx="2973757" cy="4046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B9482-5B33-184E-A4F7-A342E3DA16FA}"/>
              </a:ext>
            </a:extLst>
          </p:cNvPr>
          <p:cNvSpPr txBox="1"/>
          <p:nvPr/>
        </p:nvSpPr>
        <p:spPr>
          <a:xfrm>
            <a:off x="8554215" y="4442527"/>
            <a:ext cx="321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Евгений Дынкин (1924—2014)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00972-7B96-D04B-8CF4-44075359C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8" y="119213"/>
            <a:ext cx="4100286" cy="2562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B7D8F5-9DF6-6449-89D6-9EF786CD0211}"/>
              </a:ext>
            </a:extLst>
          </p:cNvPr>
          <p:cNvSpPr txBox="1"/>
          <p:nvPr/>
        </p:nvSpPr>
        <p:spPr>
          <a:xfrm>
            <a:off x="950686" y="3363687"/>
            <a:ext cx="429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Николай Константинов (род. 1932)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1E28AE-9F6A-7B43-84F8-79133290B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410" y="4569849"/>
            <a:ext cx="3293919" cy="2251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ABC3E0-228E-3849-AA50-D981CE723142}"/>
              </a:ext>
            </a:extLst>
          </p:cNvPr>
          <p:cNvSpPr txBox="1"/>
          <p:nvPr/>
        </p:nvSpPr>
        <p:spPr>
          <a:xfrm>
            <a:off x="950686" y="4931229"/>
            <a:ext cx="334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Владимир Овчинников (р. 1928)</a:t>
            </a:r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9AB42F2-5F7C-AC45-B3CC-760062C0B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679" y="105926"/>
            <a:ext cx="1859187" cy="2726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B4A935-34A5-604D-AE76-1600B23C76F6}"/>
              </a:ext>
            </a:extLst>
          </p:cNvPr>
          <p:cNvSpPr txBox="1"/>
          <p:nvPr/>
        </p:nvSpPr>
        <p:spPr>
          <a:xfrm>
            <a:off x="5241470" y="3002144"/>
            <a:ext cx="2259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Александр</a:t>
            </a:r>
          </a:p>
          <a:p>
            <a:r>
              <a:rPr lang="ru-RU" dirty="0"/>
              <a:t>Кронрод</a:t>
            </a:r>
          </a:p>
          <a:p>
            <a:r>
              <a:rPr lang="ru-RU" dirty="0"/>
              <a:t>(1921—1986)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0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Неинституционализированные</a:t>
            </a:r>
            <a:r>
              <a:rPr lang="ru-RU" dirty="0" smtClean="0"/>
              <a:t> проекты реформ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- пересмотр основ преподавания литературы в школе (Н. </a:t>
            </a:r>
            <a:r>
              <a:rPr lang="ru-RU" dirty="0" err="1" smtClean="0"/>
              <a:t>Долинина</a:t>
            </a:r>
            <a:r>
              <a:rPr lang="ru-RU" dirty="0" smtClean="0"/>
              <a:t>, Ю. </a:t>
            </a:r>
            <a:r>
              <a:rPr lang="ru-RU" dirty="0" err="1" smtClean="0"/>
              <a:t>Айхенвальд</a:t>
            </a:r>
            <a:r>
              <a:rPr lang="ru-RU" dirty="0" smtClean="0"/>
              <a:t>, В. </a:t>
            </a:r>
            <a:r>
              <a:rPr lang="ru-RU" dirty="0" err="1" smtClean="0"/>
              <a:t>Герлин</a:t>
            </a:r>
            <a:r>
              <a:rPr lang="ru-RU" dirty="0" smtClean="0"/>
              <a:t>, Л. </a:t>
            </a:r>
            <a:r>
              <a:rPr lang="ru-RU" dirty="0" err="1" smtClean="0"/>
              <a:t>Айзерман</a:t>
            </a:r>
            <a:r>
              <a:rPr lang="ru-RU" dirty="0" smtClean="0"/>
              <a:t>, Ю. </a:t>
            </a:r>
            <a:r>
              <a:rPr lang="ru-RU" dirty="0" err="1" smtClean="0"/>
              <a:t>Халфин</a:t>
            </a:r>
            <a:r>
              <a:rPr lang="ru-RU" dirty="0" smtClean="0"/>
              <a:t> и др.)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гуманизация</a:t>
            </a:r>
            <a:r>
              <a:rPr lang="ru-RU" dirty="0" smtClean="0"/>
              <a:t> </a:t>
            </a:r>
            <a:r>
              <a:rPr lang="ru-RU" dirty="0" err="1" smtClean="0"/>
              <a:t>макаренковской</a:t>
            </a:r>
            <a:r>
              <a:rPr lang="ru-RU" dirty="0" smtClean="0"/>
              <a:t> концепции детского коллектива (литература, психология и педагогика – Ф. Вигдорова, Л. Кабо, Л. Новикова, Л. </a:t>
            </a:r>
            <a:r>
              <a:rPr lang="ru-RU" dirty="0" err="1" smtClean="0"/>
              <a:t>Божович</a:t>
            </a:r>
            <a:r>
              <a:rPr lang="ru-RU" dirty="0" smtClean="0"/>
              <a:t>)</a:t>
            </a:r>
          </a:p>
          <a:p>
            <a:r>
              <a:rPr lang="ru-RU" dirty="0" smtClean="0"/>
              <a:t>-</a:t>
            </a:r>
            <a:r>
              <a:rPr lang="en-US" dirty="0" smtClean="0"/>
              <a:t> </a:t>
            </a:r>
            <a:r>
              <a:rPr lang="ru-RU" dirty="0" smtClean="0"/>
              <a:t>начало «психологического просветительства» и заочного психологического консультирования для старших школьников (книги и брошюры, ответы на письма в журналах, репрезентация острых и конфликтных психологических ситуаций в литературе и кино)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140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Нереализованные проекты (1)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Павел </a:t>
            </a:r>
            <a:r>
              <a:rPr lang="ru-RU" dirty="0" err="1"/>
              <a:t>Антокольский</a:t>
            </a:r>
            <a:r>
              <a:rPr lang="ru-RU" dirty="0"/>
              <a:t>, 1964: «У меня план: взяв пример с математиков, идти самим писателям в школы. Каждый (кто хочет) прикрепляется к школе, к двум старшим классам, раз в две недели дает урок (два академических часа) истории русской литературы. Большой </a:t>
            </a:r>
            <a:r>
              <a:rPr lang="ru-RU" dirty="0" err="1"/>
              <a:t>рассчет</a:t>
            </a:r>
            <a:r>
              <a:rPr lang="ru-RU" dirty="0"/>
              <a:t> на литературоведов (хороших – </a:t>
            </a:r>
            <a:r>
              <a:rPr lang="ru-RU" dirty="0" err="1"/>
              <a:t>Бонди</a:t>
            </a:r>
            <a:r>
              <a:rPr lang="ru-RU" dirty="0"/>
              <a:t>, Андроников, </a:t>
            </a:r>
            <a:r>
              <a:rPr lang="ru-RU" dirty="0" err="1"/>
              <a:t>Мака­шин</a:t>
            </a:r>
            <a:r>
              <a:rPr lang="ru-RU" dirty="0"/>
              <a:t>, Шкловский, </a:t>
            </a:r>
            <a:r>
              <a:rPr lang="ru-RU" dirty="0" err="1"/>
              <a:t>Фейнберг</a:t>
            </a:r>
            <a:r>
              <a:rPr lang="ru-RU" dirty="0"/>
              <a:t>, Андреев-Кривич...), на кое-кого из поэтов. Учитель данной школы приглашается к сотрудничеству. Главное – не ждать министерства, не ждать ЦК, а делать самим свое дело. Надо двинуть с мертвой точки пропаганду гуманитарного знания. Еще раз брать пример с математиков, которые сами, в сущ­но­сти, по своей инициативе позаботились о своей смене – и выиграли это сражение…» </a:t>
            </a:r>
          </a:p>
        </p:txBody>
      </p:sp>
    </p:spTree>
    <p:extLst>
      <p:ext uri="{BB962C8B-B14F-4D97-AF65-F5344CB8AC3E}">
        <p14:creationId xmlns:p14="http://schemas.microsoft.com/office/powerpoint/2010/main" val="152152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Брайан Ла Пьер, «Хрущевские хулиганы» (2012)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«Посредством борьбы со своим некультурным </a:t>
            </a:r>
            <a:r>
              <a:rPr lang="ru-RU" dirty="0" smtClean="0"/>
              <a:t>Другим </a:t>
            </a:r>
            <a:r>
              <a:rPr lang="ru-RU" dirty="0"/>
              <a:t>СССР пытался спасти себя, вновь обрести цельность и видение самого себя как общества, населенного вежливыми, продуктивными и политически грамотными гражданами» (</a:t>
            </a:r>
            <a:r>
              <a:rPr lang="en-US" dirty="0" err="1"/>
              <a:t>LaPierre</a:t>
            </a:r>
            <a:r>
              <a:rPr lang="ru-RU" dirty="0"/>
              <a:t> 2012: 11, перевод М.М.).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459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Нереализованные проекты (2)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 r="267" b="984"/>
          <a:stretch/>
        </p:blipFill>
        <p:spPr>
          <a:xfrm rot="16200000">
            <a:off x="3158738" y="665839"/>
            <a:ext cx="5299529" cy="6645733"/>
          </a:xfrm>
        </p:spPr>
      </p:pic>
    </p:spTree>
    <p:extLst>
      <p:ext uri="{BB962C8B-B14F-4D97-AF65-F5344CB8AC3E}">
        <p14:creationId xmlns:p14="http://schemas.microsoft.com/office/powerpoint/2010/main" val="778948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Избранные публикации М. </a:t>
            </a:r>
            <a:r>
              <a:rPr lang="ru-RU" dirty="0" err="1" smtClean="0"/>
              <a:t>Майофис</a:t>
            </a:r>
            <a:r>
              <a:rPr lang="ru-RU" dirty="0" smtClean="0"/>
              <a:t> по теме доклада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dirty="0" err="1"/>
              <a:t>Fathers-Heroes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Disciplined</a:t>
            </a:r>
            <a:r>
              <a:rPr lang="ru-RU" dirty="0"/>
              <a:t> </a:t>
            </a:r>
            <a:r>
              <a:rPr lang="ru-RU" dirty="0" err="1"/>
              <a:t>Sons</a:t>
            </a:r>
            <a:r>
              <a:rPr lang="ru-RU" dirty="0"/>
              <a:t>: </a:t>
            </a:r>
            <a:r>
              <a:rPr lang="ru-RU" dirty="0" err="1"/>
              <a:t>Cultural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Historical</a:t>
            </a:r>
            <a:r>
              <a:rPr lang="ru-RU" dirty="0"/>
              <a:t> </a:t>
            </a:r>
            <a:r>
              <a:rPr lang="ru-RU" dirty="0" err="1"/>
              <a:t>Contexts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Soviet</a:t>
            </a:r>
            <a:r>
              <a:rPr lang="ru-RU" dirty="0"/>
              <a:t> </a:t>
            </a:r>
            <a:r>
              <a:rPr lang="ru-RU" dirty="0" err="1"/>
              <a:t>Military</a:t>
            </a:r>
            <a:r>
              <a:rPr lang="ru-RU" dirty="0"/>
              <a:t> </a:t>
            </a:r>
            <a:r>
              <a:rPr lang="ru-RU" dirty="0" err="1"/>
              <a:t>Boarding</a:t>
            </a:r>
            <a:r>
              <a:rPr lang="ru-RU" dirty="0"/>
              <a:t> </a:t>
            </a:r>
            <a:r>
              <a:rPr lang="ru-RU" dirty="0" err="1"/>
              <a:t>Schools</a:t>
            </a:r>
            <a:r>
              <a:rPr lang="ru-RU" dirty="0"/>
              <a:t> (1943–1950) // Вестник Пермского университета. Серия: История. 2019. </a:t>
            </a:r>
            <a:r>
              <a:rPr lang="ru-RU" dirty="0" err="1"/>
              <a:t>No</a:t>
            </a:r>
            <a:r>
              <a:rPr lang="ru-RU" dirty="0"/>
              <a:t>. 4. P. 85-94.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Намывая острова: </a:t>
            </a:r>
            <a:r>
              <a:rPr lang="ru-RU" dirty="0" err="1"/>
              <a:t>позднесоветская</a:t>
            </a:r>
            <a:r>
              <a:rPr lang="ru-RU" dirty="0"/>
              <a:t> образовательная политика в социальных контекстах (в соавторстве с И. </a:t>
            </a:r>
            <a:r>
              <a:rPr lang="ru-RU" dirty="0" err="1"/>
              <a:t>Кукулиным</a:t>
            </a:r>
            <a:r>
              <a:rPr lang="ru-RU" dirty="0"/>
              <a:t> и П. Сафроновым) // Острова утопии: социальное и педагогическое проектирование послевоенной школы / Под ред. И. </a:t>
            </a:r>
            <a:r>
              <a:rPr lang="ru-RU" dirty="0" err="1"/>
              <a:t>Кукулина</a:t>
            </a:r>
            <a:r>
              <a:rPr lang="ru-RU" dirty="0"/>
              <a:t>, М. </a:t>
            </a:r>
            <a:r>
              <a:rPr lang="ru-RU" dirty="0" err="1"/>
              <a:t>Майофис</a:t>
            </a:r>
            <a:r>
              <a:rPr lang="ru-RU" dirty="0"/>
              <a:t>, П. Сафронова. М.: Новое литературное обозрение, 2015.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Предвестия «оттепели» в советской школьной политике </a:t>
            </a:r>
            <a:r>
              <a:rPr lang="ru-RU" dirty="0" err="1"/>
              <a:t>позднесталинского</a:t>
            </a:r>
            <a:r>
              <a:rPr lang="ru-RU" dirty="0"/>
              <a:t> времени // Острова утопии: социальное и педагогическое проектирование послевоенной школы / Под ред. И. </a:t>
            </a:r>
            <a:r>
              <a:rPr lang="ru-RU" dirty="0" err="1"/>
              <a:t>Кукулина</a:t>
            </a:r>
            <a:r>
              <a:rPr lang="ru-RU" dirty="0"/>
              <a:t>, М. </a:t>
            </a:r>
            <a:r>
              <a:rPr lang="ru-RU" dirty="0" err="1"/>
              <a:t>Майофис</a:t>
            </a:r>
            <a:r>
              <a:rPr lang="ru-RU" dirty="0"/>
              <a:t>, П. Сафронова. М.: Новое литературное обозрение, 2015.</a:t>
            </a:r>
            <a:br>
              <a:rPr lang="ru-RU" dirty="0"/>
            </a:br>
            <a:endParaRPr lang="en-US" dirty="0" smtClean="0"/>
          </a:p>
          <a:p>
            <a:r>
              <a:rPr lang="ru-RU" dirty="0" smtClean="0"/>
              <a:t>Пансионы </a:t>
            </a:r>
            <a:r>
              <a:rPr lang="ru-RU" dirty="0"/>
              <a:t>трудовых резервов: формирование системы школ-интернатов в 1956—64 годах // Новое литературное обозрение. 2016. № 142. С. 292—324.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Повесть М. </a:t>
            </a:r>
            <a:r>
              <a:rPr lang="ru-RU" dirty="0" err="1"/>
              <a:t>Бременера</a:t>
            </a:r>
            <a:r>
              <a:rPr lang="ru-RU" dirty="0"/>
              <a:t> «Пусть не сошлось с ответом!» (1956) и программа обновления педагогики и литературы в советском обществе начала «оттепели» // Детские чтения. 2016. Т. 10. № 2. С. 53—69. </a:t>
            </a:r>
            <a:br>
              <a:rPr lang="ru-RU" dirty="0"/>
            </a:br>
            <a:endParaRPr lang="en-US" dirty="0" smtClean="0"/>
          </a:p>
          <a:p>
            <a:r>
              <a:rPr lang="en-US" dirty="0"/>
              <a:t>The "Thaw" and the Idea of National </a:t>
            </a:r>
            <a:r>
              <a:rPr lang="en-US" i="1" dirty="0" err="1"/>
              <a:t>Gemeinschaft</a:t>
            </a:r>
            <a:r>
              <a:rPr lang="en-US" dirty="0"/>
              <a:t>: The All-Russian Choral Society // </a:t>
            </a:r>
            <a:r>
              <a:rPr lang="en-US" dirty="0" err="1"/>
              <a:t>Kritika</a:t>
            </a:r>
            <a:r>
              <a:rPr lang="en-US" dirty="0"/>
              <a:t>: Explorations in Russian and Eurasian History. 2016. Vol. 17, No. 1 (Winter). P. 27–67.</a:t>
            </a:r>
            <a:endParaRPr lang="ru-RU" dirty="0" smtClean="0"/>
          </a:p>
          <a:p>
            <a:r>
              <a:rPr lang="ru-RU" dirty="0" smtClean="0"/>
              <a:t>Советские </a:t>
            </a:r>
            <a:r>
              <a:rPr lang="ru-RU" dirty="0"/>
              <a:t>мейстерзингеры: движение детских хоровых студий в СССР (1958–1980-е) // После Сталина: </a:t>
            </a:r>
            <a:r>
              <a:rPr lang="ru-RU" dirty="0" err="1"/>
              <a:t>позднесоветская</a:t>
            </a:r>
            <a:r>
              <a:rPr lang="ru-RU" dirty="0"/>
              <a:t> субъективность (1953–1985) / Под ред. А. </a:t>
            </a:r>
            <a:r>
              <a:rPr lang="ru-RU" dirty="0" err="1"/>
              <a:t>Пинского</a:t>
            </a:r>
            <a:r>
              <a:rPr lang="ru-RU" dirty="0"/>
              <a:t>. СПб. : Издательство Европейского университета в Санкт-Петербурге, 2018. Гл. 3. С. 75-107.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Математические школы в СССР: генезис институции и типология утопий (в соавторстве с И. </a:t>
            </a:r>
            <a:r>
              <a:rPr lang="ru-RU" dirty="0" err="1"/>
              <a:t>Кукулиным</a:t>
            </a:r>
            <a:r>
              <a:rPr lang="ru-RU" dirty="0"/>
              <a:t>) // Острова утопии: социальное и педагогическое проектирование послевоенной школы / Под ред. И. </a:t>
            </a:r>
            <a:r>
              <a:rPr lang="ru-RU" dirty="0" err="1"/>
              <a:t>Кукулина</a:t>
            </a:r>
            <a:r>
              <a:rPr lang="ru-RU" dirty="0"/>
              <a:t>, М. </a:t>
            </a:r>
            <a:r>
              <a:rPr lang="ru-RU" dirty="0" err="1"/>
              <a:t>Майофис</a:t>
            </a:r>
            <a:r>
              <a:rPr lang="ru-RU" dirty="0"/>
              <a:t>, П. Сафронова. М.: Новое литературное обозрение, 2015.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Презумпция </a:t>
            </a:r>
            <a:r>
              <a:rPr lang="ru-RU" dirty="0" smtClean="0"/>
              <a:t>единообразия (</a:t>
            </a:r>
            <a:r>
              <a:rPr lang="ru-RU" dirty="0" err="1" smtClean="0"/>
              <a:t>Рец</a:t>
            </a:r>
            <a:r>
              <a:rPr lang="ru-RU" dirty="0" smtClean="0"/>
              <a:t>. на кн.: Иванова Г.М. Советская школа в 1950—1960-е годы. М.: </a:t>
            </a:r>
            <a:r>
              <a:rPr lang="ru-RU" smtClean="0"/>
              <a:t>Московское время, 2018) </a:t>
            </a:r>
            <a:r>
              <a:rPr lang="ru-RU" dirty="0"/>
              <a:t>// Новое литературное обозрение. 2019. № 159. С. 365-370.</a:t>
            </a:r>
          </a:p>
        </p:txBody>
      </p:sp>
    </p:spTree>
    <p:extLst>
      <p:ext uri="{BB962C8B-B14F-4D97-AF65-F5344CB8AC3E}">
        <p14:creationId xmlns:p14="http://schemas.microsoft.com/office/powerpoint/2010/main" val="3394560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200" y="0"/>
            <a:ext cx="10261600" cy="15917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ru-RU" dirty="0"/>
              <a:t>Протопопов Б., </a:t>
            </a:r>
            <a:r>
              <a:rPr lang="ru-RU" dirty="0" err="1"/>
              <a:t>Шатуновский</a:t>
            </a:r>
            <a:r>
              <a:rPr lang="ru-RU" dirty="0"/>
              <a:t> И. Плесень //  Комсомольская правда. 1953. 19 ноября.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«В самом деле, почему могла возникнуть в здоровой среде советской молодежи такая гнилая плесень: люди без чести и совести, без цели в жизни, для которых деньги служили высшим мерилом счастья, а высокие человеческие идеалы – любовь, дружба, труд, честность – вызывали лишь улыбку? Откуда появились эти растленные типы, как будто сошедшие с экранов гангстерских американских фильмов? Что толкнуло молодых девятнадцатилетних людей, московских студентов, на преступный путь? Нищета, безработица, голод, дурной пример родителей? </a:t>
            </a:r>
            <a:r>
              <a:rPr lang="en-US" dirty="0"/>
              <a:t>&lt;…&gt; </a:t>
            </a:r>
            <a:r>
              <a:rPr lang="ru-RU" dirty="0"/>
              <a:t>Дети страдают от недостатка любви родителей, но портиться могут и от избытка любви – этого великого чувства.</a:t>
            </a:r>
            <a:r>
              <a:rPr lang="en-US" dirty="0"/>
              <a:t> &lt;…&gt;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Разума, этого регулятора семейного воспитания, не было в семьях осужденных». </a:t>
            </a:r>
          </a:p>
        </p:txBody>
      </p:sp>
    </p:spTree>
    <p:extLst>
      <p:ext uri="{BB962C8B-B14F-4D97-AF65-F5344CB8AC3E}">
        <p14:creationId xmlns:p14="http://schemas.microsoft.com/office/powerpoint/2010/main" val="243674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33" y="84667"/>
            <a:ext cx="10727267" cy="160602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Из письма Детской комиссии МГУ в Президиум Верховного Совета СССР, ЦК КПСС и газету «Правда» об убийстве школьника Леонида </a:t>
            </a:r>
            <a:r>
              <a:rPr lang="ru-RU" sz="2400" b="1" dirty="0" err="1"/>
              <a:t>Ярунина</a:t>
            </a:r>
            <a:r>
              <a:rPr lang="ru-RU" sz="2400" b="1" dirty="0"/>
              <a:t> 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ru-RU" sz="2400" b="1" dirty="0"/>
              <a:t>(1 апреля 1954 г.)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443" y="1825624"/>
            <a:ext cx="10586357" cy="50323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«Пусть директор школы № 554, партийная, комсомольская, профсоюзная организации и РОНО ответят: чем была вызвана в школе № 554 травля среди учащихся, дезорганизация, драки. Почему директор школы № 554 часто на школьные вечера вынужден был для поддержания порядка вызывать милицию из 3-го Отделения Москворецкого района?</a:t>
            </a:r>
          </a:p>
          <a:p>
            <a:pPr marL="0" indent="0" algn="just">
              <a:buNone/>
            </a:pPr>
            <a:r>
              <a:rPr lang="ru-RU" dirty="0"/>
              <a:t>Чем могут искупить отцы этих многих бандитов неописуемое горе матери Леонида </a:t>
            </a:r>
            <a:r>
              <a:rPr lang="ru-RU" dirty="0" err="1"/>
              <a:t>Ярунина</a:t>
            </a:r>
            <a:r>
              <a:rPr lang="ru-RU" dirty="0"/>
              <a:t> – сотрудника Московского государственного университета Анны Николаевны </a:t>
            </a:r>
            <a:r>
              <a:rPr lang="ru-RU" dirty="0" err="1"/>
              <a:t>Яруниной</a:t>
            </a:r>
            <a:r>
              <a:rPr lang="ru-RU" dirty="0"/>
              <a:t>, поседевшей и постаревшей за 1 час?</a:t>
            </a:r>
          </a:p>
          <a:p>
            <a:pPr marL="0" indent="0" algn="just">
              <a:buNone/>
            </a:pPr>
            <a:r>
              <a:rPr lang="ru-RU" dirty="0"/>
              <a:t>Общественность Советского Союза не может и не пройдет мимо этих вопиющих фактов».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288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Самуил Бернштейн, дневниковая запись от 10 марта 1955 года (Москва)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«Я сидел за последней партой вместе с учительницей. &lt;…&gt; Меня поразили руки учительницы. Это руки человека, который очень редко держит карандаш, перо. Такими руками стирают белье, моют полы. И одета эта учительница была хуже всех в классе. Урок проходил на очень низком уровне. Седьмой класс я проходил в Чите в 1924-1925 гг. Русскую литературу преподавал Орлов. Я вспоминал его занятия, его толкования текстов Пушкина и думал: </a:t>
            </a:r>
            <a:r>
              <a:rPr lang="en-US" dirty="0" smtClean="0"/>
              <a:t>“</a:t>
            </a:r>
            <a:r>
              <a:rPr lang="ru-RU" dirty="0" smtClean="0"/>
              <a:t>Что </a:t>
            </a:r>
            <a:r>
              <a:rPr lang="ru-RU" dirty="0"/>
              <a:t>произошло с нашей школой? Далекая Чита и столичная школа имени Пушкина! Печально</a:t>
            </a:r>
            <a:r>
              <a:rPr lang="ru-RU" dirty="0" smtClean="0"/>
              <a:t>!”» </a:t>
            </a:r>
            <a:r>
              <a:rPr lang="ru-RU" dirty="0"/>
              <a:t>(Бернштейн 2002).</a:t>
            </a:r>
          </a:p>
        </p:txBody>
      </p:sp>
    </p:spTree>
    <p:extLst>
      <p:ext uri="{BB962C8B-B14F-4D97-AF65-F5344CB8AC3E}">
        <p14:creationId xmlns:p14="http://schemas.microsoft.com/office/powerpoint/2010/main" val="256349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Владимир Швец, преподаватель Одесской центральной музыкальной школы, весна 1955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«Сегодня состоялся педсовет. Как всегда, скучен, стандартен, бездарен, хотя продолжался недолго. Я думал о том, как падает уровень педагогики и моральный облик учащихся. </a:t>
            </a:r>
            <a:r>
              <a:rPr lang="en-US" dirty="0"/>
              <a:t>&lt;…&gt; </a:t>
            </a:r>
            <a:r>
              <a:rPr lang="ru-RU" dirty="0"/>
              <a:t>На педсовете ограничились чтением дурацких «Правил поведения» для учащихся и больше ничего полезного, ничего действенного, ничего </a:t>
            </a:r>
            <a:r>
              <a:rPr lang="ru-RU" dirty="0" smtClean="0"/>
              <a:t>разумного».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922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Лев Кассиль, «Убитое время» (Пионер. 1956. № 3)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05" t="17123" r="52517" b="29879"/>
          <a:stretch/>
        </p:blipFill>
        <p:spPr>
          <a:xfrm>
            <a:off x="1151466" y="1944158"/>
            <a:ext cx="4961467" cy="367222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/>
          <a:srcRect l="2718" t="34319" r="51204" b="26766"/>
          <a:stretch/>
        </p:blipFill>
        <p:spPr>
          <a:xfrm>
            <a:off x="6214533" y="2079624"/>
            <a:ext cx="5513783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40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М. </a:t>
            </a:r>
            <a:r>
              <a:rPr lang="ru-RU" dirty="0" err="1"/>
              <a:t>Данини</a:t>
            </a:r>
            <a:r>
              <a:rPr lang="ru-RU" dirty="0"/>
              <a:t>, «Власть техники» // Костер. 1960. № 1.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61" t="15184" r="41014" b="10912"/>
          <a:stretch/>
        </p:blipFill>
        <p:spPr>
          <a:xfrm>
            <a:off x="3854882" y="1027906"/>
            <a:ext cx="4913562" cy="565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98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1288</Words>
  <Application>Microsoft Office PowerPoint</Application>
  <PresentationFormat>Широкоэкранный</PresentationFormat>
  <Paragraphs>71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Поколенческие разрывы в советской культуре 1950—1960-х годов и образовательные проекты эпохи «оттепели» </vt:lpstr>
      <vt:lpstr>Контексты образовательных инноваций второй половины 1950-х – 1960-х годов</vt:lpstr>
      <vt:lpstr>Брайан Ла Пьер, «Хрущевские хулиганы» (2012)</vt:lpstr>
      <vt:lpstr> Протопопов Б., Шатуновский И. Плесень //  Комсомольская правда. 1953. 19 ноября. </vt:lpstr>
      <vt:lpstr>Из письма Детской комиссии МГУ в Президиум Верховного Совета СССР, ЦК КПСС и газету «Правда» об убийстве школьника Леонида Ярунина  (1 апреля 1954 г.)</vt:lpstr>
      <vt:lpstr>Самуил Бернштейн, дневниковая запись от 10 марта 1955 года (Москва)</vt:lpstr>
      <vt:lpstr>Владимир Швец, преподаватель Одесской центральной музыкальной школы, весна 1955 г.</vt:lpstr>
      <vt:lpstr>Лев Кассиль, «Убитое время» (Пионер. 1956. № 3)</vt:lpstr>
      <vt:lpstr>М. Данини, «Власть техники» // Костер. 1960. № 1. </vt:lpstr>
      <vt:lpstr>Борис Минкин, «Дороги, по которым мы идем»</vt:lpstr>
      <vt:lpstr>Василий Самойлов, «Витька и Муха»</vt:lpstr>
      <vt:lpstr>Язык как «зеркало души»</vt:lpstr>
      <vt:lpstr>Павел Антокольский, 1964</vt:lpstr>
      <vt:lpstr>А.И. Солженицын, «Пасхальный крестный ход», 1969</vt:lpstr>
      <vt:lpstr>«Юность», 1958, № 11</vt:lpstr>
      <vt:lpstr>«Юность», 1958, № 12</vt:lpstr>
      <vt:lpstr>Презентация PowerPoint</vt:lpstr>
      <vt:lpstr>Проекты школ-интернатов (с марта 1956 г.)</vt:lpstr>
      <vt:lpstr>Презентация PowerPoint</vt:lpstr>
      <vt:lpstr>Движение детских хоровых студий (с 1959 г.)</vt:lpstr>
      <vt:lpstr>Презентация PowerPoint</vt:lpstr>
      <vt:lpstr>Георгий Александрович Струве  (1932—2004) </vt:lpstr>
      <vt:lpstr>Коммунарское движение (1956/1959/1962)</vt:lpstr>
      <vt:lpstr>Игорь Петрович Иванов (1923—1992) </vt:lpstr>
      <vt:lpstr>Математические школы (с 1959 г.)</vt:lpstr>
      <vt:lpstr>Презентация PowerPoint</vt:lpstr>
      <vt:lpstr>Презентация PowerPoint</vt:lpstr>
      <vt:lpstr>Неинституционализированные проекты реформ</vt:lpstr>
      <vt:lpstr>Нереализованные проекты (1)</vt:lpstr>
      <vt:lpstr>Нереализованные проекты (2)</vt:lpstr>
      <vt:lpstr>Избранные публикации М. Майофис по теме доклада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Maria Mayofis</dc:creator>
  <cp:lastModifiedBy>Maria Mayofis</cp:lastModifiedBy>
  <cp:revision>32</cp:revision>
  <dcterms:created xsi:type="dcterms:W3CDTF">2020-02-16T09:41:09Z</dcterms:created>
  <dcterms:modified xsi:type="dcterms:W3CDTF">2020-02-18T10:56:29Z</dcterms:modified>
</cp:coreProperties>
</file>