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323" r:id="rId3"/>
    <p:sldId id="325" r:id="rId4"/>
    <p:sldId id="300" r:id="rId5"/>
    <p:sldId id="309" r:id="rId6"/>
    <p:sldId id="311" r:id="rId7"/>
    <p:sldId id="312" r:id="rId8"/>
    <p:sldId id="296" r:id="rId9"/>
    <p:sldId id="305" r:id="rId10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77" d="100"/>
          <a:sy n="77" d="100"/>
        </p:scale>
        <p:origin x="-120" y="-69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46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E9E8EC-5276-4B9E-A88A-4B0FE191590B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041D95-4BDD-464D-996E-80B5D14D6563}">
      <dgm:prSet phldrT="[Текст]" custT="1"/>
      <dgm:spPr/>
      <dgm:t>
        <a:bodyPr/>
        <a:lstStyle/>
        <a:p>
          <a:pPr algn="ctr"/>
          <a:endParaRPr lang="ru-RU" sz="2000" dirty="0" smtClean="0"/>
        </a:p>
        <a:p>
          <a:pPr algn="just"/>
          <a:r>
            <a:rPr lang="ru-RU" sz="2000" dirty="0" smtClean="0"/>
            <a:t>Предсказательная сила конкретных переменных ослабевает с течением времени из-за огромной сложности совокупного взаимодействия факторов.</a:t>
          </a:r>
        </a:p>
        <a:p>
          <a:pPr algn="just"/>
          <a:r>
            <a:rPr lang="ru-RU" sz="1600" dirty="0" smtClean="0"/>
            <a:t>Одаренность - результат развивающегося взаимодействия когнитивных и психосоциальных переменных и на разных этапах развития одаренности  можно выделить как общие медиаторы этого процесса, так и специфические, важные  для перехода от одного этапа к другому.</a:t>
          </a:r>
          <a:endParaRPr lang="ru-RU" sz="1600" dirty="0"/>
        </a:p>
      </dgm:t>
    </dgm:pt>
    <dgm:pt modelId="{BDFF9A9C-CB92-42FC-BBE7-AAC6514CF94B}" type="parTrans" cxnId="{258E7E90-0EAB-4070-B9B4-BBBF879BF635}">
      <dgm:prSet/>
      <dgm:spPr/>
      <dgm:t>
        <a:bodyPr/>
        <a:lstStyle/>
        <a:p>
          <a:endParaRPr lang="ru-RU"/>
        </a:p>
      </dgm:t>
    </dgm:pt>
    <dgm:pt modelId="{5B27B79A-EF53-4CB4-8605-610D5F85EA3A}" type="sibTrans" cxnId="{258E7E90-0EAB-4070-B9B4-BBBF879BF635}">
      <dgm:prSet/>
      <dgm:spPr/>
      <dgm:t>
        <a:bodyPr/>
        <a:lstStyle/>
        <a:p>
          <a:endParaRPr lang="ru-RU"/>
        </a:p>
      </dgm:t>
    </dgm:pt>
    <dgm:pt modelId="{8184ECD5-356B-484B-A5FA-358C93111C27}">
      <dgm:prSet phldrT="[Текст]"/>
      <dgm:spPr/>
      <dgm:t>
        <a:bodyPr/>
        <a:lstStyle/>
        <a:p>
          <a:r>
            <a:rPr lang="ru-RU" dirty="0" smtClean="0"/>
            <a:t>В период дошкольного и школьного возраста одаренность рассматривается как </a:t>
          </a:r>
          <a:r>
            <a:rPr lang="ru-RU" i="1" dirty="0" smtClean="0"/>
            <a:t>потенциал. </a:t>
          </a:r>
          <a:endParaRPr lang="ru-RU" dirty="0"/>
        </a:p>
      </dgm:t>
    </dgm:pt>
    <dgm:pt modelId="{2B359307-B387-4F4C-BA6A-9B2160768007}" type="parTrans" cxnId="{5A4A49AB-EBB3-456C-B389-CB05CB60B4DF}">
      <dgm:prSet/>
      <dgm:spPr/>
      <dgm:t>
        <a:bodyPr/>
        <a:lstStyle/>
        <a:p>
          <a:endParaRPr lang="ru-RU"/>
        </a:p>
      </dgm:t>
    </dgm:pt>
    <dgm:pt modelId="{66BD08C9-57F9-4090-9229-716D380672D6}" type="sibTrans" cxnId="{5A4A49AB-EBB3-456C-B389-CB05CB60B4DF}">
      <dgm:prSet/>
      <dgm:spPr/>
      <dgm:t>
        <a:bodyPr/>
        <a:lstStyle/>
        <a:p>
          <a:endParaRPr lang="ru-RU"/>
        </a:p>
      </dgm:t>
    </dgm:pt>
    <dgm:pt modelId="{6D97601F-19C0-4841-B09A-3E8448359E7B}">
      <dgm:prSet phldrT="[Текст]"/>
      <dgm:spPr/>
      <dgm:t>
        <a:bodyPr/>
        <a:lstStyle/>
        <a:p>
          <a:r>
            <a:rPr lang="ru-RU" dirty="0" smtClean="0"/>
            <a:t>Есть специфические медиаторы, важные  для развития одаренности в определенной области (еще очень плохо изучены)</a:t>
          </a:r>
          <a:endParaRPr lang="ru-RU" dirty="0"/>
        </a:p>
      </dgm:t>
    </dgm:pt>
    <dgm:pt modelId="{A7BC9507-EAFD-4E84-9BF5-A2DE0C977D80}" type="parTrans" cxnId="{60E5B5EC-0565-417E-A2DF-00E598CC3BAF}">
      <dgm:prSet/>
      <dgm:spPr/>
      <dgm:t>
        <a:bodyPr/>
        <a:lstStyle/>
        <a:p>
          <a:endParaRPr lang="ru-RU"/>
        </a:p>
      </dgm:t>
    </dgm:pt>
    <dgm:pt modelId="{82423A3F-3586-40A0-953E-B12C28A4009C}" type="sibTrans" cxnId="{60E5B5EC-0565-417E-A2DF-00E598CC3BAF}">
      <dgm:prSet/>
      <dgm:spPr/>
      <dgm:t>
        <a:bodyPr/>
        <a:lstStyle/>
        <a:p>
          <a:endParaRPr lang="ru-RU"/>
        </a:p>
      </dgm:t>
    </dgm:pt>
    <dgm:pt modelId="{DFE0431C-2868-4731-A801-A07B35CB5B6A}">
      <dgm:prSet phldrT="[Текст]"/>
      <dgm:spPr/>
      <dgm:t>
        <a:bodyPr/>
        <a:lstStyle/>
        <a:p>
          <a:r>
            <a:rPr lang="ru-RU" dirty="0" smtClean="0"/>
            <a:t>Значимость развития и обучения в определенной области таланта.</a:t>
          </a:r>
          <a:endParaRPr lang="ru-RU" dirty="0"/>
        </a:p>
      </dgm:t>
    </dgm:pt>
    <dgm:pt modelId="{9A0FB7E0-F839-47C1-BA88-3922A2CC7208}" type="parTrans" cxnId="{0DBFCE83-8B7C-4C9A-87F6-990D930BB882}">
      <dgm:prSet/>
      <dgm:spPr/>
      <dgm:t>
        <a:bodyPr/>
        <a:lstStyle/>
        <a:p>
          <a:endParaRPr lang="ru-RU"/>
        </a:p>
      </dgm:t>
    </dgm:pt>
    <dgm:pt modelId="{F0CD3FCC-D15A-46DD-96AD-34BFA91FF1E5}" type="sibTrans" cxnId="{0DBFCE83-8B7C-4C9A-87F6-990D930BB882}">
      <dgm:prSet/>
      <dgm:spPr/>
      <dgm:t>
        <a:bodyPr/>
        <a:lstStyle/>
        <a:p>
          <a:endParaRPr lang="ru-RU"/>
        </a:p>
      </dgm:t>
    </dgm:pt>
    <dgm:pt modelId="{890767D5-2CE0-42C5-A359-11C3C15B881E}">
      <dgm:prSet phldrT="[Текст]"/>
      <dgm:spPr/>
      <dgm:t>
        <a:bodyPr/>
        <a:lstStyle/>
        <a:p>
          <a:endParaRPr lang="ru-RU" dirty="0"/>
        </a:p>
      </dgm:t>
    </dgm:pt>
    <dgm:pt modelId="{C0F702D5-18E0-4AB4-A4E2-07DC746EBED5}" type="parTrans" cxnId="{73CED8AE-041C-428C-B85D-F8E91782A130}">
      <dgm:prSet/>
      <dgm:spPr/>
      <dgm:t>
        <a:bodyPr/>
        <a:lstStyle/>
        <a:p>
          <a:endParaRPr lang="ru-RU"/>
        </a:p>
      </dgm:t>
    </dgm:pt>
    <dgm:pt modelId="{3D7DE2F4-3317-42DE-B5C5-8B7710946E16}" type="sibTrans" cxnId="{73CED8AE-041C-428C-B85D-F8E91782A130}">
      <dgm:prSet/>
      <dgm:spPr/>
      <dgm:t>
        <a:bodyPr/>
        <a:lstStyle/>
        <a:p>
          <a:endParaRPr lang="ru-RU"/>
        </a:p>
      </dgm:t>
    </dgm:pt>
    <dgm:pt modelId="{1482B85C-7B63-4ED4-A96A-55190DBF31E7}" type="pres">
      <dgm:prSet presAssocID="{1AE9E8EC-5276-4B9E-A88A-4B0FE191590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A9B6AAA-F522-4B7D-9633-68F249B91D2D}" type="pres">
      <dgm:prSet presAssocID="{BC041D95-4BDD-464D-996E-80B5D14D6563}" presName="circle1" presStyleLbl="node1" presStyleIdx="0" presStyleCnt="2"/>
      <dgm:spPr/>
    </dgm:pt>
    <dgm:pt modelId="{0E8CA1A6-1C5A-41CD-9E9B-8F200942B0F2}" type="pres">
      <dgm:prSet presAssocID="{BC041D95-4BDD-464D-996E-80B5D14D6563}" presName="space" presStyleCnt="0"/>
      <dgm:spPr/>
    </dgm:pt>
    <dgm:pt modelId="{66B39337-B7F9-427A-A3C7-02F086CA7CD2}" type="pres">
      <dgm:prSet presAssocID="{BC041D95-4BDD-464D-996E-80B5D14D6563}" presName="rect1" presStyleLbl="alignAcc1" presStyleIdx="0" presStyleCnt="2"/>
      <dgm:spPr/>
      <dgm:t>
        <a:bodyPr/>
        <a:lstStyle/>
        <a:p>
          <a:endParaRPr lang="ru-RU"/>
        </a:p>
      </dgm:t>
    </dgm:pt>
    <dgm:pt modelId="{AE1FAA73-3D1A-4DF8-AB97-8AB673659301}" type="pres">
      <dgm:prSet presAssocID="{6D97601F-19C0-4841-B09A-3E8448359E7B}" presName="vertSpace2" presStyleLbl="node1" presStyleIdx="0" presStyleCnt="2"/>
      <dgm:spPr/>
    </dgm:pt>
    <dgm:pt modelId="{638C7CAB-80E9-44D8-9F15-1929A6165B4C}" type="pres">
      <dgm:prSet presAssocID="{6D97601F-19C0-4841-B09A-3E8448359E7B}" presName="circle2" presStyleLbl="node1" presStyleIdx="1" presStyleCnt="2"/>
      <dgm:spPr/>
    </dgm:pt>
    <dgm:pt modelId="{D8A2E161-B5B4-48C0-A441-61693A129097}" type="pres">
      <dgm:prSet presAssocID="{6D97601F-19C0-4841-B09A-3E8448359E7B}" presName="rect2" presStyleLbl="alignAcc1" presStyleIdx="1" presStyleCnt="2" custScaleY="75000" custLinFactNeighborX="-405" custLinFactNeighborY="18737"/>
      <dgm:spPr/>
    </dgm:pt>
    <dgm:pt modelId="{B6C8E4E6-FB24-45C7-81AF-AA56C65E5EE0}" type="pres">
      <dgm:prSet presAssocID="{BC041D95-4BDD-464D-996E-80B5D14D6563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41E99-AAC2-4257-BACD-FB7EE7C3C0D4}" type="pres">
      <dgm:prSet presAssocID="{BC041D95-4BDD-464D-996E-80B5D14D6563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C3E78-01F9-4116-B0F0-D1C26D1B6B1C}" type="pres">
      <dgm:prSet presAssocID="{6D97601F-19C0-4841-B09A-3E8448359E7B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BF98979E-88E5-4AA0-97D0-64D570E2D349}" type="pres">
      <dgm:prSet presAssocID="{6D97601F-19C0-4841-B09A-3E8448359E7B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4A49AB-EBB3-456C-B389-CB05CB60B4DF}" srcId="{BC041D95-4BDD-464D-996E-80B5D14D6563}" destId="{8184ECD5-356B-484B-A5FA-358C93111C27}" srcOrd="0" destOrd="0" parTransId="{2B359307-B387-4F4C-BA6A-9B2160768007}" sibTransId="{66BD08C9-57F9-4090-9229-716D380672D6}"/>
    <dgm:cxn modelId="{472548F9-7D27-4A7E-BB7E-B95B960D137E}" type="presOf" srcId="{6D97601F-19C0-4841-B09A-3E8448359E7B}" destId="{EE9C3E78-01F9-4116-B0F0-D1C26D1B6B1C}" srcOrd="1" destOrd="0" presId="urn:microsoft.com/office/officeart/2005/8/layout/target3"/>
    <dgm:cxn modelId="{673C4093-C49D-471B-AC6F-3B1B81A330C4}" type="presOf" srcId="{DFE0431C-2868-4731-A801-A07B35CB5B6A}" destId="{BF98979E-88E5-4AA0-97D0-64D570E2D349}" srcOrd="0" destOrd="1" presId="urn:microsoft.com/office/officeart/2005/8/layout/target3"/>
    <dgm:cxn modelId="{258E7E90-0EAB-4070-B9B4-BBBF879BF635}" srcId="{1AE9E8EC-5276-4B9E-A88A-4B0FE191590B}" destId="{BC041D95-4BDD-464D-996E-80B5D14D6563}" srcOrd="0" destOrd="0" parTransId="{BDFF9A9C-CB92-42FC-BBE7-AAC6514CF94B}" sibTransId="{5B27B79A-EF53-4CB4-8605-610D5F85EA3A}"/>
    <dgm:cxn modelId="{60E5B5EC-0565-417E-A2DF-00E598CC3BAF}" srcId="{1AE9E8EC-5276-4B9E-A88A-4B0FE191590B}" destId="{6D97601F-19C0-4841-B09A-3E8448359E7B}" srcOrd="1" destOrd="0" parTransId="{A7BC9507-EAFD-4E84-9BF5-A2DE0C977D80}" sibTransId="{82423A3F-3586-40A0-953E-B12C28A4009C}"/>
    <dgm:cxn modelId="{73CED8AE-041C-428C-B85D-F8E91782A130}" srcId="{6D97601F-19C0-4841-B09A-3E8448359E7B}" destId="{890767D5-2CE0-42C5-A359-11C3C15B881E}" srcOrd="0" destOrd="0" parTransId="{C0F702D5-18E0-4AB4-A4E2-07DC746EBED5}" sibTransId="{3D7DE2F4-3317-42DE-B5C5-8B7710946E16}"/>
    <dgm:cxn modelId="{99919D3C-0013-4AE4-A337-D3087AA46821}" type="presOf" srcId="{6D97601F-19C0-4841-B09A-3E8448359E7B}" destId="{D8A2E161-B5B4-48C0-A441-61693A129097}" srcOrd="0" destOrd="0" presId="urn:microsoft.com/office/officeart/2005/8/layout/target3"/>
    <dgm:cxn modelId="{0A20CBCF-94A9-4498-824E-FB36377339EB}" type="presOf" srcId="{890767D5-2CE0-42C5-A359-11C3C15B881E}" destId="{BF98979E-88E5-4AA0-97D0-64D570E2D349}" srcOrd="0" destOrd="0" presId="urn:microsoft.com/office/officeart/2005/8/layout/target3"/>
    <dgm:cxn modelId="{FB81E1AD-9D9C-4F7B-B93E-2953A205C1B3}" type="presOf" srcId="{BC041D95-4BDD-464D-996E-80B5D14D6563}" destId="{B6C8E4E6-FB24-45C7-81AF-AA56C65E5EE0}" srcOrd="1" destOrd="0" presId="urn:microsoft.com/office/officeart/2005/8/layout/target3"/>
    <dgm:cxn modelId="{7139FB17-CDCD-4E31-A8BE-3B454C37E200}" type="presOf" srcId="{8184ECD5-356B-484B-A5FA-358C93111C27}" destId="{BBA41E99-AAC2-4257-BACD-FB7EE7C3C0D4}" srcOrd="0" destOrd="0" presId="urn:microsoft.com/office/officeart/2005/8/layout/target3"/>
    <dgm:cxn modelId="{0DBFCE83-8B7C-4C9A-87F6-990D930BB882}" srcId="{6D97601F-19C0-4841-B09A-3E8448359E7B}" destId="{DFE0431C-2868-4731-A801-A07B35CB5B6A}" srcOrd="1" destOrd="0" parTransId="{9A0FB7E0-F839-47C1-BA88-3922A2CC7208}" sibTransId="{F0CD3FCC-D15A-46DD-96AD-34BFA91FF1E5}"/>
    <dgm:cxn modelId="{040E88CC-DB4D-475C-93B4-5FB5BA7B6F83}" type="presOf" srcId="{1AE9E8EC-5276-4B9E-A88A-4B0FE191590B}" destId="{1482B85C-7B63-4ED4-A96A-55190DBF31E7}" srcOrd="0" destOrd="0" presId="urn:microsoft.com/office/officeart/2005/8/layout/target3"/>
    <dgm:cxn modelId="{B53DCF00-A034-4A31-A82D-7C2B4838BA3E}" type="presOf" srcId="{BC041D95-4BDD-464D-996E-80B5D14D6563}" destId="{66B39337-B7F9-427A-A3C7-02F086CA7CD2}" srcOrd="0" destOrd="0" presId="urn:microsoft.com/office/officeart/2005/8/layout/target3"/>
    <dgm:cxn modelId="{FA3D4D81-EE9E-40A4-8B3D-CB9C401DC405}" type="presParOf" srcId="{1482B85C-7B63-4ED4-A96A-55190DBF31E7}" destId="{BA9B6AAA-F522-4B7D-9633-68F249B91D2D}" srcOrd="0" destOrd="0" presId="urn:microsoft.com/office/officeart/2005/8/layout/target3"/>
    <dgm:cxn modelId="{45BA64E6-C337-45ED-BC73-A7EA001F44FB}" type="presParOf" srcId="{1482B85C-7B63-4ED4-A96A-55190DBF31E7}" destId="{0E8CA1A6-1C5A-41CD-9E9B-8F200942B0F2}" srcOrd="1" destOrd="0" presId="urn:microsoft.com/office/officeart/2005/8/layout/target3"/>
    <dgm:cxn modelId="{E8B180DA-E64E-4A9E-B442-9B8361C758E1}" type="presParOf" srcId="{1482B85C-7B63-4ED4-A96A-55190DBF31E7}" destId="{66B39337-B7F9-427A-A3C7-02F086CA7CD2}" srcOrd="2" destOrd="0" presId="urn:microsoft.com/office/officeart/2005/8/layout/target3"/>
    <dgm:cxn modelId="{8C311D57-D288-4D7C-99A9-49E29D745735}" type="presParOf" srcId="{1482B85C-7B63-4ED4-A96A-55190DBF31E7}" destId="{AE1FAA73-3D1A-4DF8-AB97-8AB673659301}" srcOrd="3" destOrd="0" presId="urn:microsoft.com/office/officeart/2005/8/layout/target3"/>
    <dgm:cxn modelId="{88AAABF1-30E7-40C9-B250-802093C512B7}" type="presParOf" srcId="{1482B85C-7B63-4ED4-A96A-55190DBF31E7}" destId="{638C7CAB-80E9-44D8-9F15-1929A6165B4C}" srcOrd="4" destOrd="0" presId="urn:microsoft.com/office/officeart/2005/8/layout/target3"/>
    <dgm:cxn modelId="{B39DBE79-BBE6-4FDA-B505-3515BB59EC76}" type="presParOf" srcId="{1482B85C-7B63-4ED4-A96A-55190DBF31E7}" destId="{D8A2E161-B5B4-48C0-A441-61693A129097}" srcOrd="5" destOrd="0" presId="urn:microsoft.com/office/officeart/2005/8/layout/target3"/>
    <dgm:cxn modelId="{CE26D9A6-CF4C-42A5-96FE-080E783303AB}" type="presParOf" srcId="{1482B85C-7B63-4ED4-A96A-55190DBF31E7}" destId="{B6C8E4E6-FB24-45C7-81AF-AA56C65E5EE0}" srcOrd="6" destOrd="0" presId="urn:microsoft.com/office/officeart/2005/8/layout/target3"/>
    <dgm:cxn modelId="{256F82AF-EF33-4E60-81B0-EF60651A1214}" type="presParOf" srcId="{1482B85C-7B63-4ED4-A96A-55190DBF31E7}" destId="{BBA41E99-AAC2-4257-BACD-FB7EE7C3C0D4}" srcOrd="7" destOrd="0" presId="urn:microsoft.com/office/officeart/2005/8/layout/target3"/>
    <dgm:cxn modelId="{FFC8FE33-D682-4C5D-BBB8-7060AB7E0E66}" type="presParOf" srcId="{1482B85C-7B63-4ED4-A96A-55190DBF31E7}" destId="{EE9C3E78-01F9-4116-B0F0-D1C26D1B6B1C}" srcOrd="8" destOrd="0" presId="urn:microsoft.com/office/officeart/2005/8/layout/target3"/>
    <dgm:cxn modelId="{E3486026-6062-48BF-A515-B39D6B3B9406}" type="presParOf" srcId="{1482B85C-7B63-4ED4-A96A-55190DBF31E7}" destId="{BF98979E-88E5-4AA0-97D0-64D570E2D349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DD92A2-3E7F-4B7F-A285-93493078C981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588029-9B16-4073-901C-EFECE51383A2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ОВ</a:t>
          </a:r>
        </a:p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СВ</a:t>
          </a:r>
          <a:endParaRPr lang="ru-RU" dirty="0"/>
        </a:p>
      </dgm:t>
    </dgm:pt>
    <dgm:pt modelId="{ABE2A4CF-3037-4D74-807B-0FED0488FB12}" type="parTrans" cxnId="{BBF031F9-114B-4C0D-B584-9022BE6AFD81}">
      <dgm:prSet/>
      <dgm:spPr/>
      <dgm:t>
        <a:bodyPr/>
        <a:lstStyle/>
        <a:p>
          <a:endParaRPr lang="ru-RU"/>
        </a:p>
      </dgm:t>
    </dgm:pt>
    <dgm:pt modelId="{CACB3968-0BE2-419B-9CAB-0CCB1D46F304}" type="sibTrans" cxnId="{BBF031F9-114B-4C0D-B584-9022BE6AFD81}">
      <dgm:prSet/>
      <dgm:spPr/>
      <dgm:t>
        <a:bodyPr/>
        <a:lstStyle/>
        <a:p>
          <a:endParaRPr lang="ru-RU"/>
        </a:p>
      </dgm:t>
    </dgm:pt>
    <dgm:pt modelId="{2C816979-0D04-4BEB-A927-2995AF6D2950}">
      <dgm:prSet phldrT="[Текст]" custT="1"/>
      <dgm:spPr/>
      <dgm:t>
        <a:bodyPr/>
        <a:lstStyle/>
        <a:p>
          <a:r>
            <a:rPr lang="ru-RU" sz="2400" b="1" dirty="0" smtClean="0"/>
            <a:t>У Вселенной есть предел? </a:t>
          </a:r>
        </a:p>
        <a:p>
          <a:r>
            <a:rPr lang="ru-RU" sz="2400" b="1" dirty="0" smtClean="0"/>
            <a:t>Сколько лет я буду жить?</a:t>
          </a:r>
          <a:endParaRPr lang="ru-RU" sz="2400" b="1" dirty="0"/>
        </a:p>
      </dgm:t>
    </dgm:pt>
    <dgm:pt modelId="{BA5E1405-FD38-422D-B31F-D934B8F0A1D8}" type="parTrans" cxnId="{2E6ECB61-FDF9-437E-B9D0-3FB5DCC8B7A9}">
      <dgm:prSet/>
      <dgm:spPr/>
      <dgm:t>
        <a:bodyPr/>
        <a:lstStyle/>
        <a:p>
          <a:endParaRPr lang="ru-RU"/>
        </a:p>
      </dgm:t>
    </dgm:pt>
    <dgm:pt modelId="{E7FD4FC3-F20E-46B6-9ABD-E96984EF33CF}" type="sibTrans" cxnId="{2E6ECB61-FDF9-437E-B9D0-3FB5DCC8B7A9}">
      <dgm:prSet/>
      <dgm:spPr/>
      <dgm:t>
        <a:bodyPr/>
        <a:lstStyle/>
        <a:p>
          <a:endParaRPr lang="ru-RU"/>
        </a:p>
      </dgm:t>
    </dgm:pt>
    <dgm:pt modelId="{CB81AFD3-AB9B-4A8F-A4C4-62CB8C13C896}" type="pres">
      <dgm:prSet presAssocID="{88DD92A2-3E7F-4B7F-A285-93493078C981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178225E-0C62-405B-B042-C08452668858}" type="pres">
      <dgm:prSet presAssocID="{88DD92A2-3E7F-4B7F-A285-93493078C981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F6BE3-1037-463A-940B-B8B0B501015D}" type="pres">
      <dgm:prSet presAssocID="{88DD92A2-3E7F-4B7F-A285-93493078C981}" presName="LeftNode" presStyleLbl="bgImgPlace1" presStyleIdx="0" presStyleCnt="2" custScaleX="167291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20AABB60-B7EA-4EA8-977B-63C6B3FDE648}" type="pres">
      <dgm:prSet presAssocID="{88DD92A2-3E7F-4B7F-A285-93493078C981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F8111-15E7-4C8A-8A33-A2EB1F05E04E}" type="pres">
      <dgm:prSet presAssocID="{88DD92A2-3E7F-4B7F-A285-93493078C981}" presName="RightNode" presStyleLbl="bgImgPlace1" presStyleIdx="1" presStyleCnt="2" custScaleX="18914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3A8B759-4E37-4E62-A4FF-0B8F3BC96AA6}" type="pres">
      <dgm:prSet presAssocID="{88DD92A2-3E7F-4B7F-A285-93493078C981}" presName="TopArrow" presStyleLbl="node1" presStyleIdx="0" presStyleCnt="2"/>
      <dgm:spPr/>
    </dgm:pt>
    <dgm:pt modelId="{D267E7B9-BDDB-4EE2-8BD7-D82E7EA650DA}" type="pres">
      <dgm:prSet presAssocID="{88DD92A2-3E7F-4B7F-A285-93493078C981}" presName="BottomArrow" presStyleLbl="node1" presStyleIdx="1" presStyleCnt="2"/>
      <dgm:spPr/>
    </dgm:pt>
  </dgm:ptLst>
  <dgm:cxnLst>
    <dgm:cxn modelId="{D210BB87-590C-40B0-B247-1B1AAF91A91B}" type="presOf" srcId="{2C816979-0D04-4BEB-A927-2995AF6D2950}" destId="{4B5F8111-15E7-4C8A-8A33-A2EB1F05E04E}" srcOrd="1" destOrd="0" presId="urn:microsoft.com/office/officeart/2009/layout/ReverseList"/>
    <dgm:cxn modelId="{FDC0DA11-0E8A-41EB-A0CD-12DCBAC78414}" type="presOf" srcId="{2C816979-0D04-4BEB-A927-2995AF6D2950}" destId="{20AABB60-B7EA-4EA8-977B-63C6B3FDE648}" srcOrd="0" destOrd="0" presId="urn:microsoft.com/office/officeart/2009/layout/ReverseList"/>
    <dgm:cxn modelId="{62BF1205-965E-468D-B64C-91127AE73692}" type="presOf" srcId="{88DD92A2-3E7F-4B7F-A285-93493078C981}" destId="{CB81AFD3-AB9B-4A8F-A4C4-62CB8C13C896}" srcOrd="0" destOrd="0" presId="urn:microsoft.com/office/officeart/2009/layout/ReverseList"/>
    <dgm:cxn modelId="{46B29D34-0949-422C-8B1B-6AC9A79E58C0}" type="presOf" srcId="{A6588029-9B16-4073-901C-EFECE51383A2}" destId="{4ECF6BE3-1037-463A-940B-B8B0B501015D}" srcOrd="1" destOrd="0" presId="urn:microsoft.com/office/officeart/2009/layout/ReverseList"/>
    <dgm:cxn modelId="{BBF031F9-114B-4C0D-B584-9022BE6AFD81}" srcId="{88DD92A2-3E7F-4B7F-A285-93493078C981}" destId="{A6588029-9B16-4073-901C-EFECE51383A2}" srcOrd="0" destOrd="0" parTransId="{ABE2A4CF-3037-4D74-807B-0FED0488FB12}" sibTransId="{CACB3968-0BE2-419B-9CAB-0CCB1D46F304}"/>
    <dgm:cxn modelId="{2E6ECB61-FDF9-437E-B9D0-3FB5DCC8B7A9}" srcId="{88DD92A2-3E7F-4B7F-A285-93493078C981}" destId="{2C816979-0D04-4BEB-A927-2995AF6D2950}" srcOrd="1" destOrd="0" parTransId="{BA5E1405-FD38-422D-B31F-D934B8F0A1D8}" sibTransId="{E7FD4FC3-F20E-46B6-9ABD-E96984EF33CF}"/>
    <dgm:cxn modelId="{0510D7B3-BEF6-4979-934F-CC7ADB1023A6}" type="presOf" srcId="{A6588029-9B16-4073-901C-EFECE51383A2}" destId="{E178225E-0C62-405B-B042-C08452668858}" srcOrd="0" destOrd="0" presId="urn:microsoft.com/office/officeart/2009/layout/ReverseList"/>
    <dgm:cxn modelId="{36542A10-AA80-4E95-AFE6-835256CC2060}" type="presParOf" srcId="{CB81AFD3-AB9B-4A8F-A4C4-62CB8C13C896}" destId="{E178225E-0C62-405B-B042-C08452668858}" srcOrd="0" destOrd="0" presId="urn:microsoft.com/office/officeart/2009/layout/ReverseList"/>
    <dgm:cxn modelId="{A68B80B2-A76C-4243-9DF1-19C1FDCAC720}" type="presParOf" srcId="{CB81AFD3-AB9B-4A8F-A4C4-62CB8C13C896}" destId="{4ECF6BE3-1037-463A-940B-B8B0B501015D}" srcOrd="1" destOrd="0" presId="urn:microsoft.com/office/officeart/2009/layout/ReverseList"/>
    <dgm:cxn modelId="{C43AF68F-7A0F-424F-A8DB-F88AD3CD537E}" type="presParOf" srcId="{CB81AFD3-AB9B-4A8F-A4C4-62CB8C13C896}" destId="{20AABB60-B7EA-4EA8-977B-63C6B3FDE648}" srcOrd="2" destOrd="0" presId="urn:microsoft.com/office/officeart/2009/layout/ReverseList"/>
    <dgm:cxn modelId="{38957680-0337-45D2-AB47-D57FB8752A79}" type="presParOf" srcId="{CB81AFD3-AB9B-4A8F-A4C4-62CB8C13C896}" destId="{4B5F8111-15E7-4C8A-8A33-A2EB1F05E04E}" srcOrd="3" destOrd="0" presId="urn:microsoft.com/office/officeart/2009/layout/ReverseList"/>
    <dgm:cxn modelId="{9111B2B4-4B49-4251-A8CA-1E3A19DD52D5}" type="presParOf" srcId="{CB81AFD3-AB9B-4A8F-A4C4-62CB8C13C896}" destId="{73A8B759-4E37-4E62-A4FF-0B8F3BC96AA6}" srcOrd="4" destOrd="0" presId="urn:microsoft.com/office/officeart/2009/layout/ReverseList"/>
    <dgm:cxn modelId="{28C257B4-398C-435D-AF00-F45159A10756}" type="presParOf" srcId="{CB81AFD3-AB9B-4A8F-A4C4-62CB8C13C896}" destId="{D267E7B9-BDDB-4EE2-8BD7-D82E7EA650DA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00737D-784A-4AF0-854D-BFCD48ED2E04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76B75E-C6DF-408E-B72B-EF4FA2A00785}">
      <dgm:prSet phldrT="[Текст]" custT="1"/>
      <dgm:spPr/>
      <dgm:t>
        <a:bodyPr/>
        <a:lstStyle/>
        <a:p>
          <a:r>
            <a:rPr lang="ru-RU" sz="4400" b="1" dirty="0" smtClean="0">
              <a:solidFill>
                <a:schemeClr val="accent1">
                  <a:lumMod val="50000"/>
                </a:schemeClr>
              </a:solidFill>
            </a:rPr>
            <a:t>КВ</a:t>
          </a:r>
        </a:p>
        <a:p>
          <a:r>
            <a:rPr lang="ru-RU" sz="4400" b="1" dirty="0" smtClean="0">
              <a:solidFill>
                <a:schemeClr val="accent1">
                  <a:lumMod val="50000"/>
                </a:schemeClr>
              </a:solidFill>
            </a:rPr>
            <a:t>ФВ</a:t>
          </a:r>
          <a:endParaRPr lang="ru-RU" sz="4400" dirty="0"/>
        </a:p>
      </dgm:t>
    </dgm:pt>
    <dgm:pt modelId="{0BC3AE46-DEFC-4E1A-94CB-226EE052E5D1}" type="parTrans" cxnId="{62E5BFE3-1683-479C-B8CB-01C193329DC7}">
      <dgm:prSet/>
      <dgm:spPr/>
      <dgm:t>
        <a:bodyPr/>
        <a:lstStyle/>
        <a:p>
          <a:endParaRPr lang="ru-RU"/>
        </a:p>
      </dgm:t>
    </dgm:pt>
    <dgm:pt modelId="{804667DA-A40D-49D8-9318-BCDBD1F19CDB}" type="sibTrans" cxnId="{62E5BFE3-1683-479C-B8CB-01C193329DC7}">
      <dgm:prSet/>
      <dgm:spPr/>
      <dgm:t>
        <a:bodyPr/>
        <a:lstStyle/>
        <a:p>
          <a:endParaRPr lang="ru-RU"/>
        </a:p>
      </dgm:t>
    </dgm:pt>
    <dgm:pt modelId="{A3CBA797-A1DB-4409-B695-6C6BF11BF53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2">
                  <a:lumMod val="10000"/>
                </a:schemeClr>
              </a:solidFill>
              <a:effectLst/>
            </a:rPr>
            <a:t>Почему в древности было столько войн?</a:t>
          </a:r>
        </a:p>
        <a:p>
          <a:r>
            <a:rPr lang="ru-RU" sz="2400" b="1" dirty="0" smtClean="0">
              <a:solidFill>
                <a:schemeClr val="bg2">
                  <a:lumMod val="10000"/>
                </a:schemeClr>
              </a:solidFill>
              <a:effectLst/>
            </a:rPr>
            <a:t>Сколько планет в Солнечной системе? </a:t>
          </a:r>
        </a:p>
        <a:p>
          <a:endParaRPr lang="ru-RU" sz="3200" dirty="0"/>
        </a:p>
      </dgm:t>
    </dgm:pt>
    <dgm:pt modelId="{3426325E-681D-4D4B-88C2-BBF8FEF7664A}" type="parTrans" cxnId="{4C61DBC7-04C9-4DD6-AB6A-9B9D9BD0D63D}">
      <dgm:prSet/>
      <dgm:spPr/>
      <dgm:t>
        <a:bodyPr/>
        <a:lstStyle/>
        <a:p>
          <a:endParaRPr lang="ru-RU"/>
        </a:p>
      </dgm:t>
    </dgm:pt>
    <dgm:pt modelId="{E3D8C719-88D9-4049-9EA1-FA08F1340B11}" type="sibTrans" cxnId="{4C61DBC7-04C9-4DD6-AB6A-9B9D9BD0D63D}">
      <dgm:prSet/>
      <dgm:spPr/>
      <dgm:t>
        <a:bodyPr/>
        <a:lstStyle/>
        <a:p>
          <a:endParaRPr lang="ru-RU"/>
        </a:p>
      </dgm:t>
    </dgm:pt>
    <dgm:pt modelId="{B3A7574B-7240-4F22-AE84-44E6D58ADDC1}" type="pres">
      <dgm:prSet presAssocID="{2800737D-784A-4AF0-854D-BFCD48ED2E04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15F2A19-3031-4466-818D-498F418E8885}" type="pres">
      <dgm:prSet presAssocID="{2800737D-784A-4AF0-854D-BFCD48ED2E04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100ED-8665-4745-A83A-AF6D1EC7EA3D}" type="pres">
      <dgm:prSet presAssocID="{2800737D-784A-4AF0-854D-BFCD48ED2E04}" presName="LeftNode" presStyleLbl="bgImgPlace1" presStyleIdx="0" presStyleCnt="2" custScaleX="227372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5CD3E089-10BD-4CB3-A9B6-2482E01897EF}" type="pres">
      <dgm:prSet presAssocID="{2800737D-784A-4AF0-854D-BFCD48ED2E04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D96AB-CAE0-4534-BA68-255FECA0AFBB}" type="pres">
      <dgm:prSet presAssocID="{2800737D-784A-4AF0-854D-BFCD48ED2E04}" presName="RightNode" presStyleLbl="bgImgPlace1" presStyleIdx="1" presStyleCnt="2" custScaleX="26368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5F2998A-CBBD-481B-96BF-9B8A047C0CB9}" type="pres">
      <dgm:prSet presAssocID="{2800737D-784A-4AF0-854D-BFCD48ED2E04}" presName="TopArrow" presStyleLbl="node1" presStyleIdx="0" presStyleCnt="2"/>
      <dgm:spPr/>
    </dgm:pt>
    <dgm:pt modelId="{EBEBBAB7-E723-47C0-AB0D-DB4A850CBE62}" type="pres">
      <dgm:prSet presAssocID="{2800737D-784A-4AF0-854D-BFCD48ED2E04}" presName="BottomArrow" presStyleLbl="node1" presStyleIdx="1" presStyleCnt="2"/>
      <dgm:spPr/>
    </dgm:pt>
  </dgm:ptLst>
  <dgm:cxnLst>
    <dgm:cxn modelId="{6C431114-1D89-40A5-BD54-C60A52FDEF44}" type="presOf" srcId="{A3CBA797-A1DB-4409-B695-6C6BF11BF530}" destId="{C40D96AB-CAE0-4534-BA68-255FECA0AFBB}" srcOrd="1" destOrd="0" presId="urn:microsoft.com/office/officeart/2009/layout/ReverseList"/>
    <dgm:cxn modelId="{4C61DBC7-04C9-4DD6-AB6A-9B9D9BD0D63D}" srcId="{2800737D-784A-4AF0-854D-BFCD48ED2E04}" destId="{A3CBA797-A1DB-4409-B695-6C6BF11BF530}" srcOrd="1" destOrd="0" parTransId="{3426325E-681D-4D4B-88C2-BBF8FEF7664A}" sibTransId="{E3D8C719-88D9-4049-9EA1-FA08F1340B11}"/>
    <dgm:cxn modelId="{137ECF29-189A-40E1-8995-53B2135579DE}" type="presOf" srcId="{9D76B75E-C6DF-408E-B72B-EF4FA2A00785}" destId="{415F2A19-3031-4466-818D-498F418E8885}" srcOrd="0" destOrd="0" presId="urn:microsoft.com/office/officeart/2009/layout/ReverseList"/>
    <dgm:cxn modelId="{62E5BFE3-1683-479C-B8CB-01C193329DC7}" srcId="{2800737D-784A-4AF0-854D-BFCD48ED2E04}" destId="{9D76B75E-C6DF-408E-B72B-EF4FA2A00785}" srcOrd="0" destOrd="0" parTransId="{0BC3AE46-DEFC-4E1A-94CB-226EE052E5D1}" sibTransId="{804667DA-A40D-49D8-9318-BCDBD1F19CDB}"/>
    <dgm:cxn modelId="{43D1CFE7-7D44-4D61-B6EF-43E6ED7B278A}" type="presOf" srcId="{2800737D-784A-4AF0-854D-BFCD48ED2E04}" destId="{B3A7574B-7240-4F22-AE84-44E6D58ADDC1}" srcOrd="0" destOrd="0" presId="urn:microsoft.com/office/officeart/2009/layout/ReverseList"/>
    <dgm:cxn modelId="{4209D219-B087-490E-9BB5-E5598262356A}" type="presOf" srcId="{A3CBA797-A1DB-4409-B695-6C6BF11BF530}" destId="{5CD3E089-10BD-4CB3-A9B6-2482E01897EF}" srcOrd="0" destOrd="0" presId="urn:microsoft.com/office/officeart/2009/layout/ReverseList"/>
    <dgm:cxn modelId="{FFBC5ED8-FE6C-4BEC-9DCB-338DDEFD65DB}" type="presOf" srcId="{9D76B75E-C6DF-408E-B72B-EF4FA2A00785}" destId="{862100ED-8665-4745-A83A-AF6D1EC7EA3D}" srcOrd="1" destOrd="0" presId="urn:microsoft.com/office/officeart/2009/layout/ReverseList"/>
    <dgm:cxn modelId="{06160F66-6590-4B2D-B258-2D9DBF0F00F9}" type="presParOf" srcId="{B3A7574B-7240-4F22-AE84-44E6D58ADDC1}" destId="{415F2A19-3031-4466-818D-498F418E8885}" srcOrd="0" destOrd="0" presId="urn:microsoft.com/office/officeart/2009/layout/ReverseList"/>
    <dgm:cxn modelId="{C7303440-5B55-4CCD-B091-C95CDA8C8904}" type="presParOf" srcId="{B3A7574B-7240-4F22-AE84-44E6D58ADDC1}" destId="{862100ED-8665-4745-A83A-AF6D1EC7EA3D}" srcOrd="1" destOrd="0" presId="urn:microsoft.com/office/officeart/2009/layout/ReverseList"/>
    <dgm:cxn modelId="{4DB5B37B-B572-4F3E-8A40-1DF93A5215A0}" type="presParOf" srcId="{B3A7574B-7240-4F22-AE84-44E6D58ADDC1}" destId="{5CD3E089-10BD-4CB3-A9B6-2482E01897EF}" srcOrd="2" destOrd="0" presId="urn:microsoft.com/office/officeart/2009/layout/ReverseList"/>
    <dgm:cxn modelId="{EF72E5D1-A479-4819-ADD5-90F11FF1F6ED}" type="presParOf" srcId="{B3A7574B-7240-4F22-AE84-44E6D58ADDC1}" destId="{C40D96AB-CAE0-4534-BA68-255FECA0AFBB}" srcOrd="3" destOrd="0" presId="urn:microsoft.com/office/officeart/2009/layout/ReverseList"/>
    <dgm:cxn modelId="{047E626E-0D14-414E-981B-4FA73BD6E28B}" type="presParOf" srcId="{B3A7574B-7240-4F22-AE84-44E6D58ADDC1}" destId="{35F2998A-CBBD-481B-96BF-9B8A047C0CB9}" srcOrd="4" destOrd="0" presId="urn:microsoft.com/office/officeart/2009/layout/ReverseList"/>
    <dgm:cxn modelId="{1876907D-6775-4E8E-A07F-93399F9CF956}" type="presParOf" srcId="{B3A7574B-7240-4F22-AE84-44E6D58ADDC1}" destId="{EBEBBAB7-E723-47C0-AB0D-DB4A850CBE62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A86450-A4FC-4210-9094-AB0AB29FB421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186F99E-F685-44BE-BD3C-E66789BF28B9}">
      <dgm:prSet phldrT="[Текст]"/>
      <dgm:spPr/>
      <dgm:t>
        <a:bodyPr/>
        <a:lstStyle/>
        <a:p>
          <a:pPr algn="ctr"/>
          <a:r>
            <a:rPr lang="ru-RU" b="1" u="sng" dirty="0" smtClean="0"/>
            <a:t>КВ/ФВ ; ОВ/СВ = </a:t>
          </a:r>
          <a:r>
            <a:rPr lang="ru-RU" b="1" dirty="0" smtClean="0">
              <a:solidFill>
                <a:schemeClr val="bg2">
                  <a:lumMod val="10000"/>
                </a:schemeClr>
              </a:solidFill>
            </a:rPr>
            <a:t>Познавательная позиция</a:t>
          </a:r>
          <a:endParaRPr lang="ru-RU" b="1" dirty="0">
            <a:solidFill>
              <a:schemeClr val="bg2">
                <a:lumMod val="10000"/>
              </a:schemeClr>
            </a:solidFill>
          </a:endParaRPr>
        </a:p>
      </dgm:t>
    </dgm:pt>
    <dgm:pt modelId="{41C10B15-7C5B-46DA-94EA-0FCBEC11DAF6}" type="parTrans" cxnId="{82D7A979-961C-4D81-B81E-02B26C627403}">
      <dgm:prSet/>
      <dgm:spPr/>
      <dgm:t>
        <a:bodyPr/>
        <a:lstStyle/>
        <a:p>
          <a:endParaRPr lang="ru-RU"/>
        </a:p>
      </dgm:t>
    </dgm:pt>
    <dgm:pt modelId="{D6D594BB-5034-403C-B4F9-A0D545EBB2E3}" type="sibTrans" cxnId="{82D7A979-961C-4D81-B81E-02B26C627403}">
      <dgm:prSet/>
      <dgm:spPr/>
      <dgm:t>
        <a:bodyPr/>
        <a:lstStyle/>
        <a:p>
          <a:endParaRPr lang="ru-RU"/>
        </a:p>
      </dgm:t>
    </dgm:pt>
    <dgm:pt modelId="{B60F86D9-7181-4E7C-A6B6-D0A0C4D863C7}" type="pres">
      <dgm:prSet presAssocID="{70A86450-A4FC-4210-9094-AB0AB29FB421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EC3AAC-CBA7-40DD-89E6-54F6A5EB0AC9}" type="pres">
      <dgm:prSet presAssocID="{70A86450-A4FC-4210-9094-AB0AB29FB421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1D947-5D0E-43A7-89D7-B006DC0C5FDF}" type="pres">
      <dgm:prSet presAssocID="{70A86450-A4FC-4210-9094-AB0AB29FB421}" presName="LeftNode" presStyleLbl="bgImgPlace1" presStyleIdx="0" presStyleCnt="1" custScaleX="300280" custScaleY="59831" custLinFactNeighborX="-15275" custLinFactNeighborY="14733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</dgm:ptLst>
  <dgm:cxnLst>
    <dgm:cxn modelId="{A864975F-88B7-48EC-8FD9-DDCF08B4E596}" type="presOf" srcId="{5186F99E-F685-44BE-BD3C-E66789BF28B9}" destId="{AAEC3AAC-CBA7-40DD-89E6-54F6A5EB0AC9}" srcOrd="0" destOrd="0" presId="urn:microsoft.com/office/officeart/2009/layout/ReverseList"/>
    <dgm:cxn modelId="{114B1B39-B7F1-409A-B1B0-729E2113B033}" type="presOf" srcId="{5186F99E-F685-44BE-BD3C-E66789BF28B9}" destId="{3D21D947-5D0E-43A7-89D7-B006DC0C5FDF}" srcOrd="1" destOrd="0" presId="urn:microsoft.com/office/officeart/2009/layout/ReverseList"/>
    <dgm:cxn modelId="{E01FEB6D-0DE2-4839-84EE-67C0D16B600C}" type="presOf" srcId="{70A86450-A4FC-4210-9094-AB0AB29FB421}" destId="{B60F86D9-7181-4E7C-A6B6-D0A0C4D863C7}" srcOrd="0" destOrd="0" presId="urn:microsoft.com/office/officeart/2009/layout/ReverseList"/>
    <dgm:cxn modelId="{82D7A979-961C-4D81-B81E-02B26C627403}" srcId="{70A86450-A4FC-4210-9094-AB0AB29FB421}" destId="{5186F99E-F685-44BE-BD3C-E66789BF28B9}" srcOrd="0" destOrd="0" parTransId="{41C10B15-7C5B-46DA-94EA-0FCBEC11DAF6}" sibTransId="{D6D594BB-5034-403C-B4F9-A0D545EBB2E3}"/>
    <dgm:cxn modelId="{1A0D2F62-5E4D-4DBA-88AA-2C20DE87984A}" type="presParOf" srcId="{B60F86D9-7181-4E7C-A6B6-D0A0C4D863C7}" destId="{AAEC3AAC-CBA7-40DD-89E6-54F6A5EB0AC9}" srcOrd="0" destOrd="0" presId="urn:microsoft.com/office/officeart/2009/layout/ReverseList"/>
    <dgm:cxn modelId="{2A1DA110-A1D1-49E6-BFF7-DC3A9B6DE596}" type="presParOf" srcId="{B60F86D9-7181-4E7C-A6B6-D0A0C4D863C7}" destId="{3D21D947-5D0E-43A7-89D7-B006DC0C5FDF}" srcOrd="1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9B6AAA-F522-4B7D-9633-68F249B91D2D}">
      <dsp:nvSpPr>
        <dsp:cNvPr id="0" name=""/>
        <dsp:cNvSpPr/>
      </dsp:nvSpPr>
      <dsp:spPr>
        <a:xfrm>
          <a:off x="0" y="0"/>
          <a:ext cx="5760639" cy="576063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39337-B7F9-427A-A3C7-02F086CA7CD2}">
      <dsp:nvSpPr>
        <dsp:cNvPr id="0" name=""/>
        <dsp:cNvSpPr/>
      </dsp:nvSpPr>
      <dsp:spPr>
        <a:xfrm>
          <a:off x="2880319" y="0"/>
          <a:ext cx="8928992" cy="57606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Предсказательная сила конкретных переменных ослабевает с течением времени из-за огромной сложности совокупного взаимодействия факторов.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Одаренность - результат развивающегося взаимодействия когнитивных и психосоциальных переменных и на разных этапах развития одаренности  можно выделить как общие медиаторы этого процесса, так и специфические, важные  для перехода от одного этапа к другому.</a:t>
          </a:r>
          <a:endParaRPr lang="ru-RU" sz="1600" kern="1200" dirty="0"/>
        </a:p>
      </dsp:txBody>
      <dsp:txXfrm>
        <a:off x="2880319" y="0"/>
        <a:ext cx="4464496" cy="2736303"/>
      </dsp:txXfrm>
    </dsp:sp>
    <dsp:sp modelId="{638C7CAB-80E9-44D8-9F15-1929A6165B4C}">
      <dsp:nvSpPr>
        <dsp:cNvPr id="0" name=""/>
        <dsp:cNvSpPr/>
      </dsp:nvSpPr>
      <dsp:spPr>
        <a:xfrm>
          <a:off x="1512167" y="2736303"/>
          <a:ext cx="2736303" cy="273630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2E161-B5B4-48C0-A441-61693A129097}">
      <dsp:nvSpPr>
        <dsp:cNvPr id="0" name=""/>
        <dsp:cNvSpPr/>
      </dsp:nvSpPr>
      <dsp:spPr>
        <a:xfrm>
          <a:off x="2844157" y="3591043"/>
          <a:ext cx="8928992" cy="20522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Есть специфические медиаторы, важные  для развития одаренности в определенной области (еще очень плохо изучены)</a:t>
          </a:r>
          <a:endParaRPr lang="ru-RU" sz="2400" kern="1200" dirty="0"/>
        </a:p>
      </dsp:txBody>
      <dsp:txXfrm>
        <a:off x="2844157" y="3591043"/>
        <a:ext cx="4464496" cy="2052227"/>
      </dsp:txXfrm>
    </dsp:sp>
    <dsp:sp modelId="{BBA41E99-AAC2-4257-BACD-FB7EE7C3C0D4}">
      <dsp:nvSpPr>
        <dsp:cNvPr id="0" name=""/>
        <dsp:cNvSpPr/>
      </dsp:nvSpPr>
      <dsp:spPr>
        <a:xfrm>
          <a:off x="7344816" y="0"/>
          <a:ext cx="4464496" cy="2736303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В период дошкольного и школьного возраста одаренность рассматривается как </a:t>
          </a:r>
          <a:r>
            <a:rPr lang="ru-RU" sz="2800" i="1" kern="1200" dirty="0" smtClean="0"/>
            <a:t>потенциал. </a:t>
          </a:r>
          <a:endParaRPr lang="ru-RU" sz="2800" kern="1200" dirty="0"/>
        </a:p>
      </dsp:txBody>
      <dsp:txXfrm>
        <a:off x="7344816" y="0"/>
        <a:ext cx="4464496" cy="2736303"/>
      </dsp:txXfrm>
    </dsp:sp>
    <dsp:sp modelId="{BF98979E-88E5-4AA0-97D0-64D570E2D349}">
      <dsp:nvSpPr>
        <dsp:cNvPr id="0" name=""/>
        <dsp:cNvSpPr/>
      </dsp:nvSpPr>
      <dsp:spPr>
        <a:xfrm>
          <a:off x="7344816" y="2736303"/>
          <a:ext cx="4464496" cy="2736303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Значимость развития и обучения в определенной области таланта.</a:t>
          </a:r>
          <a:endParaRPr lang="ru-RU" sz="2800" kern="1200" dirty="0"/>
        </a:p>
      </dsp:txBody>
      <dsp:txXfrm>
        <a:off x="7344816" y="2736303"/>
        <a:ext cx="4464496" cy="27363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CF6BE3-1037-463A-940B-B8B0B501015D}">
      <dsp:nvSpPr>
        <dsp:cNvPr id="0" name=""/>
        <dsp:cNvSpPr/>
      </dsp:nvSpPr>
      <dsp:spPr>
        <a:xfrm rot="16200000">
          <a:off x="325123" y="595703"/>
          <a:ext cx="2234101" cy="228397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254000" rIns="228600" bIns="2540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accent1">
                  <a:lumMod val="50000"/>
                </a:schemeClr>
              </a:solidFill>
            </a:rPr>
            <a:t>ОВ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accent1">
                  <a:lumMod val="50000"/>
                </a:schemeClr>
              </a:solidFill>
            </a:rPr>
            <a:t>СВ</a:t>
          </a:r>
          <a:endParaRPr lang="ru-RU" sz="4000" kern="1200" dirty="0"/>
        </a:p>
      </dsp:txBody>
      <dsp:txXfrm rot="16200000">
        <a:off x="325123" y="595703"/>
        <a:ext cx="2234101" cy="2283978"/>
      </dsp:txXfrm>
    </dsp:sp>
    <dsp:sp modelId="{4B5F8111-15E7-4C8A-8A33-A2EB1F05E04E}">
      <dsp:nvSpPr>
        <dsp:cNvPr id="0" name=""/>
        <dsp:cNvSpPr/>
      </dsp:nvSpPr>
      <dsp:spPr>
        <a:xfrm rot="5400000">
          <a:off x="1752390" y="446547"/>
          <a:ext cx="2234101" cy="258229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52400" rIns="91440" bIns="1524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 Вселенной есть предел?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Сколько лет я буду жить?</a:t>
          </a:r>
          <a:endParaRPr lang="ru-RU" sz="2400" b="1" kern="1200" dirty="0"/>
        </a:p>
      </dsp:txBody>
      <dsp:txXfrm rot="5400000">
        <a:off x="1752390" y="446547"/>
        <a:ext cx="2234101" cy="2582290"/>
      </dsp:txXfrm>
    </dsp:sp>
    <dsp:sp modelId="{73A8B759-4E37-4E62-A4FF-0B8F3BC96AA6}">
      <dsp:nvSpPr>
        <dsp:cNvPr id="0" name=""/>
        <dsp:cNvSpPr/>
      </dsp:nvSpPr>
      <dsp:spPr>
        <a:xfrm>
          <a:off x="1442034" y="0"/>
          <a:ext cx="1427267" cy="142719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7E7B9-BDDB-4EE2-8BD7-D82E7EA650DA}">
      <dsp:nvSpPr>
        <dsp:cNvPr id="0" name=""/>
        <dsp:cNvSpPr/>
      </dsp:nvSpPr>
      <dsp:spPr>
        <a:xfrm rot="10800000">
          <a:off x="1442034" y="2047839"/>
          <a:ext cx="1427267" cy="142719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2100ED-8665-4745-A83A-AF6D1EC7EA3D}">
      <dsp:nvSpPr>
        <dsp:cNvPr id="0" name=""/>
        <dsp:cNvSpPr/>
      </dsp:nvSpPr>
      <dsp:spPr>
        <a:xfrm rot="16200000">
          <a:off x="999554" y="180727"/>
          <a:ext cx="2175815" cy="302326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279400" rIns="251460" bIns="27940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chemeClr val="accent1">
                  <a:lumMod val="50000"/>
                </a:schemeClr>
              </a:solidFill>
            </a:rPr>
            <a:t>КВ</a:t>
          </a:r>
        </a:p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chemeClr val="accent1">
                  <a:lumMod val="50000"/>
                </a:schemeClr>
              </a:solidFill>
            </a:rPr>
            <a:t>ФВ</a:t>
          </a:r>
          <a:endParaRPr lang="ru-RU" sz="4400" kern="1200" dirty="0"/>
        </a:p>
      </dsp:txBody>
      <dsp:txXfrm rot="16200000">
        <a:off x="999554" y="180727"/>
        <a:ext cx="2175815" cy="3023261"/>
      </dsp:txXfrm>
    </dsp:sp>
    <dsp:sp modelId="{C40D96AB-CAE0-4534-BA68-255FECA0AFBB}">
      <dsp:nvSpPr>
        <dsp:cNvPr id="0" name=""/>
        <dsp:cNvSpPr/>
      </dsp:nvSpPr>
      <dsp:spPr>
        <a:xfrm rot="5400000">
          <a:off x="2389585" y="-60698"/>
          <a:ext cx="2175815" cy="350611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52400" rIns="91440" bIns="1524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>
                  <a:lumMod val="10000"/>
                </a:schemeClr>
              </a:solidFill>
              <a:effectLst/>
            </a:rPr>
            <a:t>Почему в древности было столько войн?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>
                  <a:lumMod val="10000"/>
                </a:schemeClr>
              </a:solidFill>
              <a:effectLst/>
            </a:rPr>
            <a:t>Сколько планет в Солнечной системе?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5400000">
        <a:off x="2389585" y="-60698"/>
        <a:ext cx="2175815" cy="3506111"/>
      </dsp:txXfrm>
    </dsp:sp>
    <dsp:sp modelId="{35F2998A-CBBD-481B-96BF-9B8A047C0CB9}">
      <dsp:nvSpPr>
        <dsp:cNvPr id="0" name=""/>
        <dsp:cNvSpPr/>
      </dsp:nvSpPr>
      <dsp:spPr>
        <a:xfrm>
          <a:off x="2087326" y="0"/>
          <a:ext cx="1390031" cy="138996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BBAB7-E723-47C0-AB0D-DB4A850CBE62}">
      <dsp:nvSpPr>
        <dsp:cNvPr id="0" name=""/>
        <dsp:cNvSpPr/>
      </dsp:nvSpPr>
      <dsp:spPr>
        <a:xfrm rot="10800000">
          <a:off x="2087326" y="1994413"/>
          <a:ext cx="1390031" cy="138996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21D947-5D0E-43A7-89D7-B006DC0C5FDF}">
      <dsp:nvSpPr>
        <dsp:cNvPr id="0" name=""/>
        <dsp:cNvSpPr/>
      </dsp:nvSpPr>
      <dsp:spPr>
        <a:xfrm>
          <a:off x="1671928" y="933738"/>
          <a:ext cx="4023648" cy="1604552"/>
        </a:xfrm>
        <a:prstGeom prst="roundRect">
          <a:avLst>
            <a:gd name="adj" fmla="val 1667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52400" rIns="91440" bIns="15240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КВ/ФВ ; ОВ/СВ = </a:t>
          </a:r>
          <a:r>
            <a:rPr lang="ru-RU" sz="2400" b="1" kern="1200" dirty="0" smtClean="0">
              <a:solidFill>
                <a:schemeClr val="bg2">
                  <a:lumMod val="10000"/>
                </a:schemeClr>
              </a:solidFill>
            </a:rPr>
            <a:t>Познавательная позиция</a:t>
          </a:r>
          <a:endParaRPr lang="ru-RU" sz="2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671928" y="933738"/>
        <a:ext cx="4023648" cy="1604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BDACDC-6E63-4272-B3AC-CCF5CA6029F9}" type="datetime1">
              <a:rPr lang="ru-RU" smtClean="0"/>
              <a:pPr rtl="0"/>
              <a:t>03.03.2020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379994-B797-4915-BB7A-12D6CEBDCA03}" type="datetime1">
              <a:rPr lang="ru-RU" smtClean="0"/>
              <a:pPr rtl="0"/>
              <a:t>03.03.2020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502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C10C6A-66F6-4656-BD5A-C787A1F83051}" type="datetime1">
              <a:rPr lang="ru-RU" smtClean="0"/>
              <a:pPr rtl="0"/>
              <a:t>03.03.2020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686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CAEA8-596E-4ADA-B5C6-8A4218D28579}" type="datetime1">
              <a:rPr lang="ru-RU" smtClean="0"/>
              <a:pPr rtl="0"/>
              <a:t>03.03.2020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22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9CDD9C-ADF0-4A8E-89D7-BECA34527CD0}" type="datetime1">
              <a:rPr lang="ru-RU" smtClean="0"/>
              <a:pPr rtl="0"/>
              <a:t>03.03.2020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01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B38E33-CD8D-468C-AC4D-8EE3547B20B6}" type="datetime1">
              <a:rPr lang="ru-RU" smtClean="0"/>
              <a:pPr rtl="0"/>
              <a:t>03.03.2020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945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 rtl="0">
              <a:defRPr sz="6600" b="0" i="0" cap="none" baseline="0"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9BE440-AB8F-40F9-B469-1A59D2545CD3}" type="datetime1">
              <a:rPr lang="ru-RU" smtClean="0"/>
              <a:pPr rtl="0"/>
              <a:t>03.03.2020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699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3F9309-2CCA-4BCE-9CC0-3EE77B52DCAB}" type="datetime1">
              <a:rPr lang="ru-RU" smtClean="0"/>
              <a:pPr rtl="0"/>
              <a:t>03.03.2020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697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18821A-9448-46F0-B6E1-E60F48BE7F0B}" type="datetime1">
              <a:rPr lang="ru-RU" smtClean="0"/>
              <a:pPr rtl="0"/>
              <a:t>03.03.2020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123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544A87-C71B-4A39-B170-2D8A98D13A99}" type="datetime1">
              <a:rPr lang="ru-RU" smtClean="0"/>
              <a:pPr rtl="0"/>
              <a:t>03.03.2020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570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47BFD6-90C6-43D7-BD59-197B56E94537}" type="datetime1">
              <a:rPr lang="ru-RU" smtClean="0"/>
              <a:pPr rtl="0"/>
              <a:t>03.03.2020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201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861E71-FD8E-41DA-B28B-6587873E4DD2}" type="datetime1">
              <a:rPr lang="ru-RU" smtClean="0"/>
              <a:pPr rtl="0"/>
              <a:t>03.03.2020</a:t>
            </a:fld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828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9" name="Рисунок 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469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EFE7F42-9E58-4B67-8DDA-E2C75A491C90}" type="datetime1">
              <a:rPr lang="ru-RU" smtClean="0"/>
              <a:pPr rtl="0"/>
              <a:t>03.03.2020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ru-RU" sz="6000" dirty="0" smtClean="0"/>
              <a:t>И</a:t>
            </a:r>
            <a:r>
              <a:rPr lang="ru-RU" sz="6000" dirty="0" smtClean="0"/>
              <a:t>сследования одаренности и векторы образовательной политики 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2" y="4953000"/>
            <a:ext cx="9067799" cy="1066800"/>
          </a:xfrm>
        </p:spPr>
        <p:txBody>
          <a:bodyPr rtlCol="0">
            <a:noAutofit/>
          </a:bodyPr>
          <a:lstStyle/>
          <a:p>
            <a:pPr lvl="3" algn="l"/>
            <a:r>
              <a:rPr lang="ru-RU" sz="2400" b="1" dirty="0" smtClean="0">
                <a:solidFill>
                  <a:srgbClr val="002060"/>
                </a:solidFill>
              </a:rPr>
              <a:t>Н.Б.Шумакова, доктор психологических наук, </a:t>
            </a:r>
          </a:p>
          <a:p>
            <a:pPr lvl="3" algn="l"/>
            <a:r>
              <a:rPr lang="ru-RU" sz="2400" b="1" dirty="0" smtClean="0">
                <a:solidFill>
                  <a:srgbClr val="002060"/>
                </a:solidFill>
              </a:rPr>
              <a:t>ФГБНУ «Психологический институт РАО»</a:t>
            </a:r>
          </a:p>
          <a:p>
            <a:pPr lvl="3" algn="l"/>
            <a:r>
              <a:rPr lang="en-US" sz="2400" b="1" dirty="0" smtClean="0">
                <a:solidFill>
                  <a:srgbClr val="002060"/>
                </a:solidFill>
              </a:rPr>
              <a:t>n_shumakova@mail.ru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3" algn="l"/>
            <a:endParaRPr lang="ru-RU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56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60648"/>
            <a:ext cx="96012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Коэффициенты корреляций показателей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IQ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 1 до 17 лет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(Fullerton Longitudinal Study)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C:\Users\user\Downloads\IMG_20200303_1050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788" y="1124744"/>
            <a:ext cx="1127898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188640"/>
            <a:ext cx="9601200" cy="4747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чем свидетельствуют исследования? 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9756" y="836712"/>
          <a:ext cx="1180931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ceb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65212" y="1219200"/>
            <a:ext cx="3951533" cy="510540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780212" y="1295400"/>
            <a:ext cx="4648201" cy="41910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Дети, проявившие выдающиеся способности</a:t>
            </a:r>
          </a:p>
          <a:p>
            <a:endParaRPr lang="ru-RU" dirty="0" smtClean="0"/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«Потенциально одаренные»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2741612" y="1828800"/>
            <a:ext cx="4114800" cy="762000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741612" y="3505200"/>
            <a:ext cx="4191000" cy="838200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55612" y="152400"/>
            <a:ext cx="11353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Выявление и развитие одаренных детей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61764" y="548680"/>
            <a:ext cx="11614265" cy="543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Методика «Идеальный компьютер»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</a:rPr>
              <a:t>Гельфман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 Э.Г., Холодная М.А.) 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333772" y="908720"/>
          <a:ext cx="4460771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Объект 13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6310436" y="908720"/>
          <a:ext cx="5806381" cy="338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Схема 14"/>
          <p:cNvGraphicFramePr/>
          <p:nvPr>
            <p:extLst/>
          </p:nvPr>
        </p:nvGraphicFramePr>
        <p:xfrm>
          <a:off x="2422004" y="3429000"/>
          <a:ext cx="7776864" cy="2681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xmlns="" val="39246875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96" y="188640"/>
            <a:ext cx="11161240" cy="44732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влияния фактора образовательной среды на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 ПА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05780" y="692696"/>
          <a:ext cx="11305256" cy="60128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16424"/>
                <a:gridCol w="1728192"/>
                <a:gridCol w="1944216"/>
                <a:gridCol w="2135036"/>
                <a:gridCol w="1681388"/>
              </a:tblGrid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Сумма квадратов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(SS)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Критерий Фишера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(F)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Уровень значимости (р)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Размер эффекта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</a:t>
                      </a: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2)</a:t>
                      </a:r>
                    </a:p>
                  </a:txBody>
                  <a:tcPr marL="68580" marR="68580" marT="0" marB="0"/>
                </a:tc>
              </a:tr>
              <a:tr h="270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Общее количество вопросов (ОВ)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349,559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18,810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,160</a:t>
                      </a:r>
                    </a:p>
                  </a:txBody>
                  <a:tcPr marL="68580" marR="68580" marT="0" marB="0" anchor="ctr"/>
                </a:tc>
              </a:tr>
              <a:tr h="270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объективированных вопросов (О)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552,806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29,791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,231</a:t>
                      </a:r>
                    </a:p>
                  </a:txBody>
                  <a:tcPr marL="68580" marR="68580" marT="0" marB="0" anchor="ctr"/>
                </a:tc>
              </a:tr>
              <a:tr h="400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субъективированных вопросов (С)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57,584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6,173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,015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,059</a:t>
                      </a:r>
                    </a:p>
                  </a:txBody>
                  <a:tcPr marL="68580" marR="68580" marT="0" marB="0" anchor="ctr"/>
                </a:tc>
              </a:tr>
              <a:tr h="270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категориальных вопросов (К)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170,705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15,707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,137</a:t>
                      </a:r>
                    </a:p>
                  </a:txBody>
                  <a:tcPr marL="68580" marR="68580" marT="0" marB="0" anchor="ctr"/>
                </a:tc>
              </a:tr>
              <a:tr h="983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фактических вопросов (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Ф)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31,709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2,981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,087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,029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3704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892" y="116632"/>
            <a:ext cx="9601200" cy="7200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788" y="836712"/>
            <a:ext cx="11377264" cy="5328592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sz="2800" b="1" dirty="0">
                <a:solidFill>
                  <a:srgbClr val="002060"/>
                </a:solidFill>
              </a:rPr>
              <a:t>Э</a:t>
            </a:r>
            <a:r>
              <a:rPr lang="ru-RU" sz="2800" b="1" dirty="0" smtClean="0">
                <a:solidFill>
                  <a:srgbClr val="002060"/>
                </a:solidFill>
              </a:rPr>
              <a:t>ффект </a:t>
            </a:r>
            <a:r>
              <a:rPr lang="ru-RU" sz="2800" b="1" dirty="0">
                <a:solidFill>
                  <a:srgbClr val="002060"/>
                </a:solidFill>
              </a:rPr>
              <a:t>фактора образовательной среды </a:t>
            </a:r>
            <a:r>
              <a:rPr lang="ru-RU" sz="2800" b="1" dirty="0" smtClean="0">
                <a:solidFill>
                  <a:srgbClr val="002060"/>
                </a:solidFill>
              </a:rPr>
              <a:t>статистически значим </a:t>
            </a:r>
            <a:r>
              <a:rPr lang="ru-RU" sz="2800" b="1" dirty="0">
                <a:solidFill>
                  <a:srgbClr val="002060"/>
                </a:solidFill>
              </a:rPr>
              <a:t>для </a:t>
            </a:r>
            <a:r>
              <a:rPr lang="ru-RU" sz="2800" b="1" dirty="0" smtClean="0">
                <a:solidFill>
                  <a:srgbClr val="002060"/>
                </a:solidFill>
              </a:rPr>
              <a:t>показателей общего </a:t>
            </a:r>
            <a:r>
              <a:rPr lang="ru-RU" sz="2800" b="1" dirty="0">
                <a:solidFill>
                  <a:srgbClr val="002060"/>
                </a:solidFill>
              </a:rPr>
              <a:t>количества вопросов, количества объективированных и категориальных вопросов.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lvl="0" algn="just"/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>
                <a:solidFill>
                  <a:srgbClr val="002060"/>
                </a:solidFill>
              </a:rPr>
              <a:t>условиях </a:t>
            </a:r>
            <a:r>
              <a:rPr lang="ru-RU" sz="2800" b="1" dirty="0" smtClean="0">
                <a:solidFill>
                  <a:srgbClr val="002060"/>
                </a:solidFill>
              </a:rPr>
              <a:t>ТМДО младшие </a:t>
            </a:r>
            <a:r>
              <a:rPr lang="ru-RU" sz="2800" b="1" dirty="0">
                <a:solidFill>
                  <a:srgbClr val="002060"/>
                </a:solidFill>
              </a:rPr>
              <a:t>школьники проявляют более высокий уровень интенсивности, широты и глубины познавательной активности, чем их </a:t>
            </a:r>
            <a:r>
              <a:rPr lang="ru-RU" sz="2800" b="1" dirty="0" smtClean="0">
                <a:solidFill>
                  <a:srgbClr val="002060"/>
                </a:solidFill>
              </a:rPr>
              <a:t>сверстники</a:t>
            </a:r>
            <a:r>
              <a:rPr lang="ru-RU" sz="2800" b="1" dirty="0">
                <a:solidFill>
                  <a:srgbClr val="002060"/>
                </a:solidFill>
              </a:rPr>
              <a:t>, обучающиеся в типовой образовательной среде. </a:t>
            </a:r>
          </a:p>
          <a:p>
            <a:pPr lvl="0" algn="just"/>
            <a:r>
              <a:rPr lang="ru-RU" sz="2800" b="1" dirty="0">
                <a:solidFill>
                  <a:srgbClr val="002060"/>
                </a:solidFill>
              </a:rPr>
              <a:t>Интеллектуально одаренные младшие школьники в условиях </a:t>
            </a:r>
            <a:r>
              <a:rPr lang="ru-RU" sz="2800" b="1" dirty="0" smtClean="0">
                <a:solidFill>
                  <a:srgbClr val="002060"/>
                </a:solidFill>
              </a:rPr>
              <a:t>ТМДО достоверно </a:t>
            </a:r>
            <a:r>
              <a:rPr lang="ru-RU" sz="2800" b="1" dirty="0">
                <a:solidFill>
                  <a:srgbClr val="002060"/>
                </a:solidFill>
              </a:rPr>
              <a:t>превышают своих одаренных сверстников в условиях традиционного обучения как по количеству задаваемых вопросов, так и по количеству объективированных и категориальных  вопросов (р≤0.01), направленных на познание окружающего мира, принципов его устройства,  при этом они задают достоверно меньше субъективированных вопросов, что свидетельствует о наличии у них ярко выраженной открытой познавательной </a:t>
            </a:r>
            <a:r>
              <a:rPr lang="ru-RU" sz="2800" b="1" dirty="0" smtClean="0">
                <a:solidFill>
                  <a:srgbClr val="002060"/>
                </a:solidFill>
              </a:rPr>
              <a:t>позиции и способности к постановке проблем. </a:t>
            </a:r>
          </a:p>
          <a:p>
            <a:pPr marL="0" lvl="0" indent="0" algn="just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2200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228600"/>
            <a:ext cx="9601200" cy="5334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Проблемы, риски и вызовы времени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825" y="914400"/>
            <a:ext cx="11811000" cy="54864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Разрыв между теориями, исследованиями одаренности и практикой выявления и поддержки одаренных детей. 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Слабое звено –поддержка одаренных детей в условиях массовых школ.  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Разрозненность и фрагментарность исследований в области поддержки  одаренных детей, оценки последствий вмешательства. 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лонгитюдных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исследований развития одаренности в разных областях.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0412" y="4724400"/>
            <a:ext cx="9982200" cy="1295400"/>
          </a:xfrm>
        </p:spPr>
        <p:txBody>
          <a:bodyPr rtlCol="0">
            <a:normAutofit/>
          </a:bodyPr>
          <a:lstStyle/>
          <a:p>
            <a:pPr lvl="3" algn="l"/>
            <a:endParaRPr lang="ru-RU" sz="3000" b="1" dirty="0" smtClean="0">
              <a:solidFill>
                <a:srgbClr val="002060"/>
              </a:solidFill>
            </a:endParaRPr>
          </a:p>
          <a:p>
            <a:pPr lvl="3" algn="l"/>
            <a:endParaRPr lang="ru-RU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05097" y="2057400"/>
            <a:ext cx="97786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ЗА ВНИМАНИЕ!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56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кварель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10793120_TF02886637_TF02886637.potx" id="{73ACD70C-3AB4-47AB-8335-319F4983FF55}" vid="{199FA249-678D-48C7-B7BC-DFDA8EECE67F}"/>
    </a:ext>
  </a:extLst>
</a:theme>
</file>

<file path=ppt/theme/theme2.xml><?xml version="1.0" encoding="utf-8"?>
<a:theme xmlns:a="http://schemas.openxmlformats.org/drawingml/2006/main" name="Тема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Шумакова_ФПО симпозиум 4</Template>
  <TotalTime>703</TotalTime>
  <Words>452</Words>
  <Application>Microsoft Office PowerPoint</Application>
  <PresentationFormat>Произвольный</PresentationFormat>
  <Paragraphs>74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Акварель_16x9</vt:lpstr>
      <vt:lpstr>Исследования одаренности и векторы образовательной политики </vt:lpstr>
      <vt:lpstr>Коэффициенты корреляций показателей IQ от 1 до 17 лет (Fullerton Longitudinal Study)</vt:lpstr>
      <vt:lpstr>О чем свидетельствуют исследования? </vt:lpstr>
      <vt:lpstr>Слайд 4</vt:lpstr>
      <vt:lpstr>Методика «Идеальный компьютер» (Гельфман Э.Г., Холодная М.А.) </vt:lpstr>
      <vt:lpstr>Оценка влияния фактора образовательной среды на показатели ПА</vt:lpstr>
      <vt:lpstr>Выводы</vt:lpstr>
      <vt:lpstr>Проблемы, риски и вызовы времени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подходы к обучению одаренных детей: исследования, практика, проблемы</dc:title>
  <dc:creator>Shumakova_nb</dc:creator>
  <cp:lastModifiedBy>user</cp:lastModifiedBy>
  <cp:revision>70</cp:revision>
  <dcterms:created xsi:type="dcterms:W3CDTF">2019-12-11T07:42:38Z</dcterms:created>
  <dcterms:modified xsi:type="dcterms:W3CDTF">2020-03-03T09:10:16Z</dcterms:modified>
</cp:coreProperties>
</file>