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4" r:id="rId2"/>
    <p:sldId id="450" r:id="rId3"/>
    <p:sldId id="407" r:id="rId4"/>
    <p:sldId id="430" r:id="rId5"/>
    <p:sldId id="453" r:id="rId6"/>
    <p:sldId id="451" r:id="rId7"/>
    <p:sldId id="45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ECFF"/>
    <a:srgbClr val="CCFFCC"/>
    <a:srgbClr val="CC00CC"/>
    <a:srgbClr val="FFFFCC"/>
    <a:srgbClr val="CCCCFF"/>
    <a:srgbClr val="9999FF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0667" autoAdjust="0"/>
  </p:normalViewPr>
  <p:slideViewPr>
    <p:cSldViewPr>
      <p:cViewPr varScale="1">
        <p:scale>
          <a:sx n="80" d="100"/>
          <a:sy n="80" d="100"/>
        </p:scale>
        <p:origin x="-1378" y="-6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2665C7-99C7-4CAC-ADE4-25A9DF001AF1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C85113B-F080-4BFB-990A-2586CA832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450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B5B673-CF31-4357-878B-236DBEC33335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5BB5C2-C2C1-42BD-9234-AAB390015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421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65ED3-AC1D-4B27-956E-60CA728C8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56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E4914-911C-4A09-B479-C4CF6F3C8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04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D12D-E91B-4165-BD17-BA9D7F322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525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8A18-27A4-47ED-A122-E67720CA7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544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3FEE6-4929-4223-9CFB-2CCB8B4EE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6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396BC-33A1-43E0-8F12-A76AD00B2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6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4BFBE-3C91-4601-91A7-85437C8BD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0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D6430-D14D-4886-98C7-2A63C8A64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25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DC210-D016-4CEB-9D36-D59061718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4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B907E-E528-4CBB-B6FB-11773E046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7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3F8C9-455A-4FB9-B17B-9CB4EF0DE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83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F2C7F-DD21-4B0F-92CA-08DC9A3F1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7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1EE07-C2FE-4BDE-93B5-031DAC1FE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3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6EFCBF7-B799-4F4E-8DCE-D15D67C0B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2">
            <a:lum bright="42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4438"/>
            <a:ext cx="9144000" cy="807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512" y="620688"/>
            <a:ext cx="9144000" cy="3143250"/>
          </a:xfrm>
        </p:spPr>
        <p:txBody>
          <a:bodyPr/>
          <a:lstStyle/>
          <a:p>
            <a:r>
              <a:rPr lang="ru-RU" sz="4800" b="1" dirty="0" smtClean="0"/>
              <a:t>Одаренность и/или успешность: </a:t>
            </a:r>
            <a:r>
              <a:rPr lang="ru-RU" sz="4000" b="1" i="1" dirty="0" smtClean="0"/>
              <a:t>гарантирует ли детская </a:t>
            </a:r>
            <a:r>
              <a:rPr lang="ru-RU" sz="4000" b="1" i="1" dirty="0" smtClean="0"/>
              <a:t>одаренность </a:t>
            </a:r>
            <a:r>
              <a:rPr lang="ru-RU" sz="4000" b="1" i="1" dirty="0" smtClean="0"/>
              <a:t>академическую </a:t>
            </a:r>
            <a:r>
              <a:rPr lang="ru-RU" sz="4000" b="1" i="1" dirty="0" smtClean="0"/>
              <a:t>и </a:t>
            </a:r>
            <a:r>
              <a:rPr lang="ru-RU" sz="4000" b="1" i="1" dirty="0" smtClean="0"/>
              <a:t>жизненную успешность?</a:t>
            </a:r>
            <a:r>
              <a:rPr lang="en-US" sz="4000" i="1" dirty="0" smtClean="0"/>
              <a:t> </a:t>
            </a:r>
            <a:r>
              <a:rPr lang="ru-RU" sz="4800" b="1" dirty="0" smtClean="0">
                <a:solidFill>
                  <a:schemeClr val="tx1"/>
                </a:solidFill>
              </a:rPr>
              <a:t/>
            </a:r>
            <a:br>
              <a:rPr lang="ru-RU" sz="4800" b="1" dirty="0" smtClean="0">
                <a:solidFill>
                  <a:schemeClr val="tx1"/>
                </a:solidFill>
              </a:rPr>
            </a:br>
            <a:endParaRPr lang="ru-RU" sz="4800" b="1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43313"/>
            <a:ext cx="9144000" cy="3214687"/>
          </a:xfrm>
        </p:spPr>
        <p:txBody>
          <a:bodyPr/>
          <a:lstStyle/>
          <a:p>
            <a:pPr eaLnBrk="1" hangingPunct="1"/>
            <a:r>
              <a:rPr lang="ru-RU" sz="3000" b="1" dirty="0" err="1" smtClean="0">
                <a:latin typeface="Book Antiqua" pitchFamily="18" charset="0"/>
              </a:rPr>
              <a:t>Щебланова</a:t>
            </a:r>
            <a:r>
              <a:rPr lang="ru-RU" sz="3000" b="1" dirty="0" smtClean="0">
                <a:latin typeface="Book Antiqua" pitchFamily="18" charset="0"/>
              </a:rPr>
              <a:t> Елена Игоревна, </a:t>
            </a:r>
          </a:p>
          <a:p>
            <a:pPr eaLnBrk="1" hangingPunct="1"/>
            <a:r>
              <a:rPr lang="ru-RU" sz="2800" dirty="0" smtClean="0"/>
              <a:t>доктор психол. наук, зав. лаб. психологии одаренности, Психологический институт </a:t>
            </a:r>
          </a:p>
          <a:p>
            <a:pPr eaLnBrk="1" hangingPunct="1"/>
            <a:r>
              <a:rPr lang="ru-RU" sz="2800" dirty="0" smtClean="0"/>
              <a:t>Российской академии образования, 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НАИБОЛЕЕ ЧАСТЫЕ ОСНОВАНИЯ ДЛЯ ОПРЕДЕЛЕНИЯ ОДАРЕННОСТИ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887232"/>
              </p:ext>
            </p:extLst>
          </p:nvPr>
        </p:nvGraphicFramePr>
        <p:xfrm>
          <a:off x="0" y="908720"/>
          <a:ext cx="9144000" cy="59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03406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ru-RU" sz="2700" baseline="0" dirty="0" smtClean="0">
                          <a:solidFill>
                            <a:schemeClr val="tx1"/>
                          </a:solidFill>
                        </a:rPr>
                        <a:t>Выдающиеся достижения</a:t>
                      </a:r>
                      <a:endParaRPr lang="ru-RU" sz="27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034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baseline="0" dirty="0" smtClean="0">
                          <a:solidFill>
                            <a:schemeClr val="tx1"/>
                          </a:solidFill>
                        </a:rPr>
                        <a:t>Общий интеллект и /или способности</a:t>
                      </a:r>
                      <a:endParaRPr lang="ru-RU" sz="27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9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baseline="0" dirty="0" smtClean="0"/>
                        <a:t>Когнитивные и/или личностные и/или поведенческие  характеристики (признаки)</a:t>
                      </a:r>
                      <a:endParaRPr lang="ru-RU" sz="2700" b="1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128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ru-RU" sz="2700" b="1" baseline="0" dirty="0" smtClean="0"/>
                        <a:t>Теории систем (взаимосвязи признаков) </a:t>
                      </a:r>
                      <a:endParaRPr lang="ru-RU" sz="2700" b="1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284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ru-RU" sz="2700" b="1" baseline="0" dirty="0" smtClean="0"/>
                        <a:t>Динамические теории (развития)</a:t>
                      </a:r>
                    </a:p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ru-RU" sz="2700" b="1" baseline="0" dirty="0" smtClean="0"/>
                        <a:t>(акцент на влиянии окружения / обучения)  </a:t>
                      </a:r>
                      <a:endParaRPr lang="ru-RU" sz="270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797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ru-RU" sz="2700" b="1" baseline="0" dirty="0" smtClean="0"/>
                        <a:t>Интегративные теории: </a:t>
                      </a:r>
                    </a:p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ru-RU" sz="2700" b="1" baseline="0" dirty="0" smtClean="0"/>
                        <a:t>потенциал </a:t>
                      </a:r>
                      <a:r>
                        <a:rPr lang="ru-RU" sz="2700" b="1" dirty="0" smtClean="0"/>
                        <a:t>человека многообразен в проявлениях; </a:t>
                      </a:r>
                      <a:r>
                        <a:rPr lang="ru-RU" sz="2700" b="1" dirty="0" smtClean="0"/>
                        <a:t>разнообразные </a:t>
                      </a:r>
                      <a:r>
                        <a:rPr lang="ru-RU" sz="2700" b="1" dirty="0" smtClean="0"/>
                        <a:t>пути и траектории развития одаренности (включая природу и воспитание) способны приводить к различным формам, видам и уровням таланта, </a:t>
                      </a:r>
                    </a:p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ru-RU" sz="2700" b="1" dirty="0" smtClean="0"/>
                        <a:t>высоких творческих достижений.</a:t>
                      </a:r>
                      <a:endParaRPr lang="ru-RU" sz="2700" b="1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09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 smtClean="0"/>
              <a:t>Одаренность - сложная </a:t>
            </a:r>
            <a:r>
              <a:rPr lang="ru-RU" sz="2800" b="1" dirty="0" smtClean="0"/>
              <a:t>многомерная</a:t>
            </a:r>
            <a:r>
              <a:rPr lang="en-US" sz="2800" b="1" dirty="0" smtClean="0"/>
              <a:t>, </a:t>
            </a:r>
            <a:r>
              <a:rPr lang="ru-RU" sz="2800" b="1" dirty="0" smtClean="0"/>
              <a:t>многоуровневая </a:t>
            </a:r>
            <a:r>
              <a:rPr lang="ru-RU" sz="2800" b="1" dirty="0" smtClean="0"/>
              <a:t>и </a:t>
            </a:r>
            <a:r>
              <a:rPr lang="ru-RU" sz="2800" b="1" dirty="0" smtClean="0"/>
              <a:t>развивающаяся </a:t>
            </a:r>
            <a:r>
              <a:rPr lang="ru-RU" sz="2800" b="1" dirty="0" smtClean="0"/>
              <a:t>система, объединяющая в единое целое личностные </a:t>
            </a:r>
            <a:r>
              <a:rPr lang="ru-RU" sz="2800" b="1" dirty="0"/>
              <a:t>свойства </a:t>
            </a:r>
            <a:r>
              <a:rPr lang="ru-RU" sz="2800" b="1" dirty="0" smtClean="0"/>
              <a:t>человека и их специфические </a:t>
            </a:r>
            <a:r>
              <a:rPr lang="ru-RU" sz="2800" b="1" dirty="0" smtClean="0"/>
              <a:t>взаимодействия между </a:t>
            </a:r>
            <a:r>
              <a:rPr lang="ru-RU" sz="2800" b="1" dirty="0"/>
              <a:t>собой и с окружающей средой</a:t>
            </a:r>
            <a:r>
              <a:rPr lang="ru-RU" sz="2800" b="1" dirty="0" smtClean="0"/>
              <a:t>.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 smtClean="0"/>
              <a:t>Одаренность </a:t>
            </a:r>
            <a:r>
              <a:rPr lang="ru-RU" sz="2800" b="1" dirty="0"/>
              <a:t>развивается и изменяется в перспективе целой жизни человека: быть одаренным означает </a:t>
            </a:r>
            <a:r>
              <a:rPr lang="ru-RU" sz="2800" b="1" dirty="0" smtClean="0"/>
              <a:t>не одно и то же на </a:t>
            </a:r>
            <a:r>
              <a:rPr lang="ru-RU" sz="2800" b="1" dirty="0"/>
              <a:t>разных этапах </a:t>
            </a:r>
            <a:r>
              <a:rPr lang="ru-RU" sz="2800" b="1" dirty="0" smtClean="0"/>
              <a:t>развития </a:t>
            </a:r>
            <a:r>
              <a:rPr lang="ru-RU" sz="2000" dirty="0" smtClean="0"/>
              <a:t>(рис. по: </a:t>
            </a:r>
            <a:r>
              <a:rPr lang="en-GB" sz="2000" dirty="0" err="1" smtClean="0"/>
              <a:t>Subotnik</a:t>
            </a:r>
            <a:r>
              <a:rPr lang="en-GB" sz="2000" dirty="0" smtClean="0"/>
              <a:t> R.F., et al.</a:t>
            </a:r>
            <a:r>
              <a:rPr lang="ru-RU" sz="2000" dirty="0" smtClean="0"/>
              <a:t>, 201</a:t>
            </a:r>
            <a:r>
              <a:rPr lang="en-US" sz="2000" dirty="0" smtClean="0"/>
              <a:t>1-2018</a:t>
            </a:r>
            <a:r>
              <a:rPr lang="ru-RU" sz="2000" dirty="0" smtClean="0"/>
              <a:t>)</a:t>
            </a:r>
            <a:r>
              <a:rPr lang="en-US" sz="2000" dirty="0" smtClean="0"/>
              <a:t>.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800" dirty="0" smtClean="0"/>
              <a:t> </a:t>
            </a:r>
          </a:p>
          <a:p>
            <a:pPr marL="0" indent="0">
              <a:buNone/>
            </a:pPr>
            <a:endParaRPr lang="ru-RU" sz="2800" b="1" dirty="0"/>
          </a:p>
        </p:txBody>
      </p:sp>
      <p:pic>
        <p:nvPicPr>
          <p:cNvPr id="4" name="Объект 3"/>
          <p:cNvPicPr>
            <a:picLocks/>
          </p:cNvPicPr>
          <p:nvPr/>
        </p:nvPicPr>
        <p:blipFill rotWithShape="1">
          <a:blip r:embed="rId3"/>
          <a:srcRect l="16240" t="11470" r="18629" b="52365"/>
          <a:stretch/>
        </p:blipFill>
        <p:spPr bwMode="auto">
          <a:xfrm>
            <a:off x="107504" y="3501008"/>
            <a:ext cx="9036496" cy="314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43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3200" b="1" dirty="0"/>
              <a:t>Траектории </a:t>
            </a:r>
            <a:r>
              <a:rPr lang="ru-RU" sz="3200" b="1" dirty="0" smtClean="0"/>
              <a:t>развития одаренности в </a:t>
            </a:r>
            <a:r>
              <a:rPr lang="ru-RU" sz="3200" b="1" dirty="0"/>
              <a:t>разных </a:t>
            </a:r>
            <a:r>
              <a:rPr lang="ru-RU" sz="3200" b="1" dirty="0" smtClean="0"/>
              <a:t>профессиях и видах </a:t>
            </a:r>
            <a:r>
              <a:rPr lang="ru-RU" sz="3200" b="1" dirty="0" smtClean="0"/>
              <a:t>профессиональной деятельности</a:t>
            </a:r>
            <a:r>
              <a:rPr lang="ru-RU" sz="3400" b="1" dirty="0" smtClean="0"/>
              <a:t> </a:t>
            </a:r>
            <a:r>
              <a:rPr lang="ru-RU" sz="1800" dirty="0" smtClean="0"/>
              <a:t>(</a:t>
            </a:r>
            <a:r>
              <a:rPr lang="ru-RU" sz="1800" dirty="0" err="1" smtClean="0"/>
              <a:t>рис.по</a:t>
            </a:r>
            <a:r>
              <a:rPr lang="ru-RU" sz="1800" dirty="0" smtClean="0"/>
              <a:t>: </a:t>
            </a:r>
            <a:r>
              <a:rPr lang="en-US" sz="1800" dirty="0" err="1" smtClean="0"/>
              <a:t>Subotnik</a:t>
            </a:r>
            <a:r>
              <a:rPr lang="en-US" sz="1800" dirty="0" smtClean="0"/>
              <a:t>,</a:t>
            </a:r>
            <a:r>
              <a:rPr lang="ru-RU" sz="1800" dirty="0" smtClean="0"/>
              <a:t> </a:t>
            </a:r>
            <a:r>
              <a:rPr lang="en-US" sz="1800" dirty="0" smtClean="0"/>
              <a:t>et al</a:t>
            </a:r>
            <a:r>
              <a:rPr lang="en-GB" sz="1800" dirty="0" smtClean="0"/>
              <a:t>., </a:t>
            </a:r>
            <a:r>
              <a:rPr lang="ru-RU" sz="1800" dirty="0" smtClean="0"/>
              <a:t>201</a:t>
            </a:r>
            <a:r>
              <a:rPr lang="en-US" sz="1800" dirty="0" smtClean="0"/>
              <a:t>7</a:t>
            </a:r>
            <a:r>
              <a:rPr lang="en-US" sz="1800" dirty="0" smtClean="0"/>
              <a:t>)</a:t>
            </a:r>
            <a:endParaRPr lang="ru-RU" sz="1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/>
          <a:srcRect l="12483" t="20303" r="13108" b="31778"/>
          <a:stretch/>
        </p:blipFill>
        <p:spPr bwMode="auto">
          <a:xfrm>
            <a:off x="16222" y="1412776"/>
            <a:ext cx="9036496" cy="5445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43325" y="177877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Детство</a:t>
            </a:r>
            <a:endParaRPr lang="ru-RU" sz="1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92292" y="1683693"/>
            <a:ext cx="111093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Детский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9223" y="1689051"/>
            <a:ext cx="2049161" cy="3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Подростковый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58384" y="1689051"/>
            <a:ext cx="2124820" cy="3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Взрослый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331765"/>
            <a:ext cx="2052811" cy="3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МУЗЫКА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135" y="4332537"/>
            <a:ext cx="2052811" cy="3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СПОРТ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606269"/>
            <a:ext cx="2052811" cy="3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НАУКА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4004" y="2690292"/>
            <a:ext cx="3587031" cy="3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Ранняя специализация (мальчики, </a:t>
            </a:r>
            <a:r>
              <a:rPr lang="ru-RU" sz="1300" dirty="0" smtClean="0">
                <a:solidFill>
                  <a:schemeClr val="tx1"/>
                </a:solidFill>
              </a:rPr>
              <a:t>сопрано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1135" y="3034830"/>
            <a:ext cx="3609900" cy="3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Ранняя специализация (скрипка)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556" y="5949280"/>
            <a:ext cx="3443735" cy="3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Ранняя специализация (математика)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416" y="4654849"/>
            <a:ext cx="3587031" cy="3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Ранняя специализация (гимнастика)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3340485"/>
            <a:ext cx="3464000" cy="3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Поздняя специализация (флейта)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1135" y="3634290"/>
            <a:ext cx="3614836" cy="3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Поздняя специализация (вокал)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1135" y="4987444"/>
            <a:ext cx="3614837" cy="3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Поздняя специализация (легкая атлетика)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268" y="6269657"/>
            <a:ext cx="3478436" cy="3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Поздняя специализация (психология)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7319" y="3326718"/>
            <a:ext cx="3600400" cy="3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Поздняя специализация (флейта)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80336" y="6250782"/>
            <a:ext cx="1431674" cy="3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ПИК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2933" y="5930305"/>
            <a:ext cx="3564787" cy="3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ПИК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43326" y="2706366"/>
            <a:ext cx="612650" cy="3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Старт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43326" y="3016449"/>
            <a:ext cx="1044700" cy="3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Старт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50619" y="3012990"/>
            <a:ext cx="3466086" cy="32403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Пик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69266" y="2683671"/>
            <a:ext cx="696680" cy="32403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Итог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76604" y="6273316"/>
            <a:ext cx="727643" cy="3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Старт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95727" y="3634290"/>
            <a:ext cx="720080" cy="3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Старт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23719" y="3340485"/>
            <a:ext cx="797777" cy="293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Старт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50197" y="4675051"/>
            <a:ext cx="922736" cy="3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Старт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604619" y="5937920"/>
            <a:ext cx="1044700" cy="3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Старт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21496" y="3310254"/>
            <a:ext cx="2016224" cy="32403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Пик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50413" y="3667014"/>
            <a:ext cx="1366292" cy="32403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Пик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32388" y="3017232"/>
            <a:ext cx="696680" cy="32403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Итог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237720" y="3337026"/>
            <a:ext cx="696680" cy="32403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Итог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215408" y="3634179"/>
            <a:ext cx="696680" cy="32403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Итог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237720" y="6264152"/>
            <a:ext cx="696680" cy="32403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Итог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212010" y="5949280"/>
            <a:ext cx="696680" cy="32403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Итог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476027" y="4635985"/>
            <a:ext cx="608618" cy="32403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Итог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03227" y="4960021"/>
            <a:ext cx="714390" cy="3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Старт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6264" y="4966856"/>
            <a:ext cx="591999" cy="32403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Пик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948264" y="4953430"/>
            <a:ext cx="645759" cy="35088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Итог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355974" y="2706366"/>
            <a:ext cx="513292" cy="32403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Пик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79605" y="4647835"/>
            <a:ext cx="504057" cy="32403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Пик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232323" y="1683693"/>
            <a:ext cx="137229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ВОЗРАСТ: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647704" y="6273316"/>
            <a:ext cx="2428900" cy="324036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4142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 algn="ctr">
              <a:lnSpc>
                <a:spcPts val="25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 algn="ctr">
              <a:lnSpc>
                <a:spcPts val="3500"/>
              </a:lnSpc>
              <a:spcBef>
                <a:spcPts val="0"/>
              </a:spcBef>
              <a:buNone/>
            </a:pPr>
            <a:r>
              <a:rPr lang="ru-RU" b="1" dirty="0" smtClean="0"/>
              <a:t>ОБЩАЯ ОДАРЕННОСТЬ В ДЕТСКОМ ВОЗРАСТЕ </a:t>
            </a:r>
          </a:p>
          <a:p>
            <a:pPr marL="0" indent="0" algn="ctr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b="1" dirty="0" smtClean="0"/>
              <a:t>(рабочее определение лаборатории одаренности ПИ РАО)</a:t>
            </a:r>
          </a:p>
          <a:p>
            <a:pPr marL="0" indent="0" algn="ctr">
              <a:lnSpc>
                <a:spcPts val="2500"/>
              </a:lnSpc>
              <a:spcBef>
                <a:spcPts val="0"/>
              </a:spcBef>
              <a:buNone/>
            </a:pPr>
            <a:endParaRPr lang="ru-RU" sz="2400" b="1" dirty="0" smtClean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baseline="30000" dirty="0" smtClean="0"/>
              <a:t>1</a:t>
            </a:r>
            <a:r>
              <a:rPr lang="ru-RU" dirty="0"/>
              <a:t> </a:t>
            </a:r>
            <a:r>
              <a:rPr lang="ru-RU" dirty="0" smtClean="0"/>
              <a:t>Это высокий </a:t>
            </a:r>
            <a:r>
              <a:rPr lang="ru-RU" dirty="0"/>
              <a:t>творческий </a:t>
            </a:r>
            <a:r>
              <a:rPr lang="ru-RU" dirty="0" smtClean="0"/>
              <a:t>потенциал, 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baseline="30000" dirty="0" smtClean="0"/>
              <a:t>2 </a:t>
            </a:r>
            <a:r>
              <a:rPr lang="ru-RU" dirty="0" smtClean="0"/>
              <a:t>единая </a:t>
            </a:r>
            <a:r>
              <a:rPr lang="ru-RU" dirty="0"/>
              <a:t>и целостная характеристика ребенка, </a:t>
            </a:r>
            <a:r>
              <a:rPr lang="ru-RU" baseline="30000" dirty="0" smtClean="0"/>
              <a:t>3</a:t>
            </a:r>
            <a:r>
              <a:rPr lang="ru-RU" dirty="0" smtClean="0"/>
              <a:t>складывающаяся </a:t>
            </a:r>
            <a:r>
              <a:rPr lang="ru-RU" dirty="0"/>
              <a:t>в ходе его </a:t>
            </a:r>
            <a:r>
              <a:rPr lang="ru-RU" dirty="0" smtClean="0"/>
              <a:t>предшествовавшего психического </a:t>
            </a:r>
            <a:r>
              <a:rPr lang="ru-RU" dirty="0"/>
              <a:t>развития </a:t>
            </a:r>
            <a:endParaRPr lang="ru-RU" dirty="0" smtClean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baseline="30000" dirty="0" smtClean="0"/>
              <a:t>4 </a:t>
            </a:r>
            <a:r>
              <a:rPr lang="ru-RU" dirty="0" smtClean="0"/>
              <a:t>в </a:t>
            </a:r>
            <a:r>
              <a:rPr lang="ru-RU" dirty="0"/>
              <a:t>результате системного взаимодействия познавательных, мотивационных, эмоциональных, </a:t>
            </a:r>
            <a:r>
              <a:rPr lang="ru-RU" dirty="0" smtClean="0"/>
              <a:t>волевых </a:t>
            </a:r>
            <a:r>
              <a:rPr lang="ru-RU" dirty="0"/>
              <a:t>и других личностных свойств </a:t>
            </a:r>
            <a:endParaRPr lang="ru-RU" dirty="0" smtClean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baseline="30000" dirty="0" smtClean="0"/>
              <a:t>5</a:t>
            </a:r>
            <a:r>
              <a:rPr lang="ru-RU" dirty="0"/>
              <a:t> </a:t>
            </a:r>
            <a:r>
              <a:rPr lang="ru-RU" dirty="0" smtClean="0"/>
              <a:t>и социокультурного окружения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baseline="30000" dirty="0" smtClean="0"/>
              <a:t>6 </a:t>
            </a:r>
            <a:r>
              <a:rPr lang="ru-RU" dirty="0" smtClean="0"/>
              <a:t>составляющая </a:t>
            </a:r>
            <a:r>
              <a:rPr lang="ru-RU" dirty="0"/>
              <a:t>особо благоприятную внутреннюю предпосылку дальнейшего развития.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4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138"/>
            <a:ext cx="9144000" cy="109460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sz="3500" b="1" dirty="0" smtClean="0"/>
              <a:t>Одаренные дети с особыми психологическими проблемами</a:t>
            </a:r>
            <a:endParaRPr lang="ru-RU" sz="3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76064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800" dirty="0" smtClean="0"/>
              <a:t>«Экстремально» или «исключительно» одаренные  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С разносторонними высокими способностями и интересами («</a:t>
            </a:r>
            <a:r>
              <a:rPr lang="ru-RU" sz="2800" dirty="0" err="1" smtClean="0"/>
              <a:t>мультипотенциальность</a:t>
            </a:r>
            <a:r>
              <a:rPr lang="ru-RU" sz="2800" dirty="0" smtClean="0"/>
              <a:t>»)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pPr>
              <a:spcBef>
                <a:spcPts val="0"/>
              </a:spcBef>
            </a:pPr>
            <a:r>
              <a:rPr lang="ru-RU" sz="2800" dirty="0" smtClean="0"/>
              <a:t>С </a:t>
            </a:r>
            <a:r>
              <a:rPr lang="ru-RU" sz="2800" dirty="0" err="1" smtClean="0"/>
              <a:t>диссинхронией</a:t>
            </a:r>
            <a:r>
              <a:rPr lang="ru-RU" sz="2800" dirty="0" smtClean="0"/>
              <a:t> развития </a:t>
            </a:r>
            <a:r>
              <a:rPr lang="ru-RU" sz="2800" dirty="0" smtClean="0"/>
              <a:t>способностей и / или личностных свойств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«Дважды» исключительные: демонстрирующие высокий интеллектом / специальными способностями и неуспешные в учении из-за </a:t>
            </a:r>
            <a:r>
              <a:rPr lang="ru-RU" sz="2800" dirty="0"/>
              <a:t>нарушений внимания, медлительности, </a:t>
            </a:r>
            <a:r>
              <a:rPr lang="ru-RU" sz="2800" dirty="0" smtClean="0"/>
              <a:t>физических ограничений, </a:t>
            </a:r>
            <a:r>
              <a:rPr lang="ru-RU" sz="2800" dirty="0" err="1" smtClean="0"/>
              <a:t>дислексии</a:t>
            </a:r>
            <a:r>
              <a:rPr lang="ru-RU" sz="2800" dirty="0" smtClean="0"/>
              <a:t>…  </a:t>
            </a:r>
            <a:endParaRPr lang="ru-RU" sz="2800" dirty="0"/>
          </a:p>
          <a:p>
            <a:pPr>
              <a:spcBef>
                <a:spcPts val="0"/>
              </a:spcBef>
            </a:pPr>
            <a:r>
              <a:rPr lang="ru-RU" sz="2800" dirty="0" smtClean="0"/>
              <a:t>Способные к сверхв</a:t>
            </a:r>
            <a:r>
              <a:rPr lang="ru-RU" sz="2800" dirty="0" smtClean="0"/>
              <a:t>ысокой возбудимости  </a:t>
            </a:r>
            <a:r>
              <a:rPr lang="ru-RU" sz="2200" dirty="0" smtClean="0"/>
              <a:t>(</a:t>
            </a:r>
            <a:r>
              <a:rPr lang="en-US" sz="2200" dirty="0" err="1" smtClean="0"/>
              <a:t>Overexcitability</a:t>
            </a:r>
            <a:r>
              <a:rPr lang="en-US" sz="2200" dirty="0" smtClean="0"/>
              <a:t>)</a:t>
            </a:r>
            <a:endParaRPr lang="ru-RU" sz="2200" dirty="0" smtClean="0"/>
          </a:p>
          <a:p>
            <a:pPr>
              <a:spcBef>
                <a:spcPts val="0"/>
              </a:spcBef>
            </a:pPr>
            <a:r>
              <a:rPr lang="ru-RU" sz="2800" dirty="0" smtClean="0"/>
              <a:t>С особенностями эмоционального и социального развития, специфическими для высоко одаренных детей.   </a:t>
            </a:r>
            <a:r>
              <a:rPr lang="ru-RU" sz="2800" dirty="0" smtClean="0"/>
              <a:t> </a:t>
            </a:r>
          </a:p>
          <a:p>
            <a:pPr marL="0" indent="0">
              <a:buNone/>
            </a:pPr>
            <a:r>
              <a:rPr lang="ru-RU" sz="3000" dirty="0" smtClean="0"/>
              <a:t>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79361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   </a:t>
            </a:r>
            <a:r>
              <a:rPr lang="ru-RU" dirty="0" smtClean="0">
                <a:latin typeface="+mj-lt"/>
              </a:rPr>
              <a:t>Многие </a:t>
            </a:r>
            <a:r>
              <a:rPr lang="ru-RU" dirty="0" smtClean="0">
                <a:latin typeface="+mj-lt"/>
              </a:rPr>
              <a:t>одаренные дети, которые пока еще не могут или не умеют продемонстрировать свою неординарность, остро нуждаются в том, чтобы заметили их высокий творческий потенциал и помогли преодолеть трудности его реализации и развития</a:t>
            </a:r>
            <a:r>
              <a:rPr lang="ru-RU" dirty="0" smtClean="0">
                <a:latin typeface="+mj-lt"/>
              </a:rPr>
              <a:t>.</a:t>
            </a:r>
          </a:p>
          <a:p>
            <a:pPr algn="ctr" eaLnBrk="1" hangingPunct="1">
              <a:buFontTx/>
              <a:buNone/>
              <a:defRPr/>
            </a:pPr>
            <a:r>
              <a:rPr lang="ru-RU" sz="6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abella-Decor" pitchFamily="82" charset="0"/>
              </a:rPr>
              <a:t>Спасибо</a:t>
            </a:r>
            <a:r>
              <a:rPr lang="ru-RU" sz="6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abella-Decor" pitchFamily="82" charset="0"/>
              </a:rPr>
              <a:t/>
            </a:r>
            <a:br>
              <a:rPr lang="ru-RU" sz="6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abella-Decor" pitchFamily="82" charset="0"/>
              </a:rPr>
            </a:br>
            <a:r>
              <a:rPr lang="ru-RU" sz="6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abella-Decor" pitchFamily="82" charset="0"/>
              </a:rPr>
              <a:t>за внимание!</a:t>
            </a:r>
            <a:endParaRPr lang="ru-RU" sz="6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5890</TotalTime>
  <Words>463</Words>
  <Application>Microsoft Office PowerPoint</Application>
  <PresentationFormat>Экран (4:3)</PresentationFormat>
  <Paragraphs>79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Оформление по умолчанию</vt:lpstr>
      <vt:lpstr>Одаренность и/или успешность: гарантирует ли детская одаренность академическую и жизненную успешность?  </vt:lpstr>
      <vt:lpstr>НАИБОЛЕЕ ЧАСТЫЕ ОСНОВАНИЯ ДЛЯ ОПРЕДЕЛЕНИЯ ОДАРЕННОСТИ</vt:lpstr>
      <vt:lpstr>Презентация PowerPoint</vt:lpstr>
      <vt:lpstr>Траектории развития одаренности в разных профессиях и видах профессиональной деятельности (рис.по: Subotnik, et al., 2017)</vt:lpstr>
      <vt:lpstr>Презентация PowerPoint</vt:lpstr>
      <vt:lpstr>Одаренные дети с особыми психологическими проблемами</vt:lpstr>
      <vt:lpstr>Презентация PowerPoint</vt:lpstr>
    </vt:vector>
  </TitlesOfParts>
  <Company>Home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Одаренность и/или успешность: детская одаренность как предиктор академической и жизненной успешности  </dc:title>
  <dc:creator>Щебланова Елена Игоревна</dc:creator>
  <cp:lastModifiedBy>user</cp:lastModifiedBy>
  <cp:revision>429</cp:revision>
  <dcterms:created xsi:type="dcterms:W3CDTF">2005-02-11T16:55:37Z</dcterms:created>
  <dcterms:modified xsi:type="dcterms:W3CDTF">2020-03-02T18:05:59Z</dcterms:modified>
</cp:coreProperties>
</file>