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1" r:id="rId3"/>
    <p:sldId id="269" r:id="rId4"/>
    <p:sldId id="270" r:id="rId5"/>
    <p:sldId id="272" r:id="rId6"/>
    <p:sldId id="279" r:id="rId7"/>
    <p:sldId id="280" r:id="rId8"/>
    <p:sldId id="259" r:id="rId9"/>
    <p:sldId id="263" r:id="rId10"/>
    <p:sldId id="265" r:id="rId11"/>
    <p:sldId id="273" r:id="rId12"/>
    <p:sldId id="274" r:id="rId13"/>
    <p:sldId id="275" r:id="rId14"/>
    <p:sldId id="277" r:id="rId15"/>
    <p:sldId id="278" r:id="rId16"/>
    <p:sldId id="267" r:id="rId17"/>
    <p:sldId id="276"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snapToGrid="0">
      <p:cViewPr varScale="1">
        <p:scale>
          <a:sx n="107" d="100"/>
          <a:sy n="107" d="100"/>
        </p:scale>
        <p:origin x="73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8B9934-6489-41EC-B431-8B649C92C457}" type="doc">
      <dgm:prSet loTypeId="urn:microsoft.com/office/officeart/2005/8/layout/venn1" loCatId="relationship" qsTypeId="urn:microsoft.com/office/officeart/2005/8/quickstyle/simple1" qsCatId="simple" csTypeId="urn:microsoft.com/office/officeart/2005/8/colors/accent1_2" csCatId="accent1" phldr="1"/>
      <dgm:spPr/>
    </dgm:pt>
    <dgm:pt modelId="{57A79BA2-4F48-483B-AB9A-4A60D39B07F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0" i="0" u="none" strike="noStrike" cap="none" normalizeH="0" baseline="0" dirty="0">
              <a:ln>
                <a:noFill/>
              </a:ln>
              <a:solidFill>
                <a:srgbClr val="FF0000"/>
              </a:solidFill>
              <a:effectLst/>
              <a:latin typeface="Tahoma" panose="020B0604030504040204" pitchFamily="34" charset="0"/>
            </a:rPr>
            <a:t>Мотивация</a:t>
          </a:r>
        </a:p>
      </dgm:t>
    </dgm:pt>
    <dgm:pt modelId="{6B22C097-E846-4FA9-819E-9EBD73D98CE6}" type="parTrans" cxnId="{7C68B89F-FF37-41FA-A6D3-5C6570A688DC}">
      <dgm:prSet/>
      <dgm:spPr/>
      <dgm:t>
        <a:bodyPr/>
        <a:lstStyle/>
        <a:p>
          <a:endParaRPr lang="ru-RU"/>
        </a:p>
      </dgm:t>
    </dgm:pt>
    <dgm:pt modelId="{31004E71-CF90-41BE-98A3-A796D5136C4A}" type="sibTrans" cxnId="{7C68B89F-FF37-41FA-A6D3-5C6570A688DC}">
      <dgm:prSet/>
      <dgm:spPr/>
      <dgm:t>
        <a:bodyPr/>
        <a:lstStyle/>
        <a:p>
          <a:endParaRPr lang="ru-RU"/>
        </a:p>
      </dgm:t>
    </dgm:pt>
    <dgm:pt modelId="{E9145416-36A5-4936-AFD0-B48410CC258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0" i="0" u="none" strike="noStrike" cap="none" normalizeH="0" baseline="0" dirty="0">
              <a:ln>
                <a:noFill/>
              </a:ln>
              <a:solidFill>
                <a:srgbClr val="FF0000"/>
              </a:solidFill>
              <a:effectLst/>
              <a:latin typeface="Tahoma" panose="020B0604030504040204" pitchFamily="34" charset="0"/>
            </a:rPr>
            <a:t>Креативность   </a:t>
          </a:r>
        </a:p>
      </dgm:t>
    </dgm:pt>
    <dgm:pt modelId="{27B7FC9A-7CAF-467B-86AF-AEF581481728}" type="parTrans" cxnId="{C5539213-2433-4C4B-A5BA-4668675FBC6C}">
      <dgm:prSet/>
      <dgm:spPr/>
      <dgm:t>
        <a:bodyPr/>
        <a:lstStyle/>
        <a:p>
          <a:endParaRPr lang="ru-RU"/>
        </a:p>
      </dgm:t>
    </dgm:pt>
    <dgm:pt modelId="{0DF16C9B-AD67-43A4-990E-A94871F19ED7}" type="sibTrans" cxnId="{C5539213-2433-4C4B-A5BA-4668675FBC6C}">
      <dgm:prSet/>
      <dgm:spPr/>
      <dgm:t>
        <a:bodyPr/>
        <a:lstStyle/>
        <a:p>
          <a:endParaRPr lang="ru-RU"/>
        </a:p>
      </dgm:t>
    </dgm:pt>
    <dgm:pt modelId="{4552EFB6-3CB0-4F02-8EE3-64FA4561FE1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0" i="0" u="none" strike="noStrike" cap="none" normalizeH="0" baseline="0" dirty="0">
              <a:ln>
                <a:noFill/>
              </a:ln>
              <a:solidFill>
                <a:srgbClr val="FF0000"/>
              </a:solidFill>
              <a:effectLst/>
              <a:latin typeface="Tahoma" panose="020B0604030504040204" pitchFamily="34" charset="0"/>
            </a:rPr>
            <a:t>    интеллект</a:t>
          </a:r>
        </a:p>
      </dgm:t>
    </dgm:pt>
    <dgm:pt modelId="{54C7FE87-F026-4718-B6F0-5C2B58EC6346}" type="parTrans" cxnId="{B57343AD-7115-4DDF-9429-8AD18414F2DF}">
      <dgm:prSet/>
      <dgm:spPr/>
      <dgm:t>
        <a:bodyPr/>
        <a:lstStyle/>
        <a:p>
          <a:endParaRPr lang="ru-RU"/>
        </a:p>
      </dgm:t>
    </dgm:pt>
    <dgm:pt modelId="{D1944FE0-7CC9-43A0-A43D-C6A36380C28B}" type="sibTrans" cxnId="{B57343AD-7115-4DDF-9429-8AD18414F2DF}">
      <dgm:prSet/>
      <dgm:spPr/>
      <dgm:t>
        <a:bodyPr/>
        <a:lstStyle/>
        <a:p>
          <a:endParaRPr lang="ru-RU"/>
        </a:p>
      </dgm:t>
    </dgm:pt>
    <dgm:pt modelId="{7F8EE139-BAB6-4027-BDAE-F082F730EA83}" type="pres">
      <dgm:prSet presAssocID="{5B8B9934-6489-41EC-B431-8B649C92C457}" presName="compositeShape" presStyleCnt="0">
        <dgm:presLayoutVars>
          <dgm:chMax val="7"/>
          <dgm:dir/>
          <dgm:resizeHandles val="exact"/>
        </dgm:presLayoutVars>
      </dgm:prSet>
      <dgm:spPr/>
    </dgm:pt>
    <dgm:pt modelId="{B99C90E2-5F80-4336-8657-5AD635C78536}" type="pres">
      <dgm:prSet presAssocID="{57A79BA2-4F48-483B-AB9A-4A60D39B07FC}" presName="circ1" presStyleLbl="vennNode1" presStyleIdx="0" presStyleCnt="3" custLinFactNeighborX="-5173" custLinFactNeighborY="-1135"/>
      <dgm:spPr/>
    </dgm:pt>
    <dgm:pt modelId="{76F9FCBB-6606-4EE4-A851-857E719C866B}" type="pres">
      <dgm:prSet presAssocID="{57A79BA2-4F48-483B-AB9A-4A60D39B07FC}" presName="circ1Tx" presStyleLbl="revTx" presStyleIdx="0" presStyleCnt="0">
        <dgm:presLayoutVars>
          <dgm:chMax val="0"/>
          <dgm:chPref val="0"/>
          <dgm:bulletEnabled val="1"/>
        </dgm:presLayoutVars>
      </dgm:prSet>
      <dgm:spPr/>
    </dgm:pt>
    <dgm:pt modelId="{7045AE93-8A95-4BA6-8094-2E87B2C0C4B9}" type="pres">
      <dgm:prSet presAssocID="{E9145416-36A5-4936-AFD0-B48410CC2588}" presName="circ2" presStyleLbl="vennNode1" presStyleIdx="1" presStyleCnt="3"/>
      <dgm:spPr/>
    </dgm:pt>
    <dgm:pt modelId="{98D1092B-C98F-4E74-BF07-F81DA00DF4B7}" type="pres">
      <dgm:prSet presAssocID="{E9145416-36A5-4936-AFD0-B48410CC2588}" presName="circ2Tx" presStyleLbl="revTx" presStyleIdx="0" presStyleCnt="0">
        <dgm:presLayoutVars>
          <dgm:chMax val="0"/>
          <dgm:chPref val="0"/>
          <dgm:bulletEnabled val="1"/>
        </dgm:presLayoutVars>
      </dgm:prSet>
      <dgm:spPr/>
    </dgm:pt>
    <dgm:pt modelId="{5D823D99-5155-4D8D-AC97-D539642D6234}" type="pres">
      <dgm:prSet presAssocID="{4552EFB6-3CB0-4F02-8EE3-64FA4561FE1F}" presName="circ3" presStyleLbl="vennNode1" presStyleIdx="2" presStyleCnt="3"/>
      <dgm:spPr/>
    </dgm:pt>
    <dgm:pt modelId="{CA492F89-88CF-420B-BFFF-666E6DBCA56A}" type="pres">
      <dgm:prSet presAssocID="{4552EFB6-3CB0-4F02-8EE3-64FA4561FE1F}" presName="circ3Tx" presStyleLbl="revTx" presStyleIdx="0" presStyleCnt="0">
        <dgm:presLayoutVars>
          <dgm:chMax val="0"/>
          <dgm:chPref val="0"/>
          <dgm:bulletEnabled val="1"/>
        </dgm:presLayoutVars>
      </dgm:prSet>
      <dgm:spPr/>
    </dgm:pt>
  </dgm:ptLst>
  <dgm:cxnLst>
    <dgm:cxn modelId="{C7D3C912-746D-4DEF-BB47-E1926E9B8288}" type="presOf" srcId="{57A79BA2-4F48-483B-AB9A-4A60D39B07FC}" destId="{76F9FCBB-6606-4EE4-A851-857E719C866B}" srcOrd="1" destOrd="0" presId="urn:microsoft.com/office/officeart/2005/8/layout/venn1"/>
    <dgm:cxn modelId="{C5539213-2433-4C4B-A5BA-4668675FBC6C}" srcId="{5B8B9934-6489-41EC-B431-8B649C92C457}" destId="{E9145416-36A5-4936-AFD0-B48410CC2588}" srcOrd="1" destOrd="0" parTransId="{27B7FC9A-7CAF-467B-86AF-AEF581481728}" sibTransId="{0DF16C9B-AD67-43A4-990E-A94871F19ED7}"/>
    <dgm:cxn modelId="{1DE1B81D-8167-4173-88E3-49E3EB64C36F}" type="presOf" srcId="{57A79BA2-4F48-483B-AB9A-4A60D39B07FC}" destId="{B99C90E2-5F80-4336-8657-5AD635C78536}" srcOrd="0" destOrd="0" presId="urn:microsoft.com/office/officeart/2005/8/layout/venn1"/>
    <dgm:cxn modelId="{A0E6185C-3F97-40EE-9FDF-3DA7D29B6DA4}" type="presOf" srcId="{4552EFB6-3CB0-4F02-8EE3-64FA4561FE1F}" destId="{CA492F89-88CF-420B-BFFF-666E6DBCA56A}" srcOrd="1" destOrd="0" presId="urn:microsoft.com/office/officeart/2005/8/layout/venn1"/>
    <dgm:cxn modelId="{ED34088D-9B5D-4E55-8B4A-39611B36DBAD}" type="presOf" srcId="{5B8B9934-6489-41EC-B431-8B649C92C457}" destId="{7F8EE139-BAB6-4027-BDAE-F082F730EA83}" srcOrd="0" destOrd="0" presId="urn:microsoft.com/office/officeart/2005/8/layout/venn1"/>
    <dgm:cxn modelId="{7C68B89F-FF37-41FA-A6D3-5C6570A688DC}" srcId="{5B8B9934-6489-41EC-B431-8B649C92C457}" destId="{57A79BA2-4F48-483B-AB9A-4A60D39B07FC}" srcOrd="0" destOrd="0" parTransId="{6B22C097-E846-4FA9-819E-9EBD73D98CE6}" sibTransId="{31004E71-CF90-41BE-98A3-A796D5136C4A}"/>
    <dgm:cxn modelId="{B57343AD-7115-4DDF-9429-8AD18414F2DF}" srcId="{5B8B9934-6489-41EC-B431-8B649C92C457}" destId="{4552EFB6-3CB0-4F02-8EE3-64FA4561FE1F}" srcOrd="2" destOrd="0" parTransId="{54C7FE87-F026-4718-B6F0-5C2B58EC6346}" sibTransId="{D1944FE0-7CC9-43A0-A43D-C6A36380C28B}"/>
    <dgm:cxn modelId="{254CABD3-0BBF-4341-869C-D880AB74646F}" type="presOf" srcId="{4552EFB6-3CB0-4F02-8EE3-64FA4561FE1F}" destId="{5D823D99-5155-4D8D-AC97-D539642D6234}" srcOrd="0" destOrd="0" presId="urn:microsoft.com/office/officeart/2005/8/layout/venn1"/>
    <dgm:cxn modelId="{8B8345F1-AB9A-454F-B136-975D25A67C58}" type="presOf" srcId="{E9145416-36A5-4936-AFD0-B48410CC2588}" destId="{7045AE93-8A95-4BA6-8094-2E87B2C0C4B9}" srcOrd="0" destOrd="0" presId="urn:microsoft.com/office/officeart/2005/8/layout/venn1"/>
    <dgm:cxn modelId="{ED0591F6-9D62-4CDF-B16B-2192BD950188}" type="presOf" srcId="{E9145416-36A5-4936-AFD0-B48410CC2588}" destId="{98D1092B-C98F-4E74-BF07-F81DA00DF4B7}" srcOrd="1" destOrd="0" presId="urn:microsoft.com/office/officeart/2005/8/layout/venn1"/>
    <dgm:cxn modelId="{BBFDA00D-17DB-4F14-BF50-2AC263DC9B11}" type="presParOf" srcId="{7F8EE139-BAB6-4027-BDAE-F082F730EA83}" destId="{B99C90E2-5F80-4336-8657-5AD635C78536}" srcOrd="0" destOrd="0" presId="urn:microsoft.com/office/officeart/2005/8/layout/venn1"/>
    <dgm:cxn modelId="{B073EE85-AB90-41A1-89E7-D83955CA69A3}" type="presParOf" srcId="{7F8EE139-BAB6-4027-BDAE-F082F730EA83}" destId="{76F9FCBB-6606-4EE4-A851-857E719C866B}" srcOrd="1" destOrd="0" presId="urn:microsoft.com/office/officeart/2005/8/layout/venn1"/>
    <dgm:cxn modelId="{18C1FDC2-BE36-4FFD-BF0E-78068B801AD7}" type="presParOf" srcId="{7F8EE139-BAB6-4027-BDAE-F082F730EA83}" destId="{7045AE93-8A95-4BA6-8094-2E87B2C0C4B9}" srcOrd="2" destOrd="0" presId="urn:microsoft.com/office/officeart/2005/8/layout/venn1"/>
    <dgm:cxn modelId="{5D7E2105-54AF-4C49-B888-3FD94366CB4B}" type="presParOf" srcId="{7F8EE139-BAB6-4027-BDAE-F082F730EA83}" destId="{98D1092B-C98F-4E74-BF07-F81DA00DF4B7}" srcOrd="3" destOrd="0" presId="urn:microsoft.com/office/officeart/2005/8/layout/venn1"/>
    <dgm:cxn modelId="{BC58ECF2-BB8E-4E61-A8E8-E4E9C7D7CADF}" type="presParOf" srcId="{7F8EE139-BAB6-4027-BDAE-F082F730EA83}" destId="{5D823D99-5155-4D8D-AC97-D539642D6234}" srcOrd="4" destOrd="0" presId="urn:microsoft.com/office/officeart/2005/8/layout/venn1"/>
    <dgm:cxn modelId="{0D3E6B0E-46AC-4328-8087-6A9C0CC8D6C6}" type="presParOf" srcId="{7F8EE139-BAB6-4027-BDAE-F082F730EA83}" destId="{CA492F89-88CF-420B-BFFF-666E6DBCA56A}"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C90E2-5F80-4336-8657-5AD635C78536}">
      <dsp:nvSpPr>
        <dsp:cNvPr id="0" name=""/>
        <dsp:cNvSpPr/>
      </dsp:nvSpPr>
      <dsp:spPr>
        <a:xfrm>
          <a:off x="3631093" y="25400"/>
          <a:ext cx="2678430" cy="267843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000" b="0" i="0" u="none" strike="noStrike" kern="1200" cap="none" normalizeH="0" baseline="0" dirty="0">
              <a:ln>
                <a:noFill/>
              </a:ln>
              <a:solidFill>
                <a:srgbClr val="FF0000"/>
              </a:solidFill>
              <a:effectLst/>
              <a:latin typeface="Tahoma" panose="020B0604030504040204" pitchFamily="34" charset="0"/>
            </a:rPr>
            <a:t>Мотивация</a:t>
          </a:r>
        </a:p>
      </dsp:txBody>
      <dsp:txXfrm>
        <a:off x="3988217" y="494125"/>
        <a:ext cx="1964182" cy="1205293"/>
      </dsp:txXfrm>
    </dsp:sp>
    <dsp:sp modelId="{7045AE93-8A95-4BA6-8094-2E87B2C0C4B9}">
      <dsp:nvSpPr>
        <dsp:cNvPr id="0" name=""/>
        <dsp:cNvSpPr/>
      </dsp:nvSpPr>
      <dsp:spPr>
        <a:xfrm>
          <a:off x="4736115" y="1729819"/>
          <a:ext cx="2678430" cy="267843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000" b="0" i="0" u="none" strike="noStrike" kern="1200" cap="none" normalizeH="0" baseline="0" dirty="0">
              <a:ln>
                <a:noFill/>
              </a:ln>
              <a:solidFill>
                <a:srgbClr val="FF0000"/>
              </a:solidFill>
              <a:effectLst/>
              <a:latin typeface="Tahoma" panose="020B0604030504040204" pitchFamily="34" charset="0"/>
            </a:rPr>
            <a:t>Креативность   </a:t>
          </a:r>
        </a:p>
      </dsp:txBody>
      <dsp:txXfrm>
        <a:off x="5555268" y="2421747"/>
        <a:ext cx="1607058" cy="1473136"/>
      </dsp:txXfrm>
    </dsp:sp>
    <dsp:sp modelId="{5D823D99-5155-4D8D-AC97-D539642D6234}">
      <dsp:nvSpPr>
        <dsp:cNvPr id="0" name=""/>
        <dsp:cNvSpPr/>
      </dsp:nvSpPr>
      <dsp:spPr>
        <a:xfrm>
          <a:off x="2803181" y="1729819"/>
          <a:ext cx="2678430" cy="267843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000" b="0" i="0" u="none" strike="noStrike" kern="1200" cap="none" normalizeH="0" baseline="0" dirty="0">
              <a:ln>
                <a:noFill/>
              </a:ln>
              <a:solidFill>
                <a:srgbClr val="FF0000"/>
              </a:solidFill>
              <a:effectLst/>
              <a:latin typeface="Tahoma" panose="020B0604030504040204" pitchFamily="34" charset="0"/>
            </a:rPr>
            <a:t>    интеллект</a:t>
          </a:r>
        </a:p>
      </dsp:txBody>
      <dsp:txXfrm>
        <a:off x="3055400" y="2421747"/>
        <a:ext cx="1607058" cy="147313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2F7CB9D3-144A-47D6-992C-CB52087CFA0A}" type="datetimeFigureOut">
              <a:rPr lang="ru-RU" smtClean="0"/>
              <a:t>03.03.2020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4C5369-D0B3-4AB7-9200-AE66F599DCDA}" type="slidenum">
              <a:rPr lang="ru-RU" smtClean="0"/>
              <a:t>‹#›</a:t>
            </a:fld>
            <a:endParaRPr lang="ru-RU"/>
          </a:p>
        </p:txBody>
      </p:sp>
    </p:spTree>
    <p:extLst>
      <p:ext uri="{BB962C8B-B14F-4D97-AF65-F5344CB8AC3E}">
        <p14:creationId xmlns:p14="http://schemas.microsoft.com/office/powerpoint/2010/main" val="342460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F7CB9D3-144A-47D6-992C-CB52087CFA0A}" type="datetimeFigureOut">
              <a:rPr lang="ru-RU" smtClean="0"/>
              <a:t>03.03.2020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4C5369-D0B3-4AB7-9200-AE66F599DCDA}" type="slidenum">
              <a:rPr lang="ru-RU" smtClean="0"/>
              <a:t>‹#›</a:t>
            </a:fld>
            <a:endParaRPr lang="ru-RU"/>
          </a:p>
        </p:txBody>
      </p:sp>
    </p:spTree>
    <p:extLst>
      <p:ext uri="{BB962C8B-B14F-4D97-AF65-F5344CB8AC3E}">
        <p14:creationId xmlns:p14="http://schemas.microsoft.com/office/powerpoint/2010/main" val="402503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F7CB9D3-144A-47D6-992C-CB52087CFA0A}" type="datetimeFigureOut">
              <a:rPr lang="ru-RU" smtClean="0"/>
              <a:t>03.03.2020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4C5369-D0B3-4AB7-9200-AE66F599DCDA}" type="slidenum">
              <a:rPr lang="ru-RU" smtClean="0"/>
              <a:t>‹#›</a:t>
            </a:fld>
            <a:endParaRPr lang="ru-RU"/>
          </a:p>
        </p:txBody>
      </p:sp>
    </p:spTree>
    <p:extLst>
      <p:ext uri="{BB962C8B-B14F-4D97-AF65-F5344CB8AC3E}">
        <p14:creationId xmlns:p14="http://schemas.microsoft.com/office/powerpoint/2010/main" val="1742247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F7CB9D3-144A-47D6-992C-CB52087CFA0A}" type="datetimeFigureOut">
              <a:rPr lang="ru-RU" smtClean="0"/>
              <a:t>03.03.2020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4C5369-D0B3-4AB7-9200-AE66F599DCDA}" type="slidenum">
              <a:rPr lang="ru-RU" smtClean="0"/>
              <a:t>‹#›</a:t>
            </a:fld>
            <a:endParaRPr lang="ru-RU"/>
          </a:p>
        </p:txBody>
      </p:sp>
    </p:spTree>
    <p:extLst>
      <p:ext uri="{BB962C8B-B14F-4D97-AF65-F5344CB8AC3E}">
        <p14:creationId xmlns:p14="http://schemas.microsoft.com/office/powerpoint/2010/main" val="212213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F7CB9D3-144A-47D6-992C-CB52087CFA0A}" type="datetimeFigureOut">
              <a:rPr lang="ru-RU" smtClean="0"/>
              <a:t>03.03.2020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4C5369-D0B3-4AB7-9200-AE66F599DCDA}" type="slidenum">
              <a:rPr lang="ru-RU" smtClean="0"/>
              <a:t>‹#›</a:t>
            </a:fld>
            <a:endParaRPr lang="ru-RU"/>
          </a:p>
        </p:txBody>
      </p:sp>
    </p:spTree>
    <p:extLst>
      <p:ext uri="{BB962C8B-B14F-4D97-AF65-F5344CB8AC3E}">
        <p14:creationId xmlns:p14="http://schemas.microsoft.com/office/powerpoint/2010/main" val="3334213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F7CB9D3-144A-47D6-992C-CB52087CFA0A}" type="datetimeFigureOut">
              <a:rPr lang="ru-RU" smtClean="0"/>
              <a:t>03.03.2020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4C5369-D0B3-4AB7-9200-AE66F599DCDA}" type="slidenum">
              <a:rPr lang="ru-RU" smtClean="0"/>
              <a:t>‹#›</a:t>
            </a:fld>
            <a:endParaRPr lang="ru-RU"/>
          </a:p>
        </p:txBody>
      </p:sp>
    </p:spTree>
    <p:extLst>
      <p:ext uri="{BB962C8B-B14F-4D97-AF65-F5344CB8AC3E}">
        <p14:creationId xmlns:p14="http://schemas.microsoft.com/office/powerpoint/2010/main" val="1366546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F7CB9D3-144A-47D6-992C-CB52087CFA0A}" type="datetimeFigureOut">
              <a:rPr lang="ru-RU" smtClean="0"/>
              <a:t>03.03.2020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54C5369-D0B3-4AB7-9200-AE66F599DCDA}" type="slidenum">
              <a:rPr lang="ru-RU" smtClean="0"/>
              <a:t>‹#›</a:t>
            </a:fld>
            <a:endParaRPr lang="ru-RU"/>
          </a:p>
        </p:txBody>
      </p:sp>
    </p:spTree>
    <p:extLst>
      <p:ext uri="{BB962C8B-B14F-4D97-AF65-F5344CB8AC3E}">
        <p14:creationId xmlns:p14="http://schemas.microsoft.com/office/powerpoint/2010/main" val="367236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F7CB9D3-144A-47D6-992C-CB52087CFA0A}" type="datetimeFigureOut">
              <a:rPr lang="ru-RU" smtClean="0"/>
              <a:t>03.03.2020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54C5369-D0B3-4AB7-9200-AE66F599DCDA}" type="slidenum">
              <a:rPr lang="ru-RU" smtClean="0"/>
              <a:t>‹#›</a:t>
            </a:fld>
            <a:endParaRPr lang="ru-RU"/>
          </a:p>
        </p:txBody>
      </p:sp>
    </p:spTree>
    <p:extLst>
      <p:ext uri="{BB962C8B-B14F-4D97-AF65-F5344CB8AC3E}">
        <p14:creationId xmlns:p14="http://schemas.microsoft.com/office/powerpoint/2010/main" val="1931483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F7CB9D3-144A-47D6-992C-CB52087CFA0A}" type="datetimeFigureOut">
              <a:rPr lang="ru-RU" smtClean="0"/>
              <a:t>03.03.2020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54C5369-D0B3-4AB7-9200-AE66F599DCDA}" type="slidenum">
              <a:rPr lang="ru-RU" smtClean="0"/>
              <a:t>‹#›</a:t>
            </a:fld>
            <a:endParaRPr lang="ru-RU"/>
          </a:p>
        </p:txBody>
      </p:sp>
    </p:spTree>
    <p:extLst>
      <p:ext uri="{BB962C8B-B14F-4D97-AF65-F5344CB8AC3E}">
        <p14:creationId xmlns:p14="http://schemas.microsoft.com/office/powerpoint/2010/main" val="2784981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F7CB9D3-144A-47D6-992C-CB52087CFA0A}" type="datetimeFigureOut">
              <a:rPr lang="ru-RU" smtClean="0"/>
              <a:t>03.03.2020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4C5369-D0B3-4AB7-9200-AE66F599DCDA}" type="slidenum">
              <a:rPr lang="ru-RU" smtClean="0"/>
              <a:t>‹#›</a:t>
            </a:fld>
            <a:endParaRPr lang="ru-RU"/>
          </a:p>
        </p:txBody>
      </p:sp>
    </p:spTree>
    <p:extLst>
      <p:ext uri="{BB962C8B-B14F-4D97-AF65-F5344CB8AC3E}">
        <p14:creationId xmlns:p14="http://schemas.microsoft.com/office/powerpoint/2010/main" val="1194213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F7CB9D3-144A-47D6-992C-CB52087CFA0A}" type="datetimeFigureOut">
              <a:rPr lang="ru-RU" smtClean="0"/>
              <a:t>03.03.2020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4C5369-D0B3-4AB7-9200-AE66F599DCDA}" type="slidenum">
              <a:rPr lang="ru-RU" smtClean="0"/>
              <a:t>‹#›</a:t>
            </a:fld>
            <a:endParaRPr lang="ru-RU"/>
          </a:p>
        </p:txBody>
      </p:sp>
    </p:spTree>
    <p:extLst>
      <p:ext uri="{BB962C8B-B14F-4D97-AF65-F5344CB8AC3E}">
        <p14:creationId xmlns:p14="http://schemas.microsoft.com/office/powerpoint/2010/main" val="1166338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7CB9D3-144A-47D6-992C-CB52087CFA0A}" type="datetimeFigureOut">
              <a:rPr lang="ru-RU" smtClean="0"/>
              <a:t>03.03.2020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C5369-D0B3-4AB7-9200-AE66F599DCDA}" type="slidenum">
              <a:rPr lang="ru-RU" smtClean="0"/>
              <a:t>‹#›</a:t>
            </a:fld>
            <a:endParaRPr lang="ru-RU"/>
          </a:p>
        </p:txBody>
      </p:sp>
    </p:spTree>
    <p:extLst>
      <p:ext uri="{BB962C8B-B14F-4D97-AF65-F5344CB8AC3E}">
        <p14:creationId xmlns:p14="http://schemas.microsoft.com/office/powerpoint/2010/main" val="2469452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9788" y="457200"/>
            <a:ext cx="5907376" cy="2507673"/>
          </a:xfrm>
          <a:solidFill>
            <a:srgbClr val="FF0000"/>
          </a:solidFill>
        </p:spPr>
        <p:txBody>
          <a:bodyPr>
            <a:normAutofit fontScale="90000"/>
          </a:bodyPr>
          <a:lstStyle/>
          <a:p>
            <a:r>
              <a:rPr lang="ru-RU" sz="4400" b="1" dirty="0">
                <a:solidFill>
                  <a:schemeClr val="bg1"/>
                </a:solidFill>
              </a:rPr>
              <a:t>Савенков Александр Ильич</a:t>
            </a:r>
            <a:br>
              <a:rPr lang="ru-RU" dirty="0">
                <a:solidFill>
                  <a:schemeClr val="bg1"/>
                </a:solidFill>
              </a:rPr>
            </a:br>
            <a:r>
              <a:rPr lang="ru-RU" sz="3100" dirty="0">
                <a:solidFill>
                  <a:schemeClr val="bg1"/>
                </a:solidFill>
              </a:rPr>
              <a:t>член-корреспондент РАО, </a:t>
            </a:r>
            <a:br>
              <a:rPr lang="ru-RU" sz="3100" dirty="0">
                <a:solidFill>
                  <a:schemeClr val="bg1"/>
                </a:solidFill>
              </a:rPr>
            </a:br>
            <a:r>
              <a:rPr lang="ru-RU" sz="3100" dirty="0">
                <a:solidFill>
                  <a:schemeClr val="bg1"/>
                </a:solidFill>
              </a:rPr>
              <a:t>доктор педагогических наук, доктор психологических наук, профессор</a:t>
            </a:r>
          </a:p>
        </p:txBody>
      </p:sp>
      <p:sp>
        <p:nvSpPr>
          <p:cNvPr id="6" name="Текст 5"/>
          <p:cNvSpPr>
            <a:spLocks noGrp="1"/>
          </p:cNvSpPr>
          <p:nvPr>
            <p:ph type="body" sz="half" idx="2"/>
          </p:nvPr>
        </p:nvSpPr>
        <p:spPr>
          <a:xfrm>
            <a:off x="839788" y="3643745"/>
            <a:ext cx="10315891" cy="2128261"/>
          </a:xfrm>
        </p:spPr>
        <p:txBody>
          <a:bodyPr>
            <a:noAutofit/>
          </a:bodyPr>
          <a:lstStyle/>
          <a:p>
            <a:r>
              <a:rPr lang="ru-RU" sz="3600" dirty="0">
                <a:solidFill>
                  <a:srgbClr val="0070C0"/>
                </a:solidFill>
                <a:latin typeface="Arial Black" panose="020B0A04020102020204" pitchFamily="34" charset="0"/>
              </a:rPr>
              <a:t>Детская одаренность как предиктор академической и жизненной успешности</a:t>
            </a:r>
          </a:p>
        </p:txBody>
      </p:sp>
      <p:pic>
        <p:nvPicPr>
          <p:cNvPr id="7" name="Изображение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6937" y="457200"/>
            <a:ext cx="3011487" cy="2781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1802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0070C0"/>
                </a:solidFill>
                <a:latin typeface="Arial Black" panose="020B0A04020102020204" pitchFamily="34" charset="0"/>
              </a:rPr>
              <a:t>Возрастная динамика творческих достижений</a:t>
            </a:r>
            <a:endParaRPr lang="ru-RU" dirty="0"/>
          </a:p>
        </p:txBody>
      </p:sp>
      <p:sp>
        <p:nvSpPr>
          <p:cNvPr id="3" name="Объект 2"/>
          <p:cNvSpPr>
            <a:spLocks noGrp="1"/>
          </p:cNvSpPr>
          <p:nvPr>
            <p:ph idx="1"/>
          </p:nvPr>
        </p:nvSpPr>
        <p:spPr/>
        <p:txBody>
          <a:bodyPr>
            <a:normAutofit lnSpcReduction="10000"/>
          </a:bodyPr>
          <a:lstStyle/>
          <a:p>
            <a:r>
              <a:rPr lang="ru-RU" b="1" dirty="0">
                <a:solidFill>
                  <a:srgbClr val="FF0000"/>
                </a:solidFill>
                <a:latin typeface="Arial" panose="020B0604020202020204" pitchFamily="34" charset="0"/>
                <a:cs typeface="Arial" panose="020B0604020202020204" pitchFamily="34" charset="0"/>
              </a:rPr>
              <a:t>По данным М. </a:t>
            </a:r>
            <a:r>
              <a:rPr lang="ru-RU" b="1" dirty="0" err="1">
                <a:solidFill>
                  <a:srgbClr val="FF0000"/>
                </a:solidFill>
                <a:latin typeface="Arial" panose="020B0604020202020204" pitchFamily="34" charset="0"/>
                <a:cs typeface="Arial" panose="020B0604020202020204" pitchFamily="34" charset="0"/>
              </a:rPr>
              <a:t>Рунко</a:t>
            </a:r>
            <a:r>
              <a:rPr lang="ru-RU" b="1" dirty="0">
                <a:solidFill>
                  <a:srgbClr val="FF0000"/>
                </a:solidFill>
                <a:latin typeface="Arial" panose="020B0604020202020204" pitchFamily="34" charset="0"/>
                <a:cs typeface="Arial" panose="020B0604020202020204" pitchFamily="34" charset="0"/>
              </a:rPr>
              <a:t> и М. </a:t>
            </a:r>
            <a:r>
              <a:rPr lang="ru-RU" b="1" dirty="0" err="1">
                <a:solidFill>
                  <a:srgbClr val="FF0000"/>
                </a:solidFill>
                <a:latin typeface="Arial" panose="020B0604020202020204" pitchFamily="34" charset="0"/>
                <a:cs typeface="Arial" panose="020B0604020202020204" pitchFamily="34" charset="0"/>
              </a:rPr>
              <a:t>Балед</a:t>
            </a:r>
            <a:r>
              <a:rPr lang="ru-RU" b="1" dirty="0">
                <a:solidFill>
                  <a:srgbClr val="FF0000"/>
                </a:solidFill>
                <a:latin typeface="Arial" panose="020B0604020202020204" pitchFamily="34" charset="0"/>
                <a:cs typeface="Arial" panose="020B0604020202020204" pitchFamily="34" charset="0"/>
              </a:rPr>
              <a:t> - лучшие результаты имеют единственные дети. На втором месте первенцы, затем следуют младшие дети. Худшие показатели по креативности продемонстрировали средние по времени рождения дети. Важно, что дети, у которых больше братьев и сестер показывают лучшие результаты, чем дети, имеющие  одного брата или сестру.</a:t>
            </a:r>
          </a:p>
          <a:p>
            <a:r>
              <a:rPr lang="ru-RU" b="1" dirty="0">
                <a:solidFill>
                  <a:srgbClr val="FF0000"/>
                </a:solidFill>
                <a:latin typeface="Arial" panose="020B0604020202020204" pitchFamily="34" charset="0"/>
                <a:cs typeface="Arial" panose="020B0604020202020204" pitchFamily="34" charset="0"/>
              </a:rPr>
              <a:t>История свидетельствует о том, что большую часть стержневых открытий в науке сделали младшие братья: Н. Коперник, Ч. Дарвин, Д.И. Менделеев, И.И. Мечников и др.</a:t>
            </a:r>
          </a:p>
          <a:p>
            <a:endParaRPr lang="ru-RU" dirty="0"/>
          </a:p>
        </p:txBody>
      </p:sp>
    </p:spTree>
    <p:extLst>
      <p:ext uri="{BB962C8B-B14F-4D97-AF65-F5344CB8AC3E}">
        <p14:creationId xmlns:p14="http://schemas.microsoft.com/office/powerpoint/2010/main" val="2859069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0070C0"/>
                </a:solidFill>
                <a:latin typeface="Arial Black" panose="020B0A04020102020204" pitchFamily="34" charset="0"/>
              </a:rPr>
              <a:t>Интеллект и прогнозирование ближайших достижений</a:t>
            </a:r>
          </a:p>
        </p:txBody>
      </p:sp>
      <p:sp>
        <p:nvSpPr>
          <p:cNvPr id="3" name="Объект 2"/>
          <p:cNvSpPr>
            <a:spLocks noGrp="1"/>
          </p:cNvSpPr>
          <p:nvPr>
            <p:ph idx="1"/>
          </p:nvPr>
        </p:nvSpPr>
        <p:spPr>
          <a:xfrm>
            <a:off x="838200" y="1825625"/>
            <a:ext cx="10515599" cy="4351338"/>
          </a:xfrm>
        </p:spPr>
        <p:txBody>
          <a:bodyPr>
            <a:normAutofit lnSpcReduction="10000"/>
          </a:bodyPr>
          <a:lstStyle/>
          <a:p>
            <a:r>
              <a:rPr lang="ru-RU" b="1" dirty="0">
                <a:solidFill>
                  <a:srgbClr val="FF0000"/>
                </a:solidFill>
                <a:latin typeface="Arial" panose="020B0604020202020204" pitchFamily="34" charset="0"/>
                <a:cs typeface="Arial" panose="020B0604020202020204" pitchFamily="34" charset="0"/>
              </a:rPr>
              <a:t>Т. Гюнтер </a:t>
            </a:r>
          </a:p>
          <a:p>
            <a:r>
              <a:rPr lang="ru-RU" dirty="0">
                <a:solidFill>
                  <a:srgbClr val="FF0000"/>
                </a:solidFill>
              </a:rPr>
              <a:t>предсказания школьных успехов ребенка дошкольника родителями </a:t>
            </a:r>
            <a:r>
              <a:rPr lang="ru-RU" dirty="0"/>
              <a:t>- </a:t>
            </a:r>
            <a:r>
              <a:rPr lang="ru-RU" dirty="0">
                <a:solidFill>
                  <a:srgbClr val="0070C0"/>
                </a:solidFill>
              </a:rPr>
              <a:t>родители с высоким образовательным статусом чаще недооценивают одаренность своих детей, а родители с низким образовательным статусом её часто переоценивают</a:t>
            </a:r>
          </a:p>
          <a:p>
            <a:r>
              <a:rPr lang="ru-RU" dirty="0">
                <a:solidFill>
                  <a:srgbClr val="0070C0"/>
                </a:solidFill>
              </a:rPr>
              <a:t>успехи в средней школе и результаты школьных тестов способностей являются лучшими ориентирами для построения таких прогнозов; высокие показатели тестов интеллекта также имеют удовлетворительную предсказательную ценность. Другие факторы: интересы, мотивация, самооценка сами по себе имеют низкую предсказательную ценность</a:t>
            </a:r>
          </a:p>
        </p:txBody>
      </p:sp>
    </p:spTree>
    <p:extLst>
      <p:ext uri="{BB962C8B-B14F-4D97-AF65-F5344CB8AC3E}">
        <p14:creationId xmlns:p14="http://schemas.microsoft.com/office/powerpoint/2010/main" val="894384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061893"/>
          </a:xfrm>
        </p:spPr>
        <p:txBody>
          <a:bodyPr/>
          <a:lstStyle/>
          <a:p>
            <a:r>
              <a:rPr lang="ru-RU" dirty="0">
                <a:solidFill>
                  <a:srgbClr val="0070C0"/>
                </a:solidFill>
                <a:latin typeface="Arial Black" panose="020B0A04020102020204" pitchFamily="34" charset="0"/>
              </a:rPr>
              <a:t>Интеллект и успехи на работе</a:t>
            </a:r>
          </a:p>
        </p:txBody>
      </p:sp>
      <p:sp>
        <p:nvSpPr>
          <p:cNvPr id="3" name="Объект 2"/>
          <p:cNvSpPr>
            <a:spLocks noGrp="1"/>
          </p:cNvSpPr>
          <p:nvPr>
            <p:ph idx="1"/>
          </p:nvPr>
        </p:nvSpPr>
        <p:spPr/>
        <p:txBody>
          <a:bodyPr/>
          <a:lstStyle/>
          <a:p>
            <a:r>
              <a:rPr lang="ru-RU" b="1" dirty="0">
                <a:solidFill>
                  <a:srgbClr val="FF0000"/>
                </a:solidFill>
                <a:latin typeface="Arial" panose="020B0604020202020204" pitchFamily="34" charset="0"/>
                <a:cs typeface="Arial" panose="020B0604020202020204" pitchFamily="34" charset="0"/>
              </a:rPr>
              <a:t>прогнозирование успехов в работе -</a:t>
            </a:r>
            <a:r>
              <a:rPr lang="en-US" b="1" dirty="0">
                <a:solidFill>
                  <a:srgbClr val="FF0000"/>
                </a:solidFill>
                <a:latin typeface="Arial" panose="020B0604020202020204" pitchFamily="34" charset="0"/>
                <a:cs typeface="Arial" panose="020B0604020202020204" pitchFamily="34" charset="0"/>
              </a:rPr>
              <a:t>IQ</a:t>
            </a:r>
            <a:r>
              <a:rPr lang="ru-RU" b="1" dirty="0">
                <a:solidFill>
                  <a:srgbClr val="FF0000"/>
                </a:solidFill>
                <a:latin typeface="Arial" panose="020B0604020202020204" pitchFamily="34" charset="0"/>
                <a:cs typeface="Arial" panose="020B0604020202020204" pitchFamily="34" charset="0"/>
              </a:rPr>
              <a:t> является лучшим ориентиром для предсказаний: администраторах, ученых, преподавателях, врачах, юристах. Предсказательная ценность </a:t>
            </a:r>
            <a:r>
              <a:rPr lang="en-US" b="1" dirty="0">
                <a:solidFill>
                  <a:srgbClr val="FF0000"/>
                </a:solidFill>
                <a:latin typeface="Arial" panose="020B0604020202020204" pitchFamily="34" charset="0"/>
                <a:cs typeface="Arial" panose="020B0604020202020204" pitchFamily="34" charset="0"/>
              </a:rPr>
              <a:t>IQ</a:t>
            </a:r>
            <a:r>
              <a:rPr lang="ru-RU" b="1" dirty="0">
                <a:solidFill>
                  <a:srgbClr val="FF0000"/>
                </a:solidFill>
                <a:latin typeface="Arial" panose="020B0604020202020204" pitchFamily="34" charset="0"/>
                <a:cs typeface="Arial" panose="020B0604020202020204" pitchFamily="34" charset="0"/>
              </a:rPr>
              <a:t>, для данной категории будущих специалистов, выше, чем для малоквалифицированных или неквалифицированных рабочих </a:t>
            </a:r>
          </a:p>
          <a:p>
            <a:pPr marL="0" indent="0">
              <a:buNone/>
            </a:pPr>
            <a:endParaRPr lang="ru-RU" b="1" dirty="0">
              <a:solidFill>
                <a:srgbClr val="FF0000"/>
              </a:solidFill>
              <a:latin typeface="Arial" panose="020B0604020202020204" pitchFamily="34" charset="0"/>
              <a:cs typeface="Arial" panose="020B0604020202020204" pitchFamily="34" charset="0"/>
            </a:endParaRPr>
          </a:p>
          <a:p>
            <a:r>
              <a:rPr lang="ru-RU" b="1" dirty="0">
                <a:solidFill>
                  <a:srgbClr val="FF0000"/>
                </a:solidFill>
                <a:latin typeface="Arial" panose="020B0604020202020204" pitchFamily="34" charset="0"/>
                <a:cs typeface="Arial" panose="020B0604020202020204" pitchFamily="34" charset="0"/>
              </a:rPr>
              <a:t>Взаимосвязь между средними оценками в колледже и успешностью работы значительно ниже (Г. </a:t>
            </a:r>
            <a:r>
              <a:rPr lang="ru-RU" b="1" dirty="0" err="1">
                <a:solidFill>
                  <a:srgbClr val="FF0000"/>
                </a:solidFill>
                <a:latin typeface="Arial" panose="020B0604020202020204" pitchFamily="34" charset="0"/>
                <a:cs typeface="Arial" panose="020B0604020202020204" pitchFamily="34" charset="0"/>
              </a:rPr>
              <a:t>Трост</a:t>
            </a:r>
            <a:r>
              <a:rPr lang="ru-RU" b="1" dirty="0">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18497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6178" y="544612"/>
            <a:ext cx="10326976" cy="1149928"/>
          </a:xfrm>
        </p:spPr>
        <p:txBody>
          <a:bodyPr/>
          <a:lstStyle/>
          <a:p>
            <a:r>
              <a:rPr lang="ru-RU" b="1" dirty="0">
                <a:solidFill>
                  <a:srgbClr val="0070C0"/>
                </a:solidFill>
                <a:latin typeface="Arial Black" panose="020B0A04020102020204" pitchFamily="34" charset="0"/>
              </a:rPr>
              <a:t>Модель интеллектуального диапазона Д. </a:t>
            </a:r>
            <a:r>
              <a:rPr lang="ru-RU" b="1" dirty="0" err="1">
                <a:solidFill>
                  <a:srgbClr val="0070C0"/>
                </a:solidFill>
                <a:latin typeface="Arial Black" panose="020B0A04020102020204" pitchFamily="34" charset="0"/>
              </a:rPr>
              <a:t>Перкинса</a:t>
            </a:r>
            <a:r>
              <a:rPr lang="ru-RU" b="1" dirty="0">
                <a:solidFill>
                  <a:srgbClr val="0070C0"/>
                </a:solidFill>
                <a:latin typeface="Arial Black" panose="020B0A04020102020204" pitchFamily="34" charset="0"/>
              </a:rPr>
              <a:t> – В.Н. Дружинина</a:t>
            </a:r>
            <a:endParaRPr lang="ru-RU" dirty="0"/>
          </a:p>
        </p:txBody>
      </p:sp>
      <p:sp>
        <p:nvSpPr>
          <p:cNvPr id="3" name="Объект 2"/>
          <p:cNvSpPr>
            <a:spLocks noGrp="1"/>
          </p:cNvSpPr>
          <p:nvPr>
            <p:ph idx="1"/>
          </p:nvPr>
        </p:nvSpPr>
        <p:spPr>
          <a:xfrm>
            <a:off x="4772025" y="2057400"/>
            <a:ext cx="6583363" cy="3803650"/>
          </a:xfrm>
        </p:spPr>
        <p:txBody>
          <a:bodyPr>
            <a:normAutofit lnSpcReduction="10000"/>
          </a:bodyPr>
          <a:lstStyle/>
          <a:p>
            <a:pPr marL="0" lvl="3" indent="0">
              <a:lnSpc>
                <a:spcPct val="100000"/>
              </a:lnSpc>
              <a:spcBef>
                <a:spcPts val="0"/>
              </a:spcBef>
            </a:pPr>
            <a:r>
              <a:rPr lang="ru-RU" b="1" dirty="0">
                <a:solidFill>
                  <a:srgbClr val="0070C0"/>
                </a:solidFill>
                <a:latin typeface="Arial" panose="020B0604020202020204" pitchFamily="34" charset="0"/>
                <a:cs typeface="Arial" panose="020B0604020202020204" pitchFamily="34" charset="0"/>
              </a:rPr>
              <a:t>«Успех вхождения индивида в деятельность определяется лишь уровнем индивидуального интеллекта и сложностью деятельности</a:t>
            </a:r>
          </a:p>
          <a:p>
            <a:pPr marL="0" lvl="3" indent="0">
              <a:lnSpc>
                <a:spcPct val="100000"/>
              </a:lnSpc>
              <a:spcBef>
                <a:spcPts val="0"/>
              </a:spcBef>
              <a:buNone/>
            </a:pPr>
            <a:endParaRPr lang="ru-RU" sz="1800" b="1" dirty="0">
              <a:solidFill>
                <a:srgbClr val="0070C0"/>
              </a:solidFill>
              <a:latin typeface="Arial" panose="020B0604020202020204" pitchFamily="34" charset="0"/>
              <a:cs typeface="Arial" panose="020B0604020202020204" pitchFamily="34" charset="0"/>
            </a:endParaRPr>
          </a:p>
          <a:p>
            <a:pPr marL="0" lvl="3" indent="0">
              <a:lnSpc>
                <a:spcPct val="100000"/>
              </a:lnSpc>
              <a:spcBef>
                <a:spcPts val="0"/>
              </a:spcBef>
            </a:pPr>
            <a:r>
              <a:rPr lang="ru-RU" b="1" dirty="0">
                <a:solidFill>
                  <a:srgbClr val="0070C0"/>
                </a:solidFill>
                <a:latin typeface="Arial" panose="020B0604020202020204" pitchFamily="34" charset="0"/>
                <a:cs typeface="Arial" panose="020B0604020202020204" pitchFamily="34" charset="0"/>
              </a:rPr>
              <a:t>Уровень конкретных индивидуальных достижений зависит от мотивации и компетентности личности и связан с содержанием деятельности</a:t>
            </a:r>
          </a:p>
          <a:p>
            <a:pPr marL="0" lvl="3" indent="0">
              <a:lnSpc>
                <a:spcPct val="100000"/>
              </a:lnSpc>
              <a:spcBef>
                <a:spcPts val="0"/>
              </a:spcBef>
              <a:buNone/>
            </a:pPr>
            <a:endParaRPr lang="ru-RU" sz="1800" b="1" dirty="0">
              <a:solidFill>
                <a:srgbClr val="0070C0"/>
              </a:solidFill>
              <a:latin typeface="Arial" panose="020B0604020202020204" pitchFamily="34" charset="0"/>
              <a:cs typeface="Arial" panose="020B0604020202020204" pitchFamily="34" charset="0"/>
            </a:endParaRPr>
          </a:p>
          <a:p>
            <a:pPr marL="0" lvl="3" indent="0">
              <a:lnSpc>
                <a:spcPct val="100000"/>
              </a:lnSpc>
              <a:spcBef>
                <a:spcPts val="0"/>
              </a:spcBef>
            </a:pPr>
            <a:r>
              <a:rPr lang="ru-RU" b="1" dirty="0">
                <a:solidFill>
                  <a:srgbClr val="0070C0"/>
                </a:solidFill>
                <a:latin typeface="Arial" panose="020B0604020202020204" pitchFamily="34" charset="0"/>
                <a:cs typeface="Arial" panose="020B0604020202020204" pitchFamily="34" charset="0"/>
              </a:rPr>
              <a:t>Предельно высокий уровень индивидуальных достижений зависит только от индивидуального </a:t>
            </a:r>
            <a:r>
              <a:rPr lang="en-US" b="1" dirty="0">
                <a:solidFill>
                  <a:srgbClr val="0070C0"/>
                </a:solidFill>
                <a:latin typeface="Arial" panose="020B0604020202020204" pitchFamily="34" charset="0"/>
                <a:cs typeface="Arial" panose="020B0604020202020204" pitchFamily="34" charset="0"/>
              </a:rPr>
              <a:t>IQ</a:t>
            </a:r>
            <a:r>
              <a:rPr lang="ru-RU" b="1" dirty="0">
                <a:solidFill>
                  <a:srgbClr val="0070C0"/>
                </a:solidFill>
                <a:latin typeface="Arial" panose="020B0604020202020204" pitchFamily="34" charset="0"/>
                <a:cs typeface="Arial" panose="020B0604020202020204" pitchFamily="34" charset="0"/>
              </a:rPr>
              <a:t>, но не зависит от трудности деятельности и её содержания». (В.Н. Дружинин)</a:t>
            </a:r>
            <a:endParaRPr lang="ru-RU" sz="1800" b="1" dirty="0">
              <a:solidFill>
                <a:srgbClr val="0070C0"/>
              </a:solidFill>
              <a:latin typeface="Arial" panose="020B0604020202020204" pitchFamily="34" charset="0"/>
              <a:cs typeface="Arial" panose="020B0604020202020204" pitchFamily="34" charset="0"/>
            </a:endParaRPr>
          </a:p>
          <a:p>
            <a:pPr marL="0" indent="0">
              <a:buNone/>
            </a:pPr>
            <a:endParaRPr lang="ru-RU" b="1" dirty="0">
              <a:solidFill>
                <a:srgbClr val="0070C0"/>
              </a:solidFill>
              <a:latin typeface="Arial" panose="020B0604020202020204" pitchFamily="34" charset="0"/>
              <a:cs typeface="Arial" panose="020B0604020202020204" pitchFamily="34" charset="0"/>
            </a:endParaRPr>
          </a:p>
        </p:txBody>
      </p:sp>
      <p:sp>
        <p:nvSpPr>
          <p:cNvPr id="4" name="Текст 3"/>
          <p:cNvSpPr>
            <a:spLocks noGrp="1"/>
          </p:cNvSpPr>
          <p:nvPr>
            <p:ph type="body" sz="half" idx="2"/>
          </p:nvPr>
        </p:nvSpPr>
        <p:spPr/>
        <p:txBody>
          <a:bodyPr>
            <a:normAutofit/>
          </a:bodyPr>
          <a:lstStyle/>
          <a:p>
            <a:r>
              <a:rPr lang="ru-RU" sz="2000" dirty="0">
                <a:solidFill>
                  <a:srgbClr val="FF0000"/>
                </a:solidFill>
                <a:latin typeface="Arial Black" panose="020B0A04020102020204" pitchFamily="34" charset="0"/>
              </a:rPr>
              <a:t>Модель интеллектуального диапазона</a:t>
            </a:r>
          </a:p>
        </p:txBody>
      </p:sp>
      <p:grpSp>
        <p:nvGrpSpPr>
          <p:cNvPr id="5" name="Group 2"/>
          <p:cNvGrpSpPr>
            <a:grpSpLocks/>
          </p:cNvGrpSpPr>
          <p:nvPr/>
        </p:nvGrpSpPr>
        <p:grpSpPr bwMode="auto">
          <a:xfrm>
            <a:off x="839788" y="3302578"/>
            <a:ext cx="3429000" cy="2286000"/>
            <a:chOff x="3819" y="4659"/>
            <a:chExt cx="4235" cy="2787"/>
          </a:xfrm>
        </p:grpSpPr>
        <p:grpSp>
          <p:nvGrpSpPr>
            <p:cNvPr id="6" name="Group 3"/>
            <p:cNvGrpSpPr>
              <a:grpSpLocks/>
            </p:cNvGrpSpPr>
            <p:nvPr/>
          </p:nvGrpSpPr>
          <p:grpSpPr bwMode="auto">
            <a:xfrm>
              <a:off x="3819" y="4659"/>
              <a:ext cx="4235" cy="2787"/>
              <a:chOff x="2407" y="4659"/>
              <a:chExt cx="4235" cy="2787"/>
            </a:xfrm>
          </p:grpSpPr>
          <p:sp>
            <p:nvSpPr>
              <p:cNvPr id="7" name="Line 4"/>
              <p:cNvSpPr>
                <a:spLocks noChangeShapeType="1"/>
              </p:cNvSpPr>
              <p:nvPr/>
            </p:nvSpPr>
            <p:spPr bwMode="auto">
              <a:xfrm flipV="1">
                <a:off x="2830" y="4659"/>
                <a:ext cx="0" cy="223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Line 5"/>
              <p:cNvSpPr>
                <a:spLocks noChangeShapeType="1"/>
              </p:cNvSpPr>
              <p:nvPr/>
            </p:nvSpPr>
            <p:spPr bwMode="auto">
              <a:xfrm>
                <a:off x="2830" y="6889"/>
                <a:ext cx="3812"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9" name="Line 6"/>
              <p:cNvSpPr>
                <a:spLocks noChangeShapeType="1"/>
              </p:cNvSpPr>
              <p:nvPr/>
            </p:nvSpPr>
            <p:spPr bwMode="auto">
              <a:xfrm>
                <a:off x="2830" y="5495"/>
                <a:ext cx="2824" cy="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0" name="Line 7"/>
              <p:cNvSpPr>
                <a:spLocks noChangeShapeType="1"/>
              </p:cNvSpPr>
              <p:nvPr/>
            </p:nvSpPr>
            <p:spPr bwMode="auto">
              <a:xfrm>
                <a:off x="5654" y="5495"/>
                <a:ext cx="0" cy="1394"/>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1" name="Line 8"/>
              <p:cNvSpPr>
                <a:spLocks noChangeShapeType="1"/>
              </p:cNvSpPr>
              <p:nvPr/>
            </p:nvSpPr>
            <p:spPr bwMode="auto">
              <a:xfrm>
                <a:off x="2830" y="6471"/>
                <a:ext cx="3388" cy="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Line 9"/>
              <p:cNvSpPr>
                <a:spLocks noChangeShapeType="1"/>
              </p:cNvSpPr>
              <p:nvPr/>
            </p:nvSpPr>
            <p:spPr bwMode="auto">
              <a:xfrm flipV="1">
                <a:off x="3677" y="6471"/>
                <a:ext cx="0" cy="418"/>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3" name="Line 10"/>
              <p:cNvSpPr>
                <a:spLocks noChangeShapeType="1"/>
              </p:cNvSpPr>
              <p:nvPr/>
            </p:nvSpPr>
            <p:spPr bwMode="auto">
              <a:xfrm flipV="1">
                <a:off x="3677" y="5217"/>
                <a:ext cx="2541" cy="1254"/>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4" name="Arc 11"/>
              <p:cNvSpPr>
                <a:spLocks/>
              </p:cNvSpPr>
              <p:nvPr/>
            </p:nvSpPr>
            <p:spPr bwMode="auto">
              <a:xfrm>
                <a:off x="4524" y="6053"/>
                <a:ext cx="283" cy="446"/>
              </a:xfrm>
              <a:custGeom>
                <a:avLst/>
                <a:gdLst>
                  <a:gd name="G0" fmla="+- 0 0 0"/>
                  <a:gd name="G1" fmla="+- 21600 0 0"/>
                  <a:gd name="G2" fmla="+- 21600 0 0"/>
                  <a:gd name="T0" fmla="*/ 0 w 21600"/>
                  <a:gd name="T1" fmla="*/ 0 h 23043"/>
                  <a:gd name="T2" fmla="*/ 21552 w 21600"/>
                  <a:gd name="T3" fmla="*/ 23043 h 23043"/>
                  <a:gd name="T4" fmla="*/ 0 w 21600"/>
                  <a:gd name="T5" fmla="*/ 21600 h 23043"/>
                </a:gdLst>
                <a:ahLst/>
                <a:cxnLst>
                  <a:cxn ang="0">
                    <a:pos x="T0" y="T1"/>
                  </a:cxn>
                  <a:cxn ang="0">
                    <a:pos x="T2" y="T3"/>
                  </a:cxn>
                  <a:cxn ang="0">
                    <a:pos x="T4" y="T5"/>
                  </a:cxn>
                </a:cxnLst>
                <a:rect l="0" t="0" r="r" b="b"/>
                <a:pathLst>
                  <a:path w="21600" h="23043" fill="none" extrusionOk="0">
                    <a:moveTo>
                      <a:pt x="0" y="0"/>
                    </a:moveTo>
                    <a:cubicBezTo>
                      <a:pt x="11929" y="0"/>
                      <a:pt x="21600" y="9670"/>
                      <a:pt x="21600" y="21600"/>
                    </a:cubicBezTo>
                    <a:cubicBezTo>
                      <a:pt x="21600" y="22081"/>
                      <a:pt x="21583" y="22562"/>
                      <a:pt x="21551" y="23042"/>
                    </a:cubicBezTo>
                  </a:path>
                  <a:path w="21600" h="23043" stroke="0" extrusionOk="0">
                    <a:moveTo>
                      <a:pt x="0" y="0"/>
                    </a:moveTo>
                    <a:cubicBezTo>
                      <a:pt x="11929" y="0"/>
                      <a:pt x="21600" y="9670"/>
                      <a:pt x="21600" y="21600"/>
                    </a:cubicBezTo>
                    <a:cubicBezTo>
                      <a:pt x="21600" y="22081"/>
                      <a:pt x="21583" y="22562"/>
                      <a:pt x="21551" y="23042"/>
                    </a:cubicBezTo>
                    <a:lnTo>
                      <a:pt x="0" y="21600"/>
                    </a:lnTo>
                    <a:close/>
                  </a:path>
                </a:pathLst>
              </a:custGeom>
              <a:noFill/>
              <a:ln w="19050">
                <a:solidFill>
                  <a:srgbClr val="00000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5" name="Text Box 12"/>
              <p:cNvSpPr txBox="1">
                <a:spLocks noChangeArrowheads="1"/>
              </p:cNvSpPr>
              <p:nvPr/>
            </p:nvSpPr>
            <p:spPr bwMode="auto">
              <a:xfrm>
                <a:off x="2407" y="5356"/>
                <a:ext cx="423" cy="41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ru-RU" sz="1100" b="1" i="0" u="none" strike="noStrike" cap="none" normalizeH="0" baseline="0">
                    <a:ln>
                      <a:noFill/>
                    </a:ln>
                    <a:solidFill>
                      <a:schemeClr val="tx1"/>
                    </a:solidFill>
                    <a:effectLst/>
                    <a:latin typeface="Arial" panose="020B0604020202020204" pitchFamily="34" charset="0"/>
                  </a:rPr>
                  <a:t>Yi</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16" name="Text Box 13"/>
              <p:cNvSpPr txBox="1">
                <a:spLocks noChangeArrowheads="1"/>
              </p:cNvSpPr>
              <p:nvPr/>
            </p:nvSpPr>
            <p:spPr bwMode="auto">
              <a:xfrm>
                <a:off x="2407" y="6331"/>
                <a:ext cx="423" cy="41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ru-RU" sz="1100" b="1" i="0" u="none" strike="noStrike" cap="none" normalizeH="0" baseline="0">
                    <a:ln>
                      <a:noFill/>
                    </a:ln>
                    <a:solidFill>
                      <a:schemeClr val="tx1"/>
                    </a:solidFill>
                    <a:effectLst/>
                    <a:latin typeface="Arial" panose="020B0604020202020204" pitchFamily="34" charset="0"/>
                  </a:rPr>
                  <a:t>Yj</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
            <p:nvSpPr>
              <p:cNvPr id="17" name="Text Box 14"/>
              <p:cNvSpPr txBox="1">
                <a:spLocks noChangeArrowheads="1"/>
              </p:cNvSpPr>
              <p:nvPr/>
            </p:nvSpPr>
            <p:spPr bwMode="auto">
              <a:xfrm>
                <a:off x="3395" y="7028"/>
                <a:ext cx="565" cy="41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ru-RU" sz="1100" b="1" i="0" u="none" strike="noStrike" cap="none" normalizeH="0" baseline="0">
                    <a:ln>
                      <a:noFill/>
                    </a:ln>
                    <a:solidFill>
                      <a:schemeClr val="tx1"/>
                    </a:solidFill>
                    <a:effectLst/>
                    <a:latin typeface="Arial" panose="020B0604020202020204" pitchFamily="34" charset="0"/>
                  </a:rPr>
                  <a:t>Xj</a:t>
                </a:r>
                <a:endParaRPr kumimoji="0" lang="ru-RU" altLang="ru-RU" sz="1800" b="0" i="0" u="none" strike="noStrike" cap="none" normalizeH="0" baseline="0">
                  <a:ln>
                    <a:noFill/>
                  </a:ln>
                  <a:solidFill>
                    <a:schemeClr val="tx1"/>
                  </a:solidFill>
                  <a:effectLst/>
                  <a:latin typeface="Arial" panose="020B0604020202020204" pitchFamily="34" charset="0"/>
                </a:endParaRPr>
              </a:p>
            </p:txBody>
          </p:sp>
        </p:grpSp>
      </p:grpSp>
    </p:spTree>
    <p:extLst>
      <p:ext uri="{BB962C8B-B14F-4D97-AF65-F5344CB8AC3E}">
        <p14:creationId xmlns:p14="http://schemas.microsoft.com/office/powerpoint/2010/main" val="2354248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0070C0"/>
                </a:solidFill>
                <a:latin typeface="Arial Black" panose="020B0A04020102020204" pitchFamily="34" charset="0"/>
              </a:rPr>
              <a:t>Возрастная динамика творческих достижений</a:t>
            </a:r>
          </a:p>
        </p:txBody>
      </p:sp>
      <p:sp>
        <p:nvSpPr>
          <p:cNvPr id="3" name="Объект 2"/>
          <p:cNvSpPr>
            <a:spLocks noGrp="1"/>
          </p:cNvSpPr>
          <p:nvPr>
            <p:ph idx="1"/>
          </p:nvPr>
        </p:nvSpPr>
        <p:spPr/>
        <p:txBody>
          <a:bodyPr/>
          <a:lstStyle/>
          <a:p>
            <a:pPr marL="0" indent="0">
              <a:buNone/>
            </a:pPr>
            <a:r>
              <a:rPr lang="ru-RU" b="1" dirty="0">
                <a:solidFill>
                  <a:srgbClr val="FF0000"/>
                </a:solidFill>
                <a:latin typeface="Arial" panose="020B0604020202020204" pitchFamily="34" charset="0"/>
                <a:cs typeface="Arial" panose="020B0604020202020204" pitchFamily="34" charset="0"/>
              </a:rPr>
              <a:t>По данным исследований Г. </a:t>
            </a:r>
            <a:r>
              <a:rPr lang="ru-RU" b="1" dirty="0" err="1">
                <a:solidFill>
                  <a:srgbClr val="FF0000"/>
                </a:solidFill>
                <a:latin typeface="Arial" panose="020B0604020202020204" pitchFamily="34" charset="0"/>
                <a:cs typeface="Arial" panose="020B0604020202020204" pitchFamily="34" charset="0"/>
              </a:rPr>
              <a:t>Лемана</a:t>
            </a:r>
            <a:r>
              <a:rPr lang="ru-RU" b="1" dirty="0">
                <a:solidFill>
                  <a:srgbClr val="FF0000"/>
                </a:solidFill>
                <a:latin typeface="Arial" panose="020B0604020202020204" pitchFamily="34" charset="0"/>
                <a:cs typeface="Arial" panose="020B0604020202020204" pitchFamily="34" charset="0"/>
              </a:rPr>
              <a:t> подъем креативности у человека (преимущественно у мужчин) приходится на возраст 20-30 лет; пик творческой продуктивности наступает в 30-35 лет; спад к 45 годам (50 % от первоначальной продуктивности); к 60-ти годам происходит утрата творческих способностей</a:t>
            </a:r>
          </a:p>
        </p:txBody>
      </p:sp>
    </p:spTree>
    <p:extLst>
      <p:ext uri="{BB962C8B-B14F-4D97-AF65-F5344CB8AC3E}">
        <p14:creationId xmlns:p14="http://schemas.microsoft.com/office/powerpoint/2010/main" val="1801900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817418"/>
            <a:ext cx="10515600" cy="637310"/>
          </a:xfrm>
        </p:spPr>
        <p:txBody>
          <a:bodyPr>
            <a:normAutofit fontScale="90000"/>
          </a:bodyPr>
          <a:lstStyle/>
          <a:p>
            <a:r>
              <a:rPr lang="ru-RU" dirty="0">
                <a:solidFill>
                  <a:srgbClr val="0070C0"/>
                </a:solidFill>
                <a:latin typeface="Arial Black" panose="020B0A04020102020204" pitchFamily="34" charset="0"/>
              </a:rPr>
              <a:t>Нобелевские лауреаты</a:t>
            </a:r>
            <a:br>
              <a:rPr lang="ru-RU" dirty="0"/>
            </a:br>
            <a:endParaRPr lang="ru-RU" dirty="0"/>
          </a:p>
        </p:txBody>
      </p:sp>
      <p:sp>
        <p:nvSpPr>
          <p:cNvPr id="3" name="Объект 2"/>
          <p:cNvSpPr>
            <a:spLocks noGrp="1"/>
          </p:cNvSpPr>
          <p:nvPr>
            <p:ph idx="1"/>
          </p:nvPr>
        </p:nvSpPr>
        <p:spPr>
          <a:xfrm>
            <a:off x="838200" y="1454728"/>
            <a:ext cx="10515600" cy="4890654"/>
          </a:xfrm>
        </p:spPr>
        <p:txBody>
          <a:bodyPr>
            <a:normAutofit fontScale="92500" lnSpcReduction="10000"/>
          </a:bodyPr>
          <a:lstStyle/>
          <a:p>
            <a:r>
              <a:rPr lang="ru-RU" b="1" dirty="0">
                <a:solidFill>
                  <a:srgbClr val="FF0000"/>
                </a:solidFill>
                <a:latin typeface="Arial" panose="020B0604020202020204" pitchFamily="34" charset="0"/>
                <a:cs typeface="Arial" panose="020B0604020202020204" pitchFamily="34" charset="0"/>
              </a:rPr>
              <a:t>Почти все происходили из семей интеллектуалов или бизнесменов, среди их родителей практически не оказалось выходцев из низших слоев общества. Большинство родились в крупных городах: столицах и мегаполисах.</a:t>
            </a:r>
          </a:p>
          <a:p>
            <a:r>
              <a:rPr lang="ru-RU" b="1" dirty="0">
                <a:solidFill>
                  <a:srgbClr val="FF0000"/>
                </a:solidFill>
                <a:latin typeface="Arial" panose="020B0604020202020204" pitchFamily="34" charset="0"/>
                <a:cs typeface="Arial" panose="020B0604020202020204" pitchFamily="34" charset="0"/>
              </a:rPr>
              <a:t>Большинство ученых-лауреатов Нобелевской премии сами характеризовали свое детство как «счастливое». Отчасти благодаря этому их научная карьера началась рано и протекала без существенных срывов. </a:t>
            </a:r>
          </a:p>
          <a:p>
            <a:r>
              <a:rPr lang="ru-RU" b="1" dirty="0">
                <a:solidFill>
                  <a:srgbClr val="FF0000"/>
                </a:solidFill>
                <a:latin typeface="Arial" panose="020B0604020202020204" pitchFamily="34" charset="0"/>
                <a:cs typeface="Arial" panose="020B0604020202020204" pitchFamily="34" charset="0"/>
              </a:rPr>
              <a:t>В семьях лауреатов-литераторов чаще наблюдалась противоположная картина, трагические события были для их семей явлением типичным. Тридцать процентов из них в детстве жили с одним из родителей или в разорившейся семье.</a:t>
            </a:r>
          </a:p>
          <a:p>
            <a:endParaRPr lang="ru-RU" dirty="0"/>
          </a:p>
        </p:txBody>
      </p:sp>
    </p:spTree>
    <p:extLst>
      <p:ext uri="{BB962C8B-B14F-4D97-AF65-F5344CB8AC3E}">
        <p14:creationId xmlns:p14="http://schemas.microsoft.com/office/powerpoint/2010/main" val="3150159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81784"/>
          </a:xfrm>
        </p:spPr>
        <p:txBody>
          <a:bodyPr/>
          <a:lstStyle/>
          <a:p>
            <a:r>
              <a:rPr lang="ru-RU" dirty="0">
                <a:solidFill>
                  <a:srgbClr val="0070C0"/>
                </a:solidFill>
                <a:latin typeface="Arial Black" panose="020B0A04020102020204" pitchFamily="34" charset="0"/>
              </a:rPr>
              <a:t>Эмоциональный интеллект </a:t>
            </a:r>
          </a:p>
        </p:txBody>
      </p:sp>
      <p:sp>
        <p:nvSpPr>
          <p:cNvPr id="3" name="Объект 2"/>
          <p:cNvSpPr>
            <a:spLocks noGrp="1"/>
          </p:cNvSpPr>
          <p:nvPr>
            <p:ph idx="1"/>
          </p:nvPr>
        </p:nvSpPr>
        <p:spPr>
          <a:xfrm>
            <a:off x="1122218" y="1343892"/>
            <a:ext cx="10744199" cy="4930053"/>
          </a:xfrm>
        </p:spPr>
        <p:txBody>
          <a:bodyPr>
            <a:normAutofit fontScale="85000" lnSpcReduction="10000"/>
          </a:bodyPr>
          <a:lstStyle/>
          <a:p>
            <a:pPr marL="0" indent="0">
              <a:buNone/>
            </a:pPr>
            <a:r>
              <a:rPr lang="ru-RU" b="1" dirty="0">
                <a:solidFill>
                  <a:srgbClr val="FF0000"/>
                </a:solidFill>
                <a:latin typeface="Arial" panose="020B0604020202020204" pitchFamily="34" charset="0"/>
                <a:cs typeface="Arial" panose="020B0604020202020204" pitchFamily="34" charset="0"/>
              </a:rPr>
              <a:t>Р. Бар-Он </a:t>
            </a:r>
          </a:p>
          <a:p>
            <a:pPr marL="0" indent="0">
              <a:buNone/>
            </a:pPr>
            <a:endParaRPr lang="ru-RU" b="1" dirty="0">
              <a:solidFill>
                <a:srgbClr val="FF0000"/>
              </a:solidFill>
              <a:latin typeface="Arial" panose="020B0604020202020204" pitchFamily="34" charset="0"/>
              <a:cs typeface="Arial" panose="020B0604020202020204" pitchFamily="34" charset="0"/>
            </a:endParaRPr>
          </a:p>
          <a:p>
            <a:pPr marL="0" indent="0">
              <a:buNone/>
            </a:pPr>
            <a:r>
              <a:rPr lang="ru-RU" b="1" dirty="0">
                <a:solidFill>
                  <a:srgbClr val="FF0000"/>
                </a:solidFill>
                <a:latin typeface="Arial" panose="020B0604020202020204" pitchFamily="34" charset="0"/>
                <a:cs typeface="Arial" panose="020B0604020202020204" pitchFamily="34" charset="0"/>
              </a:rPr>
              <a:t>Наиболее специфические навыки, ведущие к достижению успеха: </a:t>
            </a:r>
          </a:p>
          <a:p>
            <a:r>
              <a:rPr lang="ru-RU" b="1" dirty="0">
                <a:solidFill>
                  <a:srgbClr val="FF0000"/>
                </a:solidFill>
                <a:latin typeface="Arial" panose="020B0604020202020204" pitchFamily="34" charset="0"/>
                <a:cs typeface="Arial" panose="020B0604020202020204" pitchFamily="34" charset="0"/>
              </a:rPr>
              <a:t>«…познание собственной личности (осведомленность о собственных эмоциях, уверенность в себе, самоуважение, самореализация, независимость);</a:t>
            </a:r>
          </a:p>
          <a:p>
            <a:r>
              <a:rPr lang="ru-RU" b="1" dirty="0">
                <a:solidFill>
                  <a:srgbClr val="FF0000"/>
                </a:solidFill>
                <a:latin typeface="Arial" panose="020B0604020202020204" pitchFamily="34" charset="0"/>
                <a:cs typeface="Arial" panose="020B0604020202020204" pitchFamily="34" charset="0"/>
              </a:rPr>
              <a:t>навыки межличностного общения (межличностные взаимоотношения, социальная ответственность, сопереживание);</a:t>
            </a:r>
          </a:p>
          <a:p>
            <a:r>
              <a:rPr lang="ru-RU" b="1" dirty="0">
                <a:solidFill>
                  <a:srgbClr val="FF0000"/>
                </a:solidFill>
                <a:latin typeface="Arial" panose="020B0604020202020204" pitchFamily="34" charset="0"/>
                <a:cs typeface="Arial" panose="020B0604020202020204" pitchFamily="34" charset="0"/>
              </a:rPr>
              <a:t>способность к адаптации (решение проблем, оценка реальности, приспособляемость);</a:t>
            </a:r>
          </a:p>
          <a:p>
            <a:r>
              <a:rPr lang="ru-RU" b="1" dirty="0">
                <a:solidFill>
                  <a:srgbClr val="FF0000"/>
                </a:solidFill>
                <a:latin typeface="Arial" panose="020B0604020202020204" pitchFamily="34" charset="0"/>
                <a:cs typeface="Arial" panose="020B0604020202020204" pitchFamily="34" charset="0"/>
              </a:rPr>
              <a:t>управление стрессовыми ситуациями (устойчивость к стрессу, импульсивность, контроль);</a:t>
            </a:r>
          </a:p>
          <a:p>
            <a:r>
              <a:rPr lang="ru-RU" b="1" dirty="0">
                <a:solidFill>
                  <a:srgbClr val="FF0000"/>
                </a:solidFill>
                <a:latin typeface="Arial" panose="020B0604020202020204" pitchFamily="34" charset="0"/>
                <a:cs typeface="Arial" panose="020B0604020202020204" pitchFamily="34" charset="0"/>
              </a:rPr>
              <a:t>преобладающее настроение (счастье, оптимизм)»</a:t>
            </a:r>
          </a:p>
        </p:txBody>
      </p:sp>
    </p:spTree>
    <p:extLst>
      <p:ext uri="{BB962C8B-B14F-4D97-AF65-F5344CB8AC3E}">
        <p14:creationId xmlns:p14="http://schemas.microsoft.com/office/powerpoint/2010/main" val="1078155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8091" y="2997488"/>
            <a:ext cx="10515600" cy="1325563"/>
          </a:xfrm>
        </p:spPr>
        <p:txBody>
          <a:bodyPr/>
          <a:lstStyle/>
          <a:p>
            <a:pPr algn="ctr"/>
            <a:r>
              <a:rPr lang="ru-RU" b="1" dirty="0">
                <a:solidFill>
                  <a:srgbClr val="FF0000"/>
                </a:solidFill>
                <a:latin typeface="Arial Black" panose="020B0A04020102020204" pitchFamily="34" charset="0"/>
              </a:rPr>
              <a:t>Спасибо</a:t>
            </a:r>
          </a:p>
        </p:txBody>
      </p:sp>
    </p:spTree>
    <p:extLst>
      <p:ext uri="{BB962C8B-B14F-4D97-AF65-F5344CB8AC3E}">
        <p14:creationId xmlns:p14="http://schemas.microsoft.com/office/powerpoint/2010/main" val="673167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23561"/>
            <a:ext cx="10515600" cy="1325563"/>
          </a:xfrm>
        </p:spPr>
        <p:txBody>
          <a:bodyPr>
            <a:noAutofit/>
          </a:bodyPr>
          <a:lstStyle/>
          <a:p>
            <a:r>
              <a:rPr lang="ru-RU" b="1" dirty="0">
                <a:solidFill>
                  <a:srgbClr val="0070C0"/>
                </a:solidFill>
                <a:latin typeface="Bahnschrift SemiBold Condensed" panose="020B0502040204020203" pitchFamily="34" charset="0"/>
              </a:rPr>
              <a:t>Одаренные дети        детская одаренность</a:t>
            </a:r>
          </a:p>
        </p:txBody>
      </p:sp>
      <p:pic>
        <p:nvPicPr>
          <p:cNvPr id="4" name="Объект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5706" y="1387672"/>
            <a:ext cx="7745188" cy="5406266"/>
          </a:xfrm>
          <a:prstGeom prst="rect">
            <a:avLst/>
          </a:prstGeom>
        </p:spPr>
      </p:pic>
      <p:cxnSp>
        <p:nvCxnSpPr>
          <p:cNvPr id="6" name="Прямая соединительная линия 5"/>
          <p:cNvCxnSpPr/>
          <p:nvPr/>
        </p:nvCxnSpPr>
        <p:spPr>
          <a:xfrm flipV="1">
            <a:off x="5161806" y="929335"/>
            <a:ext cx="706582" cy="14573"/>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flipV="1">
            <a:off x="5161806" y="1112010"/>
            <a:ext cx="706582" cy="19338"/>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flipV="1">
            <a:off x="5300351" y="789711"/>
            <a:ext cx="375661" cy="458337"/>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0371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FF0000"/>
                </a:solidFill>
                <a:latin typeface="Arial Black" panose="020B0A04020102020204" pitchFamily="34" charset="0"/>
              </a:rPr>
              <a:t>Основные проблемы</a:t>
            </a:r>
          </a:p>
        </p:txBody>
      </p:sp>
      <p:sp>
        <p:nvSpPr>
          <p:cNvPr id="3" name="Объект 2"/>
          <p:cNvSpPr>
            <a:spLocks noGrp="1"/>
          </p:cNvSpPr>
          <p:nvPr>
            <p:ph idx="1"/>
          </p:nvPr>
        </p:nvSpPr>
        <p:spPr>
          <a:xfrm>
            <a:off x="699655" y="1797916"/>
            <a:ext cx="10515600" cy="4351338"/>
          </a:xfrm>
        </p:spPr>
        <p:txBody>
          <a:bodyPr/>
          <a:lstStyle/>
          <a:p>
            <a:pPr marL="0" indent="0" algn="ctr">
              <a:spcBef>
                <a:spcPts val="0"/>
              </a:spcBef>
              <a:buNone/>
            </a:pPr>
            <a:r>
              <a:rPr lang="ru-RU" dirty="0">
                <a:solidFill>
                  <a:srgbClr val="0070C0"/>
                </a:solidFill>
                <a:latin typeface="Arial Black" panose="020B0A04020102020204" pitchFamily="34" charset="0"/>
              </a:rPr>
              <a:t>концепция одаренности</a:t>
            </a:r>
          </a:p>
          <a:p>
            <a:pPr marL="0" indent="0" algn="ctr">
              <a:spcBef>
                <a:spcPts val="0"/>
              </a:spcBef>
              <a:buNone/>
            </a:pPr>
            <a:endParaRPr lang="ru-RU" dirty="0">
              <a:solidFill>
                <a:srgbClr val="0070C0"/>
              </a:solidFill>
              <a:latin typeface="Arial Black" panose="020B0A04020102020204" pitchFamily="34" charset="0"/>
            </a:endParaRPr>
          </a:p>
          <a:p>
            <a:pPr marL="0" indent="0" algn="ctr">
              <a:spcBef>
                <a:spcPts val="0"/>
              </a:spcBef>
              <a:buNone/>
            </a:pPr>
            <a:endParaRPr lang="ru-RU" dirty="0">
              <a:solidFill>
                <a:srgbClr val="0070C0"/>
              </a:solidFill>
              <a:latin typeface="Arial Black" panose="020B0A04020102020204" pitchFamily="34" charset="0"/>
            </a:endParaRPr>
          </a:p>
          <a:p>
            <a:pPr marL="0" indent="0" algn="ctr">
              <a:spcBef>
                <a:spcPts val="0"/>
              </a:spcBef>
              <a:buNone/>
            </a:pPr>
            <a:r>
              <a:rPr lang="ru-RU" dirty="0">
                <a:solidFill>
                  <a:srgbClr val="0070C0"/>
                </a:solidFill>
                <a:latin typeface="Arial Black" panose="020B0A04020102020204" pitchFamily="34" charset="0"/>
              </a:rPr>
              <a:t>диагностика одаренности </a:t>
            </a:r>
          </a:p>
          <a:p>
            <a:pPr marL="0" indent="0" algn="ctr">
              <a:spcBef>
                <a:spcPts val="0"/>
              </a:spcBef>
              <a:buNone/>
            </a:pPr>
            <a:endParaRPr lang="ru-RU" dirty="0">
              <a:solidFill>
                <a:srgbClr val="0070C0"/>
              </a:solidFill>
              <a:latin typeface="Arial Black" panose="020B0A04020102020204" pitchFamily="34" charset="0"/>
            </a:endParaRPr>
          </a:p>
          <a:p>
            <a:pPr marL="0" indent="0" algn="ctr">
              <a:spcBef>
                <a:spcPts val="0"/>
              </a:spcBef>
              <a:buNone/>
            </a:pPr>
            <a:endParaRPr lang="ru-RU" dirty="0">
              <a:solidFill>
                <a:srgbClr val="0070C0"/>
              </a:solidFill>
              <a:latin typeface="Arial Black" panose="020B0A04020102020204" pitchFamily="34" charset="0"/>
            </a:endParaRPr>
          </a:p>
          <a:p>
            <a:pPr marL="0" indent="0" algn="ctr">
              <a:spcBef>
                <a:spcPts val="0"/>
              </a:spcBef>
              <a:buNone/>
            </a:pPr>
            <a:r>
              <a:rPr lang="ru-RU" dirty="0">
                <a:solidFill>
                  <a:srgbClr val="0070C0"/>
                </a:solidFill>
                <a:latin typeface="Arial Black" panose="020B0A04020102020204" pitchFamily="34" charset="0"/>
              </a:rPr>
              <a:t>прогнозирование развития одаренной личности</a:t>
            </a:r>
          </a:p>
          <a:p>
            <a:pPr marL="0" indent="0" algn="ctr">
              <a:spcBef>
                <a:spcPts val="0"/>
              </a:spcBef>
              <a:buNone/>
            </a:pPr>
            <a:endParaRPr lang="ru-RU" dirty="0">
              <a:solidFill>
                <a:srgbClr val="0070C0"/>
              </a:solidFill>
              <a:latin typeface="Arial Black" panose="020B0A04020102020204" pitchFamily="34" charset="0"/>
            </a:endParaRPr>
          </a:p>
          <a:p>
            <a:pPr marL="0" indent="0" algn="ctr">
              <a:spcBef>
                <a:spcPts val="0"/>
              </a:spcBef>
              <a:buNone/>
            </a:pPr>
            <a:endParaRPr lang="ru-RU" dirty="0">
              <a:solidFill>
                <a:srgbClr val="0070C0"/>
              </a:solidFill>
              <a:latin typeface="Arial Black" panose="020B0A04020102020204" pitchFamily="34" charset="0"/>
            </a:endParaRPr>
          </a:p>
          <a:p>
            <a:pPr marL="0" indent="0" algn="ctr">
              <a:spcBef>
                <a:spcPts val="0"/>
              </a:spcBef>
              <a:buNone/>
            </a:pPr>
            <a:r>
              <a:rPr lang="ru-RU" dirty="0">
                <a:solidFill>
                  <a:srgbClr val="0070C0"/>
                </a:solidFill>
                <a:latin typeface="Arial Black" panose="020B0A04020102020204" pitchFamily="34" charset="0"/>
              </a:rPr>
              <a:t>обучение и развитие </a:t>
            </a:r>
          </a:p>
        </p:txBody>
      </p:sp>
      <p:sp>
        <p:nvSpPr>
          <p:cNvPr id="5" name="Стрелка вниз 4"/>
          <p:cNvSpPr/>
          <p:nvPr/>
        </p:nvSpPr>
        <p:spPr>
          <a:xfrm>
            <a:off x="5680918" y="2261129"/>
            <a:ext cx="484632" cy="7428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5715139" y="4468267"/>
            <a:ext cx="484632" cy="7428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5680918" y="3356351"/>
            <a:ext cx="484632" cy="7428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8" name="Picture 2" descr="https://pbs.twimg.com/media/DTE6HP6W4AEVx6S.jpg:lar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55" y="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265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FF0000"/>
                </a:solidFill>
                <a:latin typeface="Arial Black" panose="020B0A04020102020204" pitchFamily="34" charset="0"/>
              </a:rPr>
              <a:t>Концепция одаренности</a:t>
            </a:r>
          </a:p>
        </p:txBody>
      </p:sp>
      <p:sp>
        <p:nvSpPr>
          <p:cNvPr id="3" name="Объект 2"/>
          <p:cNvSpPr>
            <a:spLocks noGrp="1"/>
          </p:cNvSpPr>
          <p:nvPr>
            <p:ph idx="1"/>
          </p:nvPr>
        </p:nvSpPr>
        <p:spPr>
          <a:xfrm>
            <a:off x="1905000" y="1884218"/>
            <a:ext cx="7128164" cy="4320454"/>
          </a:xfrm>
        </p:spPr>
        <p:txBody>
          <a:bodyPr/>
          <a:lstStyle/>
          <a:p>
            <a:pPr marL="0" indent="0">
              <a:buNone/>
            </a:pPr>
            <a:r>
              <a:rPr lang="ru-RU" dirty="0">
                <a:solidFill>
                  <a:srgbClr val="0070C0"/>
                </a:solidFill>
                <a:latin typeface="Arial Black" panose="020B0A04020102020204" pitchFamily="34" charset="0"/>
              </a:rPr>
              <a:t>Дж. </a:t>
            </a:r>
            <a:r>
              <a:rPr lang="ru-RU" dirty="0" err="1">
                <a:solidFill>
                  <a:srgbClr val="0070C0"/>
                </a:solidFill>
                <a:latin typeface="Arial Black" panose="020B0A04020102020204" pitchFamily="34" charset="0"/>
              </a:rPr>
              <a:t>Рензулли</a:t>
            </a:r>
            <a:endParaRPr lang="ru-RU" dirty="0">
              <a:solidFill>
                <a:srgbClr val="0070C0"/>
              </a:solidFill>
              <a:latin typeface="Arial Black" panose="020B0A04020102020204" pitchFamily="34" charset="0"/>
            </a:endParaRPr>
          </a:p>
        </p:txBody>
      </p:sp>
      <p:graphicFrame>
        <p:nvGraphicFramePr>
          <p:cNvPr id="6" name="Схема 5"/>
          <p:cNvGraphicFramePr/>
          <p:nvPr>
            <p:extLst>
              <p:ext uri="{D42A27DB-BD31-4B8C-83A1-F6EECF244321}">
                <p14:modId xmlns:p14="http://schemas.microsoft.com/office/powerpoint/2010/main" val="1391002127"/>
              </p:ext>
            </p:extLst>
          </p:nvPr>
        </p:nvGraphicFramePr>
        <p:xfrm>
          <a:off x="1136072" y="1665288"/>
          <a:ext cx="10217727" cy="4464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https://pbs.twimg.com/media/DTE6HP6W4AEVx6S.jpg:larg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855" y="0"/>
            <a:ext cx="1371600" cy="137160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Прямая соединительная линия 7"/>
          <p:cNvCxnSpPr/>
          <p:nvPr/>
        </p:nvCxnSpPr>
        <p:spPr>
          <a:xfrm>
            <a:off x="6289964" y="4156364"/>
            <a:ext cx="3325091" cy="609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8464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67930"/>
          </a:xfrm>
        </p:spPr>
        <p:txBody>
          <a:bodyPr>
            <a:normAutofit fontScale="90000"/>
          </a:bodyPr>
          <a:lstStyle/>
          <a:p>
            <a:r>
              <a:rPr lang="ru-RU" dirty="0">
                <a:solidFill>
                  <a:srgbClr val="0070C0"/>
                </a:solidFill>
                <a:latin typeface="Arial Black" panose="020B0A04020102020204" pitchFamily="34" charset="0"/>
              </a:rPr>
              <a:t>Н.С. </a:t>
            </a:r>
            <a:r>
              <a:rPr lang="ru-RU" dirty="0" err="1">
                <a:solidFill>
                  <a:srgbClr val="0070C0"/>
                </a:solidFill>
                <a:latin typeface="Arial Black" panose="020B0A04020102020204" pitchFamily="34" charset="0"/>
              </a:rPr>
              <a:t>Лейтес</a:t>
            </a:r>
            <a:r>
              <a:rPr lang="ru-RU" dirty="0">
                <a:solidFill>
                  <a:srgbClr val="0070C0"/>
                </a:solidFill>
                <a:latin typeface="Arial Black" panose="020B0A04020102020204" pitchFamily="34" charset="0"/>
              </a:rPr>
              <a:t> Одаренность и возраст </a:t>
            </a:r>
            <a:endParaRPr lang="ru-RU" dirty="0"/>
          </a:p>
        </p:txBody>
      </p:sp>
      <p:sp>
        <p:nvSpPr>
          <p:cNvPr id="3" name="Объект 2"/>
          <p:cNvSpPr>
            <a:spLocks noGrp="1"/>
          </p:cNvSpPr>
          <p:nvPr>
            <p:ph idx="1"/>
          </p:nvPr>
        </p:nvSpPr>
        <p:spPr>
          <a:xfrm>
            <a:off x="838200" y="1233057"/>
            <a:ext cx="10515600" cy="4987634"/>
          </a:xfrm>
        </p:spPr>
        <p:txBody>
          <a:bodyPr>
            <a:noAutofit/>
          </a:bodyPr>
          <a:lstStyle/>
          <a:p>
            <a:r>
              <a:rPr lang="ru-RU" sz="2400" b="1" dirty="0">
                <a:solidFill>
                  <a:srgbClr val="FF0000"/>
                </a:solidFill>
                <a:latin typeface="Arial" panose="020B0604020202020204" pitchFamily="34" charset="0"/>
                <a:cs typeface="Arial" panose="020B0604020202020204" pitchFamily="34" charset="0"/>
              </a:rPr>
              <a:t>«…с годами возрастают не только умственные возможности, но и происходит ограничение, вытеснение более ранних свойств, становление новых»</a:t>
            </a:r>
          </a:p>
          <a:p>
            <a:r>
              <a:rPr lang="ru-RU" sz="2400" b="1" dirty="0">
                <a:solidFill>
                  <a:srgbClr val="FF0000"/>
                </a:solidFill>
                <a:latin typeface="Arial" panose="020B0604020202020204" pitchFamily="34" charset="0"/>
                <a:cs typeface="Arial" panose="020B0604020202020204" pitchFamily="34" charset="0"/>
              </a:rPr>
              <a:t>высокий динамизм умственного развития у всех детей, даже при относительно одинаковых условиях приводит к разным результатам.</a:t>
            </a:r>
          </a:p>
          <a:p>
            <a:r>
              <a:rPr lang="ru-RU" sz="2400" b="1" dirty="0">
                <a:solidFill>
                  <a:srgbClr val="FF0000"/>
                </a:solidFill>
                <a:latin typeface="Arial" panose="020B0604020202020204" pitchFamily="34" charset="0"/>
                <a:cs typeface="Arial" panose="020B0604020202020204" pitchFamily="34" charset="0"/>
              </a:rPr>
              <a:t>переход от одного возраста другому «…связан не только с приобретениями, но и с потерями».</a:t>
            </a:r>
          </a:p>
          <a:p>
            <a:r>
              <a:rPr lang="ru-RU" sz="2400" b="1" dirty="0">
                <a:solidFill>
                  <a:srgbClr val="FF0000"/>
                </a:solidFill>
                <a:latin typeface="Arial" panose="020B0604020202020204" pitchFamily="34" charset="0"/>
                <a:cs typeface="Arial" panose="020B0604020202020204" pitchFamily="34" charset="0"/>
              </a:rPr>
              <a:t>умственная одаренность в школьные годы еще весьма сильно отличается от тех развитых специализированных достоинств ума, которые свойственны взрослым, при этом проявившиеся типологические различия играют вполне осязаемую роль, могут указывать на некоторые будущие черты индивидуальности и во многом обусловить дальнейший ход умственного развития</a:t>
            </a:r>
          </a:p>
        </p:txBody>
      </p:sp>
    </p:spTree>
    <p:extLst>
      <p:ext uri="{BB962C8B-B14F-4D97-AF65-F5344CB8AC3E}">
        <p14:creationId xmlns:p14="http://schemas.microsoft.com/office/powerpoint/2010/main" val="1317079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43239"/>
          </a:xfrm>
        </p:spPr>
        <p:txBody>
          <a:bodyPr>
            <a:normAutofit fontScale="90000"/>
          </a:bodyPr>
          <a:lstStyle/>
          <a:p>
            <a:r>
              <a:rPr lang="ru-RU" dirty="0">
                <a:solidFill>
                  <a:srgbClr val="0070C0"/>
                </a:solidFill>
                <a:latin typeface="Arial Black" panose="020B0A04020102020204" pitchFamily="34" charset="0"/>
              </a:rPr>
              <a:t>О восточной «философии» успеха</a:t>
            </a:r>
          </a:p>
        </p:txBody>
      </p:sp>
      <p:sp>
        <p:nvSpPr>
          <p:cNvPr id="3" name="Объект 2"/>
          <p:cNvSpPr>
            <a:spLocks noGrp="1"/>
          </p:cNvSpPr>
          <p:nvPr>
            <p:ph idx="1"/>
          </p:nvPr>
        </p:nvSpPr>
        <p:spPr>
          <a:xfrm>
            <a:off x="4668982" y="1371600"/>
            <a:ext cx="6684818" cy="5394830"/>
          </a:xfrm>
        </p:spPr>
        <p:txBody>
          <a:bodyPr>
            <a:normAutofit/>
          </a:bodyPr>
          <a:lstStyle/>
          <a:p>
            <a:pPr marL="0" indent="0">
              <a:buNone/>
            </a:pPr>
            <a:r>
              <a:rPr lang="ru-RU" sz="4000" dirty="0">
                <a:solidFill>
                  <a:srgbClr val="FF0000"/>
                </a:solidFill>
                <a:latin typeface="Arial Black" panose="020B0A04020102020204" pitchFamily="34" charset="0"/>
              </a:rPr>
              <a:t>«Успех» и «успеть»</a:t>
            </a:r>
          </a:p>
          <a:p>
            <a:pPr marL="0" indent="0">
              <a:buNone/>
            </a:pPr>
            <a:r>
              <a:rPr lang="ru-RU" sz="1800" dirty="0">
                <a:solidFill>
                  <a:srgbClr val="FF0000"/>
                </a:solidFill>
                <a:latin typeface="Arial Black" panose="020B0A04020102020204" pitchFamily="34" charset="0"/>
              </a:rPr>
              <a:t>Биржа, инвестиции, финансовая пирамида – «главное успеть!»</a:t>
            </a:r>
          </a:p>
          <a:p>
            <a:pPr marL="0" indent="0">
              <a:buNone/>
            </a:pPr>
            <a:endParaRPr lang="ru-RU" sz="1800" dirty="0">
              <a:solidFill>
                <a:srgbClr val="FF0000"/>
              </a:solidFill>
              <a:latin typeface="Arial Black" panose="020B0A04020102020204" pitchFamily="34" charset="0"/>
            </a:endParaRPr>
          </a:p>
          <a:p>
            <a:pPr marL="0" indent="0">
              <a:buNone/>
            </a:pPr>
            <a:r>
              <a:rPr lang="ru-RU" sz="4000" b="1" dirty="0">
                <a:solidFill>
                  <a:srgbClr val="0070C0"/>
                </a:solidFill>
                <a:latin typeface="Arial" panose="020B0604020202020204" pitchFamily="34" charset="0"/>
                <a:cs typeface="Arial" panose="020B0604020202020204" pitchFamily="34" charset="0"/>
              </a:rPr>
              <a:t>«Все приходит во время тому, кто умеет ждать» </a:t>
            </a:r>
            <a:r>
              <a:rPr lang="ru-RU" sz="4000" dirty="0">
                <a:solidFill>
                  <a:srgbClr val="FF0000"/>
                </a:solidFill>
                <a:latin typeface="Arial" panose="020B0604020202020204" pitchFamily="34" charset="0"/>
                <a:cs typeface="Arial" panose="020B0604020202020204" pitchFamily="34" charset="0"/>
              </a:rPr>
              <a:t>Лев Толстой</a:t>
            </a:r>
          </a:p>
          <a:p>
            <a:pPr marL="0" indent="0">
              <a:buNone/>
            </a:pPr>
            <a:endParaRPr lang="ru-RU" sz="4000" b="1" dirty="0">
              <a:solidFill>
                <a:srgbClr val="0070C0"/>
              </a:solidFill>
              <a:latin typeface="Arial" panose="020B0604020202020204" pitchFamily="34" charset="0"/>
              <a:cs typeface="Arial" panose="020B0604020202020204" pitchFamily="34" charset="0"/>
            </a:endParaRPr>
          </a:p>
          <a:p>
            <a:pPr marL="0" indent="0">
              <a:buNone/>
            </a:pPr>
            <a:r>
              <a:rPr lang="ru-RU" sz="4000" b="1" dirty="0">
                <a:solidFill>
                  <a:srgbClr val="0070C0"/>
                </a:solidFill>
                <a:latin typeface="Arial" panose="020B0604020202020204" pitchFamily="34" charset="0"/>
                <a:cs typeface="Arial" panose="020B0604020202020204" pitchFamily="34" charset="0"/>
              </a:rPr>
              <a:t>«Если долго сидеть на берегу реки…» </a:t>
            </a:r>
            <a:r>
              <a:rPr lang="ru-RU" sz="4000" dirty="0">
                <a:solidFill>
                  <a:srgbClr val="FF0000"/>
                </a:solidFill>
                <a:latin typeface="Arial" panose="020B0604020202020204" pitchFamily="34" charset="0"/>
                <a:cs typeface="Arial" panose="020B0604020202020204" pitchFamily="34" charset="0"/>
              </a:rPr>
              <a:t>Конфуций</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29" y="1371600"/>
            <a:ext cx="4146883" cy="2366458"/>
          </a:xfrm>
          <a:prstGeom prst="rect">
            <a:avLst/>
          </a:prstGeom>
        </p:spPr>
      </p:pic>
    </p:spTree>
    <p:extLst>
      <p:ext uri="{BB962C8B-B14F-4D97-AF65-F5344CB8AC3E}">
        <p14:creationId xmlns:p14="http://schemas.microsoft.com/office/powerpoint/2010/main" val="407546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solidFill>
                  <a:srgbClr val="0070C0"/>
                </a:solidFill>
                <a:latin typeface="Arial Black" panose="020B0A04020102020204" pitchFamily="34" charset="0"/>
              </a:rPr>
              <a:t>Успешность</a:t>
            </a:r>
          </a:p>
        </p:txBody>
      </p:sp>
      <p:sp>
        <p:nvSpPr>
          <p:cNvPr id="3" name="Объект 2"/>
          <p:cNvSpPr>
            <a:spLocks noGrp="1"/>
          </p:cNvSpPr>
          <p:nvPr>
            <p:ph idx="1"/>
          </p:nvPr>
        </p:nvSpPr>
        <p:spPr>
          <a:xfrm>
            <a:off x="838200" y="1922607"/>
            <a:ext cx="10515599" cy="4351338"/>
          </a:xfrm>
        </p:spPr>
        <p:txBody>
          <a:bodyPr>
            <a:normAutofit/>
          </a:bodyPr>
          <a:lstStyle/>
          <a:p>
            <a:pPr marL="0" indent="0">
              <a:buNone/>
            </a:pPr>
            <a:r>
              <a:rPr lang="ru-RU" b="1" dirty="0">
                <a:solidFill>
                  <a:srgbClr val="FF0000"/>
                </a:solidFill>
                <a:latin typeface="Arial" panose="020B0604020202020204" pitchFamily="34" charset="0"/>
                <a:cs typeface="Arial" panose="020B0604020202020204" pitchFamily="34" charset="0"/>
              </a:rPr>
              <a:t>жизненная успешность - «…это способность человека достигать в жизни успеха, уровня заданных личных стандартов, обусловленного конкретным социально-культурным контекстом» </a:t>
            </a:r>
          </a:p>
          <a:p>
            <a:pPr marL="0" indent="0">
              <a:buNone/>
            </a:pPr>
            <a:r>
              <a:rPr lang="ru-RU" b="1" dirty="0">
                <a:solidFill>
                  <a:srgbClr val="FF0000"/>
                </a:solidFill>
                <a:latin typeface="Arial" panose="020B0604020202020204" pitchFamily="34" charset="0"/>
                <a:cs typeface="Arial" panose="020B0604020202020204" pitchFamily="34" charset="0"/>
              </a:rPr>
              <a:t>Р. </a:t>
            </a:r>
            <a:r>
              <a:rPr lang="ru-RU" b="1" dirty="0" err="1">
                <a:solidFill>
                  <a:srgbClr val="FF0000"/>
                </a:solidFill>
                <a:latin typeface="Arial" panose="020B0604020202020204" pitchFamily="34" charset="0"/>
                <a:cs typeface="Arial" panose="020B0604020202020204" pitchFamily="34" charset="0"/>
              </a:rPr>
              <a:t>Стернберг</a:t>
            </a:r>
            <a:endParaRPr lang="ru-RU" b="1" dirty="0">
              <a:solidFill>
                <a:srgbClr val="FF0000"/>
              </a:solidFill>
              <a:latin typeface="Arial" panose="020B0604020202020204" pitchFamily="34" charset="0"/>
              <a:cs typeface="Arial" panose="020B0604020202020204" pitchFamily="34" charset="0"/>
            </a:endParaRPr>
          </a:p>
          <a:p>
            <a:pPr marL="0" indent="0">
              <a:buNone/>
            </a:pPr>
            <a:endParaRPr lang="ru-RU"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427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srgbClr val="0070C0"/>
                </a:solidFill>
                <a:latin typeface="Arial Black" panose="020B0A04020102020204" pitchFamily="34" charset="0"/>
                <a:cs typeface="Arial" panose="020B0604020202020204" pitchFamily="34" charset="0"/>
              </a:rPr>
              <a:t>Интеллект жизненного успеха</a:t>
            </a:r>
            <a:endParaRPr lang="ru-RU" dirty="0">
              <a:solidFill>
                <a:srgbClr val="0070C0"/>
              </a:solidFill>
              <a:latin typeface="Arial Black" panose="020B0A04020102020204" pitchFamily="34" charset="0"/>
            </a:endParaRPr>
          </a:p>
        </p:txBody>
      </p:sp>
      <p:sp>
        <p:nvSpPr>
          <p:cNvPr id="3" name="Объект 2"/>
          <p:cNvSpPr>
            <a:spLocks noGrp="1"/>
          </p:cNvSpPr>
          <p:nvPr>
            <p:ph idx="1"/>
          </p:nvPr>
        </p:nvSpPr>
        <p:spPr/>
        <p:txBody>
          <a:bodyPr/>
          <a:lstStyle/>
          <a:p>
            <a:pPr marL="0" indent="0">
              <a:buNone/>
            </a:pPr>
            <a:r>
              <a:rPr lang="ru-RU" b="1" dirty="0">
                <a:solidFill>
                  <a:srgbClr val="FF0000"/>
                </a:solidFill>
                <a:latin typeface="Arial" panose="020B0604020202020204" pitchFamily="34" charset="0"/>
                <a:cs typeface="Arial" panose="020B0604020202020204" pitchFamily="34" charset="0"/>
              </a:rPr>
              <a:t>«Способность добиваться успеха зависит умения человека аккумулировать свои сильные качества и корректировать или компенсировать свои слабости посредством равновесия аналитических, творческих практических способностей, чтобы можно было адаптироваться к окружающей среде, формировать или изменять ее» </a:t>
            </a:r>
          </a:p>
          <a:p>
            <a:pPr marL="0" indent="0">
              <a:buNone/>
            </a:pPr>
            <a:r>
              <a:rPr lang="ru-RU" b="1" dirty="0">
                <a:solidFill>
                  <a:srgbClr val="FF0000"/>
                </a:solidFill>
                <a:latin typeface="Arial" panose="020B0604020202020204" pitchFamily="34" charset="0"/>
                <a:cs typeface="Arial" panose="020B0604020202020204" pitchFamily="34" charset="0"/>
              </a:rPr>
              <a:t>Роберт </a:t>
            </a:r>
            <a:r>
              <a:rPr lang="ru-RU" b="1" dirty="0" err="1">
                <a:solidFill>
                  <a:srgbClr val="FF0000"/>
                </a:solidFill>
                <a:latin typeface="Arial" panose="020B0604020202020204" pitchFamily="34" charset="0"/>
                <a:cs typeface="Arial" panose="020B0604020202020204" pitchFamily="34" charset="0"/>
              </a:rPr>
              <a:t>Стернберг</a:t>
            </a:r>
            <a:endParaRPr lang="ru-RU" b="1" dirty="0">
              <a:solidFill>
                <a:srgbClr val="FF0000"/>
              </a:solidFill>
              <a:latin typeface="Arial" panose="020B0604020202020204" pitchFamily="34" charset="0"/>
              <a:cs typeface="Arial" panose="020B0604020202020204" pitchFamily="34" charset="0"/>
            </a:endParaRPr>
          </a:p>
          <a:p>
            <a:endParaRPr lang="ru-RU" dirty="0"/>
          </a:p>
        </p:txBody>
      </p:sp>
    </p:spTree>
    <p:extLst>
      <p:ext uri="{BB962C8B-B14F-4D97-AF65-F5344CB8AC3E}">
        <p14:creationId xmlns:p14="http://schemas.microsoft.com/office/powerpoint/2010/main" val="850241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67930"/>
          </a:xfrm>
        </p:spPr>
        <p:txBody>
          <a:bodyPr>
            <a:normAutofit fontScale="90000"/>
          </a:bodyPr>
          <a:lstStyle/>
          <a:p>
            <a:r>
              <a:rPr lang="ru-RU" dirty="0">
                <a:solidFill>
                  <a:srgbClr val="0070C0"/>
                </a:solidFill>
                <a:latin typeface="Arial Black" panose="020B0A04020102020204" pitchFamily="34" charset="0"/>
              </a:rPr>
              <a:t>Н.С. </a:t>
            </a:r>
            <a:r>
              <a:rPr lang="ru-RU" dirty="0" err="1">
                <a:solidFill>
                  <a:srgbClr val="0070C0"/>
                </a:solidFill>
                <a:latin typeface="Arial Black" panose="020B0A04020102020204" pitchFamily="34" charset="0"/>
              </a:rPr>
              <a:t>Лейтес</a:t>
            </a:r>
            <a:r>
              <a:rPr lang="ru-RU" dirty="0">
                <a:solidFill>
                  <a:srgbClr val="0070C0"/>
                </a:solidFill>
                <a:latin typeface="Arial Black" panose="020B0A04020102020204" pitchFamily="34" charset="0"/>
              </a:rPr>
              <a:t> Одаренность и возраст </a:t>
            </a:r>
            <a:endParaRPr lang="ru-RU" dirty="0"/>
          </a:p>
        </p:txBody>
      </p:sp>
      <p:sp>
        <p:nvSpPr>
          <p:cNvPr id="3" name="Объект 2"/>
          <p:cNvSpPr>
            <a:spLocks noGrp="1"/>
          </p:cNvSpPr>
          <p:nvPr>
            <p:ph idx="1"/>
          </p:nvPr>
        </p:nvSpPr>
        <p:spPr>
          <a:xfrm>
            <a:off x="838200" y="1233057"/>
            <a:ext cx="10515600" cy="4987634"/>
          </a:xfrm>
        </p:spPr>
        <p:txBody>
          <a:bodyPr>
            <a:noAutofit/>
          </a:bodyPr>
          <a:lstStyle/>
          <a:p>
            <a:r>
              <a:rPr lang="ru-RU" sz="2400" b="1" dirty="0">
                <a:solidFill>
                  <a:srgbClr val="FF0000"/>
                </a:solidFill>
                <a:latin typeface="Arial" panose="020B0604020202020204" pitchFamily="34" charset="0"/>
                <a:cs typeface="Arial" panose="020B0604020202020204" pitchFamily="34" charset="0"/>
              </a:rPr>
              <a:t>«…с годами возрастают не только умственные возможности, но и происходит ограничение, вытеснение более ранних свойств, становление новых»</a:t>
            </a:r>
          </a:p>
          <a:p>
            <a:r>
              <a:rPr lang="ru-RU" sz="2400" b="1" dirty="0">
                <a:solidFill>
                  <a:srgbClr val="FF0000"/>
                </a:solidFill>
                <a:latin typeface="Arial" panose="020B0604020202020204" pitchFamily="34" charset="0"/>
                <a:cs typeface="Arial" panose="020B0604020202020204" pitchFamily="34" charset="0"/>
              </a:rPr>
              <a:t>высокий динамизм умственного развития у всех детей, даже при относительно одинаковых условиях приводит к разным результатам.</a:t>
            </a:r>
          </a:p>
          <a:p>
            <a:r>
              <a:rPr lang="ru-RU" sz="2400" b="1" dirty="0">
                <a:solidFill>
                  <a:srgbClr val="FF0000"/>
                </a:solidFill>
                <a:latin typeface="Arial" panose="020B0604020202020204" pitchFamily="34" charset="0"/>
                <a:cs typeface="Arial" panose="020B0604020202020204" pitchFamily="34" charset="0"/>
              </a:rPr>
              <a:t>переход от одного возраста другому «…связан не только с приобретениями, но и с потерями».</a:t>
            </a:r>
          </a:p>
          <a:p>
            <a:r>
              <a:rPr lang="ru-RU" sz="2400" b="1" dirty="0">
                <a:solidFill>
                  <a:srgbClr val="FF0000"/>
                </a:solidFill>
                <a:latin typeface="Arial" panose="020B0604020202020204" pitchFamily="34" charset="0"/>
                <a:cs typeface="Arial" panose="020B0604020202020204" pitchFamily="34" charset="0"/>
              </a:rPr>
              <a:t>умственная одаренность в школьные годы еще весьма сильно отличается от тех развитых специализированных достоинств ума, которые свойственны взрослым, при этом проявившиеся типологические различия играют вполне осязаемую роль, могут указывать на некоторые будущие черты индивидуальности и во многом обусловить дальнейший ход умственного развития</a:t>
            </a:r>
          </a:p>
        </p:txBody>
      </p:sp>
    </p:spTree>
    <p:extLst>
      <p:ext uri="{BB962C8B-B14F-4D97-AF65-F5344CB8AC3E}">
        <p14:creationId xmlns:p14="http://schemas.microsoft.com/office/powerpoint/2010/main" val="168566784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924</Words>
  <Application>Microsoft Macintosh PowerPoint</Application>
  <PresentationFormat>Широкоэкранный</PresentationFormat>
  <Paragraphs>79</Paragraphs>
  <Slides>17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Arial</vt:lpstr>
      <vt:lpstr>Arial Black</vt:lpstr>
      <vt:lpstr>Bahnschrift SemiBold Condensed</vt:lpstr>
      <vt:lpstr>Calibri</vt:lpstr>
      <vt:lpstr>Calibri Light</vt:lpstr>
      <vt:lpstr>Tahoma</vt:lpstr>
      <vt:lpstr>Тема Office</vt:lpstr>
      <vt:lpstr>Савенков Александр Ильич член-корреспондент РАО,  доктор педагогических наук, доктор психологических наук, профессор</vt:lpstr>
      <vt:lpstr>Одаренные дети        детская одаренность</vt:lpstr>
      <vt:lpstr>Основные проблемы</vt:lpstr>
      <vt:lpstr>Концепция одаренности</vt:lpstr>
      <vt:lpstr>Н.С. Лейтес Одаренность и возраст </vt:lpstr>
      <vt:lpstr>О восточной «философии» успеха</vt:lpstr>
      <vt:lpstr>Успешность</vt:lpstr>
      <vt:lpstr>Интеллект жизненного успеха</vt:lpstr>
      <vt:lpstr>Н.С. Лейтес Одаренность и возраст </vt:lpstr>
      <vt:lpstr>Возрастная динамика творческих достижений</vt:lpstr>
      <vt:lpstr>Интеллект и прогнозирование ближайших достижений</vt:lpstr>
      <vt:lpstr>Интеллект и успехи на работе</vt:lpstr>
      <vt:lpstr>Модель интеллектуального диапазона Д. Перкинса – В.Н. Дружинина</vt:lpstr>
      <vt:lpstr>Возрастная динамика творческих достижений</vt:lpstr>
      <vt:lpstr>Нобелевские лауреаты </vt:lpstr>
      <vt:lpstr>Эмоциональный интеллект </vt:lpstr>
      <vt:lpstr>Спасибо</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Александр</dc:creator>
  <cp:lastModifiedBy>Пользователь Microsoft Office</cp:lastModifiedBy>
  <cp:revision>18</cp:revision>
  <dcterms:created xsi:type="dcterms:W3CDTF">2019-06-13T14:53:11Z</dcterms:created>
  <dcterms:modified xsi:type="dcterms:W3CDTF">2020-03-03T10:06:20Z</dcterms:modified>
</cp:coreProperties>
</file>