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2">
  <p:sldMasterIdLst>
    <p:sldMasterId id="2147483648" r:id="rId1"/>
    <p:sldMasterId id="2147483664" r:id="rId2"/>
  </p:sldMasterIdLst>
  <p:notesMasterIdLst>
    <p:notesMasterId r:id="rId26"/>
  </p:notesMasterIdLst>
  <p:sldIdLst>
    <p:sldId id="256" r:id="rId3"/>
    <p:sldId id="310" r:id="rId4"/>
    <p:sldId id="414" r:id="rId5"/>
    <p:sldId id="311" r:id="rId6"/>
    <p:sldId id="412" r:id="rId7"/>
    <p:sldId id="413" r:id="rId8"/>
    <p:sldId id="415" r:id="rId9"/>
    <p:sldId id="416" r:id="rId10"/>
    <p:sldId id="396" r:id="rId11"/>
    <p:sldId id="398" r:id="rId12"/>
    <p:sldId id="408" r:id="rId13"/>
    <p:sldId id="403" r:id="rId14"/>
    <p:sldId id="369" r:id="rId15"/>
    <p:sldId id="374" r:id="rId16"/>
    <p:sldId id="370" r:id="rId17"/>
    <p:sldId id="371" r:id="rId18"/>
    <p:sldId id="372" r:id="rId19"/>
    <p:sldId id="418" r:id="rId20"/>
    <p:sldId id="395" r:id="rId21"/>
    <p:sldId id="399" r:id="rId22"/>
    <p:sldId id="400" r:id="rId23"/>
    <p:sldId id="401" r:id="rId24"/>
    <p:sldId id="263" r:id="rId25"/>
  </p:sldIdLst>
  <p:sldSz cx="9144000" cy="6858000" type="screen4x3"/>
  <p:notesSz cx="6858000" cy="9144000"/>
  <p:defaultTex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marL="0" marR="0" indent="0"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1pPr>
    <a:lvl2pPr marL="0" marR="0" indent="96012"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2pPr>
    <a:lvl3pPr marL="0" marR="0" indent="192024"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3pPr>
    <a:lvl4pPr marL="0" marR="0" indent="288036"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4pPr>
    <a:lvl5pPr marL="0" marR="0" indent="384048"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5pPr>
    <a:lvl6pPr marL="0" marR="0" indent="480060"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6pPr>
    <a:lvl7pPr marL="0" marR="0" indent="576072"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7pPr>
    <a:lvl8pPr marL="0" marR="0" indent="672084"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8pPr>
    <a:lvl9pPr marL="0" marR="0" indent="768096"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A70"/>
    <a:srgbClr val="63E77C"/>
    <a:srgbClr val="45F94E"/>
    <a:srgbClr val="BEE395"/>
    <a:srgbClr val="D0EBB3"/>
    <a:srgbClr val="84E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DB628-0569-484E-BE54-9B520435839C}" type="doc">
      <dgm:prSet loTypeId="urn:microsoft.com/office/officeart/2005/8/layout/pList2#1" loCatId="list" qsTypeId="urn:microsoft.com/office/officeart/2005/8/quickstyle/3d1" qsCatId="3D" csTypeId="urn:microsoft.com/office/officeart/2005/8/colors/accent1_2" csCatId="accent1" phldr="1"/>
      <dgm:spPr/>
    </dgm:pt>
    <dgm:pt modelId="{87AFE27C-1889-4886-B089-6D592AC50D2C}">
      <dgm:prSet phldrT="[Текст]" custT="1"/>
      <dgm:spPr/>
      <dgm:t>
        <a:bodyPr anchor="t"/>
        <a:lstStyle/>
        <a:p>
          <a:pPr algn="ctr"/>
          <a:r>
            <a:rPr lang="ru-RU" sz="1300" b="1" dirty="0"/>
            <a:t>Индустриальная модель :</a:t>
          </a:r>
        </a:p>
        <a:p>
          <a:pPr algn="l"/>
          <a:r>
            <a:rPr lang="ru-RU" sz="1300" dirty="0"/>
            <a:t>- </a:t>
          </a:r>
          <a:r>
            <a:rPr lang="ru-RU" sz="1300" b="1" dirty="0"/>
            <a:t>Стандартизация образования и обеспечение доступности </a:t>
          </a:r>
        </a:p>
        <a:p>
          <a:pPr algn="l"/>
          <a:r>
            <a:rPr lang="ru-RU" sz="1300" b="1" dirty="0"/>
            <a:t>- Создание сети учреждений, транслирующих подготовку кадров, </a:t>
          </a:r>
        </a:p>
        <a:p>
          <a:pPr algn="l"/>
          <a:r>
            <a:rPr lang="ru-RU" sz="1300" b="1" dirty="0"/>
            <a:t>- Управление затратами , сметные принципы финансирования</a:t>
          </a:r>
        </a:p>
        <a:p>
          <a:pPr algn="l"/>
          <a:r>
            <a:rPr lang="ru-RU" sz="1300" b="1" dirty="0"/>
            <a:t>- Репетиторство  за счет семейных ресурсов</a:t>
          </a:r>
        </a:p>
      </dgm:t>
    </dgm:pt>
    <dgm:pt modelId="{0FC58908-95FC-4C95-8576-EE45E995763E}" type="parTrans" cxnId="{B295B62A-40EF-48EF-A886-3CBEB34F3A16}">
      <dgm:prSet/>
      <dgm:spPr/>
      <dgm:t>
        <a:bodyPr/>
        <a:lstStyle/>
        <a:p>
          <a:endParaRPr lang="ru-RU"/>
        </a:p>
      </dgm:t>
    </dgm:pt>
    <dgm:pt modelId="{B0929FBB-F039-42E5-8DFA-9B30112DF2EA}" type="sibTrans" cxnId="{B295B62A-40EF-48EF-A886-3CBEB34F3A16}">
      <dgm:prSet/>
      <dgm:spPr/>
      <dgm:t>
        <a:bodyPr/>
        <a:lstStyle/>
        <a:p>
          <a:endParaRPr lang="ru-RU"/>
        </a:p>
      </dgm:t>
    </dgm:pt>
    <dgm:pt modelId="{62F55164-4779-4610-9ED0-425849BBE657}">
      <dgm:prSet phldrT="[Текст]" custT="1"/>
      <dgm:spPr/>
      <dgm:t>
        <a:bodyPr anchor="t"/>
        <a:lstStyle/>
        <a:p>
          <a:pPr algn="ctr"/>
          <a:r>
            <a:rPr lang="ru-RU" sz="1300" b="1" dirty="0"/>
            <a:t>Модель непрерывного образования:</a:t>
          </a:r>
        </a:p>
        <a:p>
          <a:pPr algn="l"/>
          <a:r>
            <a:rPr lang="ru-RU" sz="1300" b="1" dirty="0"/>
            <a:t>- Рост вклада человеческого капитала в экономику, повышение академической мобильности</a:t>
          </a:r>
        </a:p>
        <a:p>
          <a:pPr algn="l"/>
          <a:r>
            <a:rPr lang="ru-RU" sz="1300" b="1" dirty="0"/>
            <a:t>- Прозрачность в распределении общественных ресурсов на образование, </a:t>
          </a:r>
        </a:p>
        <a:p>
          <a:pPr algn="l"/>
          <a:r>
            <a:rPr lang="ru-RU" sz="1300" b="1" dirty="0"/>
            <a:t>- Длительные образовательные траектории, распространение </a:t>
          </a:r>
          <a:r>
            <a:rPr lang="ru-RU" sz="1300" b="1" dirty="0" err="1"/>
            <a:t>компетентностного</a:t>
          </a:r>
          <a:r>
            <a:rPr lang="ru-RU" sz="1300" b="1" dirty="0"/>
            <a:t> подхода</a:t>
          </a:r>
        </a:p>
        <a:p>
          <a:pPr algn="l"/>
          <a:r>
            <a:rPr lang="ru-RU" sz="1300" b="1" dirty="0"/>
            <a:t>- Формульное финансирование и поиск баланса интересов </a:t>
          </a:r>
          <a:r>
            <a:rPr lang="ru-RU" sz="1300" b="1" dirty="0" err="1"/>
            <a:t>стейкхолдеров</a:t>
          </a:r>
          <a:r>
            <a:rPr lang="ru-RU" sz="1300" b="1" dirty="0"/>
            <a:t> </a:t>
          </a:r>
        </a:p>
        <a:p>
          <a:pPr algn="l"/>
          <a:r>
            <a:rPr lang="ru-RU" sz="1300" b="1" dirty="0"/>
            <a:t>- Использование ресурсов семей и работодателей </a:t>
          </a:r>
        </a:p>
      </dgm:t>
    </dgm:pt>
    <dgm:pt modelId="{4412A1C2-B4EA-4BE4-BBD0-C0694F0C7679}" type="parTrans" cxnId="{3C07092D-54CE-4B99-9521-3D95716049B5}">
      <dgm:prSet/>
      <dgm:spPr/>
      <dgm:t>
        <a:bodyPr/>
        <a:lstStyle/>
        <a:p>
          <a:endParaRPr lang="ru-RU"/>
        </a:p>
      </dgm:t>
    </dgm:pt>
    <dgm:pt modelId="{B53D4C2E-CF9E-410A-96B5-B28A4EFEC1BB}" type="sibTrans" cxnId="{3C07092D-54CE-4B99-9521-3D95716049B5}">
      <dgm:prSet/>
      <dgm:spPr/>
      <dgm:t>
        <a:bodyPr/>
        <a:lstStyle/>
        <a:p>
          <a:endParaRPr lang="ru-RU"/>
        </a:p>
      </dgm:t>
    </dgm:pt>
    <dgm:pt modelId="{F614EBC3-07C9-41D0-8CDC-1862FAEE0089}">
      <dgm:prSet phldrT="[Текст]" custT="1"/>
      <dgm:spPr/>
      <dgm:t>
        <a:bodyPr anchor="t"/>
        <a:lstStyle/>
        <a:p>
          <a:pPr algn="ctr"/>
          <a:r>
            <a:rPr lang="ru-RU" sz="1300" b="1" dirty="0"/>
            <a:t>Цифровая персонифицированная модель:</a:t>
          </a:r>
        </a:p>
        <a:p>
          <a:pPr algn="l"/>
          <a:r>
            <a:rPr lang="ru-RU" sz="1300" b="0" dirty="0"/>
            <a:t>- </a:t>
          </a:r>
          <a:r>
            <a:rPr lang="ru-RU" sz="1300" b="1" dirty="0"/>
            <a:t>Глобализация образования, искусственный интеллект,  создание образовательных платформ и роботизация</a:t>
          </a:r>
        </a:p>
        <a:p>
          <a:pPr algn="l"/>
          <a:r>
            <a:rPr lang="ru-RU" sz="1300" b="1" dirty="0"/>
            <a:t>- Переход к инвестиционной модели финансирования образования</a:t>
          </a:r>
        </a:p>
        <a:p>
          <a:pPr algn="l"/>
          <a:r>
            <a:rPr lang="ru-RU" sz="1300" b="1" dirty="0"/>
            <a:t>- Управление результатами</a:t>
          </a:r>
          <a:endParaRPr lang="ru-RU" sz="1300" b="0" dirty="0"/>
        </a:p>
        <a:p>
          <a:pPr algn="l"/>
          <a:r>
            <a:rPr lang="ru-RU" sz="1300" b="1" dirty="0"/>
            <a:t>- Право распоряжаться:</a:t>
          </a:r>
        </a:p>
        <a:p>
          <a:pPr algn="l"/>
          <a:r>
            <a:rPr lang="ru-RU" sz="1300" b="0" dirty="0"/>
            <a:t> 	социальным капиталом</a:t>
          </a:r>
        </a:p>
        <a:p>
          <a:pPr algn="l"/>
          <a:r>
            <a:rPr lang="ru-RU" sz="1300" b="0" dirty="0"/>
            <a:t>	личным счетом, </a:t>
          </a:r>
        </a:p>
        <a:p>
          <a:pPr algn="l"/>
          <a:r>
            <a:rPr lang="ru-RU" sz="1300" b="0" dirty="0"/>
            <a:t>	ресурсами семьи,</a:t>
          </a:r>
        </a:p>
        <a:p>
          <a:pPr algn="l"/>
          <a:r>
            <a:rPr lang="ru-RU" sz="1300" b="0" dirty="0"/>
            <a:t>	ресурсами инвесторов</a:t>
          </a:r>
        </a:p>
      </dgm:t>
    </dgm:pt>
    <dgm:pt modelId="{D68C872E-2F61-4D3A-8649-5052C36237A9}" type="sibTrans" cxnId="{D9A77E94-5D79-4DA8-90B2-F2C88F0FF6A3}">
      <dgm:prSet/>
      <dgm:spPr/>
      <dgm:t>
        <a:bodyPr/>
        <a:lstStyle/>
        <a:p>
          <a:endParaRPr lang="ru-RU"/>
        </a:p>
      </dgm:t>
    </dgm:pt>
    <dgm:pt modelId="{BF3CA3B6-D36E-4AAE-84C2-9B1F3716C15C}" type="parTrans" cxnId="{D9A77E94-5D79-4DA8-90B2-F2C88F0FF6A3}">
      <dgm:prSet/>
      <dgm:spPr/>
      <dgm:t>
        <a:bodyPr/>
        <a:lstStyle/>
        <a:p>
          <a:endParaRPr lang="ru-RU"/>
        </a:p>
      </dgm:t>
    </dgm:pt>
    <dgm:pt modelId="{C69A2936-81AA-472B-9F06-6D557A2A5D78}" type="pres">
      <dgm:prSet presAssocID="{5B0DB628-0569-484E-BE54-9B520435839C}" presName="Name0" presStyleCnt="0">
        <dgm:presLayoutVars>
          <dgm:dir/>
          <dgm:resizeHandles val="exact"/>
        </dgm:presLayoutVars>
      </dgm:prSet>
      <dgm:spPr/>
    </dgm:pt>
    <dgm:pt modelId="{F831DA04-E299-4A6D-BB45-F2B4A2E1264A}" type="pres">
      <dgm:prSet presAssocID="{5B0DB628-0569-484E-BE54-9B520435839C}" presName="bkgdShp" presStyleLbl="alignAccFollowNode1" presStyleIdx="0" presStyleCnt="1" custScaleY="84127" custLinFactNeighborY="-4265"/>
      <dgm:spPr/>
    </dgm:pt>
    <dgm:pt modelId="{2C9F8C02-866E-47F0-BE34-97B7B3634336}" type="pres">
      <dgm:prSet presAssocID="{5B0DB628-0569-484E-BE54-9B520435839C}" presName="linComp" presStyleCnt="0"/>
      <dgm:spPr/>
    </dgm:pt>
    <dgm:pt modelId="{11EDF20B-F75D-40C2-ABFB-F29D1BF3238F}" type="pres">
      <dgm:prSet presAssocID="{87AFE27C-1889-4886-B089-6D592AC50D2C}" presName="compNode" presStyleCnt="0"/>
      <dgm:spPr/>
    </dgm:pt>
    <dgm:pt modelId="{FBCC6361-81A0-4EFB-B540-70811B92F9AA}" type="pres">
      <dgm:prSet presAssocID="{87AFE27C-1889-4886-B089-6D592AC50D2C}" presName="node" presStyleLbl="node1" presStyleIdx="0" presStyleCnt="3" custScaleX="237144" custScaleY="104808" custLinFactNeighborX="-2882" custLinFactNeighborY="-1202">
        <dgm:presLayoutVars>
          <dgm:bulletEnabled val="1"/>
        </dgm:presLayoutVars>
      </dgm:prSet>
      <dgm:spPr/>
      <dgm:t>
        <a:bodyPr/>
        <a:lstStyle/>
        <a:p>
          <a:endParaRPr lang="ru-RU"/>
        </a:p>
      </dgm:t>
    </dgm:pt>
    <dgm:pt modelId="{287197AD-B2EA-4389-83FB-0500A928829C}" type="pres">
      <dgm:prSet presAssocID="{87AFE27C-1889-4886-B089-6D592AC50D2C}" presName="invisiNode" presStyleLbl="node1" presStyleIdx="0" presStyleCnt="3"/>
      <dgm:spPr/>
    </dgm:pt>
    <dgm:pt modelId="{056CA89B-7791-4796-ABCC-334039369192}" type="pres">
      <dgm:prSet presAssocID="{87AFE27C-1889-4886-B089-6D592AC50D2C}" presName="imagNode" presStyleLbl="fgImgPlace1" presStyleIdx="0" presStyleCnt="3" custScaleX="215756" custLinFactNeighborX="-6186" custLinFactNeighborY="797"/>
      <dgm:spPr>
        <a:blipFill rotWithShape="1">
          <a:blip xmlns:r="http://schemas.openxmlformats.org/officeDocument/2006/relationships" r:embed="rId1"/>
          <a:stretch>
            <a:fillRect/>
          </a:stretch>
        </a:blipFill>
      </dgm:spPr>
    </dgm:pt>
    <dgm:pt modelId="{318596E0-029F-40A4-83E3-F1BB309B6AD7}" type="pres">
      <dgm:prSet presAssocID="{B0929FBB-F039-42E5-8DFA-9B30112DF2EA}" presName="sibTrans" presStyleLbl="sibTrans2D1" presStyleIdx="0" presStyleCnt="0"/>
      <dgm:spPr/>
      <dgm:t>
        <a:bodyPr/>
        <a:lstStyle/>
        <a:p>
          <a:endParaRPr lang="ru-RU"/>
        </a:p>
      </dgm:t>
    </dgm:pt>
    <dgm:pt modelId="{26EE639C-6973-492B-BA29-58DB2E6031BA}" type="pres">
      <dgm:prSet presAssocID="{62F55164-4779-4610-9ED0-425849BBE657}" presName="compNode" presStyleCnt="0"/>
      <dgm:spPr/>
    </dgm:pt>
    <dgm:pt modelId="{4845E0BB-8FEB-4A24-A74E-49FA4A499F41}" type="pres">
      <dgm:prSet presAssocID="{62F55164-4779-4610-9ED0-425849BBE657}" presName="node" presStyleLbl="node1" presStyleIdx="1" presStyleCnt="3" custScaleX="351456" custScaleY="106246" custLinFactNeighborX="4095" custLinFactNeighborY="-1561">
        <dgm:presLayoutVars>
          <dgm:bulletEnabled val="1"/>
        </dgm:presLayoutVars>
      </dgm:prSet>
      <dgm:spPr/>
      <dgm:t>
        <a:bodyPr/>
        <a:lstStyle/>
        <a:p>
          <a:endParaRPr lang="ru-RU"/>
        </a:p>
      </dgm:t>
    </dgm:pt>
    <dgm:pt modelId="{2539829C-8354-45C5-9F5A-2093C132FBBC}" type="pres">
      <dgm:prSet presAssocID="{62F55164-4779-4610-9ED0-425849BBE657}" presName="invisiNode" presStyleLbl="node1" presStyleIdx="1" presStyleCnt="3"/>
      <dgm:spPr/>
    </dgm:pt>
    <dgm:pt modelId="{A963E9F4-C000-4FAF-B5C4-25EE982D7DB6}" type="pres">
      <dgm:prSet presAssocID="{62F55164-4779-4610-9ED0-425849BBE657}" presName="imagNode" presStyleLbl="fgImgPlace1" presStyleIdx="1" presStyleCnt="3" custScaleX="222768"/>
      <dgm:spPr>
        <a:blipFill rotWithShape="1">
          <a:blip xmlns:r="http://schemas.openxmlformats.org/officeDocument/2006/relationships" r:embed="rId2"/>
          <a:stretch>
            <a:fillRect/>
          </a:stretch>
        </a:blipFill>
      </dgm:spPr>
    </dgm:pt>
    <dgm:pt modelId="{06938D1A-386F-4629-BE0B-7B943F62BA44}" type="pres">
      <dgm:prSet presAssocID="{B53D4C2E-CF9E-410A-96B5-B28A4EFEC1BB}" presName="sibTrans" presStyleLbl="sibTrans2D1" presStyleIdx="0" presStyleCnt="0"/>
      <dgm:spPr/>
      <dgm:t>
        <a:bodyPr/>
        <a:lstStyle/>
        <a:p>
          <a:endParaRPr lang="ru-RU"/>
        </a:p>
      </dgm:t>
    </dgm:pt>
    <dgm:pt modelId="{22292B26-981E-4FC9-AE38-54B8AD271CE7}" type="pres">
      <dgm:prSet presAssocID="{F614EBC3-07C9-41D0-8CDC-1862FAEE0089}" presName="compNode" presStyleCnt="0"/>
      <dgm:spPr/>
    </dgm:pt>
    <dgm:pt modelId="{35E0C329-3F0B-4498-97C0-46366EE71F9F}" type="pres">
      <dgm:prSet presAssocID="{F614EBC3-07C9-41D0-8CDC-1862FAEE0089}" presName="node" presStyleLbl="node1" presStyleIdx="2" presStyleCnt="3" custScaleX="343107" custScaleY="109380" custLinFactNeighborX="10093" custLinFactNeighborY="879">
        <dgm:presLayoutVars>
          <dgm:bulletEnabled val="1"/>
        </dgm:presLayoutVars>
      </dgm:prSet>
      <dgm:spPr/>
      <dgm:t>
        <a:bodyPr/>
        <a:lstStyle/>
        <a:p>
          <a:endParaRPr lang="ru-RU"/>
        </a:p>
      </dgm:t>
    </dgm:pt>
    <dgm:pt modelId="{3A8CC07B-6657-46E3-BB56-AF5E111D0337}" type="pres">
      <dgm:prSet presAssocID="{F614EBC3-07C9-41D0-8CDC-1862FAEE0089}" presName="invisiNode" presStyleLbl="node1" presStyleIdx="2" presStyleCnt="3"/>
      <dgm:spPr/>
    </dgm:pt>
    <dgm:pt modelId="{4D5A20F2-7DC2-4E25-A78E-D29D2B531C07}" type="pres">
      <dgm:prSet presAssocID="{F614EBC3-07C9-41D0-8CDC-1862FAEE0089}" presName="imagNode" presStyleLbl="fgImgPlace1" presStyleIdx="2" presStyleCnt="3" custScaleX="275689"/>
      <dgm:spPr>
        <a:blipFill rotWithShape="1">
          <a:blip xmlns:r="http://schemas.openxmlformats.org/officeDocument/2006/relationships" r:embed="rId3"/>
          <a:stretch>
            <a:fillRect/>
          </a:stretch>
        </a:blipFill>
      </dgm:spPr>
    </dgm:pt>
  </dgm:ptLst>
  <dgm:cxnLst>
    <dgm:cxn modelId="{D6398D2F-644D-4337-A343-2BED2C578599}" type="presOf" srcId="{87AFE27C-1889-4886-B089-6D592AC50D2C}" destId="{FBCC6361-81A0-4EFB-B540-70811B92F9AA}" srcOrd="0" destOrd="0" presId="urn:microsoft.com/office/officeart/2005/8/layout/pList2#1"/>
    <dgm:cxn modelId="{3C07092D-54CE-4B99-9521-3D95716049B5}" srcId="{5B0DB628-0569-484E-BE54-9B520435839C}" destId="{62F55164-4779-4610-9ED0-425849BBE657}" srcOrd="1" destOrd="0" parTransId="{4412A1C2-B4EA-4BE4-BBD0-C0694F0C7679}" sibTransId="{B53D4C2E-CF9E-410A-96B5-B28A4EFEC1BB}"/>
    <dgm:cxn modelId="{B295B62A-40EF-48EF-A886-3CBEB34F3A16}" srcId="{5B0DB628-0569-484E-BE54-9B520435839C}" destId="{87AFE27C-1889-4886-B089-6D592AC50D2C}" srcOrd="0" destOrd="0" parTransId="{0FC58908-95FC-4C95-8576-EE45E995763E}" sibTransId="{B0929FBB-F039-42E5-8DFA-9B30112DF2EA}"/>
    <dgm:cxn modelId="{3F19FE71-BC27-49C0-94FC-889A44687BDC}" type="presOf" srcId="{F614EBC3-07C9-41D0-8CDC-1862FAEE0089}" destId="{35E0C329-3F0B-4498-97C0-46366EE71F9F}" srcOrd="0" destOrd="0" presId="urn:microsoft.com/office/officeart/2005/8/layout/pList2#1"/>
    <dgm:cxn modelId="{308B47A5-694E-4722-8A51-30055DD2CE24}" type="presOf" srcId="{5B0DB628-0569-484E-BE54-9B520435839C}" destId="{C69A2936-81AA-472B-9F06-6D557A2A5D78}" srcOrd="0" destOrd="0" presId="urn:microsoft.com/office/officeart/2005/8/layout/pList2#1"/>
    <dgm:cxn modelId="{05C8504A-389B-4FF3-8D24-D14A97CFB324}" type="presOf" srcId="{B53D4C2E-CF9E-410A-96B5-B28A4EFEC1BB}" destId="{06938D1A-386F-4629-BE0B-7B943F62BA44}" srcOrd="0" destOrd="0" presId="urn:microsoft.com/office/officeart/2005/8/layout/pList2#1"/>
    <dgm:cxn modelId="{D9A77E94-5D79-4DA8-90B2-F2C88F0FF6A3}" srcId="{5B0DB628-0569-484E-BE54-9B520435839C}" destId="{F614EBC3-07C9-41D0-8CDC-1862FAEE0089}" srcOrd="2" destOrd="0" parTransId="{BF3CA3B6-D36E-4AAE-84C2-9B1F3716C15C}" sibTransId="{D68C872E-2F61-4D3A-8649-5052C36237A9}"/>
    <dgm:cxn modelId="{69B18736-EC88-4083-9C44-07A74640AA1C}" type="presOf" srcId="{62F55164-4779-4610-9ED0-425849BBE657}" destId="{4845E0BB-8FEB-4A24-A74E-49FA4A499F41}" srcOrd="0" destOrd="0" presId="urn:microsoft.com/office/officeart/2005/8/layout/pList2#1"/>
    <dgm:cxn modelId="{2229D669-34FE-47AE-ACA0-E16A5EF02807}" type="presOf" srcId="{B0929FBB-F039-42E5-8DFA-9B30112DF2EA}" destId="{318596E0-029F-40A4-83E3-F1BB309B6AD7}" srcOrd="0" destOrd="0" presId="urn:microsoft.com/office/officeart/2005/8/layout/pList2#1"/>
    <dgm:cxn modelId="{BDA11E82-2B6D-4B7F-AC37-3A8424F03649}" type="presParOf" srcId="{C69A2936-81AA-472B-9F06-6D557A2A5D78}" destId="{F831DA04-E299-4A6D-BB45-F2B4A2E1264A}" srcOrd="0" destOrd="0" presId="urn:microsoft.com/office/officeart/2005/8/layout/pList2#1"/>
    <dgm:cxn modelId="{34770D34-7DC1-4D26-B366-40A3B2E7F43A}" type="presParOf" srcId="{C69A2936-81AA-472B-9F06-6D557A2A5D78}" destId="{2C9F8C02-866E-47F0-BE34-97B7B3634336}" srcOrd="1" destOrd="0" presId="urn:microsoft.com/office/officeart/2005/8/layout/pList2#1"/>
    <dgm:cxn modelId="{DFB820D2-DC3E-4005-A26B-CA43BCE543D7}" type="presParOf" srcId="{2C9F8C02-866E-47F0-BE34-97B7B3634336}" destId="{11EDF20B-F75D-40C2-ABFB-F29D1BF3238F}" srcOrd="0" destOrd="0" presId="urn:microsoft.com/office/officeart/2005/8/layout/pList2#1"/>
    <dgm:cxn modelId="{D65E490F-E991-4621-BCFB-D71472351CCC}" type="presParOf" srcId="{11EDF20B-F75D-40C2-ABFB-F29D1BF3238F}" destId="{FBCC6361-81A0-4EFB-B540-70811B92F9AA}" srcOrd="0" destOrd="0" presId="urn:microsoft.com/office/officeart/2005/8/layout/pList2#1"/>
    <dgm:cxn modelId="{BACCD7F1-AC52-49F5-AFBC-AB0BDFCC3942}" type="presParOf" srcId="{11EDF20B-F75D-40C2-ABFB-F29D1BF3238F}" destId="{287197AD-B2EA-4389-83FB-0500A928829C}" srcOrd="1" destOrd="0" presId="urn:microsoft.com/office/officeart/2005/8/layout/pList2#1"/>
    <dgm:cxn modelId="{EEE5B624-3B84-4B6F-9AE3-7D8BDE39F6B5}" type="presParOf" srcId="{11EDF20B-F75D-40C2-ABFB-F29D1BF3238F}" destId="{056CA89B-7791-4796-ABCC-334039369192}" srcOrd="2" destOrd="0" presId="urn:microsoft.com/office/officeart/2005/8/layout/pList2#1"/>
    <dgm:cxn modelId="{61A1B1F8-CFE1-4F1B-A5E9-BA844B220FD3}" type="presParOf" srcId="{2C9F8C02-866E-47F0-BE34-97B7B3634336}" destId="{318596E0-029F-40A4-83E3-F1BB309B6AD7}" srcOrd="1" destOrd="0" presId="urn:microsoft.com/office/officeart/2005/8/layout/pList2#1"/>
    <dgm:cxn modelId="{1B3CB94C-086F-45F2-B294-FD773737B83D}" type="presParOf" srcId="{2C9F8C02-866E-47F0-BE34-97B7B3634336}" destId="{26EE639C-6973-492B-BA29-58DB2E6031BA}" srcOrd="2" destOrd="0" presId="urn:microsoft.com/office/officeart/2005/8/layout/pList2#1"/>
    <dgm:cxn modelId="{4844725C-8E09-487D-A369-498F7F5340BC}" type="presParOf" srcId="{26EE639C-6973-492B-BA29-58DB2E6031BA}" destId="{4845E0BB-8FEB-4A24-A74E-49FA4A499F41}" srcOrd="0" destOrd="0" presId="urn:microsoft.com/office/officeart/2005/8/layout/pList2#1"/>
    <dgm:cxn modelId="{FF735222-77C2-49B1-BC86-84123E8BB2F1}" type="presParOf" srcId="{26EE639C-6973-492B-BA29-58DB2E6031BA}" destId="{2539829C-8354-45C5-9F5A-2093C132FBBC}" srcOrd="1" destOrd="0" presId="urn:microsoft.com/office/officeart/2005/8/layout/pList2#1"/>
    <dgm:cxn modelId="{D36531B5-D01E-4C4D-9A65-99340040AD4F}" type="presParOf" srcId="{26EE639C-6973-492B-BA29-58DB2E6031BA}" destId="{A963E9F4-C000-4FAF-B5C4-25EE982D7DB6}" srcOrd="2" destOrd="0" presId="urn:microsoft.com/office/officeart/2005/8/layout/pList2#1"/>
    <dgm:cxn modelId="{166B5235-C25C-486D-BC7D-80AA431B6CFC}" type="presParOf" srcId="{2C9F8C02-866E-47F0-BE34-97B7B3634336}" destId="{06938D1A-386F-4629-BE0B-7B943F62BA44}" srcOrd="3" destOrd="0" presId="urn:microsoft.com/office/officeart/2005/8/layout/pList2#1"/>
    <dgm:cxn modelId="{D0AC2C69-5DE6-4114-82F8-A65F7E0CF83F}" type="presParOf" srcId="{2C9F8C02-866E-47F0-BE34-97B7B3634336}" destId="{22292B26-981E-4FC9-AE38-54B8AD271CE7}" srcOrd="4" destOrd="0" presId="urn:microsoft.com/office/officeart/2005/8/layout/pList2#1"/>
    <dgm:cxn modelId="{46C66BE6-381E-4A11-B0CA-D8030E40F45D}" type="presParOf" srcId="{22292B26-981E-4FC9-AE38-54B8AD271CE7}" destId="{35E0C329-3F0B-4498-97C0-46366EE71F9F}" srcOrd="0" destOrd="0" presId="urn:microsoft.com/office/officeart/2005/8/layout/pList2#1"/>
    <dgm:cxn modelId="{53A8F97B-043E-4EA7-9132-1BBA332308D4}" type="presParOf" srcId="{22292B26-981E-4FC9-AE38-54B8AD271CE7}" destId="{3A8CC07B-6657-46E3-BB56-AF5E111D0337}" srcOrd="1" destOrd="0" presId="urn:microsoft.com/office/officeart/2005/8/layout/pList2#1"/>
    <dgm:cxn modelId="{55F47861-DEF0-4E92-AAEA-78758B2CEE36}" type="presParOf" srcId="{22292B26-981E-4FC9-AE38-54B8AD271CE7}" destId="{4D5A20F2-7DC2-4E25-A78E-D29D2B531C07}"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5D98D6-D278-40AB-8615-204A63B1B0D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9101FD17-621E-4225-BC0B-FC29A51F12A3}">
      <dgm:prSet phldrT="[Текст]" custT="1"/>
      <dgm:spPr>
        <a:solidFill>
          <a:schemeClr val="accent1">
            <a:lumMod val="20000"/>
            <a:lumOff val="80000"/>
            <a:alpha val="90000"/>
          </a:schemeClr>
        </a:solidFill>
      </dgm:spPr>
      <dgm:t>
        <a:bodyPr/>
        <a:lstStyle/>
        <a:p>
          <a:r>
            <a:rPr lang="ru-RU" sz="1800" dirty="0" err="1">
              <a:solidFill>
                <a:srgbClr val="002060"/>
              </a:solidFill>
              <a:latin typeface="Arial Black" panose="020B0A04020102020204" pitchFamily="34" charset="0"/>
            </a:rPr>
            <a:t>performance</a:t>
          </a:r>
          <a:r>
            <a:rPr lang="ru-RU" sz="1800" dirty="0">
              <a:solidFill>
                <a:srgbClr val="002060"/>
              </a:solidFill>
              <a:latin typeface="Arial Black" panose="020B0A04020102020204" pitchFamily="34" charset="0"/>
            </a:rPr>
            <a:t> </a:t>
          </a:r>
          <a:r>
            <a:rPr lang="ru-RU" sz="1800" dirty="0" err="1">
              <a:solidFill>
                <a:srgbClr val="002060"/>
              </a:solidFill>
              <a:latin typeface="Arial Black" panose="020B0A04020102020204" pitchFamily="34" charset="0"/>
            </a:rPr>
            <a:t>contracts</a:t>
          </a:r>
          <a:r>
            <a:rPr lang="ru-RU" sz="1800" dirty="0">
              <a:solidFill>
                <a:srgbClr val="002060"/>
              </a:solidFill>
              <a:latin typeface="Arial Black" panose="020B0A04020102020204" pitchFamily="34" charset="0"/>
            </a:rPr>
            <a:t> - Дания, Норвегия, Швеция, Финляндия, Франция, Венгрия, Чехия, Шанхай </a:t>
          </a:r>
          <a:endParaRPr lang="ru-RU" sz="1800" b="1" dirty="0"/>
        </a:p>
      </dgm:t>
    </dgm:pt>
    <dgm:pt modelId="{6A09DF6D-DECE-41B3-9FC5-8CFDA369F2A6}" type="parTrans" cxnId="{38F89142-1DD9-48E2-BE20-9FB7D0BA1860}">
      <dgm:prSet/>
      <dgm:spPr/>
      <dgm:t>
        <a:bodyPr/>
        <a:lstStyle/>
        <a:p>
          <a:endParaRPr lang="ru-RU"/>
        </a:p>
      </dgm:t>
    </dgm:pt>
    <dgm:pt modelId="{6A939358-58BA-48DE-88DE-02242778212C}" type="sibTrans" cxnId="{38F89142-1DD9-48E2-BE20-9FB7D0BA1860}">
      <dgm:prSet/>
      <dgm:spPr/>
      <dgm:t>
        <a:bodyPr/>
        <a:lstStyle/>
        <a:p>
          <a:endParaRPr lang="ru-RU"/>
        </a:p>
      </dgm:t>
    </dgm:pt>
    <dgm:pt modelId="{14CA2CC6-B40E-4B5D-9687-941EBCAE5C1A}">
      <dgm:prSet phldrT="[Текст]" custT="1"/>
      <dgm:spPr>
        <a:solidFill>
          <a:schemeClr val="accent1">
            <a:lumMod val="40000"/>
            <a:lumOff val="60000"/>
            <a:alpha val="90000"/>
          </a:schemeClr>
        </a:solidFill>
      </dgm:spPr>
      <dgm:t>
        <a:bodyPr/>
        <a:lstStyle/>
        <a:p>
          <a:r>
            <a:rPr lang="ru-RU" sz="1800" dirty="0">
              <a:solidFill>
                <a:srgbClr val="002060"/>
              </a:solidFill>
              <a:latin typeface="Arial Black" panose="020B0A04020102020204" pitchFamily="34" charset="0"/>
            </a:rPr>
            <a:t>ваучеры, основанные на заслугах (</a:t>
          </a:r>
          <a:r>
            <a:rPr lang="ru-RU" sz="1800" dirty="0" err="1">
              <a:solidFill>
                <a:srgbClr val="002060"/>
              </a:solidFill>
              <a:latin typeface="Arial Black" panose="020B0A04020102020204" pitchFamily="34" charset="0"/>
            </a:rPr>
            <a:t>merit-based</a:t>
          </a:r>
          <a:r>
            <a:rPr lang="ru-RU" sz="1800" dirty="0">
              <a:solidFill>
                <a:srgbClr val="002060"/>
              </a:solidFill>
              <a:latin typeface="Arial Black" panose="020B0A04020102020204" pitchFamily="34" charset="0"/>
            </a:rPr>
            <a:t> </a:t>
          </a:r>
          <a:r>
            <a:rPr lang="ru-RU" sz="1800" dirty="0" err="1">
              <a:solidFill>
                <a:srgbClr val="002060"/>
              </a:solidFill>
              <a:latin typeface="Arial Black" panose="020B0A04020102020204" pitchFamily="34" charset="0"/>
            </a:rPr>
            <a:t>vouchers</a:t>
          </a:r>
          <a:r>
            <a:rPr lang="ru-RU" sz="1800" dirty="0">
              <a:solidFill>
                <a:srgbClr val="002060"/>
              </a:solidFill>
              <a:latin typeface="Arial Black" panose="020B0A04020102020204" pitchFamily="34" charset="0"/>
            </a:rPr>
            <a:t>) - Венгрия.</a:t>
          </a:r>
          <a:endParaRPr lang="ru-RU" sz="1800" b="1" dirty="0"/>
        </a:p>
      </dgm:t>
    </dgm:pt>
    <dgm:pt modelId="{A45F2596-8E96-4EDD-9AF3-5E7E54D9A498}" type="parTrans" cxnId="{6F9F09C0-9A1D-4C6C-BAEA-E9951B858C89}">
      <dgm:prSet/>
      <dgm:spPr/>
      <dgm:t>
        <a:bodyPr/>
        <a:lstStyle/>
        <a:p>
          <a:endParaRPr lang="ru-RU"/>
        </a:p>
      </dgm:t>
    </dgm:pt>
    <dgm:pt modelId="{DFE2B3CB-E226-47D9-919D-974EFDDC44A2}" type="sibTrans" cxnId="{6F9F09C0-9A1D-4C6C-BAEA-E9951B858C89}">
      <dgm:prSet/>
      <dgm:spPr/>
      <dgm:t>
        <a:bodyPr/>
        <a:lstStyle/>
        <a:p>
          <a:endParaRPr lang="ru-RU"/>
        </a:p>
      </dgm:t>
    </dgm:pt>
    <dgm:pt modelId="{98E1F1D0-2B5D-45BC-A75F-8326A252BD7E}">
      <dgm:prSet phldrT="[Текст]" custT="1"/>
      <dgm:spPr>
        <a:solidFill>
          <a:schemeClr val="accent1">
            <a:lumMod val="60000"/>
            <a:lumOff val="40000"/>
            <a:alpha val="90000"/>
          </a:schemeClr>
        </a:solidFill>
      </dgm:spPr>
      <dgm:t>
        <a:bodyPr/>
        <a:lstStyle/>
        <a:p>
          <a:r>
            <a:rPr lang="ru-RU" sz="1800" dirty="0">
              <a:solidFill>
                <a:srgbClr val="002060"/>
              </a:solidFill>
              <a:latin typeface="Arial Black" panose="020B0A04020102020204" pitchFamily="34" charset="0"/>
            </a:rPr>
            <a:t>конкурентные фонды (</a:t>
          </a:r>
          <a:r>
            <a:rPr lang="ru-RU" sz="1800" dirty="0" err="1">
              <a:solidFill>
                <a:srgbClr val="002060"/>
              </a:solidFill>
              <a:latin typeface="Arial Black" panose="020B0A04020102020204" pitchFamily="34" charset="0"/>
            </a:rPr>
            <a:t>competitive</a:t>
          </a:r>
          <a:r>
            <a:rPr lang="ru-RU" sz="1800" dirty="0">
              <a:solidFill>
                <a:srgbClr val="002060"/>
              </a:solidFill>
              <a:latin typeface="Arial Black" panose="020B0A04020102020204" pitchFamily="34" charset="0"/>
            </a:rPr>
            <a:t> </a:t>
          </a:r>
          <a:r>
            <a:rPr lang="ru-RU" sz="1800" dirty="0" err="1">
              <a:solidFill>
                <a:srgbClr val="002060"/>
              </a:solidFill>
              <a:latin typeface="Arial Black" panose="020B0A04020102020204" pitchFamily="34" charset="0"/>
            </a:rPr>
            <a:t>funds</a:t>
          </a:r>
          <a:r>
            <a:rPr lang="ru-RU" sz="1800" dirty="0">
              <a:solidFill>
                <a:srgbClr val="002060"/>
              </a:solidFill>
              <a:latin typeface="Arial Black" panose="020B0A04020102020204" pitchFamily="34" charset="0"/>
            </a:rPr>
            <a:t>)</a:t>
          </a:r>
          <a:endParaRPr lang="ru-RU" sz="1800" b="1" dirty="0"/>
        </a:p>
      </dgm:t>
    </dgm:pt>
    <dgm:pt modelId="{84BD5FD6-4215-4559-AB13-9023F823A0E3}" type="parTrans" cxnId="{B6211A4D-D7E2-49D2-ABB7-18DAF4B5F805}">
      <dgm:prSet/>
      <dgm:spPr/>
      <dgm:t>
        <a:bodyPr/>
        <a:lstStyle/>
        <a:p>
          <a:endParaRPr lang="ru-RU"/>
        </a:p>
      </dgm:t>
    </dgm:pt>
    <dgm:pt modelId="{C4B3BDA9-E18E-4012-9A24-CC886DFB84AF}" type="sibTrans" cxnId="{B6211A4D-D7E2-49D2-ABB7-18DAF4B5F805}">
      <dgm:prSet/>
      <dgm:spPr/>
      <dgm:t>
        <a:bodyPr/>
        <a:lstStyle/>
        <a:p>
          <a:endParaRPr lang="ru-RU"/>
        </a:p>
      </dgm:t>
    </dgm:pt>
    <dgm:pt modelId="{79F97BF0-F3FA-4B18-9CD6-8F6DF8C23DD5}">
      <dgm:prSet custT="1"/>
      <dgm:spPr/>
      <dgm:t>
        <a:bodyPr/>
        <a:lstStyle/>
        <a:p>
          <a:r>
            <a:rPr lang="en-US" sz="1800" dirty="0">
              <a:solidFill>
                <a:srgbClr val="002060"/>
              </a:solidFill>
              <a:latin typeface="Arial Black" panose="020B0A04020102020204" pitchFamily="34" charset="0"/>
            </a:rPr>
            <a:t>l</a:t>
          </a:r>
          <a:r>
            <a:rPr lang="ru-RU" sz="1800" dirty="0" err="1">
              <a:solidFill>
                <a:srgbClr val="002060"/>
              </a:solidFill>
              <a:latin typeface="Arial Black" panose="020B0A04020102020204" pitchFamily="34" charset="0"/>
            </a:rPr>
            <a:t>ifelong</a:t>
          </a:r>
          <a:r>
            <a:rPr lang="ru-RU" sz="1800" dirty="0">
              <a:solidFill>
                <a:srgbClr val="002060"/>
              </a:solidFill>
              <a:latin typeface="Arial Black" panose="020B0A04020102020204" pitchFamily="34" charset="0"/>
            </a:rPr>
            <a:t> </a:t>
          </a:r>
          <a:r>
            <a:rPr lang="ru-RU" sz="1800" dirty="0" err="1">
              <a:solidFill>
                <a:srgbClr val="002060"/>
              </a:solidFill>
              <a:latin typeface="Arial Black" panose="020B0A04020102020204" pitchFamily="34" charset="0"/>
            </a:rPr>
            <a:t>learning</a:t>
          </a:r>
          <a:r>
            <a:rPr lang="ru-RU" sz="1800" dirty="0">
              <a:solidFill>
                <a:srgbClr val="002060"/>
              </a:solidFill>
              <a:latin typeface="Arial Black" panose="020B0A04020102020204" pitchFamily="34" charset="0"/>
            </a:rPr>
            <a:t> </a:t>
          </a:r>
          <a:r>
            <a:rPr lang="ru-RU" sz="1800" dirty="0" err="1">
              <a:solidFill>
                <a:srgbClr val="002060"/>
              </a:solidFill>
              <a:latin typeface="Arial Black" panose="020B0A04020102020204" pitchFamily="34" charset="0"/>
            </a:rPr>
            <a:t>accounts</a:t>
          </a:r>
          <a:r>
            <a:rPr lang="ru-RU" sz="1800" dirty="0">
              <a:solidFill>
                <a:srgbClr val="002060"/>
              </a:solidFill>
              <a:latin typeface="Arial Black" panose="020B0A04020102020204" pitchFamily="34" charset="0"/>
            </a:rPr>
            <a:t> - Великобритания,</a:t>
          </a:r>
        </a:p>
        <a:p>
          <a:r>
            <a:rPr lang="en-US" sz="1800" dirty="0">
              <a:solidFill>
                <a:srgbClr val="002060"/>
              </a:solidFill>
              <a:latin typeface="Arial Black" panose="020B0A04020102020204" pitchFamily="34" charset="0"/>
            </a:rPr>
            <a:t>h</a:t>
          </a:r>
          <a:r>
            <a:rPr lang="ru-RU" sz="1800" dirty="0" err="1">
              <a:solidFill>
                <a:srgbClr val="002060"/>
              </a:solidFill>
              <a:latin typeface="Arial Black" panose="020B0A04020102020204" pitchFamily="34" charset="0"/>
            </a:rPr>
            <a:t>uman</a:t>
          </a:r>
          <a:r>
            <a:rPr lang="ru-RU" sz="1800" dirty="0">
              <a:solidFill>
                <a:srgbClr val="002060"/>
              </a:solidFill>
              <a:latin typeface="Arial Black" panose="020B0A04020102020204" pitchFamily="34" charset="0"/>
            </a:rPr>
            <a:t> </a:t>
          </a:r>
          <a:r>
            <a:rPr lang="ru-RU" sz="1800" dirty="0" err="1">
              <a:solidFill>
                <a:srgbClr val="002060"/>
              </a:solidFill>
              <a:latin typeface="Arial Black" panose="020B0A04020102020204" pitchFamily="34" charset="0"/>
            </a:rPr>
            <a:t>capital</a:t>
          </a:r>
          <a:r>
            <a:rPr lang="ru-RU" sz="1800" dirty="0">
              <a:solidFill>
                <a:srgbClr val="002060"/>
              </a:solidFill>
              <a:latin typeface="Arial Black" panose="020B0A04020102020204" pitchFamily="34" charset="0"/>
            </a:rPr>
            <a:t> </a:t>
          </a:r>
          <a:r>
            <a:rPr lang="ru-RU" sz="1800" dirty="0" err="1">
              <a:solidFill>
                <a:srgbClr val="002060"/>
              </a:solidFill>
              <a:latin typeface="Arial Black" panose="020B0A04020102020204" pitchFamily="34" charset="0"/>
            </a:rPr>
            <a:t>contracts</a:t>
          </a:r>
          <a:r>
            <a:rPr lang="ru-RU" sz="1800" dirty="0">
              <a:solidFill>
                <a:srgbClr val="002060"/>
              </a:solidFill>
              <a:latin typeface="Arial Black" panose="020B0A04020102020204" pitchFamily="34" charset="0"/>
            </a:rPr>
            <a:t> - Австралия </a:t>
          </a:r>
          <a:endParaRPr lang="ru-RU" sz="1800" dirty="0"/>
        </a:p>
      </dgm:t>
    </dgm:pt>
    <dgm:pt modelId="{114C0FFB-F52F-42C7-A609-9ED2ABA1334F}" type="parTrans" cxnId="{74A4D21E-388C-4813-BD16-D6995374C9C5}">
      <dgm:prSet/>
      <dgm:spPr/>
      <dgm:t>
        <a:bodyPr/>
        <a:lstStyle/>
        <a:p>
          <a:endParaRPr lang="ru-RU"/>
        </a:p>
      </dgm:t>
    </dgm:pt>
    <dgm:pt modelId="{121FD5C6-C171-418D-A78C-907562A53250}" type="sibTrans" cxnId="{74A4D21E-388C-4813-BD16-D6995374C9C5}">
      <dgm:prSet/>
      <dgm:spPr/>
      <dgm:t>
        <a:bodyPr/>
        <a:lstStyle/>
        <a:p>
          <a:endParaRPr lang="ru-RU"/>
        </a:p>
      </dgm:t>
    </dgm:pt>
    <dgm:pt modelId="{83C47CCF-E53A-45A1-AA97-07CE4D6117F1}" type="pres">
      <dgm:prSet presAssocID="{BF5D98D6-D278-40AB-8615-204A63B1B0D4}" presName="Name0" presStyleCnt="0">
        <dgm:presLayoutVars>
          <dgm:chMax val="7"/>
          <dgm:dir/>
          <dgm:animLvl val="lvl"/>
          <dgm:resizeHandles val="exact"/>
        </dgm:presLayoutVars>
      </dgm:prSet>
      <dgm:spPr/>
      <dgm:t>
        <a:bodyPr/>
        <a:lstStyle/>
        <a:p>
          <a:endParaRPr lang="ru-RU"/>
        </a:p>
      </dgm:t>
    </dgm:pt>
    <dgm:pt modelId="{ADEF06EA-0FB6-4076-B119-9D59E45E2C5C}" type="pres">
      <dgm:prSet presAssocID="{9101FD17-621E-4225-BC0B-FC29A51F12A3}" presName="circle1" presStyleLbl="node1" presStyleIdx="0" presStyleCnt="4"/>
      <dgm:spPr/>
    </dgm:pt>
    <dgm:pt modelId="{0BE1B42C-5CEE-41E1-9532-CC7F86AF9E3B}" type="pres">
      <dgm:prSet presAssocID="{9101FD17-621E-4225-BC0B-FC29A51F12A3}" presName="space" presStyleCnt="0"/>
      <dgm:spPr/>
    </dgm:pt>
    <dgm:pt modelId="{344141C2-76FB-4D92-A1A1-EA483EF6A558}" type="pres">
      <dgm:prSet presAssocID="{9101FD17-621E-4225-BC0B-FC29A51F12A3}" presName="rect1" presStyleLbl="alignAcc1" presStyleIdx="0" presStyleCnt="4"/>
      <dgm:spPr/>
      <dgm:t>
        <a:bodyPr/>
        <a:lstStyle/>
        <a:p>
          <a:endParaRPr lang="ru-RU"/>
        </a:p>
      </dgm:t>
    </dgm:pt>
    <dgm:pt modelId="{D694DF91-52C8-4D84-9DE1-0ABCEE2F6C5E}" type="pres">
      <dgm:prSet presAssocID="{14CA2CC6-B40E-4B5D-9687-941EBCAE5C1A}" presName="vertSpace2" presStyleLbl="node1" presStyleIdx="0" presStyleCnt="4"/>
      <dgm:spPr/>
    </dgm:pt>
    <dgm:pt modelId="{CC7AFDDB-FD80-4D7D-AB19-6CBCE51E16CE}" type="pres">
      <dgm:prSet presAssocID="{14CA2CC6-B40E-4B5D-9687-941EBCAE5C1A}" presName="circle2" presStyleLbl="node1" presStyleIdx="1" presStyleCnt="4"/>
      <dgm:spPr/>
    </dgm:pt>
    <dgm:pt modelId="{FB479294-B6C2-49C9-AC73-9DBC0DCAF315}" type="pres">
      <dgm:prSet presAssocID="{14CA2CC6-B40E-4B5D-9687-941EBCAE5C1A}" presName="rect2" presStyleLbl="alignAcc1" presStyleIdx="1" presStyleCnt="4"/>
      <dgm:spPr/>
      <dgm:t>
        <a:bodyPr/>
        <a:lstStyle/>
        <a:p>
          <a:endParaRPr lang="ru-RU"/>
        </a:p>
      </dgm:t>
    </dgm:pt>
    <dgm:pt modelId="{DA63BB5A-A311-40F5-86AA-F63776C143F3}" type="pres">
      <dgm:prSet presAssocID="{79F97BF0-F3FA-4B18-9CD6-8F6DF8C23DD5}" presName="vertSpace3" presStyleLbl="node1" presStyleIdx="1" presStyleCnt="4"/>
      <dgm:spPr/>
    </dgm:pt>
    <dgm:pt modelId="{1D1BD5BE-E0DC-4ABB-BCA5-287156922670}" type="pres">
      <dgm:prSet presAssocID="{79F97BF0-F3FA-4B18-9CD6-8F6DF8C23DD5}" presName="circle3" presStyleLbl="node1" presStyleIdx="2" presStyleCnt="4"/>
      <dgm:spPr/>
    </dgm:pt>
    <dgm:pt modelId="{26299142-EC27-4F26-80BA-6B17DDCC8B16}" type="pres">
      <dgm:prSet presAssocID="{79F97BF0-F3FA-4B18-9CD6-8F6DF8C23DD5}" presName="rect3" presStyleLbl="alignAcc1" presStyleIdx="2" presStyleCnt="4"/>
      <dgm:spPr/>
      <dgm:t>
        <a:bodyPr/>
        <a:lstStyle/>
        <a:p>
          <a:endParaRPr lang="ru-RU"/>
        </a:p>
      </dgm:t>
    </dgm:pt>
    <dgm:pt modelId="{1B17E2A6-9AE3-4855-8172-DBD773E2D10D}" type="pres">
      <dgm:prSet presAssocID="{98E1F1D0-2B5D-45BC-A75F-8326A252BD7E}" presName="vertSpace4" presStyleLbl="node1" presStyleIdx="2" presStyleCnt="4"/>
      <dgm:spPr/>
    </dgm:pt>
    <dgm:pt modelId="{509F940D-E0DF-477B-BF84-9930B95952E0}" type="pres">
      <dgm:prSet presAssocID="{98E1F1D0-2B5D-45BC-A75F-8326A252BD7E}" presName="circle4" presStyleLbl="node1" presStyleIdx="3" presStyleCnt="4"/>
      <dgm:spPr/>
    </dgm:pt>
    <dgm:pt modelId="{A7E931DC-A458-45D1-9828-4A5C40A40B33}" type="pres">
      <dgm:prSet presAssocID="{98E1F1D0-2B5D-45BC-A75F-8326A252BD7E}" presName="rect4" presStyleLbl="alignAcc1" presStyleIdx="3" presStyleCnt="4"/>
      <dgm:spPr/>
      <dgm:t>
        <a:bodyPr/>
        <a:lstStyle/>
        <a:p>
          <a:endParaRPr lang="ru-RU"/>
        </a:p>
      </dgm:t>
    </dgm:pt>
    <dgm:pt modelId="{26D0B303-96C0-4853-AFE6-815C1E75835F}" type="pres">
      <dgm:prSet presAssocID="{9101FD17-621E-4225-BC0B-FC29A51F12A3}" presName="rect1ParTxNoCh" presStyleLbl="alignAcc1" presStyleIdx="3" presStyleCnt="4">
        <dgm:presLayoutVars>
          <dgm:chMax val="1"/>
          <dgm:bulletEnabled val="1"/>
        </dgm:presLayoutVars>
      </dgm:prSet>
      <dgm:spPr/>
      <dgm:t>
        <a:bodyPr/>
        <a:lstStyle/>
        <a:p>
          <a:endParaRPr lang="ru-RU"/>
        </a:p>
      </dgm:t>
    </dgm:pt>
    <dgm:pt modelId="{0F366441-B785-439B-A687-DD36EBF4E1B8}" type="pres">
      <dgm:prSet presAssocID="{14CA2CC6-B40E-4B5D-9687-941EBCAE5C1A}" presName="rect2ParTxNoCh" presStyleLbl="alignAcc1" presStyleIdx="3" presStyleCnt="4">
        <dgm:presLayoutVars>
          <dgm:chMax val="1"/>
          <dgm:bulletEnabled val="1"/>
        </dgm:presLayoutVars>
      </dgm:prSet>
      <dgm:spPr/>
      <dgm:t>
        <a:bodyPr/>
        <a:lstStyle/>
        <a:p>
          <a:endParaRPr lang="ru-RU"/>
        </a:p>
      </dgm:t>
    </dgm:pt>
    <dgm:pt modelId="{07165DA0-78D7-4716-B359-0428AE7CAF09}" type="pres">
      <dgm:prSet presAssocID="{79F97BF0-F3FA-4B18-9CD6-8F6DF8C23DD5}" presName="rect3ParTxNoCh" presStyleLbl="alignAcc1" presStyleIdx="3" presStyleCnt="4">
        <dgm:presLayoutVars>
          <dgm:chMax val="1"/>
          <dgm:bulletEnabled val="1"/>
        </dgm:presLayoutVars>
      </dgm:prSet>
      <dgm:spPr/>
      <dgm:t>
        <a:bodyPr/>
        <a:lstStyle/>
        <a:p>
          <a:endParaRPr lang="ru-RU"/>
        </a:p>
      </dgm:t>
    </dgm:pt>
    <dgm:pt modelId="{1DD9AB16-B8EA-4F19-9023-ABA6034AAD19}" type="pres">
      <dgm:prSet presAssocID="{98E1F1D0-2B5D-45BC-A75F-8326A252BD7E}" presName="rect4ParTxNoCh" presStyleLbl="alignAcc1" presStyleIdx="3" presStyleCnt="4">
        <dgm:presLayoutVars>
          <dgm:chMax val="1"/>
          <dgm:bulletEnabled val="1"/>
        </dgm:presLayoutVars>
      </dgm:prSet>
      <dgm:spPr/>
      <dgm:t>
        <a:bodyPr/>
        <a:lstStyle/>
        <a:p>
          <a:endParaRPr lang="ru-RU"/>
        </a:p>
      </dgm:t>
    </dgm:pt>
  </dgm:ptLst>
  <dgm:cxnLst>
    <dgm:cxn modelId="{7A9268AD-DE86-40DB-98F0-0C8945F7658E}" type="presOf" srcId="{14CA2CC6-B40E-4B5D-9687-941EBCAE5C1A}" destId="{FB479294-B6C2-49C9-AC73-9DBC0DCAF315}" srcOrd="0" destOrd="0" presId="urn:microsoft.com/office/officeart/2005/8/layout/target3"/>
    <dgm:cxn modelId="{D6E0231D-F541-42CE-9C9A-E86B8FDBCD85}" type="presOf" srcId="{14CA2CC6-B40E-4B5D-9687-941EBCAE5C1A}" destId="{0F366441-B785-439B-A687-DD36EBF4E1B8}" srcOrd="1" destOrd="0" presId="urn:microsoft.com/office/officeart/2005/8/layout/target3"/>
    <dgm:cxn modelId="{6F9F09C0-9A1D-4C6C-BAEA-E9951B858C89}" srcId="{BF5D98D6-D278-40AB-8615-204A63B1B0D4}" destId="{14CA2CC6-B40E-4B5D-9687-941EBCAE5C1A}" srcOrd="1" destOrd="0" parTransId="{A45F2596-8E96-4EDD-9AF3-5E7E54D9A498}" sibTransId="{DFE2B3CB-E226-47D9-919D-974EFDDC44A2}"/>
    <dgm:cxn modelId="{370509EB-86E0-4C22-A078-90A84AD68186}" type="presOf" srcId="{79F97BF0-F3FA-4B18-9CD6-8F6DF8C23DD5}" destId="{07165DA0-78D7-4716-B359-0428AE7CAF09}" srcOrd="1" destOrd="0" presId="urn:microsoft.com/office/officeart/2005/8/layout/target3"/>
    <dgm:cxn modelId="{A0254F64-8382-4697-BF71-A8E0521CC6A6}" type="presOf" srcId="{98E1F1D0-2B5D-45BC-A75F-8326A252BD7E}" destId="{A7E931DC-A458-45D1-9828-4A5C40A40B33}" srcOrd="0" destOrd="0" presId="urn:microsoft.com/office/officeart/2005/8/layout/target3"/>
    <dgm:cxn modelId="{38F89142-1DD9-48E2-BE20-9FB7D0BA1860}" srcId="{BF5D98D6-D278-40AB-8615-204A63B1B0D4}" destId="{9101FD17-621E-4225-BC0B-FC29A51F12A3}" srcOrd="0" destOrd="0" parTransId="{6A09DF6D-DECE-41B3-9FC5-8CFDA369F2A6}" sibTransId="{6A939358-58BA-48DE-88DE-02242778212C}"/>
    <dgm:cxn modelId="{0B9222C4-72EE-4EBB-9307-F555673338A9}" type="presOf" srcId="{BF5D98D6-D278-40AB-8615-204A63B1B0D4}" destId="{83C47CCF-E53A-45A1-AA97-07CE4D6117F1}" srcOrd="0" destOrd="0" presId="urn:microsoft.com/office/officeart/2005/8/layout/target3"/>
    <dgm:cxn modelId="{74A4D21E-388C-4813-BD16-D6995374C9C5}" srcId="{BF5D98D6-D278-40AB-8615-204A63B1B0D4}" destId="{79F97BF0-F3FA-4B18-9CD6-8F6DF8C23DD5}" srcOrd="2" destOrd="0" parTransId="{114C0FFB-F52F-42C7-A609-9ED2ABA1334F}" sibTransId="{121FD5C6-C171-418D-A78C-907562A53250}"/>
    <dgm:cxn modelId="{B6211A4D-D7E2-49D2-ABB7-18DAF4B5F805}" srcId="{BF5D98D6-D278-40AB-8615-204A63B1B0D4}" destId="{98E1F1D0-2B5D-45BC-A75F-8326A252BD7E}" srcOrd="3" destOrd="0" parTransId="{84BD5FD6-4215-4559-AB13-9023F823A0E3}" sibTransId="{C4B3BDA9-E18E-4012-9A24-CC886DFB84AF}"/>
    <dgm:cxn modelId="{B25F5C93-291C-455A-9BFC-E469EA499DA9}" type="presOf" srcId="{9101FD17-621E-4225-BC0B-FC29A51F12A3}" destId="{344141C2-76FB-4D92-A1A1-EA483EF6A558}" srcOrd="0" destOrd="0" presId="urn:microsoft.com/office/officeart/2005/8/layout/target3"/>
    <dgm:cxn modelId="{998EDD95-22DF-4516-909D-81EC0391E90A}" type="presOf" srcId="{9101FD17-621E-4225-BC0B-FC29A51F12A3}" destId="{26D0B303-96C0-4853-AFE6-815C1E75835F}" srcOrd="1" destOrd="0" presId="urn:microsoft.com/office/officeart/2005/8/layout/target3"/>
    <dgm:cxn modelId="{05F7376A-066B-490D-BD07-30F68BBC2DF5}" type="presOf" srcId="{79F97BF0-F3FA-4B18-9CD6-8F6DF8C23DD5}" destId="{26299142-EC27-4F26-80BA-6B17DDCC8B16}" srcOrd="0" destOrd="0" presId="urn:microsoft.com/office/officeart/2005/8/layout/target3"/>
    <dgm:cxn modelId="{71349D94-D3EB-42DB-866D-5A84D9E11EAA}" type="presOf" srcId="{98E1F1D0-2B5D-45BC-A75F-8326A252BD7E}" destId="{1DD9AB16-B8EA-4F19-9023-ABA6034AAD19}" srcOrd="1" destOrd="0" presId="urn:microsoft.com/office/officeart/2005/8/layout/target3"/>
    <dgm:cxn modelId="{642805BD-0BA4-4B2D-B9FE-825287480A08}" type="presParOf" srcId="{83C47CCF-E53A-45A1-AA97-07CE4D6117F1}" destId="{ADEF06EA-0FB6-4076-B119-9D59E45E2C5C}" srcOrd="0" destOrd="0" presId="urn:microsoft.com/office/officeart/2005/8/layout/target3"/>
    <dgm:cxn modelId="{0E8315F2-6DD9-47D6-9007-91054EC469C5}" type="presParOf" srcId="{83C47CCF-E53A-45A1-AA97-07CE4D6117F1}" destId="{0BE1B42C-5CEE-41E1-9532-CC7F86AF9E3B}" srcOrd="1" destOrd="0" presId="urn:microsoft.com/office/officeart/2005/8/layout/target3"/>
    <dgm:cxn modelId="{E39B06A5-5EF2-45EB-AB73-D14DB40D05B0}" type="presParOf" srcId="{83C47CCF-E53A-45A1-AA97-07CE4D6117F1}" destId="{344141C2-76FB-4D92-A1A1-EA483EF6A558}" srcOrd="2" destOrd="0" presId="urn:microsoft.com/office/officeart/2005/8/layout/target3"/>
    <dgm:cxn modelId="{A7B3C6D1-177C-4DB3-AE91-D7157FB4098C}" type="presParOf" srcId="{83C47CCF-E53A-45A1-AA97-07CE4D6117F1}" destId="{D694DF91-52C8-4D84-9DE1-0ABCEE2F6C5E}" srcOrd="3" destOrd="0" presId="urn:microsoft.com/office/officeart/2005/8/layout/target3"/>
    <dgm:cxn modelId="{B2305A82-DF96-4469-9511-46839DA1B2DB}" type="presParOf" srcId="{83C47CCF-E53A-45A1-AA97-07CE4D6117F1}" destId="{CC7AFDDB-FD80-4D7D-AB19-6CBCE51E16CE}" srcOrd="4" destOrd="0" presId="urn:microsoft.com/office/officeart/2005/8/layout/target3"/>
    <dgm:cxn modelId="{FC4B502D-4E38-44C0-846A-0A91339F4D9B}" type="presParOf" srcId="{83C47CCF-E53A-45A1-AA97-07CE4D6117F1}" destId="{FB479294-B6C2-49C9-AC73-9DBC0DCAF315}" srcOrd="5" destOrd="0" presId="urn:microsoft.com/office/officeart/2005/8/layout/target3"/>
    <dgm:cxn modelId="{94ED94AE-2EF1-46F5-ADB6-870AB99A366A}" type="presParOf" srcId="{83C47CCF-E53A-45A1-AA97-07CE4D6117F1}" destId="{DA63BB5A-A311-40F5-86AA-F63776C143F3}" srcOrd="6" destOrd="0" presId="urn:microsoft.com/office/officeart/2005/8/layout/target3"/>
    <dgm:cxn modelId="{991B66C4-17B0-4E7E-B580-7CC48C53C7CC}" type="presParOf" srcId="{83C47CCF-E53A-45A1-AA97-07CE4D6117F1}" destId="{1D1BD5BE-E0DC-4ABB-BCA5-287156922670}" srcOrd="7" destOrd="0" presId="urn:microsoft.com/office/officeart/2005/8/layout/target3"/>
    <dgm:cxn modelId="{FFC67728-95D2-4ED5-A922-154EED5FAF66}" type="presParOf" srcId="{83C47CCF-E53A-45A1-AA97-07CE4D6117F1}" destId="{26299142-EC27-4F26-80BA-6B17DDCC8B16}" srcOrd="8" destOrd="0" presId="urn:microsoft.com/office/officeart/2005/8/layout/target3"/>
    <dgm:cxn modelId="{8EF05BA5-1910-49A3-A715-F388D768C9E0}" type="presParOf" srcId="{83C47CCF-E53A-45A1-AA97-07CE4D6117F1}" destId="{1B17E2A6-9AE3-4855-8172-DBD773E2D10D}" srcOrd="9" destOrd="0" presId="urn:microsoft.com/office/officeart/2005/8/layout/target3"/>
    <dgm:cxn modelId="{A9D80214-F8B3-4684-A323-E9B8DE6CDF99}" type="presParOf" srcId="{83C47CCF-E53A-45A1-AA97-07CE4D6117F1}" destId="{509F940D-E0DF-477B-BF84-9930B95952E0}" srcOrd="10" destOrd="0" presId="urn:microsoft.com/office/officeart/2005/8/layout/target3"/>
    <dgm:cxn modelId="{1FB62671-BE3E-4ECA-BF1E-C638552123FD}" type="presParOf" srcId="{83C47CCF-E53A-45A1-AA97-07CE4D6117F1}" destId="{A7E931DC-A458-45D1-9828-4A5C40A40B33}" srcOrd="11" destOrd="0" presId="urn:microsoft.com/office/officeart/2005/8/layout/target3"/>
    <dgm:cxn modelId="{3D84BB71-0237-424E-85F3-369065CADF86}" type="presParOf" srcId="{83C47CCF-E53A-45A1-AA97-07CE4D6117F1}" destId="{26D0B303-96C0-4853-AFE6-815C1E75835F}" srcOrd="12" destOrd="0" presId="urn:microsoft.com/office/officeart/2005/8/layout/target3"/>
    <dgm:cxn modelId="{899F2EA5-600F-482A-9F1E-EF26B3DEE2C6}" type="presParOf" srcId="{83C47CCF-E53A-45A1-AA97-07CE4D6117F1}" destId="{0F366441-B785-439B-A687-DD36EBF4E1B8}" srcOrd="13" destOrd="0" presId="urn:microsoft.com/office/officeart/2005/8/layout/target3"/>
    <dgm:cxn modelId="{A875A41F-841F-41C0-85D4-FE3C35C1BA1C}" type="presParOf" srcId="{83C47CCF-E53A-45A1-AA97-07CE4D6117F1}" destId="{07165DA0-78D7-4716-B359-0428AE7CAF09}" srcOrd="14" destOrd="0" presId="urn:microsoft.com/office/officeart/2005/8/layout/target3"/>
    <dgm:cxn modelId="{BF3B096C-9A57-4A55-99C7-C2AB222EA1A6}" type="presParOf" srcId="{83C47CCF-E53A-45A1-AA97-07CE4D6117F1}" destId="{1DD9AB16-B8EA-4F19-9023-ABA6034AAD19}"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D0438-37E7-4C1D-81FF-E7E7DF108F0D}"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ru-RU"/>
        </a:p>
      </dgm:t>
    </dgm:pt>
    <dgm:pt modelId="{D73E8613-5E95-4232-B3F3-C6330323E5DA}">
      <dgm:prSet phldrT="[Текст]" custT="1"/>
      <dgm:spPr>
        <a:solidFill>
          <a:schemeClr val="accent6">
            <a:lumMod val="75000"/>
          </a:schemeClr>
        </a:solidFill>
      </dgm:spPr>
      <dgm:t>
        <a:bodyPr/>
        <a:lstStyle/>
        <a:p>
          <a:pPr algn="ctr"/>
          <a:r>
            <a:rPr lang="ru-RU" sz="2400" b="1" dirty="0"/>
            <a:t> </a:t>
          </a:r>
          <a:r>
            <a:rPr lang="ru-RU" sz="2000" b="1" dirty="0">
              <a:solidFill>
                <a:schemeClr val="bg1"/>
              </a:solidFill>
            </a:rPr>
            <a:t>Интеграция  системы общественных финансов  и системы финансирования </a:t>
          </a:r>
        </a:p>
        <a:p>
          <a:pPr algn="ctr"/>
          <a:r>
            <a:rPr lang="ru-RU" sz="2000" b="1" dirty="0">
              <a:solidFill>
                <a:schemeClr val="bg1"/>
              </a:solidFill>
            </a:rPr>
            <a:t>индивидуальных образовательных счетов, где человек может концентрировать ресурсы (социальный паспорт человека):</a:t>
          </a:r>
        </a:p>
      </dgm:t>
    </dgm:pt>
    <dgm:pt modelId="{57289442-C88A-45DC-B7BA-BF617D1B3DC3}" type="sibTrans" cxnId="{6A147E5F-6125-4AFC-BD42-D570D611589B}">
      <dgm:prSet/>
      <dgm:spPr/>
      <dgm:t>
        <a:bodyPr/>
        <a:lstStyle/>
        <a:p>
          <a:endParaRPr lang="ru-RU"/>
        </a:p>
      </dgm:t>
    </dgm:pt>
    <dgm:pt modelId="{F29D3F06-ADED-49F2-9530-72719BDC1587}" type="parTrans" cxnId="{6A147E5F-6125-4AFC-BD42-D570D611589B}">
      <dgm:prSet/>
      <dgm:spPr/>
      <dgm:t>
        <a:bodyPr/>
        <a:lstStyle/>
        <a:p>
          <a:endParaRPr lang="ru-RU"/>
        </a:p>
      </dgm:t>
    </dgm:pt>
    <dgm:pt modelId="{11C5FFCE-6FA7-4AC8-A03C-87CE9A6F68D2}">
      <dgm:prSet phldrT="[Текст]">
        <dgm:style>
          <a:lnRef idx="0">
            <a:schemeClr val="accent4"/>
          </a:lnRef>
          <a:fillRef idx="3">
            <a:schemeClr val="accent4"/>
          </a:fillRef>
          <a:effectRef idx="3">
            <a:schemeClr val="accent4"/>
          </a:effectRef>
          <a:fontRef idx="minor">
            <a:schemeClr val="lt1"/>
          </a:fontRef>
        </dgm:style>
      </dgm:prSet>
      <dgm:spPr>
        <a:solidFill>
          <a:schemeClr val="tx2">
            <a:lumMod val="75000"/>
          </a:schemeClr>
        </a:solidFill>
      </dgm:spPr>
      <dgm:t>
        <a:bodyPr/>
        <a:lstStyle/>
        <a:p>
          <a:endParaRPr lang="ru-RU" dirty="0"/>
        </a:p>
      </dgm:t>
    </dgm:pt>
    <dgm:pt modelId="{AA6137D6-F119-4DDC-80B1-91E3ADDEB24B}" type="sibTrans" cxnId="{B7C0C47D-6F16-4426-AEAF-9F7F5E8C3F0B}">
      <dgm:prSet/>
      <dgm:spPr/>
      <dgm:t>
        <a:bodyPr/>
        <a:lstStyle/>
        <a:p>
          <a:endParaRPr lang="ru-RU"/>
        </a:p>
      </dgm:t>
    </dgm:pt>
    <dgm:pt modelId="{B5FA559F-362A-45DA-8512-1ABEE35CE56C}" type="parTrans" cxnId="{B7C0C47D-6F16-4426-AEAF-9F7F5E8C3F0B}">
      <dgm:prSet/>
      <dgm:spPr/>
      <dgm:t>
        <a:bodyPr/>
        <a:lstStyle/>
        <a:p>
          <a:endParaRPr lang="ru-RU"/>
        </a:p>
      </dgm:t>
    </dgm:pt>
    <dgm:pt modelId="{6AC28726-6D0D-4F75-971C-F26199DE51E2}" type="pres">
      <dgm:prSet presAssocID="{2DBD0438-37E7-4C1D-81FF-E7E7DF108F0D}" presName="Name0" presStyleCnt="0">
        <dgm:presLayoutVars>
          <dgm:chMax val="2"/>
          <dgm:dir/>
          <dgm:animOne val="branch"/>
          <dgm:animLvl val="lvl"/>
          <dgm:resizeHandles val="exact"/>
        </dgm:presLayoutVars>
      </dgm:prSet>
      <dgm:spPr/>
      <dgm:t>
        <a:bodyPr/>
        <a:lstStyle/>
        <a:p>
          <a:endParaRPr lang="ru-RU"/>
        </a:p>
      </dgm:t>
    </dgm:pt>
    <dgm:pt modelId="{41CC2832-9162-4491-85DB-158301FCFCD2}" type="pres">
      <dgm:prSet presAssocID="{2DBD0438-37E7-4C1D-81FF-E7E7DF108F0D}" presName="Background" presStyleLbl="node1" presStyleIdx="0" presStyleCnt="1" custScaleX="1044927" custScaleY="126984" custLinFactNeighborX="-52327" custLinFactNeighborY="-2895"/>
      <dgm:spPr/>
    </dgm:pt>
    <dgm:pt modelId="{7335DCE1-8428-4FF1-B31F-F88DD6BCE0D1}" type="pres">
      <dgm:prSet presAssocID="{2DBD0438-37E7-4C1D-81FF-E7E7DF108F0D}" presName="ChildText1" presStyleLbl="revTx" presStyleIdx="0" presStyleCnt="0" custScaleX="1191542" custScaleY="149656" custLinFactNeighborX="7133" custLinFactNeighborY="23049">
        <dgm:presLayoutVars>
          <dgm:chMax val="0"/>
          <dgm:chPref val="0"/>
          <dgm:bulletEnabled val="1"/>
        </dgm:presLayoutVars>
      </dgm:prSet>
      <dgm:spPr/>
      <dgm:t>
        <a:bodyPr/>
        <a:lstStyle/>
        <a:p>
          <a:endParaRPr lang="ru-RU"/>
        </a:p>
      </dgm:t>
    </dgm:pt>
    <dgm:pt modelId="{AEBD773F-C760-4801-A972-79A29802663F}" type="pres">
      <dgm:prSet presAssocID="{2DBD0438-37E7-4C1D-81FF-E7E7DF108F0D}" presName="ParentText1" presStyleLbl="revTx" presStyleIdx="0" presStyleCnt="0">
        <dgm:presLayoutVars>
          <dgm:chMax val="1"/>
          <dgm:chPref val="1"/>
        </dgm:presLayoutVars>
      </dgm:prSet>
      <dgm:spPr/>
      <dgm:t>
        <a:bodyPr/>
        <a:lstStyle/>
        <a:p>
          <a:endParaRPr lang="ru-RU"/>
        </a:p>
      </dgm:t>
    </dgm:pt>
    <dgm:pt modelId="{74CAC0A3-E994-4AEE-B16B-BFBE4C91F394}" type="pres">
      <dgm:prSet presAssocID="{2DBD0438-37E7-4C1D-81FF-E7E7DF108F0D}" presName="ParentShape1" presStyleLbl="alignImgPlace1" presStyleIdx="0" presStyleCnt="1" custAng="10800000" custScaleX="161038" custScaleY="100424" custLinFactX="-678711" custLinFactY="28150" custLinFactNeighborX="-700000" custLinFactNeighborY="100000">
        <dgm:presLayoutVars/>
      </dgm:prSet>
      <dgm:spPr/>
      <dgm:t>
        <a:bodyPr/>
        <a:lstStyle/>
        <a:p>
          <a:endParaRPr lang="ru-RU"/>
        </a:p>
      </dgm:t>
    </dgm:pt>
  </dgm:ptLst>
  <dgm:cxnLst>
    <dgm:cxn modelId="{A61698DC-DE5D-4B91-BE8C-E9B960467DAA}" type="presOf" srcId="{11C5FFCE-6FA7-4AC8-A03C-87CE9A6F68D2}" destId="{74CAC0A3-E994-4AEE-B16B-BFBE4C91F394}" srcOrd="1" destOrd="0" presId="urn:microsoft.com/office/officeart/2009/3/layout/OpposingIdeas"/>
    <dgm:cxn modelId="{6A147E5F-6125-4AFC-BD42-D570D611589B}" srcId="{11C5FFCE-6FA7-4AC8-A03C-87CE9A6F68D2}" destId="{D73E8613-5E95-4232-B3F3-C6330323E5DA}" srcOrd="0" destOrd="0" parTransId="{F29D3F06-ADED-49F2-9530-72719BDC1587}" sibTransId="{57289442-C88A-45DC-B7BA-BF617D1B3DC3}"/>
    <dgm:cxn modelId="{382C2766-3B6F-41C3-9307-C3D90AEE2898}" type="presOf" srcId="{D73E8613-5E95-4232-B3F3-C6330323E5DA}" destId="{7335DCE1-8428-4FF1-B31F-F88DD6BCE0D1}" srcOrd="0" destOrd="0" presId="urn:microsoft.com/office/officeart/2009/3/layout/OpposingIdeas"/>
    <dgm:cxn modelId="{AF49C740-36D2-4F80-810A-91C7883DAE55}" type="presOf" srcId="{2DBD0438-37E7-4C1D-81FF-E7E7DF108F0D}" destId="{6AC28726-6D0D-4F75-971C-F26199DE51E2}" srcOrd="0" destOrd="0" presId="urn:microsoft.com/office/officeart/2009/3/layout/OpposingIdeas"/>
    <dgm:cxn modelId="{3A4C477F-B9DF-4561-AD64-62417ACDBB2C}" type="presOf" srcId="{11C5FFCE-6FA7-4AC8-A03C-87CE9A6F68D2}" destId="{AEBD773F-C760-4801-A972-79A29802663F}" srcOrd="0" destOrd="0" presId="urn:microsoft.com/office/officeart/2009/3/layout/OpposingIdeas"/>
    <dgm:cxn modelId="{B7C0C47D-6F16-4426-AEAF-9F7F5E8C3F0B}" srcId="{2DBD0438-37E7-4C1D-81FF-E7E7DF108F0D}" destId="{11C5FFCE-6FA7-4AC8-A03C-87CE9A6F68D2}" srcOrd="0" destOrd="0" parTransId="{B5FA559F-362A-45DA-8512-1ABEE35CE56C}" sibTransId="{AA6137D6-F119-4DDC-80B1-91E3ADDEB24B}"/>
    <dgm:cxn modelId="{7550BDDB-B575-46A1-9F99-86C8703D9367}" type="presParOf" srcId="{6AC28726-6D0D-4F75-971C-F26199DE51E2}" destId="{41CC2832-9162-4491-85DB-158301FCFCD2}" srcOrd="0" destOrd="0" presId="urn:microsoft.com/office/officeart/2009/3/layout/OpposingIdeas"/>
    <dgm:cxn modelId="{3637FE7D-EB73-4D41-A16E-B83169C06627}" type="presParOf" srcId="{6AC28726-6D0D-4F75-971C-F26199DE51E2}" destId="{7335DCE1-8428-4FF1-B31F-F88DD6BCE0D1}" srcOrd="1" destOrd="0" presId="urn:microsoft.com/office/officeart/2009/3/layout/OpposingIdeas"/>
    <dgm:cxn modelId="{C8632077-EF58-4FDF-B3A8-4742024AF99E}" type="presParOf" srcId="{6AC28726-6D0D-4F75-971C-F26199DE51E2}" destId="{AEBD773F-C760-4801-A972-79A29802663F}" srcOrd="2" destOrd="0" presId="urn:microsoft.com/office/officeart/2009/3/layout/OpposingIdeas"/>
    <dgm:cxn modelId="{D193D407-C81F-40ED-810F-12CF274F559B}" type="presParOf" srcId="{6AC28726-6D0D-4F75-971C-F26199DE51E2}" destId="{74CAC0A3-E994-4AEE-B16B-BFBE4C91F394}" srcOrd="3" destOrd="0" presId="urn:microsoft.com/office/officeart/2009/3/layout/OpposingIdea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294291-0B83-4BF6-8E6F-6A8846192BE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EDA47BCA-1084-4127-91DF-57878B80DE1E}">
      <dgm:prSet phldrT="[Текст]"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sz="1800" b="1" baseline="0" dirty="0">
              <a:solidFill>
                <a:schemeClr val="tx1"/>
              </a:solidFill>
            </a:rPr>
            <a:t>Адаптация к известному</a:t>
          </a:r>
        </a:p>
      </dgm:t>
    </dgm:pt>
    <dgm:pt modelId="{A40CADB5-7D4C-4E9A-B5A7-91E966B4D994}" type="parTrans" cxnId="{5C1537BE-DFD3-4647-95A4-6A3A58F3D56A}">
      <dgm:prSet/>
      <dgm:spPr/>
      <dgm:t>
        <a:bodyPr/>
        <a:lstStyle/>
        <a:p>
          <a:endParaRPr lang="ru-RU" sz="1500"/>
        </a:p>
      </dgm:t>
    </dgm:pt>
    <dgm:pt modelId="{8E56740F-28EF-4AFC-A874-B4E68FD9FF6E}" type="sibTrans" cxnId="{5C1537BE-DFD3-4647-95A4-6A3A58F3D56A}">
      <dgm:prSet custT="1"/>
      <dgm:spPr/>
      <dgm:t>
        <a:bodyPr/>
        <a:lstStyle/>
        <a:p>
          <a:endParaRPr lang="ru-RU" sz="1500"/>
        </a:p>
      </dgm:t>
    </dgm:pt>
    <dgm:pt modelId="{2F29766A-4897-424D-9D5D-C55EF2068792}">
      <dgm:prSet phldrT="[Текст]"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sz="1500" baseline="0" dirty="0">
              <a:solidFill>
                <a:schemeClr val="tx1"/>
              </a:solidFill>
            </a:rPr>
            <a:t>Набор знаний, умений и навыков</a:t>
          </a:r>
        </a:p>
      </dgm:t>
    </dgm:pt>
    <dgm:pt modelId="{74B5FCD0-6EAD-4BFD-A84C-F8428C7A77FD}" type="parTrans" cxnId="{71C19B8E-F7F6-4098-A7E9-BD5E0C7900CE}">
      <dgm:prSet/>
      <dgm:spPr/>
      <dgm:t>
        <a:bodyPr/>
        <a:lstStyle/>
        <a:p>
          <a:endParaRPr lang="ru-RU" sz="1500"/>
        </a:p>
      </dgm:t>
    </dgm:pt>
    <dgm:pt modelId="{D94C01F3-A18C-4B9C-BD11-AA9799366A53}" type="sibTrans" cxnId="{71C19B8E-F7F6-4098-A7E9-BD5E0C7900CE}">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ru-RU" sz="1500"/>
        </a:p>
      </dgm:t>
    </dgm:pt>
    <dgm:pt modelId="{D0170DC3-05CA-4661-B6F2-351F033B9596}" type="pres">
      <dgm:prSet presAssocID="{D2294291-0B83-4BF6-8E6F-6A8846192BE8}" presName="Name0" presStyleCnt="0">
        <dgm:presLayoutVars>
          <dgm:dir/>
          <dgm:resizeHandles val="exact"/>
        </dgm:presLayoutVars>
      </dgm:prSet>
      <dgm:spPr/>
      <dgm:t>
        <a:bodyPr/>
        <a:lstStyle/>
        <a:p>
          <a:endParaRPr lang="ru-RU"/>
        </a:p>
      </dgm:t>
    </dgm:pt>
    <dgm:pt modelId="{96C506C0-E17D-4465-A509-B641171E35D4}" type="pres">
      <dgm:prSet presAssocID="{EDA47BCA-1084-4127-91DF-57878B80DE1E}" presName="node" presStyleLbl="node1" presStyleIdx="0" presStyleCnt="2" custScaleX="115257">
        <dgm:presLayoutVars>
          <dgm:bulletEnabled val="1"/>
        </dgm:presLayoutVars>
      </dgm:prSet>
      <dgm:spPr/>
      <dgm:t>
        <a:bodyPr/>
        <a:lstStyle/>
        <a:p>
          <a:endParaRPr lang="ru-RU"/>
        </a:p>
      </dgm:t>
    </dgm:pt>
    <dgm:pt modelId="{E8E85660-FD82-46CF-9BAE-9CB9EAD4EACA}" type="pres">
      <dgm:prSet presAssocID="{8E56740F-28EF-4AFC-A874-B4E68FD9FF6E}" presName="sibTrans" presStyleLbl="sibTrans2D1" presStyleIdx="0" presStyleCnt="2"/>
      <dgm:spPr/>
      <dgm:t>
        <a:bodyPr/>
        <a:lstStyle/>
        <a:p>
          <a:endParaRPr lang="ru-RU"/>
        </a:p>
      </dgm:t>
    </dgm:pt>
    <dgm:pt modelId="{C8D9C18E-2471-4276-B936-58A0E0E8F78D}" type="pres">
      <dgm:prSet presAssocID="{8E56740F-28EF-4AFC-A874-B4E68FD9FF6E}" presName="connectorText" presStyleLbl="sibTrans2D1" presStyleIdx="0" presStyleCnt="2"/>
      <dgm:spPr/>
      <dgm:t>
        <a:bodyPr/>
        <a:lstStyle/>
        <a:p>
          <a:endParaRPr lang="ru-RU"/>
        </a:p>
      </dgm:t>
    </dgm:pt>
    <dgm:pt modelId="{811C74D1-BA85-414E-9F67-0F746CA59DD0}" type="pres">
      <dgm:prSet presAssocID="{2F29766A-4897-424D-9D5D-C55EF2068792}" presName="node" presStyleLbl="node1" presStyleIdx="1" presStyleCnt="2" custScaleX="115257" custScaleY="114560">
        <dgm:presLayoutVars>
          <dgm:bulletEnabled val="1"/>
        </dgm:presLayoutVars>
      </dgm:prSet>
      <dgm:spPr/>
      <dgm:t>
        <a:bodyPr/>
        <a:lstStyle/>
        <a:p>
          <a:endParaRPr lang="ru-RU"/>
        </a:p>
      </dgm:t>
    </dgm:pt>
    <dgm:pt modelId="{4D2CA68D-87AF-44E6-B01C-9CD274C9E3B1}" type="pres">
      <dgm:prSet presAssocID="{D94C01F3-A18C-4B9C-BD11-AA9799366A53}" presName="sibTrans" presStyleLbl="sibTrans2D1" presStyleIdx="1" presStyleCnt="2"/>
      <dgm:spPr/>
      <dgm:t>
        <a:bodyPr/>
        <a:lstStyle/>
        <a:p>
          <a:endParaRPr lang="ru-RU"/>
        </a:p>
      </dgm:t>
    </dgm:pt>
    <dgm:pt modelId="{8DCC4133-7159-4F4C-A09E-BF1386E87BD6}" type="pres">
      <dgm:prSet presAssocID="{D94C01F3-A18C-4B9C-BD11-AA9799366A53}" presName="connectorText" presStyleLbl="sibTrans2D1" presStyleIdx="1" presStyleCnt="2"/>
      <dgm:spPr/>
      <dgm:t>
        <a:bodyPr/>
        <a:lstStyle/>
        <a:p>
          <a:endParaRPr lang="ru-RU"/>
        </a:p>
      </dgm:t>
    </dgm:pt>
  </dgm:ptLst>
  <dgm:cxnLst>
    <dgm:cxn modelId="{91AB23DD-0287-4089-9FE2-E8DE7D75D486}" type="presOf" srcId="{D2294291-0B83-4BF6-8E6F-6A8846192BE8}" destId="{D0170DC3-05CA-4661-B6F2-351F033B9596}" srcOrd="0" destOrd="0" presId="urn:microsoft.com/office/officeart/2005/8/layout/cycle7"/>
    <dgm:cxn modelId="{EFBF0A47-388C-4869-91CA-CDF0D2C8BB70}" type="presOf" srcId="{D94C01F3-A18C-4B9C-BD11-AA9799366A53}" destId="{8DCC4133-7159-4F4C-A09E-BF1386E87BD6}" srcOrd="1" destOrd="0" presId="urn:microsoft.com/office/officeart/2005/8/layout/cycle7"/>
    <dgm:cxn modelId="{D511116A-6829-411A-8834-6ABAB4ABF81B}" type="presOf" srcId="{D94C01F3-A18C-4B9C-BD11-AA9799366A53}" destId="{4D2CA68D-87AF-44E6-B01C-9CD274C9E3B1}" srcOrd="0" destOrd="0" presId="urn:microsoft.com/office/officeart/2005/8/layout/cycle7"/>
    <dgm:cxn modelId="{7545F49A-6B00-493F-B30E-5B0E4C063559}" type="presOf" srcId="{2F29766A-4897-424D-9D5D-C55EF2068792}" destId="{811C74D1-BA85-414E-9F67-0F746CA59DD0}" srcOrd="0" destOrd="0" presId="urn:microsoft.com/office/officeart/2005/8/layout/cycle7"/>
    <dgm:cxn modelId="{71C19B8E-F7F6-4098-A7E9-BD5E0C7900CE}" srcId="{D2294291-0B83-4BF6-8E6F-6A8846192BE8}" destId="{2F29766A-4897-424D-9D5D-C55EF2068792}" srcOrd="1" destOrd="0" parTransId="{74B5FCD0-6EAD-4BFD-A84C-F8428C7A77FD}" sibTransId="{D94C01F3-A18C-4B9C-BD11-AA9799366A53}"/>
    <dgm:cxn modelId="{5C1537BE-DFD3-4647-95A4-6A3A58F3D56A}" srcId="{D2294291-0B83-4BF6-8E6F-6A8846192BE8}" destId="{EDA47BCA-1084-4127-91DF-57878B80DE1E}" srcOrd="0" destOrd="0" parTransId="{A40CADB5-7D4C-4E9A-B5A7-91E966B4D994}" sibTransId="{8E56740F-28EF-4AFC-A874-B4E68FD9FF6E}"/>
    <dgm:cxn modelId="{3C017DE8-0948-49F3-9883-EA11F7977691}" type="presOf" srcId="{8E56740F-28EF-4AFC-A874-B4E68FD9FF6E}" destId="{E8E85660-FD82-46CF-9BAE-9CB9EAD4EACA}" srcOrd="0" destOrd="0" presId="urn:microsoft.com/office/officeart/2005/8/layout/cycle7"/>
    <dgm:cxn modelId="{B85BEB91-A26C-4D7F-9BE5-FAB84C1ADECB}" type="presOf" srcId="{8E56740F-28EF-4AFC-A874-B4E68FD9FF6E}" destId="{C8D9C18E-2471-4276-B936-58A0E0E8F78D}" srcOrd="1" destOrd="0" presId="urn:microsoft.com/office/officeart/2005/8/layout/cycle7"/>
    <dgm:cxn modelId="{CAEB4417-0CEF-4527-BB0F-8F910D2D055B}" type="presOf" srcId="{EDA47BCA-1084-4127-91DF-57878B80DE1E}" destId="{96C506C0-E17D-4465-A509-B641171E35D4}" srcOrd="0" destOrd="0" presId="urn:microsoft.com/office/officeart/2005/8/layout/cycle7"/>
    <dgm:cxn modelId="{B31597A7-DE19-41AB-9475-75171ACF99C2}" type="presParOf" srcId="{D0170DC3-05CA-4661-B6F2-351F033B9596}" destId="{96C506C0-E17D-4465-A509-B641171E35D4}" srcOrd="0" destOrd="0" presId="urn:microsoft.com/office/officeart/2005/8/layout/cycle7"/>
    <dgm:cxn modelId="{73D3C180-7EDA-4922-91E0-62C79FB2DD3C}" type="presParOf" srcId="{D0170DC3-05CA-4661-B6F2-351F033B9596}" destId="{E8E85660-FD82-46CF-9BAE-9CB9EAD4EACA}" srcOrd="1" destOrd="0" presId="urn:microsoft.com/office/officeart/2005/8/layout/cycle7"/>
    <dgm:cxn modelId="{678A0CA5-A9C0-4E34-A960-25FDE0D1B9D1}" type="presParOf" srcId="{E8E85660-FD82-46CF-9BAE-9CB9EAD4EACA}" destId="{C8D9C18E-2471-4276-B936-58A0E0E8F78D}" srcOrd="0" destOrd="0" presId="urn:microsoft.com/office/officeart/2005/8/layout/cycle7"/>
    <dgm:cxn modelId="{EFAFFFBB-0DDB-4261-8B94-D4CD53972D85}" type="presParOf" srcId="{D0170DC3-05CA-4661-B6F2-351F033B9596}" destId="{811C74D1-BA85-414E-9F67-0F746CA59DD0}" srcOrd="2" destOrd="0" presId="urn:microsoft.com/office/officeart/2005/8/layout/cycle7"/>
    <dgm:cxn modelId="{5493BEB6-CB36-4AEA-80EC-ABBDC2090A2F}" type="presParOf" srcId="{D0170DC3-05CA-4661-B6F2-351F033B9596}" destId="{4D2CA68D-87AF-44E6-B01C-9CD274C9E3B1}" srcOrd="3" destOrd="0" presId="urn:microsoft.com/office/officeart/2005/8/layout/cycle7"/>
    <dgm:cxn modelId="{BF557373-CC80-4B7A-9AFF-0663E5E88D44}" type="presParOf" srcId="{4D2CA68D-87AF-44E6-B01C-9CD274C9E3B1}" destId="{8DCC4133-7159-4F4C-A09E-BF1386E87BD6}"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294291-0B83-4BF6-8E6F-6A8846192BE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EDA47BCA-1084-4127-91DF-57878B80DE1E}">
      <dgm:prSet phldrT="[Текст]"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sz="1800" b="1" baseline="0" dirty="0">
              <a:solidFill>
                <a:schemeClr val="tx1"/>
              </a:solidFill>
            </a:rPr>
            <a:t>Адаптация к неизвестному</a:t>
          </a:r>
        </a:p>
      </dgm:t>
    </dgm:pt>
    <dgm:pt modelId="{A40CADB5-7D4C-4E9A-B5A7-91E966B4D994}" type="parTrans" cxnId="{5C1537BE-DFD3-4647-95A4-6A3A58F3D56A}">
      <dgm:prSet/>
      <dgm:spPr/>
      <dgm:t>
        <a:bodyPr/>
        <a:lstStyle/>
        <a:p>
          <a:endParaRPr lang="ru-RU"/>
        </a:p>
      </dgm:t>
    </dgm:pt>
    <dgm:pt modelId="{8E56740F-28EF-4AFC-A874-B4E68FD9FF6E}" type="sibTrans" cxnId="{5C1537BE-DFD3-4647-95A4-6A3A58F3D56A}">
      <dgm:prSet/>
      <dgm:spPr/>
      <dgm:t>
        <a:bodyPr/>
        <a:lstStyle/>
        <a:p>
          <a:endParaRPr lang="ru-RU"/>
        </a:p>
      </dgm:t>
    </dgm:pt>
    <dgm:pt modelId="{2F29766A-4897-424D-9D5D-C55EF2068792}">
      <dgm:prSet phldrT="[Текст]"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sz="1500" b="1" baseline="0" dirty="0">
              <a:solidFill>
                <a:schemeClr val="tx1"/>
              </a:solidFill>
            </a:rPr>
            <a:t>Создание собственной модели поведения в меняющихся условиях</a:t>
          </a:r>
        </a:p>
      </dgm:t>
    </dgm:pt>
    <dgm:pt modelId="{74B5FCD0-6EAD-4BFD-A84C-F8428C7A77FD}" type="parTrans" cxnId="{71C19B8E-F7F6-4098-A7E9-BD5E0C7900CE}">
      <dgm:prSet/>
      <dgm:spPr/>
      <dgm:t>
        <a:bodyPr/>
        <a:lstStyle/>
        <a:p>
          <a:endParaRPr lang="ru-RU"/>
        </a:p>
      </dgm:t>
    </dgm:pt>
    <dgm:pt modelId="{D94C01F3-A18C-4B9C-BD11-AA9799366A53}" type="sibTrans" cxnId="{71C19B8E-F7F6-4098-A7E9-BD5E0C7900CE}">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ru-RU"/>
        </a:p>
      </dgm:t>
    </dgm:pt>
    <dgm:pt modelId="{D0170DC3-05CA-4661-B6F2-351F033B9596}" type="pres">
      <dgm:prSet presAssocID="{D2294291-0B83-4BF6-8E6F-6A8846192BE8}" presName="Name0" presStyleCnt="0">
        <dgm:presLayoutVars>
          <dgm:dir/>
          <dgm:resizeHandles val="exact"/>
        </dgm:presLayoutVars>
      </dgm:prSet>
      <dgm:spPr/>
      <dgm:t>
        <a:bodyPr/>
        <a:lstStyle/>
        <a:p>
          <a:endParaRPr lang="ru-RU"/>
        </a:p>
      </dgm:t>
    </dgm:pt>
    <dgm:pt modelId="{96C506C0-E17D-4465-A509-B641171E35D4}" type="pres">
      <dgm:prSet presAssocID="{EDA47BCA-1084-4127-91DF-57878B80DE1E}" presName="node" presStyleLbl="node1" presStyleIdx="0" presStyleCnt="2" custScaleX="125448">
        <dgm:presLayoutVars>
          <dgm:bulletEnabled val="1"/>
        </dgm:presLayoutVars>
      </dgm:prSet>
      <dgm:spPr/>
      <dgm:t>
        <a:bodyPr/>
        <a:lstStyle/>
        <a:p>
          <a:endParaRPr lang="ru-RU"/>
        </a:p>
      </dgm:t>
    </dgm:pt>
    <dgm:pt modelId="{E8E85660-FD82-46CF-9BAE-9CB9EAD4EACA}" type="pres">
      <dgm:prSet presAssocID="{8E56740F-28EF-4AFC-A874-B4E68FD9FF6E}" presName="sibTrans" presStyleLbl="sibTrans2D1" presStyleIdx="0" presStyleCnt="2"/>
      <dgm:spPr/>
      <dgm:t>
        <a:bodyPr/>
        <a:lstStyle/>
        <a:p>
          <a:endParaRPr lang="ru-RU"/>
        </a:p>
      </dgm:t>
    </dgm:pt>
    <dgm:pt modelId="{C8D9C18E-2471-4276-B936-58A0E0E8F78D}" type="pres">
      <dgm:prSet presAssocID="{8E56740F-28EF-4AFC-A874-B4E68FD9FF6E}" presName="connectorText" presStyleLbl="sibTrans2D1" presStyleIdx="0" presStyleCnt="2"/>
      <dgm:spPr/>
      <dgm:t>
        <a:bodyPr/>
        <a:lstStyle/>
        <a:p>
          <a:endParaRPr lang="ru-RU"/>
        </a:p>
      </dgm:t>
    </dgm:pt>
    <dgm:pt modelId="{811C74D1-BA85-414E-9F67-0F746CA59DD0}" type="pres">
      <dgm:prSet presAssocID="{2F29766A-4897-424D-9D5D-C55EF2068792}" presName="node" presStyleLbl="node1" presStyleIdx="1" presStyleCnt="2" custScaleX="125448" custScaleY="134606" custRadScaleRad="93392" custRadScaleInc="0">
        <dgm:presLayoutVars>
          <dgm:bulletEnabled val="1"/>
        </dgm:presLayoutVars>
      </dgm:prSet>
      <dgm:spPr/>
      <dgm:t>
        <a:bodyPr/>
        <a:lstStyle/>
        <a:p>
          <a:endParaRPr lang="ru-RU"/>
        </a:p>
      </dgm:t>
    </dgm:pt>
    <dgm:pt modelId="{4D2CA68D-87AF-44E6-B01C-9CD274C9E3B1}" type="pres">
      <dgm:prSet presAssocID="{D94C01F3-A18C-4B9C-BD11-AA9799366A53}" presName="sibTrans" presStyleLbl="sibTrans2D1" presStyleIdx="1" presStyleCnt="2"/>
      <dgm:spPr/>
      <dgm:t>
        <a:bodyPr/>
        <a:lstStyle/>
        <a:p>
          <a:endParaRPr lang="ru-RU"/>
        </a:p>
      </dgm:t>
    </dgm:pt>
    <dgm:pt modelId="{8DCC4133-7159-4F4C-A09E-BF1386E87BD6}" type="pres">
      <dgm:prSet presAssocID="{D94C01F3-A18C-4B9C-BD11-AA9799366A53}" presName="connectorText" presStyleLbl="sibTrans2D1" presStyleIdx="1" presStyleCnt="2"/>
      <dgm:spPr/>
      <dgm:t>
        <a:bodyPr/>
        <a:lstStyle/>
        <a:p>
          <a:endParaRPr lang="ru-RU"/>
        </a:p>
      </dgm:t>
    </dgm:pt>
  </dgm:ptLst>
  <dgm:cxnLst>
    <dgm:cxn modelId="{5D8855B6-E5FC-4C6D-8D78-64C175B841FA}" type="presOf" srcId="{D94C01F3-A18C-4B9C-BD11-AA9799366A53}" destId="{8DCC4133-7159-4F4C-A09E-BF1386E87BD6}" srcOrd="1" destOrd="0" presId="urn:microsoft.com/office/officeart/2005/8/layout/cycle7"/>
    <dgm:cxn modelId="{744469DA-EA2B-4323-BE96-827E003C3F33}" type="presOf" srcId="{8E56740F-28EF-4AFC-A874-B4E68FD9FF6E}" destId="{E8E85660-FD82-46CF-9BAE-9CB9EAD4EACA}" srcOrd="0" destOrd="0" presId="urn:microsoft.com/office/officeart/2005/8/layout/cycle7"/>
    <dgm:cxn modelId="{52609809-96FA-4AD1-BFA4-257623C86B56}" type="presOf" srcId="{D2294291-0B83-4BF6-8E6F-6A8846192BE8}" destId="{D0170DC3-05CA-4661-B6F2-351F033B9596}" srcOrd="0" destOrd="0" presId="urn:microsoft.com/office/officeart/2005/8/layout/cycle7"/>
    <dgm:cxn modelId="{71C19B8E-F7F6-4098-A7E9-BD5E0C7900CE}" srcId="{D2294291-0B83-4BF6-8E6F-6A8846192BE8}" destId="{2F29766A-4897-424D-9D5D-C55EF2068792}" srcOrd="1" destOrd="0" parTransId="{74B5FCD0-6EAD-4BFD-A84C-F8428C7A77FD}" sibTransId="{D94C01F3-A18C-4B9C-BD11-AA9799366A53}"/>
    <dgm:cxn modelId="{215A9AC5-276F-494C-93AA-A0398396CE8C}" type="presOf" srcId="{EDA47BCA-1084-4127-91DF-57878B80DE1E}" destId="{96C506C0-E17D-4465-A509-B641171E35D4}" srcOrd="0" destOrd="0" presId="urn:microsoft.com/office/officeart/2005/8/layout/cycle7"/>
    <dgm:cxn modelId="{5C1537BE-DFD3-4647-95A4-6A3A58F3D56A}" srcId="{D2294291-0B83-4BF6-8E6F-6A8846192BE8}" destId="{EDA47BCA-1084-4127-91DF-57878B80DE1E}" srcOrd="0" destOrd="0" parTransId="{A40CADB5-7D4C-4E9A-B5A7-91E966B4D994}" sibTransId="{8E56740F-28EF-4AFC-A874-B4E68FD9FF6E}"/>
    <dgm:cxn modelId="{14795A98-B6D4-46D2-9391-E36824FA1EAA}" type="presOf" srcId="{D94C01F3-A18C-4B9C-BD11-AA9799366A53}" destId="{4D2CA68D-87AF-44E6-B01C-9CD274C9E3B1}" srcOrd="0" destOrd="0" presId="urn:microsoft.com/office/officeart/2005/8/layout/cycle7"/>
    <dgm:cxn modelId="{2A5767A5-1DA3-43F6-8372-FEF91228C61B}" type="presOf" srcId="{8E56740F-28EF-4AFC-A874-B4E68FD9FF6E}" destId="{C8D9C18E-2471-4276-B936-58A0E0E8F78D}" srcOrd="1" destOrd="0" presId="urn:microsoft.com/office/officeart/2005/8/layout/cycle7"/>
    <dgm:cxn modelId="{9C76D358-166F-4D26-A0D5-9AA9577E884F}" type="presOf" srcId="{2F29766A-4897-424D-9D5D-C55EF2068792}" destId="{811C74D1-BA85-414E-9F67-0F746CA59DD0}" srcOrd="0" destOrd="0" presId="urn:microsoft.com/office/officeart/2005/8/layout/cycle7"/>
    <dgm:cxn modelId="{BF0E29F8-9C61-4BF8-859C-3AF45B695D1B}" type="presParOf" srcId="{D0170DC3-05CA-4661-B6F2-351F033B9596}" destId="{96C506C0-E17D-4465-A509-B641171E35D4}" srcOrd="0" destOrd="0" presId="urn:microsoft.com/office/officeart/2005/8/layout/cycle7"/>
    <dgm:cxn modelId="{2150E31B-0297-4130-BB28-0D414B4027A3}" type="presParOf" srcId="{D0170DC3-05CA-4661-B6F2-351F033B9596}" destId="{E8E85660-FD82-46CF-9BAE-9CB9EAD4EACA}" srcOrd="1" destOrd="0" presId="urn:microsoft.com/office/officeart/2005/8/layout/cycle7"/>
    <dgm:cxn modelId="{DA5127DF-2E59-4740-A7E1-E051B8641871}" type="presParOf" srcId="{E8E85660-FD82-46CF-9BAE-9CB9EAD4EACA}" destId="{C8D9C18E-2471-4276-B936-58A0E0E8F78D}" srcOrd="0" destOrd="0" presId="urn:microsoft.com/office/officeart/2005/8/layout/cycle7"/>
    <dgm:cxn modelId="{FA0E1A10-5AA3-45CF-B96A-49EED20ED283}" type="presParOf" srcId="{D0170DC3-05CA-4661-B6F2-351F033B9596}" destId="{811C74D1-BA85-414E-9F67-0F746CA59DD0}" srcOrd="2" destOrd="0" presId="urn:microsoft.com/office/officeart/2005/8/layout/cycle7"/>
    <dgm:cxn modelId="{6F894660-E989-4CE1-B096-4575B153AD73}" type="presParOf" srcId="{D0170DC3-05CA-4661-B6F2-351F033B9596}" destId="{4D2CA68D-87AF-44E6-B01C-9CD274C9E3B1}" srcOrd="3" destOrd="0" presId="urn:microsoft.com/office/officeart/2005/8/layout/cycle7"/>
    <dgm:cxn modelId="{C458D15B-7BC2-4AC2-873F-A65BC15BC709}" type="presParOf" srcId="{4D2CA68D-87AF-44E6-B01C-9CD274C9E3B1}" destId="{8DCC4133-7159-4F4C-A09E-BF1386E87BD6}" srcOrd="0" destOrd="0" presId="urn:microsoft.com/office/officeart/2005/8/layout/cycle7"/>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1DA04-E299-4A6D-BB45-F2B4A2E1264A}">
      <dsp:nvSpPr>
        <dsp:cNvPr id="0" name=""/>
        <dsp:cNvSpPr/>
      </dsp:nvSpPr>
      <dsp:spPr>
        <a:xfrm>
          <a:off x="0" y="85919"/>
          <a:ext cx="8784976" cy="1968722"/>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127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56CA89B-7791-4796-ABCC-334039369192}">
      <dsp:nvSpPr>
        <dsp:cNvPr id="0" name=""/>
        <dsp:cNvSpPr/>
      </dsp:nvSpPr>
      <dsp:spPr>
        <a:xfrm>
          <a:off x="310309" y="291321"/>
          <a:ext cx="1868596" cy="1716131"/>
        </a:xfrm>
        <a:prstGeom prst="roundRect">
          <a:avLst>
            <a:gd name="adj" fmla="val 10000"/>
          </a:avLst>
        </a:prstGeom>
        <a:blipFill rotWithShape="1">
          <a:blip xmlns:r="http://schemas.openxmlformats.org/officeDocument/2006/relationships" r:embed="rId1"/>
          <a:stretch>
            <a:fillRect/>
          </a:stretch>
        </a:blipFill>
        <a:ln>
          <a:noFill/>
        </a:ln>
        <a:effectLst>
          <a:outerShdw blurRad="50800" dist="12700" rotWithShape="0">
            <a:srgbClr val="000000">
              <a:alpha val="5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CC6361-81A0-4EFB-B540-70811B92F9AA}">
      <dsp:nvSpPr>
        <dsp:cNvPr id="0" name=""/>
        <dsp:cNvSpPr/>
      </dsp:nvSpPr>
      <dsp:spPr>
        <a:xfrm rot="10800000">
          <a:off x="246307" y="2202659"/>
          <a:ext cx="2053831" cy="2997737"/>
        </a:xfrm>
        <a:prstGeom prst="round2SameRect">
          <a:avLst>
            <a:gd name="adj1" fmla="val 10500"/>
            <a:gd name="adj2" fmla="val 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ru-RU" sz="1300" b="1" kern="1200" dirty="0"/>
            <a:t>Индустриальная модель :</a:t>
          </a:r>
        </a:p>
        <a:p>
          <a:pPr lvl="0" algn="l" defTabSz="577850">
            <a:lnSpc>
              <a:spcPct val="90000"/>
            </a:lnSpc>
            <a:spcBef>
              <a:spcPct val="0"/>
            </a:spcBef>
            <a:spcAft>
              <a:spcPct val="35000"/>
            </a:spcAft>
          </a:pPr>
          <a:r>
            <a:rPr lang="ru-RU" sz="1300" kern="1200" dirty="0"/>
            <a:t>- </a:t>
          </a:r>
          <a:r>
            <a:rPr lang="ru-RU" sz="1300" b="1" kern="1200" dirty="0"/>
            <a:t>Стандартизация образования и обеспечение доступности </a:t>
          </a:r>
        </a:p>
        <a:p>
          <a:pPr lvl="0" algn="l" defTabSz="577850">
            <a:lnSpc>
              <a:spcPct val="90000"/>
            </a:lnSpc>
            <a:spcBef>
              <a:spcPct val="0"/>
            </a:spcBef>
            <a:spcAft>
              <a:spcPct val="35000"/>
            </a:spcAft>
          </a:pPr>
          <a:r>
            <a:rPr lang="ru-RU" sz="1300" b="1" kern="1200" dirty="0"/>
            <a:t>- Создание сети учреждений, транслирующих подготовку кадров, </a:t>
          </a:r>
        </a:p>
        <a:p>
          <a:pPr lvl="0" algn="l" defTabSz="577850">
            <a:lnSpc>
              <a:spcPct val="90000"/>
            </a:lnSpc>
            <a:spcBef>
              <a:spcPct val="0"/>
            </a:spcBef>
            <a:spcAft>
              <a:spcPct val="35000"/>
            </a:spcAft>
          </a:pPr>
          <a:r>
            <a:rPr lang="ru-RU" sz="1300" b="1" kern="1200" dirty="0"/>
            <a:t>- Управление затратами , сметные принципы финансирования</a:t>
          </a:r>
        </a:p>
        <a:p>
          <a:pPr lvl="0" algn="l" defTabSz="577850">
            <a:lnSpc>
              <a:spcPct val="90000"/>
            </a:lnSpc>
            <a:spcBef>
              <a:spcPct val="0"/>
            </a:spcBef>
            <a:spcAft>
              <a:spcPct val="35000"/>
            </a:spcAft>
          </a:pPr>
          <a:r>
            <a:rPr lang="ru-RU" sz="1300" b="1" kern="1200" dirty="0"/>
            <a:t>- Репетиторство  за счет семейных ресурсов</a:t>
          </a:r>
        </a:p>
      </dsp:txBody>
      <dsp:txXfrm rot="10800000">
        <a:off x="309469" y="2202659"/>
        <a:ext cx="1927507" cy="2934575"/>
      </dsp:txXfrm>
    </dsp:sp>
    <dsp:sp modelId="{A963E9F4-C000-4FAF-B5C4-25EE982D7DB6}">
      <dsp:nvSpPr>
        <dsp:cNvPr id="0" name=""/>
        <dsp:cNvSpPr/>
      </dsp:nvSpPr>
      <dsp:spPr>
        <a:xfrm>
          <a:off x="2968968" y="267361"/>
          <a:ext cx="1929325" cy="1716131"/>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12700" rotWithShape="0">
            <a:srgbClr val="000000">
              <a:alpha val="5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45E0BB-8FEB-4A24-A74E-49FA4A499F41}">
      <dsp:nvSpPr>
        <dsp:cNvPr id="0" name=""/>
        <dsp:cNvSpPr/>
      </dsp:nvSpPr>
      <dsp:spPr>
        <a:xfrm rot="10800000">
          <a:off x="2447170" y="2161543"/>
          <a:ext cx="3043852" cy="3038867"/>
        </a:xfrm>
        <a:prstGeom prst="round2SameRect">
          <a:avLst>
            <a:gd name="adj1" fmla="val 10500"/>
            <a:gd name="adj2" fmla="val 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ru-RU" sz="1300" b="1" kern="1200" dirty="0"/>
            <a:t>Модель непрерывного образования:</a:t>
          </a:r>
        </a:p>
        <a:p>
          <a:pPr lvl="0" algn="l" defTabSz="577850">
            <a:lnSpc>
              <a:spcPct val="90000"/>
            </a:lnSpc>
            <a:spcBef>
              <a:spcPct val="0"/>
            </a:spcBef>
            <a:spcAft>
              <a:spcPct val="35000"/>
            </a:spcAft>
          </a:pPr>
          <a:r>
            <a:rPr lang="ru-RU" sz="1300" b="1" kern="1200" dirty="0"/>
            <a:t>- Рост вклада человеческого капитала в экономику, повышение академической мобильности</a:t>
          </a:r>
        </a:p>
        <a:p>
          <a:pPr lvl="0" algn="l" defTabSz="577850">
            <a:lnSpc>
              <a:spcPct val="90000"/>
            </a:lnSpc>
            <a:spcBef>
              <a:spcPct val="0"/>
            </a:spcBef>
            <a:spcAft>
              <a:spcPct val="35000"/>
            </a:spcAft>
          </a:pPr>
          <a:r>
            <a:rPr lang="ru-RU" sz="1300" b="1" kern="1200" dirty="0"/>
            <a:t>- Прозрачность в распределении общественных ресурсов на образование, </a:t>
          </a:r>
        </a:p>
        <a:p>
          <a:pPr lvl="0" algn="l" defTabSz="577850">
            <a:lnSpc>
              <a:spcPct val="90000"/>
            </a:lnSpc>
            <a:spcBef>
              <a:spcPct val="0"/>
            </a:spcBef>
            <a:spcAft>
              <a:spcPct val="35000"/>
            </a:spcAft>
          </a:pPr>
          <a:r>
            <a:rPr lang="ru-RU" sz="1300" b="1" kern="1200" dirty="0"/>
            <a:t>- Длительные образовательные траектории, распространение </a:t>
          </a:r>
          <a:r>
            <a:rPr lang="ru-RU" sz="1300" b="1" kern="1200" dirty="0" err="1"/>
            <a:t>компетентностного</a:t>
          </a:r>
          <a:r>
            <a:rPr lang="ru-RU" sz="1300" b="1" kern="1200" dirty="0"/>
            <a:t> подхода</a:t>
          </a:r>
        </a:p>
        <a:p>
          <a:pPr lvl="0" algn="l" defTabSz="577850">
            <a:lnSpc>
              <a:spcPct val="90000"/>
            </a:lnSpc>
            <a:spcBef>
              <a:spcPct val="0"/>
            </a:spcBef>
            <a:spcAft>
              <a:spcPct val="35000"/>
            </a:spcAft>
          </a:pPr>
          <a:r>
            <a:rPr lang="ru-RU" sz="1300" b="1" kern="1200" dirty="0"/>
            <a:t>- Формульное финансирование и поиск баланса интересов </a:t>
          </a:r>
          <a:r>
            <a:rPr lang="ru-RU" sz="1300" b="1" kern="1200" dirty="0" err="1"/>
            <a:t>стейкхолдеров</a:t>
          </a:r>
          <a:r>
            <a:rPr lang="ru-RU" sz="1300" b="1" kern="1200" dirty="0"/>
            <a:t> </a:t>
          </a:r>
        </a:p>
        <a:p>
          <a:pPr lvl="0" algn="l" defTabSz="577850">
            <a:lnSpc>
              <a:spcPct val="90000"/>
            </a:lnSpc>
            <a:spcBef>
              <a:spcPct val="0"/>
            </a:spcBef>
            <a:spcAft>
              <a:spcPct val="35000"/>
            </a:spcAft>
          </a:pPr>
          <a:r>
            <a:rPr lang="ru-RU" sz="1300" b="1" kern="1200" dirty="0"/>
            <a:t>- Использование ресурсов семей и работодателей </a:t>
          </a:r>
        </a:p>
      </dsp:txBody>
      <dsp:txXfrm rot="10800000">
        <a:off x="2540626" y="2161543"/>
        <a:ext cx="2856940" cy="2945411"/>
      </dsp:txXfrm>
    </dsp:sp>
    <dsp:sp modelId="{4D5A20F2-7DC2-4E25-A78E-D29D2B531C07}">
      <dsp:nvSpPr>
        <dsp:cNvPr id="0" name=""/>
        <dsp:cNvSpPr/>
      </dsp:nvSpPr>
      <dsp:spPr>
        <a:xfrm>
          <a:off x="5834107" y="244951"/>
          <a:ext cx="2387657" cy="1716131"/>
        </a:xfrm>
        <a:prstGeom prst="roundRect">
          <a:avLst>
            <a:gd name="adj" fmla="val 10000"/>
          </a:avLst>
        </a:prstGeom>
        <a:blipFill rotWithShape="1">
          <a:blip xmlns:r="http://schemas.openxmlformats.org/officeDocument/2006/relationships" r:embed="rId3"/>
          <a:stretch>
            <a:fillRect/>
          </a:stretch>
        </a:blipFill>
        <a:ln>
          <a:noFill/>
        </a:ln>
        <a:effectLst>
          <a:outerShdw blurRad="50800" dist="12700" rotWithShape="0">
            <a:srgbClr val="000000">
              <a:alpha val="5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5E0C329-3F0B-4498-97C0-46366EE71F9F}">
      <dsp:nvSpPr>
        <dsp:cNvPr id="0" name=""/>
        <dsp:cNvSpPr/>
      </dsp:nvSpPr>
      <dsp:spPr>
        <a:xfrm rot="10800000">
          <a:off x="5629576" y="2138962"/>
          <a:ext cx="2971544" cy="3128506"/>
        </a:xfrm>
        <a:prstGeom prst="round2SameRect">
          <a:avLst>
            <a:gd name="adj1" fmla="val 10500"/>
            <a:gd name="adj2" fmla="val 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ru-RU" sz="1300" b="1" kern="1200" dirty="0"/>
            <a:t>Цифровая персонифицированная модель:</a:t>
          </a:r>
        </a:p>
        <a:p>
          <a:pPr lvl="0" algn="l" defTabSz="577850">
            <a:lnSpc>
              <a:spcPct val="90000"/>
            </a:lnSpc>
            <a:spcBef>
              <a:spcPct val="0"/>
            </a:spcBef>
            <a:spcAft>
              <a:spcPct val="35000"/>
            </a:spcAft>
          </a:pPr>
          <a:r>
            <a:rPr lang="ru-RU" sz="1300" b="0" kern="1200" dirty="0"/>
            <a:t>- </a:t>
          </a:r>
          <a:r>
            <a:rPr lang="ru-RU" sz="1300" b="1" kern="1200" dirty="0"/>
            <a:t>Глобализация образования, искусственный интеллект,  создание образовательных платформ и роботизация</a:t>
          </a:r>
        </a:p>
        <a:p>
          <a:pPr lvl="0" algn="l" defTabSz="577850">
            <a:lnSpc>
              <a:spcPct val="90000"/>
            </a:lnSpc>
            <a:spcBef>
              <a:spcPct val="0"/>
            </a:spcBef>
            <a:spcAft>
              <a:spcPct val="35000"/>
            </a:spcAft>
          </a:pPr>
          <a:r>
            <a:rPr lang="ru-RU" sz="1300" b="1" kern="1200" dirty="0"/>
            <a:t>- Переход к инвестиционной модели финансирования образования</a:t>
          </a:r>
        </a:p>
        <a:p>
          <a:pPr lvl="0" algn="l" defTabSz="577850">
            <a:lnSpc>
              <a:spcPct val="90000"/>
            </a:lnSpc>
            <a:spcBef>
              <a:spcPct val="0"/>
            </a:spcBef>
            <a:spcAft>
              <a:spcPct val="35000"/>
            </a:spcAft>
          </a:pPr>
          <a:r>
            <a:rPr lang="ru-RU" sz="1300" b="1" kern="1200" dirty="0"/>
            <a:t>- Управление результатами</a:t>
          </a:r>
          <a:endParaRPr lang="ru-RU" sz="1300" b="0" kern="1200" dirty="0"/>
        </a:p>
        <a:p>
          <a:pPr lvl="0" algn="l" defTabSz="577850">
            <a:lnSpc>
              <a:spcPct val="90000"/>
            </a:lnSpc>
            <a:spcBef>
              <a:spcPct val="0"/>
            </a:spcBef>
            <a:spcAft>
              <a:spcPct val="35000"/>
            </a:spcAft>
          </a:pPr>
          <a:r>
            <a:rPr lang="ru-RU" sz="1300" b="1" kern="1200" dirty="0"/>
            <a:t>- Право распоряжаться:</a:t>
          </a:r>
        </a:p>
        <a:p>
          <a:pPr lvl="0" algn="l" defTabSz="577850">
            <a:lnSpc>
              <a:spcPct val="90000"/>
            </a:lnSpc>
            <a:spcBef>
              <a:spcPct val="0"/>
            </a:spcBef>
            <a:spcAft>
              <a:spcPct val="35000"/>
            </a:spcAft>
          </a:pPr>
          <a:r>
            <a:rPr lang="ru-RU" sz="1300" b="0" kern="1200" dirty="0"/>
            <a:t> 	социальным капиталом</a:t>
          </a:r>
        </a:p>
        <a:p>
          <a:pPr lvl="0" algn="l" defTabSz="577850">
            <a:lnSpc>
              <a:spcPct val="90000"/>
            </a:lnSpc>
            <a:spcBef>
              <a:spcPct val="0"/>
            </a:spcBef>
            <a:spcAft>
              <a:spcPct val="35000"/>
            </a:spcAft>
          </a:pPr>
          <a:r>
            <a:rPr lang="ru-RU" sz="1300" b="0" kern="1200" dirty="0"/>
            <a:t>	личным счетом, </a:t>
          </a:r>
        </a:p>
        <a:p>
          <a:pPr lvl="0" algn="l" defTabSz="577850">
            <a:lnSpc>
              <a:spcPct val="90000"/>
            </a:lnSpc>
            <a:spcBef>
              <a:spcPct val="0"/>
            </a:spcBef>
            <a:spcAft>
              <a:spcPct val="35000"/>
            </a:spcAft>
          </a:pPr>
          <a:r>
            <a:rPr lang="ru-RU" sz="1300" b="0" kern="1200" dirty="0"/>
            <a:t>	ресурсами семьи,</a:t>
          </a:r>
        </a:p>
        <a:p>
          <a:pPr lvl="0" algn="l" defTabSz="577850">
            <a:lnSpc>
              <a:spcPct val="90000"/>
            </a:lnSpc>
            <a:spcBef>
              <a:spcPct val="0"/>
            </a:spcBef>
            <a:spcAft>
              <a:spcPct val="35000"/>
            </a:spcAft>
          </a:pPr>
          <a:r>
            <a:rPr lang="ru-RU" sz="1300" b="0" kern="1200" dirty="0"/>
            <a:t>	ресурсами инвесторов</a:t>
          </a:r>
        </a:p>
      </dsp:txBody>
      <dsp:txXfrm rot="10800000">
        <a:off x="5720961" y="2138962"/>
        <a:ext cx="2788774" cy="3037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F06EA-0FB6-4076-B119-9D59E45E2C5C}">
      <dsp:nvSpPr>
        <dsp:cNvPr id="0" name=""/>
        <dsp:cNvSpPr/>
      </dsp:nvSpPr>
      <dsp:spPr>
        <a:xfrm>
          <a:off x="0" y="0"/>
          <a:ext cx="3960440" cy="39604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141C2-76FB-4D92-A1A1-EA483EF6A558}">
      <dsp:nvSpPr>
        <dsp:cNvPr id="0" name=""/>
        <dsp:cNvSpPr/>
      </dsp:nvSpPr>
      <dsp:spPr>
        <a:xfrm>
          <a:off x="1980220" y="0"/>
          <a:ext cx="6876764" cy="3960440"/>
        </a:xfrm>
        <a:prstGeom prst="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err="1">
              <a:solidFill>
                <a:srgbClr val="002060"/>
              </a:solidFill>
              <a:latin typeface="Arial Black" panose="020B0A04020102020204" pitchFamily="34" charset="0"/>
            </a:rPr>
            <a:t>performance</a:t>
          </a:r>
          <a:r>
            <a:rPr lang="ru-RU" sz="1800" kern="1200" dirty="0">
              <a:solidFill>
                <a:srgbClr val="002060"/>
              </a:solidFill>
              <a:latin typeface="Arial Black" panose="020B0A04020102020204" pitchFamily="34" charset="0"/>
            </a:rPr>
            <a:t> </a:t>
          </a:r>
          <a:r>
            <a:rPr lang="ru-RU" sz="1800" kern="1200" dirty="0" err="1">
              <a:solidFill>
                <a:srgbClr val="002060"/>
              </a:solidFill>
              <a:latin typeface="Arial Black" panose="020B0A04020102020204" pitchFamily="34" charset="0"/>
            </a:rPr>
            <a:t>contracts</a:t>
          </a:r>
          <a:r>
            <a:rPr lang="ru-RU" sz="1800" kern="1200" dirty="0">
              <a:solidFill>
                <a:srgbClr val="002060"/>
              </a:solidFill>
              <a:latin typeface="Arial Black" panose="020B0A04020102020204" pitchFamily="34" charset="0"/>
            </a:rPr>
            <a:t> - Дания, Норвегия, Швеция, Финляндия, Франция, Венгрия, Чехия, Шанхай </a:t>
          </a:r>
          <a:endParaRPr lang="ru-RU" sz="1800" b="1" kern="1200" dirty="0"/>
        </a:p>
      </dsp:txBody>
      <dsp:txXfrm>
        <a:off x="1980220" y="0"/>
        <a:ext cx="6876764" cy="841593"/>
      </dsp:txXfrm>
    </dsp:sp>
    <dsp:sp modelId="{CC7AFDDB-FD80-4D7D-AB19-6CBCE51E16CE}">
      <dsp:nvSpPr>
        <dsp:cNvPr id="0" name=""/>
        <dsp:cNvSpPr/>
      </dsp:nvSpPr>
      <dsp:spPr>
        <a:xfrm>
          <a:off x="519807" y="841593"/>
          <a:ext cx="2920824" cy="292082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479294-B6C2-49C9-AC73-9DBC0DCAF315}">
      <dsp:nvSpPr>
        <dsp:cNvPr id="0" name=""/>
        <dsp:cNvSpPr/>
      </dsp:nvSpPr>
      <dsp:spPr>
        <a:xfrm>
          <a:off x="1980220" y="841593"/>
          <a:ext cx="6876764" cy="2920824"/>
        </a:xfrm>
        <a:prstGeom prst="rect">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rgbClr val="002060"/>
              </a:solidFill>
              <a:latin typeface="Arial Black" panose="020B0A04020102020204" pitchFamily="34" charset="0"/>
            </a:rPr>
            <a:t>ваучеры, основанные на заслугах (</a:t>
          </a:r>
          <a:r>
            <a:rPr lang="ru-RU" sz="1800" kern="1200" dirty="0" err="1">
              <a:solidFill>
                <a:srgbClr val="002060"/>
              </a:solidFill>
              <a:latin typeface="Arial Black" panose="020B0A04020102020204" pitchFamily="34" charset="0"/>
            </a:rPr>
            <a:t>merit-based</a:t>
          </a:r>
          <a:r>
            <a:rPr lang="ru-RU" sz="1800" kern="1200" dirty="0">
              <a:solidFill>
                <a:srgbClr val="002060"/>
              </a:solidFill>
              <a:latin typeface="Arial Black" panose="020B0A04020102020204" pitchFamily="34" charset="0"/>
            </a:rPr>
            <a:t> </a:t>
          </a:r>
          <a:r>
            <a:rPr lang="ru-RU" sz="1800" kern="1200" dirty="0" err="1">
              <a:solidFill>
                <a:srgbClr val="002060"/>
              </a:solidFill>
              <a:latin typeface="Arial Black" panose="020B0A04020102020204" pitchFamily="34" charset="0"/>
            </a:rPr>
            <a:t>vouchers</a:t>
          </a:r>
          <a:r>
            <a:rPr lang="ru-RU" sz="1800" kern="1200" dirty="0">
              <a:solidFill>
                <a:srgbClr val="002060"/>
              </a:solidFill>
              <a:latin typeface="Arial Black" panose="020B0A04020102020204" pitchFamily="34" charset="0"/>
            </a:rPr>
            <a:t>) - Венгрия.</a:t>
          </a:r>
          <a:endParaRPr lang="ru-RU" sz="1800" b="1" kern="1200" dirty="0"/>
        </a:p>
      </dsp:txBody>
      <dsp:txXfrm>
        <a:off x="1980220" y="841593"/>
        <a:ext cx="6876764" cy="841593"/>
      </dsp:txXfrm>
    </dsp:sp>
    <dsp:sp modelId="{1D1BD5BE-E0DC-4ABB-BCA5-287156922670}">
      <dsp:nvSpPr>
        <dsp:cNvPr id="0" name=""/>
        <dsp:cNvSpPr/>
      </dsp:nvSpPr>
      <dsp:spPr>
        <a:xfrm>
          <a:off x="1039615" y="1683187"/>
          <a:ext cx="1881209" cy="188120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99142-EC27-4F26-80BA-6B17DDCC8B16}">
      <dsp:nvSpPr>
        <dsp:cNvPr id="0" name=""/>
        <dsp:cNvSpPr/>
      </dsp:nvSpPr>
      <dsp:spPr>
        <a:xfrm>
          <a:off x="1980220" y="1683187"/>
          <a:ext cx="6876764" cy="188120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rgbClr val="002060"/>
              </a:solidFill>
              <a:latin typeface="Arial Black" panose="020B0A04020102020204" pitchFamily="34" charset="0"/>
            </a:rPr>
            <a:t>l</a:t>
          </a:r>
          <a:r>
            <a:rPr lang="ru-RU" sz="1800" kern="1200" dirty="0" err="1">
              <a:solidFill>
                <a:srgbClr val="002060"/>
              </a:solidFill>
              <a:latin typeface="Arial Black" panose="020B0A04020102020204" pitchFamily="34" charset="0"/>
            </a:rPr>
            <a:t>ifelong</a:t>
          </a:r>
          <a:r>
            <a:rPr lang="ru-RU" sz="1800" kern="1200" dirty="0">
              <a:solidFill>
                <a:srgbClr val="002060"/>
              </a:solidFill>
              <a:latin typeface="Arial Black" panose="020B0A04020102020204" pitchFamily="34" charset="0"/>
            </a:rPr>
            <a:t> </a:t>
          </a:r>
          <a:r>
            <a:rPr lang="ru-RU" sz="1800" kern="1200" dirty="0" err="1">
              <a:solidFill>
                <a:srgbClr val="002060"/>
              </a:solidFill>
              <a:latin typeface="Arial Black" panose="020B0A04020102020204" pitchFamily="34" charset="0"/>
            </a:rPr>
            <a:t>learning</a:t>
          </a:r>
          <a:r>
            <a:rPr lang="ru-RU" sz="1800" kern="1200" dirty="0">
              <a:solidFill>
                <a:srgbClr val="002060"/>
              </a:solidFill>
              <a:latin typeface="Arial Black" panose="020B0A04020102020204" pitchFamily="34" charset="0"/>
            </a:rPr>
            <a:t> </a:t>
          </a:r>
          <a:r>
            <a:rPr lang="ru-RU" sz="1800" kern="1200" dirty="0" err="1">
              <a:solidFill>
                <a:srgbClr val="002060"/>
              </a:solidFill>
              <a:latin typeface="Arial Black" panose="020B0A04020102020204" pitchFamily="34" charset="0"/>
            </a:rPr>
            <a:t>accounts</a:t>
          </a:r>
          <a:r>
            <a:rPr lang="ru-RU" sz="1800" kern="1200" dirty="0">
              <a:solidFill>
                <a:srgbClr val="002060"/>
              </a:solidFill>
              <a:latin typeface="Arial Black" panose="020B0A04020102020204" pitchFamily="34" charset="0"/>
            </a:rPr>
            <a:t> - Великобритания,</a:t>
          </a:r>
        </a:p>
        <a:p>
          <a:pPr lvl="0" algn="ctr" defTabSz="800100">
            <a:lnSpc>
              <a:spcPct val="90000"/>
            </a:lnSpc>
            <a:spcBef>
              <a:spcPct val="0"/>
            </a:spcBef>
            <a:spcAft>
              <a:spcPct val="35000"/>
            </a:spcAft>
          </a:pPr>
          <a:r>
            <a:rPr lang="en-US" sz="1800" kern="1200" dirty="0">
              <a:solidFill>
                <a:srgbClr val="002060"/>
              </a:solidFill>
              <a:latin typeface="Arial Black" panose="020B0A04020102020204" pitchFamily="34" charset="0"/>
            </a:rPr>
            <a:t>h</a:t>
          </a:r>
          <a:r>
            <a:rPr lang="ru-RU" sz="1800" kern="1200" dirty="0" err="1">
              <a:solidFill>
                <a:srgbClr val="002060"/>
              </a:solidFill>
              <a:latin typeface="Arial Black" panose="020B0A04020102020204" pitchFamily="34" charset="0"/>
            </a:rPr>
            <a:t>uman</a:t>
          </a:r>
          <a:r>
            <a:rPr lang="ru-RU" sz="1800" kern="1200" dirty="0">
              <a:solidFill>
                <a:srgbClr val="002060"/>
              </a:solidFill>
              <a:latin typeface="Arial Black" panose="020B0A04020102020204" pitchFamily="34" charset="0"/>
            </a:rPr>
            <a:t> </a:t>
          </a:r>
          <a:r>
            <a:rPr lang="ru-RU" sz="1800" kern="1200" dirty="0" err="1">
              <a:solidFill>
                <a:srgbClr val="002060"/>
              </a:solidFill>
              <a:latin typeface="Arial Black" panose="020B0A04020102020204" pitchFamily="34" charset="0"/>
            </a:rPr>
            <a:t>capital</a:t>
          </a:r>
          <a:r>
            <a:rPr lang="ru-RU" sz="1800" kern="1200" dirty="0">
              <a:solidFill>
                <a:srgbClr val="002060"/>
              </a:solidFill>
              <a:latin typeface="Arial Black" panose="020B0A04020102020204" pitchFamily="34" charset="0"/>
            </a:rPr>
            <a:t> </a:t>
          </a:r>
          <a:r>
            <a:rPr lang="ru-RU" sz="1800" kern="1200" dirty="0" err="1">
              <a:solidFill>
                <a:srgbClr val="002060"/>
              </a:solidFill>
              <a:latin typeface="Arial Black" panose="020B0A04020102020204" pitchFamily="34" charset="0"/>
            </a:rPr>
            <a:t>contracts</a:t>
          </a:r>
          <a:r>
            <a:rPr lang="ru-RU" sz="1800" kern="1200" dirty="0">
              <a:solidFill>
                <a:srgbClr val="002060"/>
              </a:solidFill>
              <a:latin typeface="Arial Black" panose="020B0A04020102020204" pitchFamily="34" charset="0"/>
            </a:rPr>
            <a:t> - Австралия </a:t>
          </a:r>
          <a:endParaRPr lang="ru-RU" sz="1800" kern="1200" dirty="0"/>
        </a:p>
      </dsp:txBody>
      <dsp:txXfrm>
        <a:off x="1980220" y="1683187"/>
        <a:ext cx="6876764" cy="841593"/>
      </dsp:txXfrm>
    </dsp:sp>
    <dsp:sp modelId="{509F940D-E0DF-477B-BF84-9930B95952E0}">
      <dsp:nvSpPr>
        <dsp:cNvPr id="0" name=""/>
        <dsp:cNvSpPr/>
      </dsp:nvSpPr>
      <dsp:spPr>
        <a:xfrm>
          <a:off x="1559423" y="2524780"/>
          <a:ext cx="841593" cy="84159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E931DC-A458-45D1-9828-4A5C40A40B33}">
      <dsp:nvSpPr>
        <dsp:cNvPr id="0" name=""/>
        <dsp:cNvSpPr/>
      </dsp:nvSpPr>
      <dsp:spPr>
        <a:xfrm>
          <a:off x="1980220" y="2524780"/>
          <a:ext cx="6876764" cy="841593"/>
        </a:xfrm>
        <a:prstGeom prst="rect">
          <a:avLst/>
        </a:prstGeom>
        <a:solidFill>
          <a:schemeClr val="accent1">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solidFill>
                <a:srgbClr val="002060"/>
              </a:solidFill>
              <a:latin typeface="Arial Black" panose="020B0A04020102020204" pitchFamily="34" charset="0"/>
            </a:rPr>
            <a:t>конкурентные фонды (</a:t>
          </a:r>
          <a:r>
            <a:rPr lang="ru-RU" sz="1800" kern="1200" dirty="0" err="1">
              <a:solidFill>
                <a:srgbClr val="002060"/>
              </a:solidFill>
              <a:latin typeface="Arial Black" panose="020B0A04020102020204" pitchFamily="34" charset="0"/>
            </a:rPr>
            <a:t>competitive</a:t>
          </a:r>
          <a:r>
            <a:rPr lang="ru-RU" sz="1800" kern="1200" dirty="0">
              <a:solidFill>
                <a:srgbClr val="002060"/>
              </a:solidFill>
              <a:latin typeface="Arial Black" panose="020B0A04020102020204" pitchFamily="34" charset="0"/>
            </a:rPr>
            <a:t> </a:t>
          </a:r>
          <a:r>
            <a:rPr lang="ru-RU" sz="1800" kern="1200" dirty="0" err="1">
              <a:solidFill>
                <a:srgbClr val="002060"/>
              </a:solidFill>
              <a:latin typeface="Arial Black" panose="020B0A04020102020204" pitchFamily="34" charset="0"/>
            </a:rPr>
            <a:t>funds</a:t>
          </a:r>
          <a:r>
            <a:rPr lang="ru-RU" sz="1800" kern="1200" dirty="0">
              <a:solidFill>
                <a:srgbClr val="002060"/>
              </a:solidFill>
              <a:latin typeface="Arial Black" panose="020B0A04020102020204" pitchFamily="34" charset="0"/>
            </a:rPr>
            <a:t>)</a:t>
          </a:r>
          <a:endParaRPr lang="ru-RU" sz="1800" b="1" kern="1200" dirty="0"/>
        </a:p>
      </dsp:txBody>
      <dsp:txXfrm>
        <a:off x="1980220" y="2524780"/>
        <a:ext cx="6876764" cy="841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C2832-9162-4491-85DB-158301FCFCD2}">
      <dsp:nvSpPr>
        <dsp:cNvPr id="0" name=""/>
        <dsp:cNvSpPr/>
      </dsp:nvSpPr>
      <dsp:spPr>
        <a:xfrm>
          <a:off x="0" y="35975"/>
          <a:ext cx="9011971" cy="1152126"/>
        </a:xfrm>
        <a:prstGeom prst="round2DiagRect">
          <a:avLst>
            <a:gd name="adj1" fmla="val 0"/>
            <a:gd name="adj2"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5DCE1-8428-4FF1-B31F-F88DD6BCE0D1}">
      <dsp:nvSpPr>
        <dsp:cNvPr id="0" name=""/>
        <dsp:cNvSpPr/>
      </dsp:nvSpPr>
      <dsp:spPr>
        <a:xfrm>
          <a:off x="106623" y="62298"/>
          <a:ext cx="8905349" cy="11521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ru-RU" sz="2400" b="1" kern="1200" dirty="0"/>
            <a:t> </a:t>
          </a:r>
          <a:r>
            <a:rPr lang="ru-RU" sz="2000" b="1" kern="1200" dirty="0">
              <a:solidFill>
                <a:schemeClr val="bg1"/>
              </a:solidFill>
            </a:rPr>
            <a:t>Интеграция  системы общественных финансов  и системы финансирования </a:t>
          </a:r>
        </a:p>
        <a:p>
          <a:pPr lvl="0" algn="ctr" defTabSz="1066800">
            <a:lnSpc>
              <a:spcPct val="90000"/>
            </a:lnSpc>
            <a:spcBef>
              <a:spcPct val="0"/>
            </a:spcBef>
            <a:spcAft>
              <a:spcPct val="35000"/>
            </a:spcAft>
          </a:pPr>
          <a:r>
            <a:rPr lang="ru-RU" sz="2000" b="1" kern="1200" dirty="0">
              <a:solidFill>
                <a:schemeClr val="bg1"/>
              </a:solidFill>
            </a:rPr>
            <a:t>индивидуальных образовательных счетов, где человек может концентрировать ресурсы (социальный паспорт человека):</a:t>
          </a:r>
        </a:p>
      </dsp:txBody>
      <dsp:txXfrm>
        <a:off x="106623" y="62298"/>
        <a:ext cx="8905349" cy="1152129"/>
      </dsp:txXfrm>
    </dsp:sp>
    <dsp:sp modelId="{74CAC0A3-E994-4AEE-B16B-BFBE4C91F394}">
      <dsp:nvSpPr>
        <dsp:cNvPr id="0" name=""/>
        <dsp:cNvSpPr/>
      </dsp:nvSpPr>
      <dsp:spPr>
        <a:xfrm rot="5400000">
          <a:off x="-267058" y="432560"/>
          <a:ext cx="1008105" cy="431029"/>
        </a:xfrm>
        <a:prstGeom prst="rightArrow">
          <a:avLst>
            <a:gd name="adj1" fmla="val 49830"/>
            <a:gd name="adj2" fmla="val 60660"/>
          </a:avLst>
        </a:prstGeom>
        <a:solidFill>
          <a:schemeClr val="tx2">
            <a:lumMod val="75000"/>
          </a:schemeClr>
        </a:solidFill>
        <a:ln>
          <a:noFill/>
        </a:ln>
        <a:effectLst>
          <a:outerShdw blurRad="38100" dist="25400" dir="5400000" rotWithShape="0">
            <a:srgbClr val="000000">
              <a:alpha val="50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34290" tIns="34290" rIns="34290" bIns="34290" numCol="1" spcCol="1270" anchor="ctr" anchorCtr="0">
          <a:noAutofit/>
        </a:bodyPr>
        <a:lstStyle/>
        <a:p>
          <a:pPr lvl="0" algn="r" defTabSz="400050">
            <a:lnSpc>
              <a:spcPct val="90000"/>
            </a:lnSpc>
            <a:spcBef>
              <a:spcPct val="0"/>
            </a:spcBef>
            <a:spcAft>
              <a:spcPct val="35000"/>
            </a:spcAft>
          </a:pPr>
          <a:endParaRPr lang="ru-RU" sz="900" kern="1200" dirty="0"/>
        </a:p>
      </dsp:txBody>
      <dsp:txXfrm>
        <a:off x="-201915" y="475541"/>
        <a:ext cx="877818" cy="214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506C0-E17D-4465-A509-B641171E35D4}">
      <dsp:nvSpPr>
        <dsp:cNvPr id="0" name=""/>
        <dsp:cNvSpPr/>
      </dsp:nvSpPr>
      <dsp:spPr>
        <a:xfrm>
          <a:off x="726528" y="-30019"/>
          <a:ext cx="1931318" cy="83783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baseline="0" dirty="0">
              <a:solidFill>
                <a:schemeClr val="tx1"/>
              </a:solidFill>
            </a:rPr>
            <a:t>Адаптация к известному</a:t>
          </a:r>
        </a:p>
      </dsp:txBody>
      <dsp:txXfrm>
        <a:off x="751067" y="-5480"/>
        <a:ext cx="1882240" cy="788753"/>
      </dsp:txXfrm>
    </dsp:sp>
    <dsp:sp modelId="{E8E85660-FD82-46CF-9BAE-9CB9EAD4EACA}">
      <dsp:nvSpPr>
        <dsp:cNvPr id="0" name=""/>
        <dsp:cNvSpPr/>
      </dsp:nvSpPr>
      <dsp:spPr>
        <a:xfrm rot="5400000">
          <a:off x="1280090" y="1176313"/>
          <a:ext cx="824194" cy="29324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1368062" y="1234961"/>
        <a:ext cx="648250" cy="175944"/>
      </dsp:txXfrm>
    </dsp:sp>
    <dsp:sp modelId="{811C74D1-BA85-414E-9F67-0F746CA59DD0}">
      <dsp:nvSpPr>
        <dsp:cNvPr id="0" name=""/>
        <dsp:cNvSpPr/>
      </dsp:nvSpPr>
      <dsp:spPr>
        <a:xfrm>
          <a:off x="726528" y="1838055"/>
          <a:ext cx="1931318" cy="959819"/>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baseline="0" dirty="0">
              <a:solidFill>
                <a:schemeClr val="tx1"/>
              </a:solidFill>
            </a:rPr>
            <a:t>Набор знаний, умений и навыков</a:t>
          </a:r>
        </a:p>
      </dsp:txBody>
      <dsp:txXfrm>
        <a:off x="754640" y="1866167"/>
        <a:ext cx="1875094" cy="903595"/>
      </dsp:txXfrm>
    </dsp:sp>
    <dsp:sp modelId="{4D2CA68D-87AF-44E6-B01C-9CD274C9E3B1}">
      <dsp:nvSpPr>
        <dsp:cNvPr id="0" name=""/>
        <dsp:cNvSpPr/>
      </dsp:nvSpPr>
      <dsp:spPr>
        <a:xfrm rot="16200000">
          <a:off x="1280090" y="1176313"/>
          <a:ext cx="824194" cy="293240"/>
        </a:xfrm>
        <a:prstGeom prst="lef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a:off x="1368062" y="1234961"/>
        <a:ext cx="648250" cy="175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506C0-E17D-4465-A509-B641171E35D4}">
      <dsp:nvSpPr>
        <dsp:cNvPr id="0" name=""/>
        <dsp:cNvSpPr/>
      </dsp:nvSpPr>
      <dsp:spPr>
        <a:xfrm>
          <a:off x="425474" y="-71810"/>
          <a:ext cx="2101379" cy="837550"/>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baseline="0" dirty="0">
              <a:solidFill>
                <a:schemeClr val="tx1"/>
              </a:solidFill>
            </a:rPr>
            <a:t>Адаптация к неизвестному</a:t>
          </a:r>
        </a:p>
      </dsp:txBody>
      <dsp:txXfrm>
        <a:off x="450005" y="-47279"/>
        <a:ext cx="2052317" cy="788488"/>
      </dsp:txXfrm>
    </dsp:sp>
    <dsp:sp modelId="{E8E85660-FD82-46CF-9BAE-9CB9EAD4EACA}">
      <dsp:nvSpPr>
        <dsp:cNvPr id="0" name=""/>
        <dsp:cNvSpPr/>
      </dsp:nvSpPr>
      <dsp:spPr>
        <a:xfrm rot="5400000">
          <a:off x="1123044" y="1060568"/>
          <a:ext cx="706239" cy="29314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210987" y="1119196"/>
        <a:ext cx="530353" cy="175886"/>
      </dsp:txXfrm>
    </dsp:sp>
    <dsp:sp modelId="{811C74D1-BA85-414E-9F67-0F746CA59DD0}">
      <dsp:nvSpPr>
        <dsp:cNvPr id="0" name=""/>
        <dsp:cNvSpPr/>
      </dsp:nvSpPr>
      <dsp:spPr>
        <a:xfrm>
          <a:off x="425474" y="1648539"/>
          <a:ext cx="2101379" cy="1127392"/>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b="1" kern="1200" baseline="0" dirty="0">
              <a:solidFill>
                <a:schemeClr val="tx1"/>
              </a:solidFill>
            </a:rPr>
            <a:t>Создание собственной модели поведения в меняющихся условиях</a:t>
          </a:r>
        </a:p>
      </dsp:txBody>
      <dsp:txXfrm>
        <a:off x="458494" y="1681559"/>
        <a:ext cx="2035339" cy="1061352"/>
      </dsp:txXfrm>
    </dsp:sp>
    <dsp:sp modelId="{4D2CA68D-87AF-44E6-B01C-9CD274C9E3B1}">
      <dsp:nvSpPr>
        <dsp:cNvPr id="0" name=""/>
        <dsp:cNvSpPr/>
      </dsp:nvSpPr>
      <dsp:spPr>
        <a:xfrm rot="16200000">
          <a:off x="1123044" y="1060568"/>
          <a:ext cx="706239" cy="293142"/>
        </a:xfrm>
        <a:prstGeom prst="lef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210987" y="1119196"/>
        <a:ext cx="530353" cy="175886"/>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192024" latinLnBrk="0">
      <a:lnSpc>
        <a:spcPct val="117999"/>
      </a:lnSpc>
      <a:defRPr sz="900">
        <a:latin typeface="Helvetica Neue"/>
        <a:ea typeface="Helvetica Neue"/>
        <a:cs typeface="Helvetica Neue"/>
        <a:sym typeface="Helvetica Neue"/>
      </a:defRPr>
    </a:lvl1pPr>
    <a:lvl2pPr indent="96012" defTabSz="192024" latinLnBrk="0">
      <a:lnSpc>
        <a:spcPct val="117999"/>
      </a:lnSpc>
      <a:defRPr sz="900">
        <a:latin typeface="Helvetica Neue"/>
        <a:ea typeface="Helvetica Neue"/>
        <a:cs typeface="Helvetica Neue"/>
        <a:sym typeface="Helvetica Neue"/>
      </a:defRPr>
    </a:lvl2pPr>
    <a:lvl3pPr indent="192024" defTabSz="192024" latinLnBrk="0">
      <a:lnSpc>
        <a:spcPct val="117999"/>
      </a:lnSpc>
      <a:defRPr sz="900">
        <a:latin typeface="Helvetica Neue"/>
        <a:ea typeface="Helvetica Neue"/>
        <a:cs typeface="Helvetica Neue"/>
        <a:sym typeface="Helvetica Neue"/>
      </a:defRPr>
    </a:lvl3pPr>
    <a:lvl4pPr indent="288036" defTabSz="192024" latinLnBrk="0">
      <a:lnSpc>
        <a:spcPct val="117999"/>
      </a:lnSpc>
      <a:defRPr sz="900">
        <a:latin typeface="Helvetica Neue"/>
        <a:ea typeface="Helvetica Neue"/>
        <a:cs typeface="Helvetica Neue"/>
        <a:sym typeface="Helvetica Neue"/>
      </a:defRPr>
    </a:lvl4pPr>
    <a:lvl5pPr indent="384048" defTabSz="192024" latinLnBrk="0">
      <a:lnSpc>
        <a:spcPct val="117999"/>
      </a:lnSpc>
      <a:defRPr sz="900">
        <a:latin typeface="Helvetica Neue"/>
        <a:ea typeface="Helvetica Neue"/>
        <a:cs typeface="Helvetica Neue"/>
        <a:sym typeface="Helvetica Neue"/>
      </a:defRPr>
    </a:lvl5pPr>
    <a:lvl6pPr indent="480060" defTabSz="192024" latinLnBrk="0">
      <a:lnSpc>
        <a:spcPct val="117999"/>
      </a:lnSpc>
      <a:defRPr sz="900">
        <a:latin typeface="Helvetica Neue"/>
        <a:ea typeface="Helvetica Neue"/>
        <a:cs typeface="Helvetica Neue"/>
        <a:sym typeface="Helvetica Neue"/>
      </a:defRPr>
    </a:lvl6pPr>
    <a:lvl7pPr indent="576072" defTabSz="192024" latinLnBrk="0">
      <a:lnSpc>
        <a:spcPct val="117999"/>
      </a:lnSpc>
      <a:defRPr sz="900">
        <a:latin typeface="Helvetica Neue"/>
        <a:ea typeface="Helvetica Neue"/>
        <a:cs typeface="Helvetica Neue"/>
        <a:sym typeface="Helvetica Neue"/>
      </a:defRPr>
    </a:lvl7pPr>
    <a:lvl8pPr indent="672084" defTabSz="192024" latinLnBrk="0">
      <a:lnSpc>
        <a:spcPct val="117999"/>
      </a:lnSpc>
      <a:defRPr sz="900">
        <a:latin typeface="Helvetica Neue"/>
        <a:ea typeface="Helvetica Neue"/>
        <a:cs typeface="Helvetica Neue"/>
        <a:sym typeface="Helvetica Neue"/>
      </a:defRPr>
    </a:lvl8pPr>
    <a:lvl9pPr indent="768096" defTabSz="192024" latinLnBrk="0">
      <a:lnSpc>
        <a:spcPct val="117999"/>
      </a:lnSpc>
      <a:defRPr sz="9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8701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9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79230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88950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9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90189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9168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1961345" y="-18670"/>
            <a:ext cx="7206641" cy="6858001"/>
          </a:xfrm>
          <a:prstGeom prst="rect">
            <a:avLst/>
          </a:prstGeom>
          <a:solidFill>
            <a:srgbClr val="FFFFFF"/>
          </a:solidFill>
          <a:ln w="12700">
            <a:miter lim="400000"/>
          </a:ln>
        </p:spPr>
        <p:txBody>
          <a:bodyPr lIns="30004" tIns="30004" rIns="30004" bIns="30004"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549277"/>
            <a:ext cx="8785225" cy="576263"/>
          </a:xfrm>
        </p:spPr>
        <p:txBody>
          <a:bodyPr>
            <a:noAutofit/>
          </a:bodyPr>
          <a:lstStyle>
            <a:lvl1pPr>
              <a:defRPr kumimoji="0" lang="ru-RU" sz="2000" kern="1200" smtClean="0">
                <a:solidFill>
                  <a:schemeClr val="tx1"/>
                </a:solidFill>
                <a:latin typeface="+mj-lt"/>
                <a:ea typeface="+mj-ea"/>
                <a:cs typeface="+mj-cs"/>
              </a:defRPr>
            </a:lvl1pPr>
          </a:lstStyle>
          <a:p>
            <a:r>
              <a:rPr kumimoji="0" lang="ru-RU" dirty="0"/>
              <a:t>Образец заголовка</a:t>
            </a:r>
            <a:endParaRPr kumimoji="0" lang="en-US" dirty="0"/>
          </a:p>
        </p:txBody>
      </p:sp>
      <p:sp>
        <p:nvSpPr>
          <p:cNvPr id="3" name="Объект 2"/>
          <p:cNvSpPr>
            <a:spLocks noGrp="1"/>
          </p:cNvSpPr>
          <p:nvPr>
            <p:ph idx="1"/>
          </p:nvPr>
        </p:nvSpPr>
        <p:spPr>
          <a:xfrm>
            <a:off x="179513" y="1268412"/>
            <a:ext cx="8784976" cy="5400676"/>
          </a:xfrm>
        </p:spPr>
        <p:txBody>
          <a:bodyPr>
            <a:normAutofit/>
          </a:bodyPr>
          <a:lstStyle>
            <a:lvl1pPr>
              <a:defRPr sz="1800"/>
            </a:lvl1pPr>
            <a:lvl2pPr>
              <a:defRPr sz="1800"/>
            </a:lvl2pPr>
            <a:lvl3pPr>
              <a:defRPr sz="1600"/>
            </a:lvl3pPr>
            <a:lvl4pPr>
              <a:defRPr sz="1600"/>
            </a:lvl4pPr>
            <a:lvl5pPr>
              <a:defRPr sz="1400"/>
            </a:lvl5pPr>
          </a:lstStyle>
          <a:p>
            <a:pPr lvl="0" eaLnBrk="1" latinLnBrk="0" hangingPunct="1"/>
            <a:r>
              <a:rPr lang="ru-RU" dirty="0"/>
              <a:t>Образец текста</a:t>
            </a:r>
          </a:p>
          <a:p>
            <a:pPr lvl="1" eaLnBrk="1" latinLnBrk="0" hangingPunct="1"/>
            <a:r>
              <a:rPr lang="ru-RU" dirty="0"/>
              <a:t>Второй уровень</a:t>
            </a:r>
          </a:p>
          <a:p>
            <a:pPr lvl="2" eaLnBrk="1" latinLnBrk="0" hangingPunct="1"/>
            <a:r>
              <a:rPr lang="ru-RU" dirty="0"/>
              <a:t>Третий уровень</a:t>
            </a:r>
          </a:p>
          <a:p>
            <a:pPr lvl="3" eaLnBrk="1" latinLnBrk="0" hangingPunct="1"/>
            <a:r>
              <a:rPr lang="ru-RU" dirty="0"/>
              <a:t>Четвертый уровень</a:t>
            </a:r>
          </a:p>
          <a:p>
            <a:pPr lvl="4" eaLnBrk="1" latinLnBrk="0" hangingPunct="1"/>
            <a:r>
              <a:rPr lang="ru-RU" dirty="0"/>
              <a:t>Пятый уровень</a:t>
            </a:r>
            <a:endParaRPr kumimoji="0" lang="en-US" dirty="0"/>
          </a:p>
        </p:txBody>
      </p:sp>
      <p:sp>
        <p:nvSpPr>
          <p:cNvPr id="7" name="Дата 27"/>
          <p:cNvSpPr>
            <a:spLocks noGrp="1"/>
          </p:cNvSpPr>
          <p:nvPr>
            <p:ph type="dt" sz="half" idx="10"/>
          </p:nvPr>
        </p:nvSpPr>
        <p:spPr>
          <a:xfrm>
            <a:off x="6691983" y="0"/>
            <a:ext cx="1509544" cy="332656"/>
          </a:xfrm>
          <a:prstGeom prst="rect">
            <a:avLst/>
          </a:prstGeom>
        </p:spPr>
        <p:txBody>
          <a:bodyPr vert="horz" anchor="b"/>
          <a:lstStyle>
            <a:lvl1pPr>
              <a:defRPr kumimoji="0" lang="ru-RU" smtClean="0">
                <a:solidFill>
                  <a:schemeClr val="bg1"/>
                </a:solidFill>
              </a:defRPr>
            </a:lvl1pPr>
          </a:lstStyle>
          <a:p>
            <a:pPr algn="r"/>
            <a:endParaRPr lang="ru-RU" dirty="0"/>
          </a:p>
        </p:txBody>
      </p:sp>
      <p:sp>
        <p:nvSpPr>
          <p:cNvPr id="8" name="Номер слайда 28"/>
          <p:cNvSpPr>
            <a:spLocks noGrp="1"/>
          </p:cNvSpPr>
          <p:nvPr>
            <p:ph type="sldNum" sz="quarter" idx="12"/>
          </p:nvPr>
        </p:nvSpPr>
        <p:spPr>
          <a:xfrm>
            <a:off x="8207823" y="1136"/>
            <a:ext cx="747712" cy="331520"/>
          </a:xfrm>
        </p:spPr>
        <p:txBody>
          <a:bodyPr/>
          <a:lstStyle>
            <a:lvl1pPr algn="r">
              <a:defRPr sz="1800">
                <a:solidFill>
                  <a:schemeClr val="bg1"/>
                </a:solidFill>
              </a:defRPr>
            </a:lvl1pPr>
          </a:lstStyle>
          <a:p>
            <a:fld id="{8A598C92-1F82-46AC-872A-F76DD55397D6}" type="slidenum">
              <a:rPr lang="ru-RU" smtClean="0"/>
              <a:pPr/>
              <a:t>‹#›</a:t>
            </a:fld>
            <a:endParaRPr lang="ru-RU" dirty="0"/>
          </a:p>
        </p:txBody>
      </p:sp>
    </p:spTree>
    <p:extLst>
      <p:ext uri="{BB962C8B-B14F-4D97-AF65-F5344CB8AC3E}">
        <p14:creationId xmlns:p14="http://schemas.microsoft.com/office/powerpoint/2010/main" val="63135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129606" y="446485"/>
            <a:ext cx="6875859" cy="4161234"/>
          </a:xfrm>
          <a:prstGeom prst="rect">
            <a:avLst/>
          </a:prstGeom>
        </p:spPr>
        <p:txBody>
          <a:bodyPr lIns="91439" tIns="45719" rIns="91439" bIns="45719" anchor="t">
            <a:noAutofit/>
          </a:bodyPr>
          <a:lstStyle/>
          <a:p>
            <a:endParaRPr/>
          </a:p>
        </p:txBody>
      </p:sp>
      <p:sp>
        <p:nvSpPr>
          <p:cNvPr id="20" name="Текст заголовка"/>
          <p:cNvSpPr txBox="1">
            <a:spLocks noGrp="1"/>
          </p:cNvSpPr>
          <p:nvPr>
            <p:ph type="title"/>
          </p:nvPr>
        </p:nvSpPr>
        <p:spPr>
          <a:xfrm>
            <a:off x="892969" y="4723805"/>
            <a:ext cx="7358063" cy="1000125"/>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4415249" y="6500812"/>
            <a:ext cx="304572" cy="297389"/>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702285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4723805" y="446484"/>
            <a:ext cx="3750469" cy="5786438"/>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669726" y="446484"/>
            <a:ext cx="3750469" cy="2803922"/>
          </a:xfrm>
          <a:prstGeom prst="rect">
            <a:avLst/>
          </a:prstGeom>
        </p:spPr>
        <p:txBody>
          <a:bodyPr anchor="b"/>
          <a:lstStyle>
            <a:lvl1pPr>
              <a:defRPr sz="4219"/>
            </a:lvl1pPr>
          </a:lstStyle>
          <a:p>
            <a:r>
              <a:t>Текст заголовка</a:t>
            </a:r>
          </a:p>
        </p:txBody>
      </p:sp>
      <p:sp>
        <p:nvSpPr>
          <p:cNvPr id="38" name="Уровень текста 1…"/>
          <p:cNvSpPr txBox="1">
            <a:spLocks noGrp="1"/>
          </p:cNvSpPr>
          <p:nvPr>
            <p:ph type="body" sz="quarter" idx="1"/>
          </p:nvPr>
        </p:nvSpPr>
        <p:spPr>
          <a:xfrm>
            <a:off x="669726" y="3348633"/>
            <a:ext cx="3750469" cy="2884289"/>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8584829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4723805" y="1830586"/>
            <a:ext cx="3750469" cy="4420195"/>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669726" y="1830586"/>
            <a:ext cx="3750469"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786227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669727" y="892969"/>
            <a:ext cx="7804547" cy="5072063"/>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64468500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4723805" y="3580805"/>
            <a:ext cx="3750469" cy="2652117"/>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4728177" y="625078"/>
            <a:ext cx="3750469" cy="2652117"/>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669726" y="625078"/>
            <a:ext cx="3750469" cy="5607844"/>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045897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892969" y="4473774"/>
            <a:ext cx="7358063" cy="362215"/>
          </a:xfrm>
          <a:prstGeom prst="rect">
            <a:avLst/>
          </a:prstGeom>
        </p:spPr>
        <p:txBody>
          <a:bodyPr anchor="t">
            <a:spAutoFit/>
          </a:bodyPr>
          <a:lstStyle>
            <a:lvl1pPr marL="0" indent="0" algn="ctr">
              <a:spcBef>
                <a:spcPts val="0"/>
              </a:spcBef>
              <a:buSzTx/>
              <a:buNone/>
              <a:defRPr sz="1687">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892969" y="2984579"/>
            <a:ext cx="7358063" cy="513795"/>
          </a:xfrm>
          <a:prstGeom prst="rect">
            <a:avLst/>
          </a:prstGeom>
        </p:spPr>
        <p:txBody>
          <a:bodyPr>
            <a:spAutoFit/>
          </a:bodyPr>
          <a:lstStyle>
            <a:lvl1pPr marL="0" indent="0" algn="ctr">
              <a:spcBef>
                <a:spcPts val="0"/>
              </a:spcBef>
              <a:buSzTx/>
              <a:buNone/>
              <a:defRPr sz="2672"/>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6102713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6970175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800828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4685853" y="446484"/>
            <a:ext cx="2812852" cy="5786438"/>
          </a:xfrm>
          <a:prstGeom prst="rect">
            <a:avLst/>
          </a:prstGeom>
        </p:spPr>
        <p:txBody>
          <a:bodyPr lIns="38404" tIns="19202" rIns="38404" bIns="19202" anchor="t">
            <a:noAutofit/>
          </a:bodyPr>
          <a:lstStyle/>
          <a:p>
            <a:endParaRPr/>
          </a:p>
        </p:txBody>
      </p:sp>
      <p:sp>
        <p:nvSpPr>
          <p:cNvPr id="17" name="Текст заголовка"/>
          <p:cNvSpPr txBox="1">
            <a:spLocks noGrp="1"/>
          </p:cNvSpPr>
          <p:nvPr>
            <p:ph type="title"/>
          </p:nvPr>
        </p:nvSpPr>
        <p:spPr>
          <a:xfrm>
            <a:off x="1645295" y="446484"/>
            <a:ext cx="2812852" cy="2803923"/>
          </a:xfrm>
          <a:prstGeom prst="rect">
            <a:avLst/>
          </a:prstGeom>
        </p:spPr>
        <p:txBody>
          <a:bodyPr anchor="b"/>
          <a:lstStyle>
            <a:lvl1pPr>
              <a:defRPr sz="3500"/>
            </a:lvl1pPr>
          </a:lstStyle>
          <a:p>
            <a:r>
              <a:t>Текст заголовка</a:t>
            </a:r>
          </a:p>
        </p:txBody>
      </p:sp>
      <p:sp>
        <p:nvSpPr>
          <p:cNvPr id="18" name="Уровень текста 1…"/>
          <p:cNvSpPr txBox="1">
            <a:spLocks noGrp="1"/>
          </p:cNvSpPr>
          <p:nvPr>
            <p:ph type="body" sz="quarter" idx="1"/>
          </p:nvPr>
        </p:nvSpPr>
        <p:spPr>
          <a:xfrm>
            <a:off x="1645295" y="3348633"/>
            <a:ext cx="2812852" cy="2884290"/>
          </a:xfrm>
          <a:prstGeom prst="rect">
            <a:avLst/>
          </a:prstGeom>
        </p:spPr>
        <p:txBody>
          <a:bodyPr anchor="t"/>
          <a:lstStyle>
            <a:lvl1pPr marL="0" indent="0" algn="ctr">
              <a:spcBef>
                <a:spcPts val="0"/>
              </a:spcBef>
              <a:buSzTx/>
              <a:buNone/>
              <a:defRPr sz="1800"/>
            </a:lvl1pPr>
            <a:lvl2pPr marL="0" indent="96012" algn="ctr">
              <a:spcBef>
                <a:spcPts val="0"/>
              </a:spcBef>
              <a:buSzTx/>
              <a:buNone/>
              <a:defRPr sz="1800"/>
            </a:lvl2pPr>
            <a:lvl3pPr marL="0" indent="192024" algn="ctr">
              <a:spcBef>
                <a:spcPts val="0"/>
              </a:spcBef>
              <a:buSzTx/>
              <a:buNone/>
              <a:defRPr sz="1800"/>
            </a:lvl3pPr>
            <a:lvl4pPr marL="0" indent="288036" algn="ctr">
              <a:spcBef>
                <a:spcPts val="0"/>
              </a:spcBef>
              <a:buSzTx/>
              <a:buNone/>
              <a:defRPr sz="1800"/>
            </a:lvl4pPr>
            <a:lvl5pPr marL="0" indent="384048" algn="ctr">
              <a:spcBef>
                <a:spcPts val="0"/>
              </a:spcBef>
              <a:buSzTx/>
              <a:buNone/>
              <a:defRPr sz="1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4685853" y="1830586"/>
            <a:ext cx="2812852" cy="4420196"/>
          </a:xfrm>
          <a:prstGeom prst="rect">
            <a:avLst/>
          </a:prstGeom>
        </p:spPr>
        <p:txBody>
          <a:bodyPr lIns="38404" tIns="19202" rIns="38404" bIns="19202"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1645295" y="1830586"/>
            <a:ext cx="2812852" cy="4420196"/>
          </a:xfrm>
          <a:prstGeom prst="rect">
            <a:avLst/>
          </a:prstGeom>
        </p:spPr>
        <p:txBody>
          <a:bodyPr/>
          <a:lstStyle>
            <a:lvl1pPr marL="195453" indent="-195453">
              <a:spcBef>
                <a:spcPts val="1890"/>
              </a:spcBef>
              <a:defRPr sz="1600"/>
            </a:lvl1pPr>
            <a:lvl2pPr marL="339471" indent="-195453">
              <a:spcBef>
                <a:spcPts val="1890"/>
              </a:spcBef>
              <a:defRPr sz="1600"/>
            </a:lvl2pPr>
            <a:lvl3pPr marL="483489" indent="-195453">
              <a:spcBef>
                <a:spcPts val="1890"/>
              </a:spcBef>
              <a:defRPr sz="1600"/>
            </a:lvl3pPr>
            <a:lvl4pPr marL="627507" indent="-195453">
              <a:spcBef>
                <a:spcPts val="1890"/>
              </a:spcBef>
              <a:defRPr sz="1600"/>
            </a:lvl4pPr>
            <a:lvl5pPr marL="771525" indent="-195453">
              <a:spcBef>
                <a:spcPts val="1890"/>
              </a:spcBef>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1645295" y="892969"/>
            <a:ext cx="5853410" cy="5072063"/>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Фото — 3 шт.">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4685853" y="3580805"/>
            <a:ext cx="2812852" cy="2652118"/>
          </a:xfrm>
          <a:prstGeom prst="rect">
            <a:avLst/>
          </a:prstGeom>
        </p:spPr>
        <p:txBody>
          <a:bodyPr lIns="38404" tIns="19202" rIns="38404" bIns="19202" anchor="t">
            <a:noAutofit/>
          </a:bodyPr>
          <a:lstStyle/>
          <a:p>
            <a:endParaRPr/>
          </a:p>
        </p:txBody>
      </p:sp>
      <p:sp>
        <p:nvSpPr>
          <p:cNvPr id="36" name="Изображение"/>
          <p:cNvSpPr>
            <a:spLocks noGrp="1"/>
          </p:cNvSpPr>
          <p:nvPr>
            <p:ph type="pic" sz="quarter" idx="14"/>
          </p:nvPr>
        </p:nvSpPr>
        <p:spPr>
          <a:xfrm>
            <a:off x="4689133" y="625078"/>
            <a:ext cx="2812852" cy="2652118"/>
          </a:xfrm>
          <a:prstGeom prst="rect">
            <a:avLst/>
          </a:prstGeom>
        </p:spPr>
        <p:txBody>
          <a:bodyPr lIns="38404" tIns="19202" rIns="38404" bIns="19202" anchor="t">
            <a:noAutofit/>
          </a:bodyPr>
          <a:lstStyle/>
          <a:p>
            <a:endParaRPr/>
          </a:p>
        </p:txBody>
      </p:sp>
      <p:sp>
        <p:nvSpPr>
          <p:cNvPr id="37" name="Изображение"/>
          <p:cNvSpPr>
            <a:spLocks noGrp="1"/>
          </p:cNvSpPr>
          <p:nvPr>
            <p:ph type="pic" sz="half" idx="15"/>
          </p:nvPr>
        </p:nvSpPr>
        <p:spPr>
          <a:xfrm>
            <a:off x="1645295" y="625078"/>
            <a:ext cx="2812852" cy="5607844"/>
          </a:xfrm>
          <a:prstGeom prst="rect">
            <a:avLst/>
          </a:prstGeom>
        </p:spPr>
        <p:txBody>
          <a:bodyPr lIns="38404" tIns="19202" rIns="38404" bIns="19202"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1812727" y="4473773"/>
            <a:ext cx="5518547" cy="260649"/>
          </a:xfrm>
          <a:prstGeom prst="rect">
            <a:avLst/>
          </a:prstGeom>
        </p:spPr>
        <p:txBody>
          <a:bodyPr anchor="t">
            <a:spAutoFit/>
          </a:bodyPr>
          <a:lstStyle>
            <a:lvl1pPr marL="0" indent="0" algn="ctr">
              <a:spcBef>
                <a:spcPts val="0"/>
              </a:spcBef>
              <a:buSzTx/>
              <a:buNone/>
              <a:defRPr sz="13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1812727" y="3041903"/>
            <a:ext cx="5518547" cy="399148"/>
          </a:xfrm>
          <a:prstGeom prst="rect">
            <a:avLst/>
          </a:prstGeom>
        </p:spPr>
        <p:txBody>
          <a:bodyPr>
            <a:spAutoFit/>
          </a:bodyPr>
          <a:lstStyle>
            <a:lvl1pPr marL="0" indent="0" algn="ctr">
              <a:spcBef>
                <a:spcPts val="0"/>
              </a:spcBef>
              <a:buSzTx/>
              <a:buNone/>
              <a:defRPr sz="2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1143000" y="0"/>
            <a:ext cx="6858000" cy="6858000"/>
          </a:xfrm>
          <a:prstGeom prst="rect">
            <a:avLst/>
          </a:prstGeom>
        </p:spPr>
        <p:txBody>
          <a:bodyPr lIns="38404" tIns="19202" rIns="38404" bIns="19202"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45295" y="312539"/>
            <a:ext cx="5853410"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004" tIns="30004" rIns="30004" bIns="30004" anchor="ctr">
            <a:normAutofit/>
          </a:bodyPr>
          <a:lstStyle/>
          <a:p>
            <a:r>
              <a:t>Текст заголовка</a:t>
            </a:r>
          </a:p>
        </p:txBody>
      </p:sp>
      <p:sp>
        <p:nvSpPr>
          <p:cNvPr id="3" name="Уровень текста 1…"/>
          <p:cNvSpPr txBox="1">
            <a:spLocks noGrp="1"/>
          </p:cNvSpPr>
          <p:nvPr>
            <p:ph type="body" idx="1"/>
          </p:nvPr>
        </p:nvSpPr>
        <p:spPr>
          <a:xfrm>
            <a:off x="1645295" y="1830586"/>
            <a:ext cx="5853410" cy="4420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004" tIns="30004" rIns="30004" bIns="30004"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4459808" y="6505277"/>
            <a:ext cx="217689" cy="214482"/>
          </a:xfrm>
          <a:prstGeom prst="rect">
            <a:avLst/>
          </a:prstGeom>
          <a:ln w="12700">
            <a:miter lim="400000"/>
          </a:ln>
        </p:spPr>
        <p:txBody>
          <a:bodyPr wrap="none" lIns="30004" tIns="30004" rIns="30004" bIns="30004">
            <a:spAutoFit/>
          </a:bodyPr>
          <a:lstStyle>
            <a:lvl1pPr>
              <a:defRPr sz="10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3" r:id="rId11"/>
  </p:sldLayoutIdLst>
  <p:transition spd="med"/>
  <p:hf hdr="0" ftr="0" dt="0"/>
  <p:txStyles>
    <p:titleStyle>
      <a:lvl1pPr marL="0" marR="0" indent="0"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1pPr>
      <a:lvl2pPr marL="0" marR="0" indent="96012"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2pPr>
      <a:lvl3pPr marL="0" marR="0" indent="192024"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3pPr>
      <a:lvl4pPr marL="0" marR="0" indent="288036"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4pPr>
      <a:lvl5pPr marL="0" marR="0" indent="384048"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5pPr>
      <a:lvl6pPr marL="0" marR="0" indent="480060"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6pPr>
      <a:lvl7pPr marL="0" marR="0" indent="576072"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7pPr>
      <a:lvl8pPr marL="0" marR="0" indent="672084"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8pPr>
      <a:lvl9pPr marL="0" marR="0" indent="768096"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9pPr>
    </p:titleStyle>
    <p:bodyStyle>
      <a:lvl1pPr marL="25929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1pPr>
      <a:lvl2pPr marL="44598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2pPr>
      <a:lvl3pPr marL="63267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3pPr>
      <a:lvl4pPr marL="81936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4pPr>
      <a:lvl5pPr marL="100605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5pPr>
      <a:lvl6pPr marL="119274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6pPr>
      <a:lvl7pPr marL="137943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7pPr>
      <a:lvl8pPr marL="156612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8pPr>
      <a:lvl9pPr marL="175281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1pPr>
      <a:lvl2pPr marL="0" marR="0" indent="96012"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2pPr>
      <a:lvl3pPr marL="0" marR="0" indent="192024"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3pPr>
      <a:lvl4pPr marL="0" marR="0" indent="288036"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4pPr>
      <a:lvl5pPr marL="0" marR="0" indent="384048"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5pPr>
      <a:lvl6pPr marL="0" marR="0" indent="480060"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6pPr>
      <a:lvl7pPr marL="0" marR="0" indent="576072"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7pPr>
      <a:lvl8pPr marL="0" marR="0" indent="672084"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8pPr>
      <a:lvl9pPr marL="0" marR="0" indent="768096"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defRPr sz="1266"/>
            </a:lvl1pPr>
          </a:lstStyle>
          <a:p>
            <a:fld id="{86CB4B4D-7CA3-9044-876B-883B54F8677D}" type="slidenum">
              <a:rPr/>
              <a:pPr/>
              <a:t>‹#›</a:t>
            </a:fld>
            <a:endParaRPr/>
          </a:p>
        </p:txBody>
      </p:sp>
    </p:spTree>
    <p:extLst>
      <p:ext uri="{BB962C8B-B14F-4D97-AF65-F5344CB8AC3E}">
        <p14:creationId xmlns:p14="http://schemas.microsoft.com/office/powerpoint/2010/main" val="36418622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1pPr>
      <a:lvl2pPr marL="0" marR="0" indent="1607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2pPr>
      <a:lvl3pPr marL="0" marR="0" indent="321457"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3pPr>
      <a:lvl4pPr marL="0" marR="0" indent="482186"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4pPr>
      <a:lvl5pPr marL="0" marR="0" indent="642915"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5pPr>
      <a:lvl6pPr marL="0" marR="0" indent="803643"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6pPr>
      <a:lvl7pPr marL="0" marR="0" indent="964372"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7pPr>
      <a:lvl8pPr marL="0" marR="0" indent="1125101"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8pPr>
      <a:lvl9pPr marL="0" marR="0" indent="1285829"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5" Type="http://schemas.openxmlformats.org/officeDocument/2006/relationships/image" Target="../media/image12.jpeg"/><Relationship Id="rId10" Type="http://schemas.openxmlformats.org/officeDocument/2006/relationships/diagramData" Target="../diagrams/data5.xml"/><Relationship Id="rId4" Type="http://schemas.openxmlformats.org/officeDocument/2006/relationships/image" Target="../media/image11.jpeg"/><Relationship Id="rId9" Type="http://schemas.microsoft.com/office/2007/relationships/diagramDrawing" Target="../diagrams/drawing4.xml"/><Relationship Id="rId14" Type="http://schemas.microsoft.com/office/2007/relationships/diagramDrawing" Target="../diagrams/drawing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 name="Линия"/>
          <p:cNvSpPr/>
          <p:nvPr/>
        </p:nvSpPr>
        <p:spPr>
          <a:xfrm flipV="1">
            <a:off x="3888879" y="802083"/>
            <a:ext cx="0" cy="1388675"/>
          </a:xfrm>
          <a:prstGeom prst="line">
            <a:avLst/>
          </a:prstGeom>
          <a:ln w="12700">
            <a:solidFill>
              <a:srgbClr val="FFFFFF"/>
            </a:solidFill>
            <a:miter lim="400000"/>
          </a:ln>
        </p:spPr>
        <p:txBody>
          <a:bodyPr lIns="30004" tIns="30004" rIns="30004" bIns="30004" anchor="ctr"/>
          <a:lstStyle/>
          <a:p>
            <a:pPr>
              <a:defRPr sz="3200"/>
            </a:pPr>
            <a:endParaRPr/>
          </a:p>
        </p:txBody>
      </p:sp>
      <p:sp>
        <p:nvSpPr>
          <p:cNvPr id="54" name="Название подразделения,  лаборатории, факультета и т.д."/>
          <p:cNvSpPr txBox="1"/>
          <p:nvPr/>
        </p:nvSpPr>
        <p:spPr>
          <a:xfrm>
            <a:off x="2915816" y="713601"/>
            <a:ext cx="5224526" cy="553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004" tIns="30004" rIns="30004" bIns="30004" anchor="ctr">
            <a:spAutoFit/>
          </a:bodyPr>
          <a:lstStyle/>
          <a:p>
            <a:pPr algn="l">
              <a:defRPr sz="4200">
                <a:solidFill>
                  <a:srgbClr val="253957"/>
                </a:solidFill>
                <a:latin typeface="+mn-lt"/>
                <a:ea typeface="+mn-ea"/>
                <a:cs typeface="+mn-cs"/>
                <a:sym typeface="Arial Narrow"/>
              </a:defRPr>
            </a:pPr>
            <a:r>
              <a:rPr lang="ru-RU" sz="1600" dirty="0"/>
              <a:t>Центр финансово-экономических решений в образовании Института образования НИУ ВШЭ</a:t>
            </a:r>
            <a:endParaRPr sz="1600" dirty="0"/>
          </a:p>
        </p:txBody>
      </p:sp>
      <p:sp>
        <p:nvSpPr>
          <p:cNvPr id="55" name="Москва, 2017"/>
          <p:cNvSpPr txBox="1"/>
          <p:nvPr/>
        </p:nvSpPr>
        <p:spPr>
          <a:xfrm>
            <a:off x="2668842" y="5975110"/>
            <a:ext cx="5935605" cy="2298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004" tIns="30004" rIns="30004" bIns="30004" anchor="ctr">
            <a:spAutoFit/>
          </a:bodyPr>
          <a:lstStyle>
            <a:lvl1pPr algn="l" defTabSz="642937">
              <a:defRPr sz="2800">
                <a:solidFill>
                  <a:srgbClr val="253957"/>
                </a:solidFill>
                <a:latin typeface="+mn-lt"/>
                <a:ea typeface="+mn-ea"/>
                <a:cs typeface="+mn-cs"/>
                <a:sym typeface="Arial Narrow"/>
              </a:defRPr>
            </a:lvl1pPr>
          </a:lstStyle>
          <a:p>
            <a:pPr algn="ctr"/>
            <a:r>
              <a:rPr lang="ru-RU" sz="1100" dirty="0"/>
              <a:t>г. Москва</a:t>
            </a:r>
            <a:r>
              <a:rPr sz="1100" dirty="0"/>
              <a:t>, </a:t>
            </a:r>
            <a:r>
              <a:rPr lang="en-US" sz="1100" dirty="0"/>
              <a:t>2020 </a:t>
            </a:r>
            <a:r>
              <a:rPr lang="ru-RU" sz="1100" dirty="0"/>
              <a:t>г.</a:t>
            </a:r>
            <a:endParaRPr sz="1100" dirty="0"/>
          </a:p>
        </p:txBody>
      </p:sp>
      <p:pic>
        <p:nvPicPr>
          <p:cNvPr id="56" name="Изображение" descr="Изображение"/>
          <p:cNvPicPr>
            <a:picLocks noChangeAspect="1"/>
          </p:cNvPicPr>
          <p:nvPr/>
        </p:nvPicPr>
        <p:blipFill>
          <a:blip r:embed="rId2" cstate="print"/>
          <a:stretch>
            <a:fillRect/>
          </a:stretch>
        </p:blipFill>
        <p:spPr>
          <a:xfrm>
            <a:off x="458239" y="665370"/>
            <a:ext cx="1377457" cy="1322774"/>
          </a:xfrm>
          <a:prstGeom prst="rect">
            <a:avLst/>
          </a:prstGeom>
          <a:ln w="12700">
            <a:miter lim="400000"/>
          </a:ln>
        </p:spPr>
      </p:pic>
      <p:sp>
        <p:nvSpPr>
          <p:cNvPr id="8" name="TextBox 7"/>
          <p:cNvSpPr txBox="1"/>
          <p:nvPr/>
        </p:nvSpPr>
        <p:spPr>
          <a:xfrm>
            <a:off x="2411760" y="1811015"/>
            <a:ext cx="6192688" cy="18678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defTabSz="821531">
              <a:defRPr sz="3600" b="1">
                <a:solidFill>
                  <a:schemeClr val="accent1">
                    <a:lumMod val="50000"/>
                  </a:schemeClr>
                </a:solidFill>
                <a:latin typeface="+mn-lt"/>
                <a:ea typeface="Times New Roman"/>
                <a:cs typeface="Times New Roman"/>
              </a:defRPr>
            </a:lvl1pPr>
          </a:lstStyle>
          <a:p>
            <a:pPr algn="l"/>
            <a:r>
              <a:rPr lang="ru-RU" sz="2800" dirty="0"/>
              <a:t>Модели финансового обеспечения сетевого взаимодействия в образовании (в условиях "распаковки" образовательных программ)</a:t>
            </a:r>
            <a:endParaRPr lang="ru-RU" sz="1600" dirty="0"/>
          </a:p>
        </p:txBody>
      </p:sp>
      <p:sp>
        <p:nvSpPr>
          <p:cNvPr id="9" name="Очень крутой подзаголовок презентации"/>
          <p:cNvSpPr txBox="1"/>
          <p:nvPr/>
        </p:nvSpPr>
        <p:spPr>
          <a:xfrm>
            <a:off x="5004048" y="4442981"/>
            <a:ext cx="3816424" cy="586622"/>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30004" tIns="30004" rIns="30004" bIns="30004"/>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marL="0" marR="0" indent="0"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1pPr>
            <a:lvl2pPr marL="0" marR="0" indent="96012"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2pPr>
            <a:lvl3pPr marL="0" marR="0" indent="192024"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3pPr>
            <a:lvl4pPr marL="0" marR="0" indent="288036"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4pPr>
            <a:lvl5pPr marL="0" marR="0" indent="384048"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5pPr>
            <a:lvl6pPr marL="0" marR="0" indent="480060"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6pPr>
            <a:lvl7pPr marL="0" marR="0" indent="576072"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7pPr>
            <a:lvl8pPr marL="0" marR="0" indent="672084"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8pPr>
            <a:lvl9pPr marL="0" marR="0" indent="768096"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9pPr>
          </a:lstStyle>
          <a:p>
            <a:pPr algn="r"/>
            <a:endParaRPr lang="ru-RU" sz="1200" dirty="0">
              <a:solidFill>
                <a:schemeClr val="accent1">
                  <a:lumMod val="50000"/>
                </a:schemeClr>
              </a:solidFill>
              <a:latin typeface="+mn-lt"/>
            </a:endParaRPr>
          </a:p>
          <a:p>
            <a:pPr algn="r"/>
            <a:r>
              <a:rPr lang="ru-RU" sz="1200" dirty="0">
                <a:solidFill>
                  <a:schemeClr val="accent1">
                    <a:lumMod val="50000"/>
                  </a:schemeClr>
                </a:solidFill>
                <a:latin typeface="+mn-lt"/>
              </a:rPr>
              <a:t>Абанкина Ирина Всеволодовна</a:t>
            </a:r>
          </a:p>
          <a:p>
            <a:pPr algn="r"/>
            <a:r>
              <a:rPr lang="ru-RU" sz="1200" dirty="0">
                <a:solidFill>
                  <a:schemeClr val="accent1">
                    <a:lumMod val="50000"/>
                  </a:schemeClr>
                </a:solidFill>
                <a:latin typeface="+mn-lt"/>
              </a:rPr>
              <a:t>Кравченко Иван Александрович</a:t>
            </a:r>
          </a:p>
          <a:p>
            <a:pPr algn="r"/>
            <a:r>
              <a:rPr lang="ru-RU" sz="1200" dirty="0">
                <a:solidFill>
                  <a:schemeClr val="accent1">
                    <a:lumMod val="50000"/>
                  </a:schemeClr>
                </a:solidFill>
                <a:latin typeface="+mn-lt"/>
              </a:rPr>
              <a:t>Центр финансово-экономических решений в образовании Института образования НИУ ВШЭ</a:t>
            </a:r>
          </a:p>
          <a:p>
            <a:pPr algn="r"/>
            <a:r>
              <a:rPr lang="ru-RU" sz="1200" dirty="0">
                <a:solidFill>
                  <a:schemeClr val="accent1">
                    <a:lumMod val="50000"/>
                  </a:schemeClr>
                </a:solidFill>
                <a:latin typeface="+mn-lt"/>
              </a:rPr>
              <a:t> </a:t>
            </a:r>
            <a:endParaRPr sz="1200" dirty="0">
              <a:solidFill>
                <a:schemeClr val="accent1">
                  <a:lumMod val="50000"/>
                </a:schemeClr>
              </a:solidFill>
              <a:latin typeface="+mn-l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62880" y="476672"/>
            <a:ext cx="8229600" cy="576064"/>
          </a:xfrm>
        </p:spPr>
        <p:txBody>
          <a:bodyPr vert="horz" lIns="91440" tIns="45720" rIns="91440" bIns="45720" rtlCol="0" anchor="ctr">
            <a:noAutofit/>
          </a:bodyPr>
          <a:lstStyle/>
          <a:p>
            <a:r>
              <a:rPr lang="ru-RU" sz="1900" b="1" dirty="0">
                <a:solidFill>
                  <a:srgbClr val="002060"/>
                </a:solidFill>
                <a:latin typeface="+mn-lt"/>
                <a:cs typeface="Arial" panose="020B0604020202020204" pitchFamily="34" charset="0"/>
              </a:rPr>
              <a:t>Реализация образовательных программ в форме сетевого взаимодействия (текущая редакция Закона об образовании)</a:t>
            </a:r>
          </a:p>
        </p:txBody>
      </p:sp>
      <p:sp>
        <p:nvSpPr>
          <p:cNvPr id="6" name="Линия"/>
          <p:cNvSpPr/>
          <p:nvPr/>
        </p:nvSpPr>
        <p:spPr>
          <a:xfrm>
            <a:off x="1187624" y="112474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3" cstate="print"/>
          <a:stretch>
            <a:fillRect/>
          </a:stretch>
        </p:blipFill>
        <p:spPr>
          <a:xfrm>
            <a:off x="227928" y="137127"/>
            <a:ext cx="699585" cy="699585"/>
          </a:xfrm>
          <a:prstGeom prst="rect">
            <a:avLst/>
          </a:prstGeom>
          <a:ln w="12700">
            <a:miter lim="400000"/>
          </a:ln>
        </p:spPr>
      </p:pic>
      <p:sp>
        <p:nvSpPr>
          <p:cNvPr id="2" name="Скругленный прямоугольник 1"/>
          <p:cNvSpPr/>
          <p:nvPr/>
        </p:nvSpPr>
        <p:spPr>
          <a:xfrm>
            <a:off x="1835694" y="2780929"/>
            <a:ext cx="7175385" cy="1224135"/>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dirty="0">
                <a:latin typeface="+mn-lt"/>
              </a:rPr>
              <a:t>Использование сетевой формы реализации образовательных программ осуществляется на основании договора между организациями, указанными в части 1 статьи 15 ФЗ -273. Для организации реализации образовательных программ с использованием сетевой формы несколькими организациями, осуществляющими образовательную деятельность, такие организации также совместно разрабатывают и утверждают образовательные программы.</a:t>
            </a:r>
          </a:p>
        </p:txBody>
      </p:sp>
      <p:sp>
        <p:nvSpPr>
          <p:cNvPr id="43" name="Скругленный прямоугольник 42"/>
          <p:cNvSpPr/>
          <p:nvPr/>
        </p:nvSpPr>
        <p:spPr>
          <a:xfrm>
            <a:off x="88737" y="2780928"/>
            <a:ext cx="1440160" cy="1224135"/>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400" dirty="0">
                <a:solidFill>
                  <a:srgbClr val="002060"/>
                </a:solidFill>
                <a:ea typeface="+mj-ea"/>
                <a:cs typeface="+mj-cs"/>
              </a:rPr>
              <a:t>П.2 Статьи 15 273-ФЗ «Об образовании»</a:t>
            </a:r>
            <a:endParaRPr lang="en-US" sz="1400" dirty="0">
              <a:solidFill>
                <a:srgbClr val="002060"/>
              </a:solidFill>
              <a:ea typeface="+mj-ea"/>
              <a:cs typeface="+mj-cs"/>
            </a:endParaRPr>
          </a:p>
          <a:p>
            <a:pPr marL="0" marR="0" indent="0" algn="ctr" defTabSz="821531"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ea typeface="+mj-ea"/>
                <a:cs typeface="+mj-cs"/>
                <a:sym typeface="Helvetica Light"/>
              </a:rPr>
              <a:t>(</a:t>
            </a:r>
            <a:r>
              <a:rPr kumimoji="0" lang="ru-RU" sz="1400" b="0" i="0" u="none" strike="noStrike" cap="none" spc="0" normalizeH="0" baseline="0" dirty="0">
                <a:ln>
                  <a:noFill/>
                </a:ln>
                <a:solidFill>
                  <a:srgbClr val="002060"/>
                </a:solidFill>
                <a:effectLst/>
                <a:uFillTx/>
                <a:ea typeface="+mj-ea"/>
                <a:cs typeface="+mj-cs"/>
                <a:sym typeface="Helvetica Light"/>
              </a:rPr>
              <a:t>текущая</a:t>
            </a:r>
            <a:r>
              <a:rPr kumimoji="0" lang="ru-RU" sz="1400" b="0" i="0" u="none" strike="noStrike" cap="none" spc="0" normalizeH="0" dirty="0">
                <a:ln>
                  <a:noFill/>
                </a:ln>
                <a:solidFill>
                  <a:srgbClr val="002060"/>
                </a:solidFill>
                <a:effectLst/>
                <a:uFillTx/>
                <a:ea typeface="+mj-ea"/>
                <a:cs typeface="+mj-cs"/>
                <a:sym typeface="Helvetica Light"/>
              </a:rPr>
              <a:t> редакция)</a:t>
            </a:r>
            <a:endParaRPr kumimoji="0" lang="ru-RU" sz="1400" b="0" i="0" u="none" strike="noStrike" cap="none" spc="0" normalizeH="0" baseline="0" dirty="0">
              <a:ln>
                <a:noFill/>
              </a:ln>
              <a:solidFill>
                <a:srgbClr val="002060"/>
              </a:solidFill>
              <a:effectLst/>
              <a:uFillTx/>
              <a:ea typeface="+mj-ea"/>
              <a:cs typeface="+mj-cs"/>
              <a:sym typeface="Helvetica Light"/>
            </a:endParaRPr>
          </a:p>
        </p:txBody>
      </p:sp>
      <p:sp>
        <p:nvSpPr>
          <p:cNvPr id="48" name="Скругленный прямоугольник 47"/>
          <p:cNvSpPr/>
          <p:nvPr/>
        </p:nvSpPr>
        <p:spPr>
          <a:xfrm>
            <a:off x="2733631" y="4077072"/>
            <a:ext cx="6277449" cy="933676"/>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dirty="0" smtClean="0"/>
              <a:t>Контрагент по договору о сетевом взаимодействии - организация</a:t>
            </a:r>
            <a:r>
              <a:rPr lang="ru-RU" sz="1400" dirty="0"/>
              <a:t>, имеющая право реализовать образовательные программы </a:t>
            </a:r>
            <a:r>
              <a:rPr lang="ru-RU" sz="1400" dirty="0" smtClean="0"/>
              <a:t>соответствующего уровня образования </a:t>
            </a:r>
            <a:r>
              <a:rPr lang="ru-RU" sz="1400" dirty="0"/>
              <a:t>и имеющая лицензию на осуществление образовательной деятельности по образовательным программам соответствующего уровня</a:t>
            </a:r>
          </a:p>
        </p:txBody>
      </p:sp>
      <p:sp>
        <p:nvSpPr>
          <p:cNvPr id="51" name="Скругленный прямоугольник 50"/>
          <p:cNvSpPr/>
          <p:nvPr/>
        </p:nvSpPr>
        <p:spPr>
          <a:xfrm>
            <a:off x="2987824" y="5085184"/>
            <a:ext cx="6037824" cy="1008112"/>
          </a:xfrm>
          <a:prstGeom prst="round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285750" indent="-285750" defTabSz="821531">
              <a:buFontTx/>
              <a:buChar char="-"/>
            </a:pPr>
            <a:r>
              <a:rPr lang="ru-RU" sz="1400" dirty="0"/>
              <a:t>Высокие требования к партнеру;</a:t>
            </a:r>
          </a:p>
          <a:p>
            <a:pPr marL="285750" indent="-285750" defTabSz="821531">
              <a:buFontTx/>
              <a:buChar char="-"/>
            </a:pPr>
            <a:r>
              <a:rPr lang="ru-RU" sz="1400" dirty="0"/>
              <a:t>Узкий круг потенциальных партнеров для реализации сетевого взаимодействия;</a:t>
            </a:r>
          </a:p>
          <a:p>
            <a:pPr marL="285750" indent="-285750" defTabSz="821531">
              <a:buFontTx/>
              <a:buChar char="-"/>
            </a:pPr>
            <a:r>
              <a:rPr lang="ru-RU" sz="1400" dirty="0"/>
              <a:t>Сложность оформления такого взаимодействия и порядок расчета с партнером</a:t>
            </a:r>
          </a:p>
        </p:txBody>
      </p:sp>
      <p:sp>
        <p:nvSpPr>
          <p:cNvPr id="52" name="Скругленный прямоугольник 51"/>
          <p:cNvSpPr/>
          <p:nvPr/>
        </p:nvSpPr>
        <p:spPr>
          <a:xfrm>
            <a:off x="1543076" y="5085184"/>
            <a:ext cx="1129334" cy="1008112"/>
          </a:xfrm>
          <a:prstGeom prst="round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b="1" dirty="0">
                <a:solidFill>
                  <a:srgbClr val="002060"/>
                </a:solidFill>
                <a:latin typeface="+mn-lt"/>
              </a:rPr>
              <a:t>Проблемы</a:t>
            </a:r>
          </a:p>
        </p:txBody>
      </p:sp>
      <p:sp>
        <p:nvSpPr>
          <p:cNvPr id="3" name="Номер слайда 2"/>
          <p:cNvSpPr>
            <a:spLocks noGrp="1"/>
          </p:cNvSpPr>
          <p:nvPr>
            <p:ph type="sldNum" sz="quarter" idx="2"/>
          </p:nvPr>
        </p:nvSpPr>
        <p:spPr/>
        <p:txBody>
          <a:bodyPr/>
          <a:lstStyle/>
          <a:p>
            <a:fld id="{86CB4B4D-7CA3-9044-876B-883B54F8677D}" type="slidenum">
              <a:rPr lang="ru-RU" smtClean="0"/>
              <a:pPr/>
              <a:t>10</a:t>
            </a:fld>
            <a:endParaRPr lang="ru-RU"/>
          </a:p>
        </p:txBody>
      </p:sp>
      <p:sp>
        <p:nvSpPr>
          <p:cNvPr id="14" name="Скругленный прямоугольник 13"/>
          <p:cNvSpPr/>
          <p:nvPr/>
        </p:nvSpPr>
        <p:spPr>
          <a:xfrm>
            <a:off x="1187624" y="4077073"/>
            <a:ext cx="1113960" cy="933676"/>
          </a:xfrm>
          <a:prstGeom prst="roundRect">
            <a:avLst/>
          </a:prstGeom>
          <a:solidFill>
            <a:srgbClr val="A8DA7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b="1" dirty="0" smtClean="0">
                <a:solidFill>
                  <a:srgbClr val="002060"/>
                </a:solidFill>
                <a:ea typeface="+mj-ea"/>
                <a:cs typeface="+mj-cs"/>
              </a:rPr>
              <a:t>Важно</a:t>
            </a:r>
            <a:endParaRPr kumimoji="0" lang="ru-RU" sz="1600" b="1" i="0" u="none" strike="noStrike" cap="none" spc="0" normalizeH="0" baseline="0" dirty="0">
              <a:ln>
                <a:noFill/>
              </a:ln>
              <a:solidFill>
                <a:srgbClr val="002060"/>
              </a:solidFill>
              <a:effectLst/>
              <a:uFillTx/>
              <a:ea typeface="+mj-ea"/>
              <a:cs typeface="+mj-cs"/>
              <a:sym typeface="Helvetica Light"/>
            </a:endParaRPr>
          </a:p>
        </p:txBody>
      </p:sp>
      <p:sp>
        <p:nvSpPr>
          <p:cNvPr id="15" name="Скругленный прямоугольник 14"/>
          <p:cNvSpPr/>
          <p:nvPr/>
        </p:nvSpPr>
        <p:spPr>
          <a:xfrm>
            <a:off x="1835694" y="1340768"/>
            <a:ext cx="7175385" cy="1347518"/>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В реализации образовательных программ с использованием сетевой формы наряду с организациями, осуществляющими образовательную деятельность, также могут участвовать научные организации, медицинские организации, организации культуры, физкультурно-спортивные и иные организации, обладающие ресурсами, необходимыми для осуществления обучения, проведения учебной и производственной практики и осуществления иных видов учебной деятельности, предусмотренных соответствующей образовательной программой.</a:t>
            </a:r>
          </a:p>
        </p:txBody>
      </p:sp>
      <p:sp>
        <p:nvSpPr>
          <p:cNvPr id="16" name="Скругленный прямоугольник 15"/>
          <p:cNvSpPr/>
          <p:nvPr/>
        </p:nvSpPr>
        <p:spPr>
          <a:xfrm>
            <a:off x="62815" y="1340768"/>
            <a:ext cx="1440160" cy="1347518"/>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400" dirty="0">
                <a:solidFill>
                  <a:srgbClr val="002060"/>
                </a:solidFill>
                <a:ea typeface="+mj-ea"/>
                <a:cs typeface="+mj-cs"/>
              </a:rPr>
              <a:t>П.1 Статьи 15 273-ФЗ «Об образовании»</a:t>
            </a:r>
            <a:endParaRPr lang="en-US" sz="1400" dirty="0">
              <a:solidFill>
                <a:srgbClr val="002060"/>
              </a:solidFill>
              <a:ea typeface="+mj-ea"/>
              <a:cs typeface="+mj-cs"/>
            </a:endParaRPr>
          </a:p>
          <a:p>
            <a:pPr marL="0" marR="0" indent="0" algn="ctr" defTabSz="821531"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ea typeface="+mj-ea"/>
                <a:cs typeface="+mj-cs"/>
                <a:sym typeface="Helvetica Light"/>
              </a:rPr>
              <a:t>(</a:t>
            </a:r>
            <a:r>
              <a:rPr kumimoji="0" lang="ru-RU" sz="1400" b="0" i="0" u="none" strike="noStrike" cap="none" spc="0" normalizeH="0" baseline="0" dirty="0">
                <a:ln>
                  <a:noFill/>
                </a:ln>
                <a:solidFill>
                  <a:srgbClr val="002060"/>
                </a:solidFill>
                <a:effectLst/>
                <a:uFillTx/>
                <a:ea typeface="+mj-ea"/>
                <a:cs typeface="+mj-cs"/>
                <a:sym typeface="Helvetica Light"/>
              </a:rPr>
              <a:t>текущая</a:t>
            </a:r>
            <a:r>
              <a:rPr kumimoji="0" lang="ru-RU" sz="1400" b="0" i="0" u="none" strike="noStrike" cap="none" spc="0" normalizeH="0" dirty="0">
                <a:ln>
                  <a:noFill/>
                </a:ln>
                <a:solidFill>
                  <a:srgbClr val="002060"/>
                </a:solidFill>
                <a:effectLst/>
                <a:uFillTx/>
                <a:ea typeface="+mj-ea"/>
                <a:cs typeface="+mj-cs"/>
                <a:sym typeface="Helvetica Light"/>
              </a:rPr>
              <a:t> редакция)</a:t>
            </a:r>
            <a:endParaRPr kumimoji="0" lang="ru-RU" sz="1400" b="0" i="0" u="none" strike="noStrike" cap="none" spc="0" normalizeH="0" baseline="0" dirty="0">
              <a:ln>
                <a:noFill/>
              </a:ln>
              <a:solidFill>
                <a:srgbClr val="002060"/>
              </a:solidFill>
              <a:effectLst/>
              <a:uFillTx/>
              <a:ea typeface="+mj-ea"/>
              <a:cs typeface="+mj-cs"/>
              <a:sym typeface="Helvetica Light"/>
            </a:endParaRPr>
          </a:p>
        </p:txBody>
      </p:sp>
      <p:sp>
        <p:nvSpPr>
          <p:cNvPr id="17" name="Название подразделения, лаборатории, факультета и т.д.">
            <a:extLst>
              <a:ext uri="{FF2B5EF4-FFF2-40B4-BE49-F238E27FC236}">
                <a16:creationId xmlns:a16="http://schemas.microsoft.com/office/drawing/2014/main" xmlns="" id="{7C00022B-06CC-4B0E-9C22-E5E34A8861F7}"/>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11403394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62880" y="476672"/>
            <a:ext cx="8229600" cy="576064"/>
          </a:xfrm>
        </p:spPr>
        <p:txBody>
          <a:bodyPr vert="horz" lIns="91440" tIns="45720" rIns="91440" bIns="45720" rtlCol="0" anchor="ctr">
            <a:noAutofit/>
          </a:bodyPr>
          <a:lstStyle/>
          <a:p>
            <a:r>
              <a:rPr lang="ru-RU" sz="1900" b="1" dirty="0">
                <a:solidFill>
                  <a:srgbClr val="002060"/>
                </a:solidFill>
                <a:latin typeface="+mn-lt"/>
                <a:cs typeface="Arial" panose="020B0604020202020204" pitchFamily="34" charset="0"/>
              </a:rPr>
              <a:t>Реализация образовательных программ в форме сетевого взаимодействия (новая редакция Закона об образовании)</a:t>
            </a:r>
          </a:p>
        </p:txBody>
      </p:sp>
      <p:sp>
        <p:nvSpPr>
          <p:cNvPr id="6" name="Линия"/>
          <p:cNvSpPr/>
          <p:nvPr/>
        </p:nvSpPr>
        <p:spPr>
          <a:xfrm>
            <a:off x="1187624" y="1124744"/>
            <a:ext cx="7120222" cy="0"/>
          </a:xfrm>
          <a:prstGeom prst="line">
            <a:avLst/>
          </a:prstGeom>
          <a:ln w="12700">
            <a:solidFill>
              <a:srgbClr val="253957"/>
            </a:solidFill>
            <a:miter lim="400000"/>
          </a:ln>
        </p:spPr>
        <p:txBody>
          <a:bodyPr lIns="71437" tIns="71437" rIns="71437" bIns="71437" anchor="ctr"/>
          <a:lstStyle/>
          <a:p>
            <a:pPr>
              <a:defRPr sz="3200"/>
            </a:pPr>
            <a:endParaRPr dirty="0">
              <a:latin typeface="+mn-lt"/>
            </a:endParaRPr>
          </a:p>
        </p:txBody>
      </p:sp>
      <p:pic>
        <p:nvPicPr>
          <p:cNvPr id="8" name="Изображение" descr="Изображение"/>
          <p:cNvPicPr>
            <a:picLocks noChangeAspect="1"/>
          </p:cNvPicPr>
          <p:nvPr/>
        </p:nvPicPr>
        <p:blipFill>
          <a:blip r:embed="rId3" cstate="print"/>
          <a:stretch>
            <a:fillRect/>
          </a:stretch>
        </p:blipFill>
        <p:spPr>
          <a:xfrm>
            <a:off x="227928" y="137127"/>
            <a:ext cx="699585" cy="699585"/>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pPr/>
              <a:t>11</a:t>
            </a:fld>
            <a:endParaRPr lang="ru-RU"/>
          </a:p>
        </p:txBody>
      </p:sp>
      <p:sp>
        <p:nvSpPr>
          <p:cNvPr id="11" name="Скругленный прямоугольник 10"/>
          <p:cNvSpPr/>
          <p:nvPr/>
        </p:nvSpPr>
        <p:spPr>
          <a:xfrm>
            <a:off x="2195736" y="1416224"/>
            <a:ext cx="6696744" cy="576064"/>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обеспечивает возможность освоения обучающимся образовательной программы и (или) отдельных учебных предметов, курсов, дисциплин (модулей), практики, иных компонентов</a:t>
            </a:r>
          </a:p>
        </p:txBody>
      </p:sp>
      <p:sp>
        <p:nvSpPr>
          <p:cNvPr id="13" name="Скругленный прямоугольник 12"/>
          <p:cNvSpPr/>
          <p:nvPr/>
        </p:nvSpPr>
        <p:spPr>
          <a:xfrm>
            <a:off x="323529" y="1412776"/>
            <a:ext cx="1728191" cy="1008112"/>
          </a:xfrm>
          <a:prstGeom prst="roundRect">
            <a:avLst/>
          </a:prstGeom>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chemeClr val="bg1"/>
                </a:solidFill>
              </a:rPr>
              <a:t>Сетевая форма реализации образовательных программ</a:t>
            </a:r>
          </a:p>
        </p:txBody>
      </p:sp>
      <p:sp>
        <p:nvSpPr>
          <p:cNvPr id="14" name="Скругленный прямоугольник 13"/>
          <p:cNvSpPr/>
          <p:nvPr/>
        </p:nvSpPr>
        <p:spPr>
          <a:xfrm>
            <a:off x="323530" y="2568351"/>
            <a:ext cx="8566036" cy="792088"/>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обеспечивает возможность освоения обучающимся образовательной программы  (в том числе различного вида, уровня и (или) направленности), с использованием ресурсов нескольких организаций, осуществляющих образовательную деятельность, включая иностранные, а также при необходимости с использованием ресурсов иных организаций.</a:t>
            </a:r>
          </a:p>
        </p:txBody>
      </p:sp>
      <p:sp>
        <p:nvSpPr>
          <p:cNvPr id="15" name="Скругленный прямоугольник 14"/>
          <p:cNvSpPr/>
          <p:nvPr/>
        </p:nvSpPr>
        <p:spPr>
          <a:xfrm>
            <a:off x="2187101" y="2064295"/>
            <a:ext cx="6702463" cy="411902"/>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не требуется разработки и утверждения совместной образовательной программы</a:t>
            </a:r>
          </a:p>
        </p:txBody>
      </p:sp>
      <p:sp>
        <p:nvSpPr>
          <p:cNvPr id="16" name="Скругленный прямоугольник 15"/>
          <p:cNvSpPr/>
          <p:nvPr/>
        </p:nvSpPr>
        <p:spPr>
          <a:xfrm>
            <a:off x="323530" y="3432447"/>
            <a:ext cx="8568947" cy="759431"/>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 использование имущества государственных и муниципальных организаций организациями осуществляющими образовательную деятельность при сетевой форме реализации образовательных программ осуществляется на безвозмездной основе</a:t>
            </a:r>
          </a:p>
        </p:txBody>
      </p:sp>
      <p:sp>
        <p:nvSpPr>
          <p:cNvPr id="17" name="Скругленный прямоугольник 16"/>
          <p:cNvSpPr/>
          <p:nvPr/>
        </p:nvSpPr>
        <p:spPr>
          <a:xfrm>
            <a:off x="323530" y="4294399"/>
            <a:ext cx="1728191" cy="2018368"/>
          </a:xfrm>
          <a:prstGeom prst="roundRect">
            <a:avLst/>
          </a:prstGeom>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chemeClr val="bg1"/>
                </a:solidFill>
              </a:rPr>
              <a:t>Лицензирование образовательной деятельности</a:t>
            </a:r>
          </a:p>
        </p:txBody>
      </p:sp>
      <p:sp>
        <p:nvSpPr>
          <p:cNvPr id="18" name="Скругленный прямоугольник 17"/>
          <p:cNvSpPr/>
          <p:nvPr/>
        </p:nvSpPr>
        <p:spPr>
          <a:xfrm>
            <a:off x="2168214" y="4313523"/>
            <a:ext cx="6721350" cy="1999244"/>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В приложении к лицензии указываются сведения о </a:t>
            </a:r>
            <a:r>
              <a:rPr lang="en-US" sz="1400" dirty="0"/>
              <a:t>&lt;…&gt;</a:t>
            </a:r>
            <a:r>
              <a:rPr lang="ru-RU" sz="1400" dirty="0"/>
              <a:t>, а также адреса мест осуществления образовательной деятельности, за исключением мест осуществления образовательной деятельности по дополнительным профессиональным программам, основным программам профессионального обучения, </a:t>
            </a:r>
            <a:r>
              <a:rPr lang="ru-RU" sz="1400" dirty="0">
                <a:solidFill>
                  <a:srgbClr val="FF0000"/>
                </a:solidFill>
              </a:rPr>
              <a:t>мест осуществления образовательной деятельности при использовании сетевой формы реализации образовательных программ, мест проведения практики, практической подготовки обучающихся, государственной итоговой аттестации</a:t>
            </a:r>
          </a:p>
        </p:txBody>
      </p:sp>
      <p:sp>
        <p:nvSpPr>
          <p:cNvPr id="19" name="Название подразделения, лаборатории, факультета и т.д.">
            <a:extLst>
              <a:ext uri="{FF2B5EF4-FFF2-40B4-BE49-F238E27FC236}">
                <a16:creationId xmlns:a16="http://schemas.microsoft.com/office/drawing/2014/main" xmlns="" id="{4C0EDA19-B9D0-43CD-AD5F-28121B7F35EC}"/>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208360656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3670207" y="3283893"/>
            <a:ext cx="1584305" cy="1369243"/>
          </a:xfrm>
          <a:prstGeom prst="ellipse">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solidFill>
                  <a:schemeClr val="tx1"/>
                </a:solidFill>
              </a:rPr>
              <a:t>Организация -провайдер</a:t>
            </a:r>
          </a:p>
        </p:txBody>
      </p:sp>
      <p:sp>
        <p:nvSpPr>
          <p:cNvPr id="5" name="Стрелка вниз 4"/>
          <p:cNvSpPr/>
          <p:nvPr/>
        </p:nvSpPr>
        <p:spPr>
          <a:xfrm rot="19039765">
            <a:off x="3139640" y="2490296"/>
            <a:ext cx="216024" cy="119236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Скругленный прямоугольник 9"/>
          <p:cNvSpPr/>
          <p:nvPr/>
        </p:nvSpPr>
        <p:spPr>
          <a:xfrm>
            <a:off x="6300192" y="2050866"/>
            <a:ext cx="1872208" cy="73603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Организация реципиент </a:t>
            </a:r>
          </a:p>
        </p:txBody>
      </p:sp>
      <p:cxnSp>
        <p:nvCxnSpPr>
          <p:cNvPr id="15" name="Прямая соединительная линия 14"/>
          <p:cNvCxnSpPr>
            <a:stCxn id="10" idx="2"/>
            <a:endCxn id="16" idx="0"/>
          </p:cNvCxnSpPr>
          <p:nvPr/>
        </p:nvCxnSpPr>
        <p:spPr>
          <a:xfrm>
            <a:off x="7236296" y="2786898"/>
            <a:ext cx="996702" cy="531853"/>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519764" y="3318751"/>
            <a:ext cx="1426468" cy="830997"/>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lang="ru-RU" sz="1200" dirty="0">
                <a:solidFill>
                  <a:schemeClr val="tx1"/>
                </a:solidFill>
              </a:rPr>
              <a:t>Организация, которая нуждается в проведении онлайн обучения</a:t>
            </a:r>
          </a:p>
        </p:txBody>
      </p:sp>
      <p:sp>
        <p:nvSpPr>
          <p:cNvPr id="17" name="Скругленный прямоугольник 16"/>
          <p:cNvSpPr/>
          <p:nvPr/>
        </p:nvSpPr>
        <p:spPr>
          <a:xfrm>
            <a:off x="6309320" y="4853208"/>
            <a:ext cx="1872208" cy="73603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Организация реципиент </a:t>
            </a:r>
          </a:p>
        </p:txBody>
      </p:sp>
      <p:sp>
        <p:nvSpPr>
          <p:cNvPr id="18" name="Скругленный прямоугольник 17"/>
          <p:cNvSpPr/>
          <p:nvPr/>
        </p:nvSpPr>
        <p:spPr>
          <a:xfrm>
            <a:off x="755576" y="2090399"/>
            <a:ext cx="1872208" cy="73603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Организация реципиент </a:t>
            </a:r>
          </a:p>
        </p:txBody>
      </p:sp>
      <p:sp>
        <p:nvSpPr>
          <p:cNvPr id="19" name="Скругленный прямоугольник 18"/>
          <p:cNvSpPr/>
          <p:nvPr/>
        </p:nvSpPr>
        <p:spPr>
          <a:xfrm>
            <a:off x="685586" y="4997224"/>
            <a:ext cx="1872208" cy="73603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rPr>
              <a:t>Организация реципиент </a:t>
            </a:r>
          </a:p>
        </p:txBody>
      </p:sp>
      <p:sp>
        <p:nvSpPr>
          <p:cNvPr id="20" name="Стрелка вниз 19"/>
          <p:cNvSpPr/>
          <p:nvPr/>
        </p:nvSpPr>
        <p:spPr>
          <a:xfrm rot="13768345">
            <a:off x="3009780" y="4055076"/>
            <a:ext cx="216024" cy="117191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Стрелка вниз 20"/>
          <p:cNvSpPr/>
          <p:nvPr/>
        </p:nvSpPr>
        <p:spPr>
          <a:xfrm rot="2740069">
            <a:off x="5633378" y="2553436"/>
            <a:ext cx="216024" cy="122581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2" name="Стрелка вниз 21"/>
          <p:cNvSpPr/>
          <p:nvPr/>
        </p:nvSpPr>
        <p:spPr>
          <a:xfrm rot="7719229">
            <a:off x="5730991" y="4058007"/>
            <a:ext cx="216024" cy="104349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24" name="Прямая соединительная линия 23"/>
          <p:cNvCxnSpPr>
            <a:stCxn id="18" idx="2"/>
            <a:endCxn id="25" idx="0"/>
          </p:cNvCxnSpPr>
          <p:nvPr/>
        </p:nvCxnSpPr>
        <p:spPr>
          <a:xfrm flipH="1">
            <a:off x="1036762" y="2826431"/>
            <a:ext cx="654918" cy="563660"/>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323528" y="3390091"/>
            <a:ext cx="1426468" cy="830997"/>
          </a:xfrm>
          <a:prstGeom prst="rect">
            <a:avLst/>
          </a:prstGeom>
          <a:ln w="6350"/>
        </p:spPr>
        <p:style>
          <a:lnRef idx="2">
            <a:schemeClr val="dk1"/>
          </a:lnRef>
          <a:fillRef idx="1">
            <a:schemeClr val="lt1"/>
          </a:fillRef>
          <a:effectRef idx="0">
            <a:schemeClr val="dk1"/>
          </a:effectRef>
          <a:fontRef idx="minor">
            <a:schemeClr val="dk1"/>
          </a:fontRef>
        </p:style>
        <p:txBody>
          <a:bodyPr wrap="square" rtlCol="0">
            <a:spAutoFit/>
          </a:bodyPr>
          <a:lstStyle/>
          <a:p>
            <a:r>
              <a:rPr lang="ru-RU" sz="1200" dirty="0">
                <a:solidFill>
                  <a:schemeClr val="tx1"/>
                </a:solidFill>
              </a:rPr>
              <a:t>Организация, которая нуждается в проведении онлайн обучения</a:t>
            </a:r>
          </a:p>
        </p:txBody>
      </p:sp>
      <p:cxnSp>
        <p:nvCxnSpPr>
          <p:cNvPr id="27" name="Прямая соединительная линия 26"/>
          <p:cNvCxnSpPr>
            <a:stCxn id="25" idx="2"/>
            <a:endCxn id="19" idx="0"/>
          </p:cNvCxnSpPr>
          <p:nvPr/>
        </p:nvCxnSpPr>
        <p:spPr>
          <a:xfrm>
            <a:off x="1036762" y="4221088"/>
            <a:ext cx="584928" cy="776136"/>
          </a:xfrm>
          <a:prstGeom prst="line">
            <a:avLst/>
          </a:prstGeom>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a:stCxn id="16" idx="2"/>
            <a:endCxn id="17" idx="0"/>
          </p:cNvCxnSpPr>
          <p:nvPr/>
        </p:nvCxnSpPr>
        <p:spPr>
          <a:xfrm flipH="1">
            <a:off x="7245424" y="4149748"/>
            <a:ext cx="987574" cy="703460"/>
          </a:xfrm>
          <a:prstGeom prst="line">
            <a:avLst/>
          </a:prstGeom>
        </p:spPr>
        <p:style>
          <a:lnRef idx="1">
            <a:schemeClr val="dk1"/>
          </a:lnRef>
          <a:fillRef idx="0">
            <a:schemeClr val="dk1"/>
          </a:fillRef>
          <a:effectRef idx="0">
            <a:schemeClr val="dk1"/>
          </a:effectRef>
          <a:fontRef idx="minor">
            <a:schemeClr val="tx1"/>
          </a:fontRef>
        </p:style>
      </p:cxnSp>
      <p:sp>
        <p:nvSpPr>
          <p:cNvPr id="31" name="TextBox 30"/>
          <p:cNvSpPr txBox="1"/>
          <p:nvPr/>
        </p:nvSpPr>
        <p:spPr>
          <a:xfrm rot="2740127">
            <a:off x="2079897" y="2937412"/>
            <a:ext cx="1671836" cy="646331"/>
          </a:xfrm>
          <a:prstGeom prst="rect">
            <a:avLst/>
          </a:prstGeom>
          <a:noFill/>
        </p:spPr>
        <p:txBody>
          <a:bodyPr wrap="square" rtlCol="0">
            <a:spAutoFit/>
          </a:bodyPr>
          <a:lstStyle/>
          <a:p>
            <a:r>
              <a:rPr lang="ru-RU" sz="1200" dirty="0">
                <a:solidFill>
                  <a:schemeClr val="tx1"/>
                </a:solidFill>
              </a:rPr>
              <a:t>Договор (соглашение) о </a:t>
            </a:r>
            <a:r>
              <a:rPr lang="ru-RU" sz="1200" dirty="0" err="1">
                <a:solidFill>
                  <a:schemeClr val="tx1"/>
                </a:solidFill>
              </a:rPr>
              <a:t>сет.взаим</a:t>
            </a:r>
            <a:r>
              <a:rPr lang="ru-RU" sz="1200" dirty="0">
                <a:solidFill>
                  <a:schemeClr val="tx1"/>
                </a:solidFill>
              </a:rPr>
              <a:t>.</a:t>
            </a:r>
          </a:p>
        </p:txBody>
      </p:sp>
      <p:sp>
        <p:nvSpPr>
          <p:cNvPr id="32" name="TextBox 31"/>
          <p:cNvSpPr txBox="1"/>
          <p:nvPr/>
        </p:nvSpPr>
        <p:spPr>
          <a:xfrm rot="19016711">
            <a:off x="4792509" y="2515838"/>
            <a:ext cx="1671836" cy="646331"/>
          </a:xfrm>
          <a:prstGeom prst="rect">
            <a:avLst/>
          </a:prstGeom>
          <a:noFill/>
        </p:spPr>
        <p:txBody>
          <a:bodyPr wrap="square" rtlCol="0">
            <a:spAutoFit/>
          </a:bodyPr>
          <a:lstStyle/>
          <a:p>
            <a:r>
              <a:rPr lang="ru-RU" sz="1200" dirty="0">
                <a:solidFill>
                  <a:schemeClr val="tx1"/>
                </a:solidFill>
              </a:rPr>
              <a:t>Договор (соглашение) о </a:t>
            </a:r>
            <a:r>
              <a:rPr lang="ru-RU" sz="1200" dirty="0" err="1">
                <a:solidFill>
                  <a:schemeClr val="tx1"/>
                </a:solidFill>
              </a:rPr>
              <a:t>сет.взаим</a:t>
            </a:r>
            <a:r>
              <a:rPr lang="ru-RU" sz="1200" dirty="0">
                <a:solidFill>
                  <a:schemeClr val="tx1"/>
                </a:solidFill>
              </a:rPr>
              <a:t>.</a:t>
            </a:r>
          </a:p>
        </p:txBody>
      </p:sp>
      <p:sp>
        <p:nvSpPr>
          <p:cNvPr id="33" name="TextBox 32"/>
          <p:cNvSpPr txBox="1"/>
          <p:nvPr/>
        </p:nvSpPr>
        <p:spPr>
          <a:xfrm rot="2324614">
            <a:off x="5272821" y="4041938"/>
            <a:ext cx="1671836" cy="646331"/>
          </a:xfrm>
          <a:prstGeom prst="rect">
            <a:avLst/>
          </a:prstGeom>
          <a:noFill/>
        </p:spPr>
        <p:txBody>
          <a:bodyPr wrap="square" rtlCol="0">
            <a:spAutoFit/>
          </a:bodyPr>
          <a:lstStyle/>
          <a:p>
            <a:r>
              <a:rPr lang="ru-RU" sz="1200" dirty="0">
                <a:solidFill>
                  <a:schemeClr val="tx1"/>
                </a:solidFill>
              </a:rPr>
              <a:t>Договор (соглашение) о </a:t>
            </a:r>
            <a:r>
              <a:rPr lang="ru-RU" sz="1200" dirty="0" err="1">
                <a:solidFill>
                  <a:schemeClr val="tx1"/>
                </a:solidFill>
              </a:rPr>
              <a:t>сет.взаим</a:t>
            </a:r>
            <a:r>
              <a:rPr lang="ru-RU" sz="1200" dirty="0">
                <a:solidFill>
                  <a:schemeClr val="tx1"/>
                </a:solidFill>
              </a:rPr>
              <a:t>.</a:t>
            </a:r>
          </a:p>
        </p:txBody>
      </p:sp>
      <p:sp>
        <p:nvSpPr>
          <p:cNvPr id="34" name="TextBox 33"/>
          <p:cNvSpPr txBox="1"/>
          <p:nvPr/>
        </p:nvSpPr>
        <p:spPr>
          <a:xfrm rot="19132085">
            <a:off x="1992100" y="3972362"/>
            <a:ext cx="1671836" cy="646331"/>
          </a:xfrm>
          <a:prstGeom prst="rect">
            <a:avLst/>
          </a:prstGeom>
          <a:noFill/>
        </p:spPr>
        <p:txBody>
          <a:bodyPr wrap="square" rtlCol="0">
            <a:spAutoFit/>
          </a:bodyPr>
          <a:lstStyle/>
          <a:p>
            <a:r>
              <a:rPr lang="ru-RU" sz="1200" dirty="0">
                <a:solidFill>
                  <a:schemeClr val="tx1"/>
                </a:solidFill>
              </a:rPr>
              <a:t>Договор (соглашение) о </a:t>
            </a:r>
            <a:r>
              <a:rPr lang="ru-RU" sz="1200" dirty="0" err="1">
                <a:solidFill>
                  <a:schemeClr val="tx1"/>
                </a:solidFill>
              </a:rPr>
              <a:t>сет.взаим</a:t>
            </a:r>
            <a:r>
              <a:rPr lang="ru-RU" sz="1200" dirty="0">
                <a:solidFill>
                  <a:schemeClr val="tx1"/>
                </a:solidFill>
              </a:rPr>
              <a:t>.</a:t>
            </a:r>
          </a:p>
        </p:txBody>
      </p:sp>
      <p:sp>
        <p:nvSpPr>
          <p:cNvPr id="36" name="Прямоугольник 35"/>
          <p:cNvSpPr/>
          <p:nvPr/>
        </p:nvSpPr>
        <p:spPr>
          <a:xfrm>
            <a:off x="418662" y="1154295"/>
            <a:ext cx="2737094" cy="864096"/>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a:solidFill>
                  <a:schemeClr val="tx1"/>
                </a:solidFill>
              </a:rPr>
              <a:t>Перераспределение затрат на:</a:t>
            </a:r>
          </a:p>
          <a:p>
            <a:pPr algn="ctr"/>
            <a:r>
              <a:rPr lang="ru-RU" sz="1200" dirty="0">
                <a:solidFill>
                  <a:schemeClr val="tx1"/>
                </a:solidFill>
              </a:rPr>
              <a:t>Оплату труда куратора онлайн курсов;</a:t>
            </a:r>
          </a:p>
          <a:p>
            <a:pPr algn="ctr"/>
            <a:r>
              <a:rPr lang="ru-RU" sz="1200" dirty="0">
                <a:solidFill>
                  <a:schemeClr val="tx1"/>
                </a:solidFill>
              </a:rPr>
              <a:t>Возмещение затрат организации-провайдеру</a:t>
            </a:r>
          </a:p>
        </p:txBody>
      </p:sp>
      <p:sp>
        <p:nvSpPr>
          <p:cNvPr id="43" name="Стрелка вниз 42"/>
          <p:cNvSpPr/>
          <p:nvPr/>
        </p:nvSpPr>
        <p:spPr>
          <a:xfrm rot="8209579">
            <a:off x="3307403" y="2250868"/>
            <a:ext cx="218525" cy="1231104"/>
          </a:xfrm>
          <a:prstGeom prst="down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44" name="TextBox 43"/>
          <p:cNvSpPr txBox="1"/>
          <p:nvPr/>
        </p:nvSpPr>
        <p:spPr>
          <a:xfrm rot="2740127">
            <a:off x="2763113" y="2601744"/>
            <a:ext cx="1671836" cy="276999"/>
          </a:xfrm>
          <a:prstGeom prst="rect">
            <a:avLst/>
          </a:prstGeom>
          <a:noFill/>
        </p:spPr>
        <p:txBody>
          <a:bodyPr wrap="square" rtlCol="0">
            <a:spAutoFit/>
          </a:bodyPr>
          <a:lstStyle/>
          <a:p>
            <a:pPr algn="ctr"/>
            <a:r>
              <a:rPr lang="ru-RU" sz="1200" dirty="0">
                <a:solidFill>
                  <a:schemeClr val="tx1"/>
                </a:solidFill>
              </a:rPr>
              <a:t>Онлайн </a:t>
            </a:r>
            <a:r>
              <a:rPr lang="ru-RU" sz="1200" dirty="0" err="1">
                <a:solidFill>
                  <a:schemeClr val="tx1"/>
                </a:solidFill>
              </a:rPr>
              <a:t>обуч</a:t>
            </a:r>
            <a:r>
              <a:rPr lang="ru-RU" sz="1200" dirty="0">
                <a:solidFill>
                  <a:schemeClr val="tx1"/>
                </a:solidFill>
              </a:rPr>
              <a:t>-е</a:t>
            </a:r>
          </a:p>
        </p:txBody>
      </p:sp>
      <p:sp>
        <p:nvSpPr>
          <p:cNvPr id="52" name="Стрелка вниз 51"/>
          <p:cNvSpPr/>
          <p:nvPr/>
        </p:nvSpPr>
        <p:spPr>
          <a:xfrm rot="3007865">
            <a:off x="3128034" y="4288573"/>
            <a:ext cx="218525" cy="1231104"/>
          </a:xfrm>
          <a:prstGeom prst="down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53" name="TextBox 52"/>
          <p:cNvSpPr txBox="1"/>
          <p:nvPr/>
        </p:nvSpPr>
        <p:spPr>
          <a:xfrm rot="19196449">
            <a:off x="2520797" y="4870589"/>
            <a:ext cx="1671836" cy="276999"/>
          </a:xfrm>
          <a:prstGeom prst="rect">
            <a:avLst/>
          </a:prstGeom>
          <a:noFill/>
        </p:spPr>
        <p:txBody>
          <a:bodyPr wrap="square" rtlCol="0">
            <a:spAutoFit/>
          </a:bodyPr>
          <a:lstStyle/>
          <a:p>
            <a:pPr algn="ctr"/>
            <a:r>
              <a:rPr lang="ru-RU" sz="1200" dirty="0">
                <a:solidFill>
                  <a:schemeClr val="tx1"/>
                </a:solidFill>
              </a:rPr>
              <a:t>Онлайн </a:t>
            </a:r>
            <a:r>
              <a:rPr lang="ru-RU" sz="1200" dirty="0" err="1">
                <a:solidFill>
                  <a:schemeClr val="tx1"/>
                </a:solidFill>
              </a:rPr>
              <a:t>обуч</a:t>
            </a:r>
            <a:r>
              <a:rPr lang="ru-RU" sz="1200" dirty="0">
                <a:solidFill>
                  <a:schemeClr val="tx1"/>
                </a:solidFill>
              </a:rPr>
              <a:t>-е</a:t>
            </a:r>
          </a:p>
        </p:txBody>
      </p:sp>
      <p:sp>
        <p:nvSpPr>
          <p:cNvPr id="54" name="Стрелка вниз 53"/>
          <p:cNvSpPr/>
          <p:nvPr/>
        </p:nvSpPr>
        <p:spPr>
          <a:xfrm rot="13535045">
            <a:off x="5815836" y="2774540"/>
            <a:ext cx="218525" cy="1231104"/>
          </a:xfrm>
          <a:prstGeom prst="down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56" name="TextBox 55"/>
          <p:cNvSpPr txBox="1"/>
          <p:nvPr/>
        </p:nvSpPr>
        <p:spPr>
          <a:xfrm rot="18902842">
            <a:off x="5248972" y="3398478"/>
            <a:ext cx="1457152" cy="276999"/>
          </a:xfrm>
          <a:prstGeom prst="rect">
            <a:avLst/>
          </a:prstGeom>
          <a:noFill/>
        </p:spPr>
        <p:txBody>
          <a:bodyPr wrap="square" rtlCol="0">
            <a:spAutoFit/>
          </a:bodyPr>
          <a:lstStyle/>
          <a:p>
            <a:pPr algn="ctr"/>
            <a:r>
              <a:rPr lang="ru-RU" sz="1200" dirty="0">
                <a:solidFill>
                  <a:schemeClr val="tx1"/>
                </a:solidFill>
              </a:rPr>
              <a:t>Онлайн </a:t>
            </a:r>
            <a:r>
              <a:rPr lang="ru-RU" sz="1200" dirty="0" err="1">
                <a:solidFill>
                  <a:schemeClr val="tx1"/>
                </a:solidFill>
              </a:rPr>
              <a:t>обуч</a:t>
            </a:r>
            <a:r>
              <a:rPr lang="ru-RU" sz="1200" dirty="0">
                <a:solidFill>
                  <a:schemeClr val="tx1"/>
                </a:solidFill>
              </a:rPr>
              <a:t>-е</a:t>
            </a:r>
          </a:p>
        </p:txBody>
      </p:sp>
      <p:sp>
        <p:nvSpPr>
          <p:cNvPr id="57" name="Стрелка вниз 56"/>
          <p:cNvSpPr/>
          <p:nvPr/>
        </p:nvSpPr>
        <p:spPr>
          <a:xfrm rot="18518749">
            <a:off x="5515627" y="4344183"/>
            <a:ext cx="218525" cy="1104506"/>
          </a:xfrm>
          <a:prstGeom prst="downArrow">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solidFill>
                <a:schemeClr val="tx1"/>
              </a:solidFill>
            </a:endParaRPr>
          </a:p>
        </p:txBody>
      </p:sp>
      <p:sp>
        <p:nvSpPr>
          <p:cNvPr id="58" name="TextBox 57"/>
          <p:cNvSpPr txBox="1"/>
          <p:nvPr/>
        </p:nvSpPr>
        <p:spPr>
          <a:xfrm rot="2376647">
            <a:off x="4730571" y="4845702"/>
            <a:ext cx="1457152" cy="276999"/>
          </a:xfrm>
          <a:prstGeom prst="rect">
            <a:avLst/>
          </a:prstGeom>
          <a:noFill/>
        </p:spPr>
        <p:txBody>
          <a:bodyPr wrap="square" rtlCol="0">
            <a:spAutoFit/>
          </a:bodyPr>
          <a:lstStyle/>
          <a:p>
            <a:pPr algn="ctr"/>
            <a:r>
              <a:rPr lang="ru-RU" sz="1200" dirty="0">
                <a:solidFill>
                  <a:schemeClr val="tx1"/>
                </a:solidFill>
              </a:rPr>
              <a:t>Онлайн </a:t>
            </a:r>
            <a:r>
              <a:rPr lang="ru-RU" sz="1200" dirty="0" err="1">
                <a:solidFill>
                  <a:schemeClr val="tx1"/>
                </a:solidFill>
              </a:rPr>
              <a:t>обуч</a:t>
            </a:r>
            <a:r>
              <a:rPr lang="ru-RU" sz="1200" dirty="0">
                <a:solidFill>
                  <a:schemeClr val="tx1"/>
                </a:solidFill>
              </a:rPr>
              <a:t>-е</a:t>
            </a:r>
          </a:p>
        </p:txBody>
      </p:sp>
      <p:sp>
        <p:nvSpPr>
          <p:cNvPr id="42" name="Прямоугольник 41"/>
          <p:cNvSpPr/>
          <p:nvPr/>
        </p:nvSpPr>
        <p:spPr>
          <a:xfrm>
            <a:off x="5972623" y="1127369"/>
            <a:ext cx="2737094" cy="864096"/>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a:solidFill>
                  <a:schemeClr val="tx1"/>
                </a:solidFill>
              </a:rPr>
              <a:t>Перераспределение затрат на:</a:t>
            </a:r>
          </a:p>
          <a:p>
            <a:pPr algn="ctr"/>
            <a:r>
              <a:rPr lang="ru-RU" sz="1200" dirty="0">
                <a:solidFill>
                  <a:schemeClr val="tx1"/>
                </a:solidFill>
              </a:rPr>
              <a:t>Оплату труда куратора онлайн курсов;</a:t>
            </a:r>
          </a:p>
          <a:p>
            <a:pPr algn="ctr"/>
            <a:r>
              <a:rPr lang="ru-RU" sz="1200" dirty="0">
                <a:solidFill>
                  <a:schemeClr val="tx1"/>
                </a:solidFill>
              </a:rPr>
              <a:t>Возмещение затрат организации-провайдеру</a:t>
            </a:r>
          </a:p>
        </p:txBody>
      </p:sp>
      <p:sp>
        <p:nvSpPr>
          <p:cNvPr id="45" name="Прямоугольник 44"/>
          <p:cNvSpPr/>
          <p:nvPr/>
        </p:nvSpPr>
        <p:spPr>
          <a:xfrm>
            <a:off x="253143" y="5877272"/>
            <a:ext cx="2737094" cy="864096"/>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a:solidFill>
                  <a:schemeClr val="tx1"/>
                </a:solidFill>
              </a:rPr>
              <a:t>Перераспределение затрат на:</a:t>
            </a:r>
          </a:p>
          <a:p>
            <a:pPr algn="ctr"/>
            <a:r>
              <a:rPr lang="ru-RU" sz="1200" dirty="0">
                <a:solidFill>
                  <a:schemeClr val="tx1"/>
                </a:solidFill>
              </a:rPr>
              <a:t>Оплату труда куратора онлайн курсов;</a:t>
            </a:r>
          </a:p>
          <a:p>
            <a:pPr algn="ctr"/>
            <a:r>
              <a:rPr lang="ru-RU" sz="1200" dirty="0">
                <a:solidFill>
                  <a:schemeClr val="tx1"/>
                </a:solidFill>
              </a:rPr>
              <a:t>Возмещение затрат организации-провайдеру</a:t>
            </a:r>
          </a:p>
        </p:txBody>
      </p:sp>
      <p:sp>
        <p:nvSpPr>
          <p:cNvPr id="46" name="Прямоугольник 45"/>
          <p:cNvSpPr/>
          <p:nvPr/>
        </p:nvSpPr>
        <p:spPr>
          <a:xfrm>
            <a:off x="5925098" y="5877272"/>
            <a:ext cx="2737094" cy="864096"/>
          </a:xfrm>
          <a:prstGeom prst="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a:solidFill>
                  <a:schemeClr val="tx1"/>
                </a:solidFill>
              </a:rPr>
              <a:t>Перераспределение затрат на:</a:t>
            </a:r>
          </a:p>
          <a:p>
            <a:pPr algn="ctr"/>
            <a:r>
              <a:rPr lang="ru-RU" sz="1200" dirty="0">
                <a:solidFill>
                  <a:schemeClr val="tx1"/>
                </a:solidFill>
              </a:rPr>
              <a:t>Оплату труда куратора онлайн курсов;</a:t>
            </a:r>
          </a:p>
          <a:p>
            <a:pPr algn="ctr"/>
            <a:r>
              <a:rPr lang="ru-RU" sz="1200" dirty="0">
                <a:solidFill>
                  <a:schemeClr val="tx1"/>
                </a:solidFill>
              </a:rPr>
              <a:t>Возмещение затрат организации-провайдеру</a:t>
            </a:r>
          </a:p>
        </p:txBody>
      </p:sp>
      <p:sp>
        <p:nvSpPr>
          <p:cNvPr id="35" name="Заголовок 1"/>
          <p:cNvSpPr>
            <a:spLocks noGrp="1"/>
          </p:cNvSpPr>
          <p:nvPr>
            <p:ph type="title"/>
          </p:nvPr>
        </p:nvSpPr>
        <p:spPr>
          <a:xfrm>
            <a:off x="682196" y="438202"/>
            <a:ext cx="8229600" cy="576064"/>
          </a:xfrm>
        </p:spPr>
        <p:txBody>
          <a:bodyPr vert="horz" lIns="91440" tIns="45720" rIns="91440" bIns="45720" rtlCol="0" anchor="ctr">
            <a:noAutofit/>
          </a:bodyPr>
          <a:lstStyle/>
          <a:p>
            <a:r>
              <a:rPr lang="ru-RU" sz="1900" b="1" dirty="0">
                <a:solidFill>
                  <a:srgbClr val="002060"/>
                </a:solidFill>
                <a:latin typeface="+mn-lt"/>
                <a:cs typeface="Arial" panose="020B0604020202020204" pitchFamily="34" charset="0"/>
              </a:rPr>
              <a:t>Особенности организации образовательного процесса с использованием дистанционных образовательных технологий в сетевой форме</a:t>
            </a:r>
          </a:p>
        </p:txBody>
      </p:sp>
      <p:sp>
        <p:nvSpPr>
          <p:cNvPr id="37" name="Линия"/>
          <p:cNvSpPr/>
          <p:nvPr/>
        </p:nvSpPr>
        <p:spPr>
          <a:xfrm>
            <a:off x="1109370" y="107796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39"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3" name="Номер слайда 2"/>
          <p:cNvSpPr>
            <a:spLocks noGrp="1"/>
          </p:cNvSpPr>
          <p:nvPr>
            <p:ph type="sldNum" sz="quarter" idx="12"/>
          </p:nvPr>
        </p:nvSpPr>
        <p:spPr/>
        <p:txBody>
          <a:bodyPr/>
          <a:lstStyle/>
          <a:p>
            <a:fld id="{B19B0651-EE4F-4900-A07F-96A6BFA9D0F0}" type="slidenum">
              <a:rPr lang="ru-RU" smtClean="0"/>
              <a:pPr/>
              <a:t>12</a:t>
            </a:fld>
            <a:endParaRPr lang="ru-RU"/>
          </a:p>
        </p:txBody>
      </p:sp>
      <p:sp>
        <p:nvSpPr>
          <p:cNvPr id="40" name="Номер слайда 4"/>
          <p:cNvSpPr txBox="1">
            <a:spLocks/>
          </p:cNvSpPr>
          <p:nvPr/>
        </p:nvSpPr>
        <p:spPr>
          <a:xfrm>
            <a:off x="4467823" y="6505277"/>
            <a:ext cx="201658" cy="214482"/>
          </a:xfrm>
          <a:prstGeom prst="rect">
            <a:avLst/>
          </a:prstGeom>
          <a:ln w="12700">
            <a:miter lim="400000"/>
          </a:ln>
        </p:spPr>
        <p:txBody>
          <a:bodyPr wrap="none" lIns="30004" tIns="30004" rIns="30004" bIns="30004">
            <a:sp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defRPr sz="1000"/>
            </a:lvl1pPr>
          </a:lstStyle>
          <a:p>
            <a:fld id="{86CB4B4D-7CA3-9044-876B-883B54F8677D}" type="slidenum">
              <a:rPr lang="ru-RU"/>
              <a:pPr/>
              <a:t>12</a:t>
            </a:fld>
            <a:endParaRPr lang="ru-RU" dirty="0"/>
          </a:p>
        </p:txBody>
      </p:sp>
      <p:sp>
        <p:nvSpPr>
          <p:cNvPr id="41" name="Название подразделения, лаборатории, факультета и т.д.">
            <a:extLst>
              <a:ext uri="{FF2B5EF4-FFF2-40B4-BE49-F238E27FC236}">
                <a16:creationId xmlns:a16="http://schemas.microsoft.com/office/drawing/2014/main" xmlns="" id="{3CE86BAA-A4E7-4FEE-B661-5586A78C43F8}"/>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391803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иния"/>
          <p:cNvSpPr/>
          <p:nvPr/>
        </p:nvSpPr>
        <p:spPr>
          <a:xfrm>
            <a:off x="1052178" y="1268760"/>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40" name="Заголовок 1"/>
          <p:cNvSpPr>
            <a:spLocks noGrp="1"/>
          </p:cNvSpPr>
          <p:nvPr>
            <p:ph type="title"/>
          </p:nvPr>
        </p:nvSpPr>
        <p:spPr>
          <a:xfrm>
            <a:off x="662880" y="476672"/>
            <a:ext cx="8229600" cy="648072"/>
          </a:xfrm>
        </p:spPr>
        <p:txBody>
          <a:bodyPr vert="horz" lIns="91440" tIns="45720" rIns="91440" bIns="45720" rtlCol="0" anchor="ctr">
            <a:noAutofit/>
          </a:bodyPr>
          <a:lstStyle/>
          <a:p>
            <a:r>
              <a:rPr lang="ru-RU" sz="1800" b="1" dirty="0" smtClean="0">
                <a:solidFill>
                  <a:srgbClr val="002060"/>
                </a:solidFill>
                <a:latin typeface="+mn-lt"/>
              </a:rPr>
              <a:t>Обновленные подходы к определению нормативных затрат </a:t>
            </a:r>
            <a:r>
              <a:rPr lang="ru-RU" sz="1800" b="1" dirty="0">
                <a:solidFill>
                  <a:srgbClr val="002060"/>
                </a:solidFill>
                <a:latin typeface="+mn-lt"/>
              </a:rPr>
              <a:t>по реализации образовательных программ СПО по наиболее востребованным и перспективным профессиям и специальностям </a:t>
            </a:r>
          </a:p>
        </p:txBody>
      </p:sp>
      <p:sp>
        <p:nvSpPr>
          <p:cNvPr id="2" name="Номер слайда 1"/>
          <p:cNvSpPr>
            <a:spLocks noGrp="1"/>
          </p:cNvSpPr>
          <p:nvPr>
            <p:ph type="sldNum" sz="quarter" idx="2"/>
          </p:nvPr>
        </p:nvSpPr>
        <p:spPr/>
        <p:txBody>
          <a:bodyPr/>
          <a:lstStyle/>
          <a:p>
            <a:fld id="{86CB4B4D-7CA3-9044-876B-883B54F8677D}" type="slidenum">
              <a:rPr lang="ru-RU" smtClean="0"/>
              <a:pPr/>
              <a:t>13</a:t>
            </a:fld>
            <a:endParaRPr lang="ru-RU"/>
          </a:p>
        </p:txBody>
      </p:sp>
      <p:sp>
        <p:nvSpPr>
          <p:cNvPr id="13" name="Прямоугольник 12"/>
          <p:cNvSpPr/>
          <p:nvPr/>
        </p:nvSpPr>
        <p:spPr>
          <a:xfrm>
            <a:off x="395332" y="1412776"/>
            <a:ext cx="8496944" cy="882933"/>
          </a:xfrm>
          <a:prstGeom prst="rect">
            <a:avLst/>
          </a:prstGeom>
          <a:solidFill>
            <a:schemeClr val="accent1">
              <a:lumMod val="20000"/>
              <a:lumOff val="80000"/>
            </a:schemeClr>
          </a:solidFill>
          <a:ln w="19050">
            <a:solidFill>
              <a:schemeClr val="accent1"/>
            </a:solidFill>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600" i="1" dirty="0">
                <a:latin typeface="+mn-lt"/>
              </a:rPr>
              <a:t>Стоимостной кластер</a:t>
            </a:r>
            <a:r>
              <a:rPr lang="ru-RU" sz="1600" dirty="0">
                <a:latin typeface="+mn-lt"/>
              </a:rPr>
              <a:t> – группа, объединяющая наиболее востребованные и перспективные профессии и специальности и укрупненные группы профессий и специальностей, по которым устанавливаются одинаковые базовые нормативы затрат</a:t>
            </a:r>
            <a:endParaRPr kumimoji="0" lang="ru-RU" sz="1600" b="0" i="0" u="none" strike="noStrike" cap="none" spc="0" normalizeH="0" baseline="0" dirty="0">
              <a:ln>
                <a:noFill/>
              </a:ln>
              <a:solidFill>
                <a:srgbClr val="FFFFFF"/>
              </a:solidFill>
              <a:effectLst/>
              <a:uFillTx/>
              <a:latin typeface="+mn-lt"/>
              <a:ea typeface="+mj-ea"/>
              <a:cs typeface="+mj-cs"/>
              <a:sym typeface="Helvetica Light"/>
            </a:endParaRPr>
          </a:p>
        </p:txBody>
      </p:sp>
      <p:sp>
        <p:nvSpPr>
          <p:cNvPr id="14" name="Прямоугольник 13"/>
          <p:cNvSpPr/>
          <p:nvPr/>
        </p:nvSpPr>
        <p:spPr>
          <a:xfrm>
            <a:off x="395536" y="2492896"/>
            <a:ext cx="8496944" cy="636712"/>
          </a:xfrm>
          <a:prstGeom prst="rect">
            <a:avLst/>
          </a:prstGeom>
          <a:solidFill>
            <a:schemeClr val="accent1">
              <a:lumMod val="20000"/>
              <a:lumOff val="80000"/>
            </a:schemeClr>
          </a:solidFill>
          <a:ln w="19050">
            <a:solidFill>
              <a:schemeClr val="accent1"/>
            </a:solidFill>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600" i="1" dirty="0"/>
              <a:t>Колледж – </a:t>
            </a:r>
            <a:r>
              <a:rPr lang="ru-RU" sz="1600" dirty="0"/>
              <a:t>образовательная организация, реализующая основные образовательные программы среднего профессионального образования</a:t>
            </a:r>
            <a:endParaRPr kumimoji="0" lang="ru-RU" sz="1600" b="0" i="0" u="none" strike="noStrike" cap="none" spc="0" normalizeH="0" baseline="0" dirty="0">
              <a:ln>
                <a:noFill/>
              </a:ln>
              <a:solidFill>
                <a:srgbClr val="FFFFFF"/>
              </a:solidFill>
              <a:effectLst/>
              <a:uFillTx/>
              <a:ea typeface="+mj-ea"/>
              <a:cs typeface="+mj-cs"/>
              <a:sym typeface="Helvetica Light"/>
            </a:endParaRPr>
          </a:p>
        </p:txBody>
      </p:sp>
      <p:sp>
        <p:nvSpPr>
          <p:cNvPr id="15" name="Прямоугольник 14"/>
          <p:cNvSpPr/>
          <p:nvPr/>
        </p:nvSpPr>
        <p:spPr>
          <a:xfrm>
            <a:off x="395942" y="3356992"/>
            <a:ext cx="8496944" cy="1621597"/>
          </a:xfrm>
          <a:prstGeom prst="rect">
            <a:avLst/>
          </a:prstGeom>
          <a:solidFill>
            <a:schemeClr val="accent1">
              <a:lumMod val="20000"/>
              <a:lumOff val="80000"/>
            </a:schemeClr>
          </a:solidFill>
          <a:ln w="19050">
            <a:solidFill>
              <a:schemeClr val="accent1"/>
            </a:solidFill>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600" i="1" dirty="0"/>
              <a:t>Ведущий колледж –</a:t>
            </a:r>
            <a:r>
              <a:rPr lang="ru-RU" sz="1600" dirty="0"/>
              <a:t> образовательная организация, оказывающая образовательные услуги среднего профессионального образования отвечающим критериям качества (эффективности) установленных настоящей Модельной методикой. Количество КЦП, выделяемых на профессию, специальность из списка 50 наиболее востребованных и перспективных профессий и специальностей в образовательной организации отвечающим критериям качества (эффективности) установленных настоящей Модельной методикой,  не должно быть меньше 25</a:t>
            </a:r>
            <a:endParaRPr kumimoji="0" lang="ru-RU" sz="1600" b="0" i="0" u="none" strike="noStrike" cap="none" spc="0" normalizeH="0" baseline="0" dirty="0">
              <a:ln>
                <a:noFill/>
              </a:ln>
              <a:solidFill>
                <a:srgbClr val="FFFFFF"/>
              </a:solidFill>
              <a:effectLst/>
              <a:uFillTx/>
              <a:ea typeface="+mj-ea"/>
              <a:cs typeface="+mj-cs"/>
              <a:sym typeface="Helvetica Light"/>
            </a:endParaRPr>
          </a:p>
        </p:txBody>
      </p:sp>
      <p:sp>
        <p:nvSpPr>
          <p:cNvPr id="16" name="Прямоугольник 15"/>
          <p:cNvSpPr/>
          <p:nvPr/>
        </p:nvSpPr>
        <p:spPr>
          <a:xfrm>
            <a:off x="395536" y="5229200"/>
            <a:ext cx="8496944" cy="1129154"/>
          </a:xfrm>
          <a:prstGeom prst="rect">
            <a:avLst/>
          </a:prstGeom>
          <a:solidFill>
            <a:schemeClr val="accent1">
              <a:lumMod val="20000"/>
              <a:lumOff val="80000"/>
            </a:schemeClr>
          </a:solidFill>
          <a:ln w="19050">
            <a:solidFill>
              <a:schemeClr val="accent1"/>
            </a:solidFill>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600" i="1" dirty="0"/>
              <a:t>Критерий качества (эффективности) –</a:t>
            </a:r>
            <a:r>
              <a:rPr lang="ru-RU" sz="1600" dirty="0"/>
              <a:t> показатель, отражающий одну или несколько характеристик образовательной организации, позволяющий делать вывод о высоком качестве оказываемых образовательных услуг в результате эффективной деятельности образовательной организации и отнесения такой образовательной организации к категории ведущих колледжей</a:t>
            </a:r>
            <a:endParaRPr kumimoji="0" lang="ru-RU" sz="1600" b="0" i="0" u="none" strike="noStrike" cap="none" spc="0" normalizeH="0" baseline="0" dirty="0">
              <a:ln>
                <a:noFill/>
              </a:ln>
              <a:solidFill>
                <a:srgbClr val="FFFFFF"/>
              </a:solidFill>
              <a:effectLst/>
              <a:uFillTx/>
              <a:ea typeface="+mj-ea"/>
              <a:cs typeface="+mj-cs"/>
              <a:sym typeface="Helvetica Light"/>
            </a:endParaRPr>
          </a:p>
        </p:txBody>
      </p:sp>
      <p:sp>
        <p:nvSpPr>
          <p:cNvPr id="11" name="Название подразделения, лаборатории, факультета и т.д.">
            <a:extLst>
              <a:ext uri="{FF2B5EF4-FFF2-40B4-BE49-F238E27FC236}">
                <a16:creationId xmlns:a16="http://schemas.microsoft.com/office/drawing/2014/main" xmlns="" id="{B70D89A0-CFC1-45E3-A47F-E325CB608AEE}"/>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421523987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иния"/>
          <p:cNvSpPr/>
          <p:nvPr/>
        </p:nvSpPr>
        <p:spPr>
          <a:xfrm>
            <a:off x="1268202" y="1052736"/>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40" name="Заголовок 1"/>
          <p:cNvSpPr>
            <a:spLocks noGrp="1"/>
          </p:cNvSpPr>
          <p:nvPr>
            <p:ph type="title"/>
          </p:nvPr>
        </p:nvSpPr>
        <p:spPr>
          <a:xfrm>
            <a:off x="927512" y="188640"/>
            <a:ext cx="8180991" cy="936104"/>
          </a:xfrm>
        </p:spPr>
        <p:txBody>
          <a:bodyPr vert="horz" lIns="91440" tIns="45720" rIns="91440" bIns="45720" rtlCol="0" anchor="ctr">
            <a:noAutofit/>
          </a:bodyPr>
          <a:lstStyle/>
          <a:p>
            <a:r>
              <a:rPr lang="ru-RU" sz="1700" b="1" dirty="0" smtClean="0">
                <a:solidFill>
                  <a:srgbClr val="002060"/>
                </a:solidFill>
                <a:latin typeface="+mn-lt"/>
              </a:rPr>
              <a:t>Структура базовых нормативов затрат по реализации образовательных программ СПО по наиболее востребованным и перспективным профессиям и специальностям </a:t>
            </a:r>
            <a:endParaRPr lang="ru-RU" sz="1700" b="1" dirty="0">
              <a:solidFill>
                <a:srgbClr val="002060"/>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14</a:t>
            </a:fld>
            <a:endParaRPr lang="ru-RU"/>
          </a:p>
        </p:txBody>
      </p:sp>
      <p:sp>
        <p:nvSpPr>
          <p:cNvPr id="14" name="TextBox 13"/>
          <p:cNvSpPr txBox="1"/>
          <p:nvPr/>
        </p:nvSpPr>
        <p:spPr>
          <a:xfrm>
            <a:off x="395536" y="2170677"/>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оплату труда ППС</a:t>
            </a:r>
            <a:endParaRPr lang="ru-RU" sz="1200" b="1" dirty="0">
              <a:latin typeface="+mn-lt"/>
            </a:endParaRPr>
          </a:p>
        </p:txBody>
      </p:sp>
      <p:sp>
        <p:nvSpPr>
          <p:cNvPr id="15" name="TextBox 14"/>
          <p:cNvSpPr txBox="1"/>
          <p:nvPr/>
        </p:nvSpPr>
        <p:spPr>
          <a:xfrm>
            <a:off x="395536" y="2894821"/>
            <a:ext cx="3213580" cy="513601"/>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формирование в резерва на полное восстановление состава ОЦДИ</a:t>
            </a:r>
            <a:endParaRPr lang="ru-RU" sz="1200" b="1" dirty="0">
              <a:latin typeface="+mn-lt"/>
            </a:endParaRPr>
          </a:p>
        </p:txBody>
      </p:sp>
      <p:sp>
        <p:nvSpPr>
          <p:cNvPr id="16" name="TextBox 15"/>
          <p:cNvSpPr txBox="1"/>
          <p:nvPr/>
        </p:nvSpPr>
        <p:spPr>
          <a:xfrm>
            <a:off x="395536" y="4189983"/>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повышение квалификации ППС</a:t>
            </a:r>
            <a:endParaRPr lang="ru-RU" sz="1200" b="1" dirty="0">
              <a:latin typeface="+mn-lt"/>
            </a:endParaRPr>
          </a:p>
        </p:txBody>
      </p:sp>
      <p:sp>
        <p:nvSpPr>
          <p:cNvPr id="17" name="TextBox 16"/>
          <p:cNvSpPr txBox="1"/>
          <p:nvPr/>
        </p:nvSpPr>
        <p:spPr>
          <a:xfrm>
            <a:off x="395536" y="3820145"/>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организацию практики</a:t>
            </a:r>
            <a:endParaRPr lang="ru-RU" sz="1200" b="1" dirty="0">
              <a:latin typeface="+mn-lt"/>
            </a:endParaRPr>
          </a:p>
        </p:txBody>
      </p:sp>
      <p:sp>
        <p:nvSpPr>
          <p:cNvPr id="18" name="TextBox 17"/>
          <p:cNvSpPr txBox="1"/>
          <p:nvPr/>
        </p:nvSpPr>
        <p:spPr>
          <a:xfrm>
            <a:off x="395536" y="6052393"/>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оплату труда АУП/УВП</a:t>
            </a:r>
            <a:endParaRPr lang="ru-RU" sz="1200" b="1" dirty="0"/>
          </a:p>
        </p:txBody>
      </p:sp>
      <p:sp>
        <p:nvSpPr>
          <p:cNvPr id="19" name="TextBox 18"/>
          <p:cNvSpPr txBox="1"/>
          <p:nvPr/>
        </p:nvSpPr>
        <p:spPr>
          <a:xfrm>
            <a:off x="395536" y="4550023"/>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коммунальные услуги</a:t>
            </a:r>
            <a:endParaRPr lang="ru-RU" sz="1200" b="1" dirty="0"/>
          </a:p>
        </p:txBody>
      </p:sp>
      <p:sp>
        <p:nvSpPr>
          <p:cNvPr id="20" name="TextBox 19"/>
          <p:cNvSpPr txBox="1"/>
          <p:nvPr/>
        </p:nvSpPr>
        <p:spPr>
          <a:xfrm>
            <a:off x="395536" y="4910063"/>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содержание недвижимого имущества</a:t>
            </a:r>
            <a:endParaRPr lang="ru-RU" sz="1200" b="1" dirty="0"/>
          </a:p>
        </p:txBody>
      </p:sp>
      <p:sp>
        <p:nvSpPr>
          <p:cNvPr id="21" name="TextBox 20"/>
          <p:cNvSpPr txBox="1"/>
          <p:nvPr/>
        </p:nvSpPr>
        <p:spPr>
          <a:xfrm>
            <a:off x="395536" y="5692353"/>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услуги связи и транспортные услуги</a:t>
            </a:r>
            <a:endParaRPr lang="ru-RU" sz="1200" b="1" dirty="0"/>
          </a:p>
        </p:txBody>
      </p:sp>
      <p:sp>
        <p:nvSpPr>
          <p:cNvPr id="22" name="TextBox 21"/>
          <p:cNvSpPr txBox="1"/>
          <p:nvPr/>
        </p:nvSpPr>
        <p:spPr>
          <a:xfrm>
            <a:off x="395536" y="3429000"/>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приобретение учебной литературы</a:t>
            </a:r>
            <a:endParaRPr lang="ru-RU" sz="1200" b="1" dirty="0">
              <a:latin typeface="+mn-lt"/>
            </a:endParaRPr>
          </a:p>
        </p:txBody>
      </p:sp>
      <p:sp>
        <p:nvSpPr>
          <p:cNvPr id="23" name="TextBox 22"/>
          <p:cNvSpPr txBox="1"/>
          <p:nvPr/>
        </p:nvSpPr>
        <p:spPr>
          <a:xfrm>
            <a:off x="395535" y="1258285"/>
            <a:ext cx="3213579" cy="874571"/>
          </a:xfrm>
          <a:prstGeom prst="roundRect">
            <a:avLst/>
          </a:prstGeom>
          <a:solidFill>
            <a:schemeClr val="bg1"/>
          </a:solidFill>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800" b="1" dirty="0">
                <a:solidFill>
                  <a:srgbClr val="002060"/>
                </a:solidFill>
              </a:rPr>
              <a:t>Составляющие затрат</a:t>
            </a:r>
            <a:endParaRPr lang="ru-RU" sz="1800" b="1" dirty="0">
              <a:solidFill>
                <a:srgbClr val="002060"/>
              </a:solidFill>
              <a:latin typeface="+mn-lt"/>
            </a:endParaRPr>
          </a:p>
        </p:txBody>
      </p:sp>
      <p:sp>
        <p:nvSpPr>
          <p:cNvPr id="25" name="Нашивка 24"/>
          <p:cNvSpPr/>
          <p:nvPr/>
        </p:nvSpPr>
        <p:spPr>
          <a:xfrm rot="10800000">
            <a:off x="3779913" y="4365100"/>
            <a:ext cx="432048" cy="432050"/>
          </a:xfrm>
          <a:prstGeom prst="chevron">
            <a:avLst>
              <a:gd name="adj" fmla="val 25999"/>
            </a:avLst>
          </a:prstGeom>
          <a:solidFill>
            <a:schemeClr val="accent1">
              <a:lumMod val="75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26" name="TextBox 25"/>
          <p:cNvSpPr txBox="1"/>
          <p:nvPr/>
        </p:nvSpPr>
        <p:spPr>
          <a:xfrm>
            <a:off x="4211960" y="4365101"/>
            <a:ext cx="2360756" cy="432051"/>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200" dirty="0"/>
              <a:t>Затраты на проведение ГИА в форме </a:t>
            </a:r>
            <a:r>
              <a:rPr lang="ru-RU" sz="1200" dirty="0" err="1"/>
              <a:t>дем.экзамена</a:t>
            </a:r>
            <a:endParaRPr lang="ru-RU" sz="1200" b="1" dirty="0">
              <a:latin typeface="+mn-lt"/>
            </a:endParaRPr>
          </a:p>
        </p:txBody>
      </p:sp>
      <p:cxnSp>
        <p:nvCxnSpPr>
          <p:cNvPr id="33" name="Shape 32"/>
          <p:cNvCxnSpPr>
            <a:cxnSpLocks/>
            <a:stCxn id="26" idx="2"/>
            <a:endCxn id="18" idx="3"/>
          </p:cNvCxnSpPr>
          <p:nvPr/>
        </p:nvCxnSpPr>
        <p:spPr>
          <a:xfrm rot="5400000">
            <a:off x="3790873" y="4615395"/>
            <a:ext cx="1419709" cy="1783222"/>
          </a:xfrm>
          <a:prstGeom prst="bentConnector2">
            <a:avLst/>
          </a:prstGeom>
          <a:noFill/>
          <a:ln w="28575" cap="flat">
            <a:solidFill>
              <a:srgbClr val="00206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4" name="Shape 33"/>
          <p:cNvCxnSpPr>
            <a:cxnSpLocks/>
            <a:stCxn id="26" idx="0"/>
            <a:endCxn id="14" idx="3"/>
          </p:cNvCxnSpPr>
          <p:nvPr/>
        </p:nvCxnSpPr>
        <p:spPr>
          <a:xfrm rot="16200000" flipV="1">
            <a:off x="3485749" y="2458512"/>
            <a:ext cx="2029956" cy="1783222"/>
          </a:xfrm>
          <a:prstGeom prst="bentConnector2">
            <a:avLst/>
          </a:prstGeom>
          <a:noFill/>
          <a:ln w="28575" cap="flat">
            <a:solidFill>
              <a:srgbClr val="00206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56" name="Shape 55"/>
          <p:cNvCxnSpPr>
            <a:cxnSpLocks/>
            <a:stCxn id="26" idx="0"/>
            <a:endCxn id="15" idx="3"/>
          </p:cNvCxnSpPr>
          <p:nvPr/>
        </p:nvCxnSpPr>
        <p:spPr>
          <a:xfrm rot="16200000" flipV="1">
            <a:off x="3893988" y="2866751"/>
            <a:ext cx="1213479" cy="1783222"/>
          </a:xfrm>
          <a:prstGeom prst="bentConnector2">
            <a:avLst/>
          </a:prstGeom>
          <a:noFill/>
          <a:ln w="28575" cap="flat">
            <a:solidFill>
              <a:srgbClr val="00206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58" name="TextBox 57"/>
          <p:cNvSpPr txBox="1"/>
          <p:nvPr/>
        </p:nvSpPr>
        <p:spPr>
          <a:xfrm>
            <a:off x="5421682" y="2386435"/>
            <a:ext cx="1314592" cy="698267"/>
          </a:xfrm>
          <a:prstGeom prst="rect">
            <a:avLst/>
          </a:prstGeom>
          <a:ln>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Корректировка составляющих затрат</a:t>
            </a:r>
            <a:endParaRPr lang="ru-RU" sz="1200" b="1" dirty="0">
              <a:latin typeface="+mn-lt"/>
            </a:endParaRPr>
          </a:p>
        </p:txBody>
      </p:sp>
      <p:sp>
        <p:nvSpPr>
          <p:cNvPr id="59" name="TextBox 58"/>
          <p:cNvSpPr txBox="1"/>
          <p:nvPr/>
        </p:nvSpPr>
        <p:spPr>
          <a:xfrm>
            <a:off x="5508104" y="5424899"/>
            <a:ext cx="1228170" cy="698267"/>
          </a:xfrm>
          <a:prstGeom prst="rect">
            <a:avLst/>
          </a:prstGeom>
          <a:ln>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Корректировка составляющих затрат</a:t>
            </a:r>
            <a:endParaRPr lang="ru-RU" sz="1200" b="1" dirty="0">
              <a:latin typeface="+mn-lt"/>
            </a:endParaRPr>
          </a:p>
        </p:txBody>
      </p:sp>
      <p:sp>
        <p:nvSpPr>
          <p:cNvPr id="60" name="TextBox 59"/>
          <p:cNvSpPr txBox="1"/>
          <p:nvPr/>
        </p:nvSpPr>
        <p:spPr>
          <a:xfrm>
            <a:off x="395536" y="6412433"/>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a:t>
            </a:r>
            <a:r>
              <a:rPr lang="ru-RU" sz="1200" dirty="0" err="1"/>
              <a:t>культ.масс</a:t>
            </a:r>
            <a:endParaRPr lang="ru-RU" sz="1200" b="1" dirty="0"/>
          </a:p>
        </p:txBody>
      </p:sp>
      <p:sp>
        <p:nvSpPr>
          <p:cNvPr id="27" name="TextBox 26"/>
          <p:cNvSpPr txBox="1"/>
          <p:nvPr/>
        </p:nvSpPr>
        <p:spPr>
          <a:xfrm>
            <a:off x="395536" y="2524001"/>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Затраты на приобретение </a:t>
            </a:r>
            <a:r>
              <a:rPr lang="ru-RU" sz="1200" dirty="0" err="1"/>
              <a:t>мат.запасов</a:t>
            </a:r>
            <a:endParaRPr lang="ru-RU" sz="1200" b="1" dirty="0">
              <a:latin typeface="+mn-lt"/>
            </a:endParaRPr>
          </a:p>
        </p:txBody>
      </p:sp>
      <p:sp>
        <p:nvSpPr>
          <p:cNvPr id="28" name="TextBox 27"/>
          <p:cNvSpPr txBox="1"/>
          <p:nvPr/>
        </p:nvSpPr>
        <p:spPr>
          <a:xfrm>
            <a:off x="395536" y="5315370"/>
            <a:ext cx="3213580" cy="328935"/>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Сумма резерва на полное восстановление ОЦДИ </a:t>
            </a:r>
            <a:r>
              <a:rPr lang="ru-RU" sz="1200" dirty="0" err="1"/>
              <a:t>общехоз</a:t>
            </a:r>
            <a:endParaRPr lang="ru-RU" sz="1200" b="1" dirty="0"/>
          </a:p>
        </p:txBody>
      </p:sp>
      <p:sp>
        <p:nvSpPr>
          <p:cNvPr id="7" name="Прямоугольник 6">
            <a:extLst>
              <a:ext uri="{FF2B5EF4-FFF2-40B4-BE49-F238E27FC236}">
                <a16:creationId xmlns:a16="http://schemas.microsoft.com/office/drawing/2014/main" xmlns="" id="{967673CE-0E88-4953-B404-913905CB1AF9}"/>
              </a:ext>
            </a:extLst>
          </p:cNvPr>
          <p:cNvSpPr>
            <a:spLocks/>
          </p:cNvSpPr>
          <p:nvPr/>
        </p:nvSpPr>
        <p:spPr>
          <a:xfrm>
            <a:off x="3674266" y="1258285"/>
            <a:ext cx="785542" cy="867576"/>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rgbClr val="002060"/>
                </a:solidFill>
                <a:latin typeface="+mn-lt"/>
                <a:ea typeface="+mn-ea"/>
                <a:cs typeface="+mn-cs"/>
              </a:rPr>
              <a:t>1 </a:t>
            </a:r>
            <a:r>
              <a:rPr lang="ru-RU" sz="1400" b="1" dirty="0" err="1">
                <a:solidFill>
                  <a:srgbClr val="002060"/>
                </a:solidFill>
                <a:latin typeface="+mn-lt"/>
                <a:ea typeface="+mn-ea"/>
                <a:cs typeface="+mn-cs"/>
              </a:rPr>
              <a:t>ст.гр</a:t>
            </a:r>
            <a:r>
              <a:rPr lang="ru-RU" sz="1400" b="1" dirty="0">
                <a:solidFill>
                  <a:srgbClr val="002060"/>
                </a:solidFill>
                <a:latin typeface="+mn-lt"/>
                <a:ea typeface="+mn-ea"/>
                <a:cs typeface="+mn-cs"/>
              </a:rPr>
              <a:t>.</a:t>
            </a:r>
          </a:p>
        </p:txBody>
      </p:sp>
      <p:sp>
        <p:nvSpPr>
          <p:cNvPr id="31" name="Прямоугольник 30">
            <a:extLst>
              <a:ext uri="{FF2B5EF4-FFF2-40B4-BE49-F238E27FC236}">
                <a16:creationId xmlns:a16="http://schemas.microsoft.com/office/drawing/2014/main" xmlns="" id="{F3F9A494-044B-4827-B105-F25D3A6B3B30}"/>
              </a:ext>
            </a:extLst>
          </p:cNvPr>
          <p:cNvSpPr>
            <a:spLocks/>
          </p:cNvSpPr>
          <p:nvPr/>
        </p:nvSpPr>
        <p:spPr>
          <a:xfrm>
            <a:off x="4547974" y="1263295"/>
            <a:ext cx="785542" cy="856320"/>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rgbClr val="002060"/>
                </a:solidFill>
              </a:rPr>
              <a:t>2</a:t>
            </a:r>
            <a:r>
              <a:rPr lang="ru-RU" sz="1400" b="1" dirty="0">
                <a:solidFill>
                  <a:srgbClr val="002060"/>
                </a:solidFill>
                <a:latin typeface="+mn-lt"/>
                <a:ea typeface="+mn-ea"/>
                <a:cs typeface="+mn-cs"/>
              </a:rPr>
              <a:t> </a:t>
            </a:r>
            <a:r>
              <a:rPr lang="ru-RU" sz="1400" b="1" dirty="0" err="1">
                <a:solidFill>
                  <a:srgbClr val="002060"/>
                </a:solidFill>
                <a:latin typeface="+mn-lt"/>
                <a:ea typeface="+mn-ea"/>
                <a:cs typeface="+mn-cs"/>
              </a:rPr>
              <a:t>ст.гр</a:t>
            </a:r>
            <a:r>
              <a:rPr lang="ru-RU" sz="1400" b="1" dirty="0">
                <a:solidFill>
                  <a:srgbClr val="002060"/>
                </a:solidFill>
                <a:latin typeface="+mn-lt"/>
                <a:ea typeface="+mn-ea"/>
                <a:cs typeface="+mn-cs"/>
              </a:rPr>
              <a:t>.</a:t>
            </a:r>
          </a:p>
        </p:txBody>
      </p:sp>
      <p:sp>
        <p:nvSpPr>
          <p:cNvPr id="32" name="Прямоугольник 31">
            <a:extLst>
              <a:ext uri="{FF2B5EF4-FFF2-40B4-BE49-F238E27FC236}">
                <a16:creationId xmlns:a16="http://schemas.microsoft.com/office/drawing/2014/main" xmlns="" id="{24017FA7-8448-4F10-BBC4-6ACB9944433F}"/>
              </a:ext>
            </a:extLst>
          </p:cNvPr>
          <p:cNvSpPr>
            <a:spLocks/>
          </p:cNvSpPr>
          <p:nvPr/>
        </p:nvSpPr>
        <p:spPr>
          <a:xfrm>
            <a:off x="5421682" y="1263295"/>
            <a:ext cx="785542" cy="856320"/>
          </a:xfrm>
          <a:prstGeom prst="rect">
            <a:avLst/>
          </a:prstGeom>
          <a:solidFill>
            <a:schemeClr val="accent1">
              <a:lumMod val="20000"/>
              <a:lumOff val="80000"/>
            </a:schemeClr>
          </a:solidFill>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rgbClr val="002060"/>
                </a:solidFill>
                <a:latin typeface="+mn-lt"/>
                <a:ea typeface="+mn-ea"/>
                <a:cs typeface="+mn-cs"/>
              </a:rPr>
              <a:t>3 </a:t>
            </a:r>
            <a:r>
              <a:rPr lang="ru-RU" sz="1400" b="1" dirty="0" err="1">
                <a:solidFill>
                  <a:srgbClr val="002060"/>
                </a:solidFill>
                <a:latin typeface="+mn-lt"/>
                <a:ea typeface="+mn-ea"/>
                <a:cs typeface="+mn-cs"/>
              </a:rPr>
              <a:t>ст.гр</a:t>
            </a:r>
            <a:r>
              <a:rPr lang="ru-RU" sz="1400" b="1" dirty="0">
                <a:solidFill>
                  <a:srgbClr val="002060"/>
                </a:solidFill>
                <a:latin typeface="+mn-lt"/>
                <a:ea typeface="+mn-ea"/>
                <a:cs typeface="+mn-cs"/>
              </a:rPr>
              <a:t>.</a:t>
            </a:r>
          </a:p>
        </p:txBody>
      </p:sp>
      <p:sp>
        <p:nvSpPr>
          <p:cNvPr id="35" name="Прямоугольник 34">
            <a:extLst>
              <a:ext uri="{FF2B5EF4-FFF2-40B4-BE49-F238E27FC236}">
                <a16:creationId xmlns:a16="http://schemas.microsoft.com/office/drawing/2014/main" xmlns="" id="{8493D1DF-11A9-417B-BA97-EDE79CF917EC}"/>
              </a:ext>
            </a:extLst>
          </p:cNvPr>
          <p:cNvSpPr>
            <a:spLocks/>
          </p:cNvSpPr>
          <p:nvPr/>
        </p:nvSpPr>
        <p:spPr>
          <a:xfrm>
            <a:off x="6297914" y="1647481"/>
            <a:ext cx="785542" cy="481430"/>
          </a:xfrm>
          <a:prstGeom prst="rect">
            <a:avLst/>
          </a:prstGeom>
          <a:solidFill>
            <a:schemeClr val="accent3">
              <a:lumMod val="40000"/>
              <a:lumOff val="60000"/>
            </a:schemeClr>
          </a:solidFill>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rgbClr val="002060"/>
                </a:solidFill>
                <a:latin typeface="+mn-lt"/>
                <a:ea typeface="+mn-ea"/>
                <a:cs typeface="+mn-cs"/>
              </a:rPr>
              <a:t>1 </a:t>
            </a:r>
            <a:r>
              <a:rPr lang="ru-RU" sz="1400" b="1" dirty="0" err="1">
                <a:solidFill>
                  <a:srgbClr val="002060"/>
                </a:solidFill>
                <a:latin typeface="+mn-lt"/>
                <a:ea typeface="+mn-ea"/>
                <a:cs typeface="+mn-cs"/>
              </a:rPr>
              <a:t>ст.</a:t>
            </a:r>
            <a:r>
              <a:rPr lang="ru-RU" sz="1400" b="1" dirty="0" err="1">
                <a:solidFill>
                  <a:srgbClr val="002060"/>
                </a:solidFill>
              </a:rPr>
              <a:t>кл</a:t>
            </a:r>
            <a:r>
              <a:rPr lang="ru-RU" sz="1400" b="1" dirty="0">
                <a:solidFill>
                  <a:srgbClr val="002060"/>
                </a:solidFill>
                <a:latin typeface="+mn-lt"/>
                <a:ea typeface="+mn-ea"/>
                <a:cs typeface="+mn-cs"/>
              </a:rPr>
              <a:t>.</a:t>
            </a:r>
          </a:p>
        </p:txBody>
      </p:sp>
      <p:sp>
        <p:nvSpPr>
          <p:cNvPr id="36" name="Прямоугольник 35">
            <a:extLst>
              <a:ext uri="{FF2B5EF4-FFF2-40B4-BE49-F238E27FC236}">
                <a16:creationId xmlns:a16="http://schemas.microsoft.com/office/drawing/2014/main" xmlns="" id="{064CF9BC-80BD-4AA1-81BF-AEE1394D83AF}"/>
              </a:ext>
            </a:extLst>
          </p:cNvPr>
          <p:cNvSpPr>
            <a:spLocks/>
          </p:cNvSpPr>
          <p:nvPr/>
        </p:nvSpPr>
        <p:spPr>
          <a:xfrm>
            <a:off x="7171622" y="1647481"/>
            <a:ext cx="785542" cy="475184"/>
          </a:xfrm>
          <a:prstGeom prst="rect">
            <a:avLst/>
          </a:prstGeom>
          <a:solidFill>
            <a:schemeClr val="accent3">
              <a:lumMod val="40000"/>
              <a:lumOff val="60000"/>
            </a:schemeClr>
          </a:solidFill>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rgbClr val="002060"/>
                </a:solidFill>
                <a:latin typeface="+mn-lt"/>
                <a:ea typeface="+mn-ea"/>
                <a:cs typeface="+mn-cs"/>
              </a:rPr>
              <a:t>Ст.кл.2а</a:t>
            </a:r>
          </a:p>
        </p:txBody>
      </p:sp>
      <p:sp>
        <p:nvSpPr>
          <p:cNvPr id="37" name="Прямоугольник 36">
            <a:extLst>
              <a:ext uri="{FF2B5EF4-FFF2-40B4-BE49-F238E27FC236}">
                <a16:creationId xmlns:a16="http://schemas.microsoft.com/office/drawing/2014/main" xmlns="" id="{A3B6D934-FF4C-4E1C-B884-A77B950EEF5B}"/>
              </a:ext>
            </a:extLst>
          </p:cNvPr>
          <p:cNvSpPr>
            <a:spLocks/>
          </p:cNvSpPr>
          <p:nvPr/>
        </p:nvSpPr>
        <p:spPr>
          <a:xfrm>
            <a:off x="8045330" y="1647481"/>
            <a:ext cx="785542" cy="475184"/>
          </a:xfrm>
          <a:prstGeom prst="rect">
            <a:avLst/>
          </a:prstGeom>
          <a:solidFill>
            <a:schemeClr val="accent3">
              <a:lumMod val="40000"/>
              <a:lumOff val="60000"/>
            </a:schemeClr>
          </a:solidFill>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rgbClr val="002060"/>
                </a:solidFill>
              </a:rPr>
              <a:t>Ст.кл.2б</a:t>
            </a:r>
          </a:p>
        </p:txBody>
      </p:sp>
      <p:sp>
        <p:nvSpPr>
          <p:cNvPr id="38" name="Прямоугольник 37">
            <a:extLst>
              <a:ext uri="{FF2B5EF4-FFF2-40B4-BE49-F238E27FC236}">
                <a16:creationId xmlns:a16="http://schemas.microsoft.com/office/drawing/2014/main" xmlns="" id="{7DAC7B63-2072-41BE-9CCD-ED0D5E407F58}"/>
              </a:ext>
            </a:extLst>
          </p:cNvPr>
          <p:cNvSpPr>
            <a:spLocks/>
          </p:cNvSpPr>
          <p:nvPr/>
        </p:nvSpPr>
        <p:spPr>
          <a:xfrm>
            <a:off x="6295390" y="1263295"/>
            <a:ext cx="2535482" cy="329030"/>
          </a:xfrm>
          <a:prstGeom prst="rect">
            <a:avLst/>
          </a:prstGeom>
          <a:solidFill>
            <a:schemeClr val="accent3">
              <a:lumMod val="40000"/>
              <a:lumOff val="60000"/>
            </a:schemeClr>
          </a:solidFill>
          <a:ln w="1905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rgbClr val="002060"/>
                </a:solidFill>
                <a:latin typeface="+mn-lt"/>
                <a:ea typeface="+mn-ea"/>
                <a:cs typeface="+mn-cs"/>
              </a:rPr>
              <a:t>По макету топ-50</a:t>
            </a:r>
          </a:p>
        </p:txBody>
      </p:sp>
      <p:sp>
        <p:nvSpPr>
          <p:cNvPr id="9" name="Прямоугольник: скругленные углы 8">
            <a:extLst>
              <a:ext uri="{FF2B5EF4-FFF2-40B4-BE49-F238E27FC236}">
                <a16:creationId xmlns:a16="http://schemas.microsoft.com/office/drawing/2014/main" xmlns="" id="{4EDCD899-75B9-4C82-8D26-DD0F8EC250E5}"/>
              </a:ext>
            </a:extLst>
          </p:cNvPr>
          <p:cNvSpPr/>
          <p:nvPr/>
        </p:nvSpPr>
        <p:spPr>
          <a:xfrm>
            <a:off x="6207224" y="1124744"/>
            <a:ext cx="2818424" cy="1133422"/>
          </a:xfrm>
          <a:prstGeom prst="roundRect">
            <a:avLst/>
          </a:prstGeom>
          <a:noFill/>
          <a:ln w="19050">
            <a:solidFill>
              <a:srgbClr val="FF0000"/>
            </a:solidFill>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endParaRPr lang="ru-RU" sz="1200">
              <a:solidFill>
                <a:schemeClr val="dk1"/>
              </a:solidFill>
              <a:latin typeface="+mn-lt"/>
              <a:ea typeface="+mn-ea"/>
              <a:cs typeface="+mn-cs"/>
            </a:endParaRPr>
          </a:p>
        </p:txBody>
      </p:sp>
      <p:sp>
        <p:nvSpPr>
          <p:cNvPr id="50" name="TextBox 49">
            <a:extLst>
              <a:ext uri="{FF2B5EF4-FFF2-40B4-BE49-F238E27FC236}">
                <a16:creationId xmlns:a16="http://schemas.microsoft.com/office/drawing/2014/main" xmlns="" id="{1A86878D-B256-4B6F-BE68-6B50A996DBF0}"/>
              </a:ext>
            </a:extLst>
          </p:cNvPr>
          <p:cNvSpPr txBox="1"/>
          <p:nvPr/>
        </p:nvSpPr>
        <p:spPr>
          <a:xfrm>
            <a:off x="7024982" y="3108897"/>
            <a:ext cx="2000665" cy="568240"/>
          </a:xfrm>
          <a:prstGeom prst="roundRect">
            <a:avLst/>
          </a:prstGeom>
          <a:noFill/>
          <a:ln w="19050">
            <a:solidFill>
              <a:srgbClr val="FF0000"/>
            </a:solidFill>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defRPr sz="1200"/>
            </a:lvl1pPr>
          </a:lstStyle>
          <a:p>
            <a:r>
              <a:rPr lang="ru-RU" dirty="0"/>
              <a:t>Новая структура базовых нормативов затрат</a:t>
            </a:r>
          </a:p>
        </p:txBody>
      </p:sp>
      <p:cxnSp>
        <p:nvCxnSpPr>
          <p:cNvPr id="49" name="Прямая соединительная линия 48">
            <a:extLst>
              <a:ext uri="{FF2B5EF4-FFF2-40B4-BE49-F238E27FC236}">
                <a16:creationId xmlns:a16="http://schemas.microsoft.com/office/drawing/2014/main" xmlns="" id="{46766970-F498-4D14-9A0C-C8013FDD6F74}"/>
              </a:ext>
            </a:extLst>
          </p:cNvPr>
          <p:cNvCxnSpPr>
            <a:stCxn id="9" idx="2"/>
            <a:endCxn id="50" idx="0"/>
          </p:cNvCxnSpPr>
          <p:nvPr/>
        </p:nvCxnSpPr>
        <p:spPr>
          <a:xfrm>
            <a:off x="7616436" y="2258166"/>
            <a:ext cx="408879" cy="850731"/>
          </a:xfrm>
          <a:prstGeom prst="line">
            <a:avLst/>
          </a:prstGeom>
          <a:noFill/>
          <a:ln w="12700"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
        <p:nvSpPr>
          <p:cNvPr id="39" name="Название подразделения, лаборатории, факультета и т.д.">
            <a:extLst>
              <a:ext uri="{FF2B5EF4-FFF2-40B4-BE49-F238E27FC236}">
                <a16:creationId xmlns:a16="http://schemas.microsoft.com/office/drawing/2014/main" xmlns="" id="{E5A5C196-E94A-494C-86C5-74B9AA56686E}"/>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20171691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552219" y="3501008"/>
            <a:ext cx="1008113" cy="355616"/>
          </a:xfrm>
          <a:prstGeom prst="roundRect">
            <a:avLst/>
          </a:prstGeom>
          <a:solidFill>
            <a:srgbClr val="A8DA70"/>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ДА</a:t>
            </a:r>
          </a:p>
        </p:txBody>
      </p:sp>
      <p:sp>
        <p:nvSpPr>
          <p:cNvPr id="20" name="Прямоугольник 19"/>
          <p:cNvSpPr/>
          <p:nvPr/>
        </p:nvSpPr>
        <p:spPr>
          <a:xfrm>
            <a:off x="6048164" y="5400958"/>
            <a:ext cx="2009657" cy="540060"/>
          </a:xfrm>
          <a:prstGeom prst="rect">
            <a:avLst/>
          </a:prstGeom>
          <a:solidFill>
            <a:srgbClr val="A8DA70"/>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Повышенные БНЗ по новой методике</a:t>
            </a:r>
          </a:p>
        </p:txBody>
      </p:sp>
      <p:sp>
        <p:nvSpPr>
          <p:cNvPr id="46" name="Скругленный прямоугольник 45"/>
          <p:cNvSpPr/>
          <p:nvPr/>
        </p:nvSpPr>
        <p:spPr>
          <a:xfrm>
            <a:off x="2555776" y="1196752"/>
            <a:ext cx="3528392" cy="468052"/>
          </a:xfrm>
          <a:prstGeom prst="roundRect">
            <a:avLst/>
          </a:prstGeom>
          <a:solidFill>
            <a:srgbClr val="A8DA70"/>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Образовательная организация</a:t>
            </a:r>
            <a:r>
              <a:rPr lang="en-US" sz="1600" kern="1200" dirty="0">
                <a:solidFill>
                  <a:schemeClr val="tx1"/>
                </a:solidFill>
                <a:latin typeface="Arial Narrow" pitchFamily="34" charset="0"/>
              </a:rPr>
              <a:t> </a:t>
            </a:r>
            <a:endParaRPr lang="ru-RU" sz="1600" kern="1200" dirty="0">
              <a:solidFill>
                <a:schemeClr val="tx1"/>
              </a:solidFill>
              <a:latin typeface="Arial Narrow" pitchFamily="34" charset="0"/>
            </a:endParaRPr>
          </a:p>
        </p:txBody>
      </p:sp>
      <p:sp>
        <p:nvSpPr>
          <p:cNvPr id="63" name="Скругленный прямоугольник 62"/>
          <p:cNvSpPr/>
          <p:nvPr/>
        </p:nvSpPr>
        <p:spPr>
          <a:xfrm>
            <a:off x="3094974" y="4000640"/>
            <a:ext cx="1080120" cy="468052"/>
          </a:xfrm>
          <a:prstGeom prst="roundRect">
            <a:avLst/>
          </a:prstGeom>
          <a:solidFill>
            <a:schemeClr val="accent3">
              <a:lumMod val="60000"/>
              <a:lumOff val="40000"/>
            </a:schemeClr>
          </a:solidFill>
          <a:ln w="19050"/>
        </p:spPr>
        <p:style>
          <a:lnRef idx="2">
            <a:schemeClr val="accent6"/>
          </a:lnRef>
          <a:fillRef idx="1">
            <a:schemeClr val="lt1"/>
          </a:fillRef>
          <a:effectRef idx="0">
            <a:schemeClr val="accent6"/>
          </a:effectRef>
          <a:fontRef idx="minor">
            <a:schemeClr val="dk1"/>
          </a:fontRef>
        </p:style>
        <p:txBody>
          <a:bodyPr rtlCol="0" anchor="ctr"/>
          <a:lstStyle/>
          <a:p>
            <a:pPr defTabSz="914400" hangingPunct="1"/>
            <a:r>
              <a:rPr lang="ru-RU" sz="1800" kern="1200" dirty="0">
                <a:solidFill>
                  <a:prstClr val="black"/>
                </a:solidFill>
                <a:latin typeface="Arial Narrow" pitchFamily="34" charset="0"/>
              </a:rPr>
              <a:t>НЕТ</a:t>
            </a:r>
          </a:p>
        </p:txBody>
      </p:sp>
      <p:sp>
        <p:nvSpPr>
          <p:cNvPr id="67" name="Прямоугольник 66"/>
          <p:cNvSpPr/>
          <p:nvPr/>
        </p:nvSpPr>
        <p:spPr>
          <a:xfrm>
            <a:off x="3400822" y="2891635"/>
            <a:ext cx="2952328" cy="576064"/>
          </a:xfrm>
          <a:prstGeom prst="rect">
            <a:avLst/>
          </a:prstGeom>
          <a:gradFill>
            <a:gsLst>
              <a:gs pos="100000">
                <a:srgbClr val="BEE395"/>
              </a:gs>
              <a:gs pos="0">
                <a:schemeClr val="accent3">
                  <a:lumMod val="60000"/>
                  <a:lumOff val="40000"/>
                </a:schemeClr>
              </a:gs>
              <a:gs pos="100000">
                <a:srgbClr val="A8DA70"/>
              </a:gs>
            </a:gsLst>
            <a:lin ang="0" scaled="0"/>
          </a:gradFill>
          <a:ln w="19050"/>
        </p:spPr>
        <p:style>
          <a:lnRef idx="2">
            <a:schemeClr val="accent6"/>
          </a:lnRef>
          <a:fillRef idx="1">
            <a:schemeClr val="lt1"/>
          </a:fillRef>
          <a:effectRef idx="0">
            <a:schemeClr val="accent6"/>
          </a:effectRef>
          <a:fontRef idx="minor">
            <a:schemeClr val="dk1"/>
          </a:fontRef>
        </p:style>
        <p:txBody>
          <a:bodyPr rtlCol="0" anchor="ctr"/>
          <a:lstStyle/>
          <a:p>
            <a:pPr defTabSz="914400" hangingPunct="1"/>
            <a:r>
              <a:rPr lang="ru-RU" sz="1800" kern="1200" dirty="0">
                <a:solidFill>
                  <a:prstClr val="black"/>
                </a:solidFill>
                <a:latin typeface="Arial Narrow" pitchFamily="34" charset="0"/>
              </a:rPr>
              <a:t>Отвечает критериям эффективности</a:t>
            </a:r>
          </a:p>
        </p:txBody>
      </p:sp>
      <p:cxnSp>
        <p:nvCxnSpPr>
          <p:cNvPr id="77" name="Соединительная линия уступом 76"/>
          <p:cNvCxnSpPr>
            <a:stCxn id="67" idx="3"/>
            <a:endCxn id="2" idx="0"/>
          </p:cNvCxnSpPr>
          <p:nvPr/>
        </p:nvCxnSpPr>
        <p:spPr>
          <a:xfrm>
            <a:off x="6353150" y="3179667"/>
            <a:ext cx="703126" cy="321341"/>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80" name="Соединительная линия уступом 79"/>
          <p:cNvCxnSpPr>
            <a:stCxn id="67" idx="1"/>
            <a:endCxn id="63" idx="0"/>
          </p:cNvCxnSpPr>
          <p:nvPr/>
        </p:nvCxnSpPr>
        <p:spPr>
          <a:xfrm rot="10800000" flipH="1" flipV="1">
            <a:off x="3400822" y="3179666"/>
            <a:ext cx="234212" cy="820973"/>
          </a:xfrm>
          <a:prstGeom prst="bentConnector4">
            <a:avLst>
              <a:gd name="adj1" fmla="val -97604"/>
              <a:gd name="adj2" fmla="val 67542"/>
            </a:avLst>
          </a:prstGeom>
          <a:ln w="19050">
            <a:tailEnd type="arrow"/>
          </a:ln>
        </p:spPr>
        <p:style>
          <a:lnRef idx="2">
            <a:schemeClr val="accent6"/>
          </a:lnRef>
          <a:fillRef idx="1">
            <a:schemeClr val="lt1"/>
          </a:fillRef>
          <a:effectRef idx="0">
            <a:schemeClr val="accent6"/>
          </a:effectRef>
          <a:fontRef idx="minor">
            <a:schemeClr val="dk1"/>
          </a:fontRef>
        </p:style>
      </p:cxnSp>
      <p:sp>
        <p:nvSpPr>
          <p:cNvPr id="105" name="Скругленный прямоугольник 104"/>
          <p:cNvSpPr/>
          <p:nvPr/>
        </p:nvSpPr>
        <p:spPr>
          <a:xfrm>
            <a:off x="5364088" y="4072648"/>
            <a:ext cx="3384376" cy="332298"/>
          </a:xfrm>
          <a:prstGeom prst="roundRect">
            <a:avLst/>
          </a:prstGeom>
          <a:solidFill>
            <a:srgbClr val="A8DA70"/>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Ведущий колледж</a:t>
            </a:r>
          </a:p>
        </p:txBody>
      </p:sp>
      <p:cxnSp>
        <p:nvCxnSpPr>
          <p:cNvPr id="107" name="Прямая со стрелкой 106"/>
          <p:cNvCxnSpPr>
            <a:stCxn id="2" idx="2"/>
            <a:endCxn id="105" idx="0"/>
          </p:cNvCxnSpPr>
          <p:nvPr/>
        </p:nvCxnSpPr>
        <p:spPr>
          <a:xfrm>
            <a:off x="7056276" y="3856624"/>
            <a:ext cx="0" cy="216024"/>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109" name="Скругленный прямоугольник 108"/>
          <p:cNvSpPr/>
          <p:nvPr/>
        </p:nvSpPr>
        <p:spPr>
          <a:xfrm>
            <a:off x="2787892" y="4689140"/>
            <a:ext cx="1692188" cy="504056"/>
          </a:xfrm>
          <a:prstGeom prst="roundRect">
            <a:avLst/>
          </a:prstGeom>
          <a:solidFill>
            <a:schemeClr val="accent3">
              <a:lumMod val="60000"/>
              <a:lumOff val="40000"/>
            </a:schemeClr>
          </a:solidFill>
          <a:ln w="19050"/>
        </p:spPr>
        <p:style>
          <a:lnRef idx="2">
            <a:schemeClr val="accent6"/>
          </a:lnRef>
          <a:fillRef idx="1">
            <a:schemeClr val="lt1"/>
          </a:fillRef>
          <a:effectRef idx="0">
            <a:schemeClr val="accent6"/>
          </a:effectRef>
          <a:fontRef idx="minor">
            <a:schemeClr val="dk1"/>
          </a:fontRef>
        </p:style>
        <p:txBody>
          <a:bodyPr rtlCol="0" anchor="ctr"/>
          <a:lstStyle/>
          <a:p>
            <a:pPr defTabSz="914400" hangingPunct="1"/>
            <a:r>
              <a:rPr lang="ru-RU" sz="1800" kern="1200" dirty="0">
                <a:solidFill>
                  <a:prstClr val="black"/>
                </a:solidFill>
                <a:latin typeface="Arial Narrow" pitchFamily="34" charset="0"/>
              </a:rPr>
              <a:t>Колледж</a:t>
            </a:r>
          </a:p>
        </p:txBody>
      </p:sp>
      <p:sp>
        <p:nvSpPr>
          <p:cNvPr id="115" name="Скругленный прямоугольник 114"/>
          <p:cNvSpPr/>
          <p:nvPr/>
        </p:nvSpPr>
        <p:spPr>
          <a:xfrm>
            <a:off x="5360803" y="4607781"/>
            <a:ext cx="3384376" cy="504056"/>
          </a:xfrm>
          <a:prstGeom prst="roundRect">
            <a:avLst/>
          </a:prstGeom>
          <a:solidFill>
            <a:srgbClr val="A8DA70"/>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Применение повышающих коэффициентов</a:t>
            </a:r>
          </a:p>
        </p:txBody>
      </p:sp>
      <p:sp>
        <p:nvSpPr>
          <p:cNvPr id="122" name="Прямоугольник 121"/>
          <p:cNvSpPr/>
          <p:nvPr/>
        </p:nvSpPr>
        <p:spPr>
          <a:xfrm>
            <a:off x="2634351" y="5373216"/>
            <a:ext cx="2009657" cy="540060"/>
          </a:xfrm>
          <a:prstGeom prst="rect">
            <a:avLst/>
          </a:prstGeom>
          <a:solidFill>
            <a:schemeClr val="accent3">
              <a:lumMod val="60000"/>
              <a:lumOff val="40000"/>
            </a:schemeClr>
          </a:solidFill>
          <a:ln w="19050"/>
        </p:spPr>
        <p:style>
          <a:lnRef idx="2">
            <a:schemeClr val="accent6"/>
          </a:lnRef>
          <a:fillRef idx="1">
            <a:schemeClr val="lt1"/>
          </a:fillRef>
          <a:effectRef idx="0">
            <a:schemeClr val="accent6"/>
          </a:effectRef>
          <a:fontRef idx="minor">
            <a:schemeClr val="dk1"/>
          </a:fontRef>
        </p:style>
        <p:txBody>
          <a:bodyPr rtlCol="0" anchor="ctr"/>
          <a:lstStyle/>
          <a:p>
            <a:pPr defTabSz="914400" hangingPunct="1"/>
            <a:r>
              <a:rPr lang="ru-RU" sz="1800" kern="1200" dirty="0">
                <a:solidFill>
                  <a:prstClr val="black"/>
                </a:solidFill>
                <a:latin typeface="Arial Narrow" pitchFamily="34" charset="0"/>
              </a:rPr>
              <a:t>БНЗ по новой методике</a:t>
            </a:r>
          </a:p>
        </p:txBody>
      </p:sp>
      <p:sp>
        <p:nvSpPr>
          <p:cNvPr id="22" name="Скругленный прямоугольник 21"/>
          <p:cNvSpPr/>
          <p:nvPr/>
        </p:nvSpPr>
        <p:spPr>
          <a:xfrm>
            <a:off x="2627784" y="1988840"/>
            <a:ext cx="3384376" cy="504056"/>
          </a:xfrm>
          <a:prstGeom prst="roundRect">
            <a:avLst/>
          </a:prstGeom>
          <a:solidFill>
            <a:srgbClr val="A8DA70"/>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Реализация программ по макету Топ-50</a:t>
            </a:r>
          </a:p>
        </p:txBody>
      </p:sp>
      <p:cxnSp>
        <p:nvCxnSpPr>
          <p:cNvPr id="7" name="Прямая со стрелкой 6"/>
          <p:cNvCxnSpPr>
            <a:stCxn id="46" idx="2"/>
            <a:endCxn id="22" idx="0"/>
          </p:cNvCxnSpPr>
          <p:nvPr/>
        </p:nvCxnSpPr>
        <p:spPr>
          <a:xfrm>
            <a:off x="4319972" y="1664804"/>
            <a:ext cx="0" cy="32403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24"/>
          <p:cNvSpPr/>
          <p:nvPr/>
        </p:nvSpPr>
        <p:spPr>
          <a:xfrm>
            <a:off x="7020272" y="2492896"/>
            <a:ext cx="1008113" cy="468052"/>
          </a:xfrm>
          <a:prstGeom prst="roundRect">
            <a:avLst/>
          </a:prstGeom>
          <a:solidFill>
            <a:srgbClr val="A8DA70"/>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ДА</a:t>
            </a:r>
          </a:p>
        </p:txBody>
      </p:sp>
      <p:sp>
        <p:nvSpPr>
          <p:cNvPr id="26" name="Скругленный прямоугольник 25"/>
          <p:cNvSpPr/>
          <p:nvPr/>
        </p:nvSpPr>
        <p:spPr>
          <a:xfrm>
            <a:off x="788297" y="2492896"/>
            <a:ext cx="1080120" cy="468052"/>
          </a:xfrm>
          <a:prstGeom prst="roundRect">
            <a:avLst/>
          </a:prstGeom>
          <a:solidFill>
            <a:schemeClr val="accent4">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НЕТ</a:t>
            </a:r>
          </a:p>
        </p:txBody>
      </p:sp>
      <p:cxnSp>
        <p:nvCxnSpPr>
          <p:cNvPr id="9" name="Соединительная линия уступом 8"/>
          <p:cNvCxnSpPr>
            <a:stCxn id="22" idx="3"/>
            <a:endCxn id="25" idx="0"/>
          </p:cNvCxnSpPr>
          <p:nvPr/>
        </p:nvCxnSpPr>
        <p:spPr>
          <a:xfrm>
            <a:off x="6012160" y="2240868"/>
            <a:ext cx="1512169" cy="252028"/>
          </a:xfrm>
          <a:prstGeom prst="bentConnector2">
            <a:avLst/>
          </a:prstGeom>
          <a:ln w="19050">
            <a:tailEnd type="arrow"/>
          </a:ln>
        </p:spPr>
        <p:style>
          <a:lnRef idx="1">
            <a:schemeClr val="accent5"/>
          </a:lnRef>
          <a:fillRef idx="0">
            <a:schemeClr val="accent5"/>
          </a:fillRef>
          <a:effectRef idx="0">
            <a:schemeClr val="accent5"/>
          </a:effectRef>
          <a:fontRef idx="minor">
            <a:schemeClr val="tx1"/>
          </a:fontRef>
        </p:style>
      </p:cxnSp>
      <p:cxnSp>
        <p:nvCxnSpPr>
          <p:cNvPr id="11" name="Соединительная линия уступом 10"/>
          <p:cNvCxnSpPr>
            <a:stCxn id="22" idx="1"/>
            <a:endCxn id="26" idx="0"/>
          </p:cNvCxnSpPr>
          <p:nvPr/>
        </p:nvCxnSpPr>
        <p:spPr>
          <a:xfrm rot="10800000" flipV="1">
            <a:off x="1328358" y="2240868"/>
            <a:ext cx="1299427" cy="252028"/>
          </a:xfrm>
          <a:prstGeom prst="bentConnector2">
            <a:avLst/>
          </a:prstGeom>
          <a:ln w="19050">
            <a:tailEnd type="arrow"/>
          </a:ln>
        </p:spPr>
        <p:style>
          <a:lnRef idx="1">
            <a:schemeClr val="accent5"/>
          </a:lnRef>
          <a:fillRef idx="0">
            <a:schemeClr val="accent5"/>
          </a:fillRef>
          <a:effectRef idx="0">
            <a:schemeClr val="accent5"/>
          </a:effectRef>
          <a:fontRef idx="minor">
            <a:schemeClr val="tx1"/>
          </a:fontRef>
        </p:style>
      </p:cxnSp>
      <p:cxnSp>
        <p:nvCxnSpPr>
          <p:cNvPr id="34" name="Прямая со стрелкой 33"/>
          <p:cNvCxnSpPr>
            <a:stCxn id="105" idx="2"/>
            <a:endCxn id="115" idx="0"/>
          </p:cNvCxnSpPr>
          <p:nvPr/>
        </p:nvCxnSpPr>
        <p:spPr>
          <a:xfrm flipH="1">
            <a:off x="7052991" y="4404946"/>
            <a:ext cx="3285" cy="202835"/>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48" name="Прямая со стрелкой 47"/>
          <p:cNvCxnSpPr>
            <a:stCxn id="26" idx="2"/>
            <a:endCxn id="50" idx="0"/>
          </p:cNvCxnSpPr>
          <p:nvPr/>
        </p:nvCxnSpPr>
        <p:spPr>
          <a:xfrm>
            <a:off x="1328357" y="2960948"/>
            <a:ext cx="0" cy="2412268"/>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50" name="Прямоугольник 49"/>
          <p:cNvSpPr/>
          <p:nvPr/>
        </p:nvSpPr>
        <p:spPr>
          <a:xfrm>
            <a:off x="323528" y="5373216"/>
            <a:ext cx="2009657" cy="540060"/>
          </a:xfrm>
          <a:prstGeom prst="rect">
            <a:avLst/>
          </a:prstGeom>
          <a:solidFill>
            <a:schemeClr val="accent4">
              <a:lumMod val="40000"/>
              <a:lumOff val="60000"/>
            </a:schemeClr>
          </a:solidFill>
          <a:ln w="190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400" hangingPunct="1"/>
            <a:r>
              <a:rPr lang="ru-RU" sz="1600" kern="1200" dirty="0">
                <a:solidFill>
                  <a:schemeClr val="tx1"/>
                </a:solidFill>
                <a:latin typeface="Arial Narrow" pitchFamily="34" charset="0"/>
              </a:rPr>
              <a:t>БНЗ по аналоговым подходам</a:t>
            </a:r>
          </a:p>
        </p:txBody>
      </p:sp>
      <p:pic>
        <p:nvPicPr>
          <p:cNvPr id="41"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42" name="Заголовок 1"/>
          <p:cNvSpPr>
            <a:spLocks noGrp="1"/>
          </p:cNvSpPr>
          <p:nvPr>
            <p:ph type="title"/>
          </p:nvPr>
        </p:nvSpPr>
        <p:spPr>
          <a:xfrm>
            <a:off x="762186" y="486919"/>
            <a:ext cx="8229600" cy="648072"/>
          </a:xfrm>
        </p:spPr>
        <p:txBody>
          <a:bodyPr vert="horz" lIns="91440" tIns="45720" rIns="91440" bIns="45720" rtlCol="0" anchor="ctr">
            <a:noAutofit/>
          </a:bodyPr>
          <a:lstStyle/>
          <a:p>
            <a:r>
              <a:rPr lang="ru-RU" sz="1800" b="1" dirty="0">
                <a:solidFill>
                  <a:srgbClr val="002060"/>
                </a:solidFill>
                <a:latin typeface="Arial Narrow" pitchFamily="34" charset="0"/>
              </a:rPr>
              <a:t>Применение </a:t>
            </a:r>
            <a:r>
              <a:rPr lang="ru-RU" sz="1800" b="1" dirty="0" smtClean="0">
                <a:solidFill>
                  <a:srgbClr val="002060"/>
                </a:solidFill>
                <a:latin typeface="Arial Narrow" pitchFamily="34" charset="0"/>
              </a:rPr>
              <a:t>повышающих коэффициентов эффективности при определении финансового обеспечения образовательной организации</a:t>
            </a:r>
            <a:endParaRPr lang="ru-RU" sz="1800" b="1" dirty="0">
              <a:solidFill>
                <a:srgbClr val="002060"/>
              </a:solidFill>
              <a:latin typeface="Arial Narrow" pitchFamily="34" charset="0"/>
            </a:endParaRPr>
          </a:p>
        </p:txBody>
      </p:sp>
      <p:sp>
        <p:nvSpPr>
          <p:cNvPr id="45" name="Линия"/>
          <p:cNvSpPr/>
          <p:nvPr/>
        </p:nvSpPr>
        <p:spPr>
          <a:xfrm>
            <a:off x="1259632" y="1052736"/>
            <a:ext cx="7120222" cy="0"/>
          </a:xfrm>
          <a:prstGeom prst="line">
            <a:avLst/>
          </a:prstGeom>
          <a:ln w="12700">
            <a:solidFill>
              <a:srgbClr val="253957"/>
            </a:solidFill>
            <a:miter lim="400000"/>
          </a:ln>
        </p:spPr>
        <p:txBody>
          <a:bodyPr lIns="71437" tIns="71437" rIns="71437" bIns="71437" anchor="ctr"/>
          <a:lstStyle/>
          <a:p>
            <a:pPr>
              <a:defRPr sz="3200"/>
            </a:pPr>
            <a:endParaRPr/>
          </a:p>
        </p:txBody>
      </p:sp>
      <p:cxnSp>
        <p:nvCxnSpPr>
          <p:cNvPr id="58" name="Прямая со стрелкой 57"/>
          <p:cNvCxnSpPr>
            <a:stCxn id="115" idx="2"/>
            <a:endCxn id="20" idx="0"/>
          </p:cNvCxnSpPr>
          <p:nvPr/>
        </p:nvCxnSpPr>
        <p:spPr>
          <a:xfrm>
            <a:off x="7052991" y="5111837"/>
            <a:ext cx="2" cy="289121"/>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68" name="Прямая со стрелкой 67"/>
          <p:cNvCxnSpPr>
            <a:stCxn id="109" idx="2"/>
            <a:endCxn id="122" idx="0"/>
          </p:cNvCxnSpPr>
          <p:nvPr/>
        </p:nvCxnSpPr>
        <p:spPr>
          <a:xfrm>
            <a:off x="3633986" y="5193196"/>
            <a:ext cx="5194" cy="180020"/>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92" name="Соединительная линия уступом 91"/>
          <p:cNvCxnSpPr>
            <a:stCxn id="25" idx="1"/>
            <a:endCxn id="67" idx="0"/>
          </p:cNvCxnSpPr>
          <p:nvPr/>
        </p:nvCxnSpPr>
        <p:spPr>
          <a:xfrm rot="10800000" flipV="1">
            <a:off x="4876986" y="2726921"/>
            <a:ext cx="2143286" cy="164713"/>
          </a:xfrm>
          <a:prstGeom prst="bentConnector2">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94" name="Прямая со стрелкой 93"/>
          <p:cNvCxnSpPr>
            <a:endCxn id="109" idx="0"/>
          </p:cNvCxnSpPr>
          <p:nvPr/>
        </p:nvCxnSpPr>
        <p:spPr>
          <a:xfrm flipH="1">
            <a:off x="3633986" y="4365104"/>
            <a:ext cx="1048" cy="324036"/>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32" name="Скругленный прямоугольник 31"/>
          <p:cNvSpPr/>
          <p:nvPr/>
        </p:nvSpPr>
        <p:spPr>
          <a:xfrm>
            <a:off x="3122835" y="6227210"/>
            <a:ext cx="1032242" cy="530515"/>
          </a:xfrm>
          <a:prstGeom prst="roundRect">
            <a:avLst/>
          </a:prstGeom>
          <a:solidFill>
            <a:schemeClr val="bg1"/>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ea typeface="+mn-ea"/>
                <a:cs typeface="+mn-cs"/>
              </a:rPr>
              <a:t>БНЗ Уровень 2</a:t>
            </a:r>
          </a:p>
        </p:txBody>
      </p:sp>
      <p:sp>
        <p:nvSpPr>
          <p:cNvPr id="33" name="Скругленный прямоугольник 32"/>
          <p:cNvSpPr/>
          <p:nvPr/>
        </p:nvSpPr>
        <p:spPr>
          <a:xfrm>
            <a:off x="6538512" y="6212499"/>
            <a:ext cx="1032242" cy="530515"/>
          </a:xfrm>
          <a:prstGeom prst="roundRect">
            <a:avLst/>
          </a:prstGeom>
          <a:solidFill>
            <a:schemeClr val="bg1"/>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ea typeface="+mn-ea"/>
                <a:cs typeface="+mn-cs"/>
              </a:rPr>
              <a:t>БНЗ Уровень 3</a:t>
            </a:r>
          </a:p>
        </p:txBody>
      </p:sp>
      <p:cxnSp>
        <p:nvCxnSpPr>
          <p:cNvPr id="35" name="Прямая со стрелкой 34"/>
          <p:cNvCxnSpPr>
            <a:stCxn id="20" idx="2"/>
            <a:endCxn id="33" idx="0"/>
          </p:cNvCxnSpPr>
          <p:nvPr/>
        </p:nvCxnSpPr>
        <p:spPr>
          <a:xfrm>
            <a:off x="7052993" y="5941018"/>
            <a:ext cx="1640" cy="271481"/>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38" name="Прямая со стрелкой 37"/>
          <p:cNvCxnSpPr>
            <a:stCxn id="122" idx="2"/>
            <a:endCxn id="32" idx="0"/>
          </p:cNvCxnSpPr>
          <p:nvPr/>
        </p:nvCxnSpPr>
        <p:spPr>
          <a:xfrm flipH="1">
            <a:off x="3638956" y="5913276"/>
            <a:ext cx="224" cy="313934"/>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
        <p:nvSpPr>
          <p:cNvPr id="36" name="Название подразделения, лаборатории, факультета и т.д.">
            <a:extLst>
              <a:ext uri="{FF2B5EF4-FFF2-40B4-BE49-F238E27FC236}">
                <a16:creationId xmlns:a16="http://schemas.microsoft.com/office/drawing/2014/main" xmlns="" id="{B8E29E38-3030-4BCE-878D-2EE0540224AF}"/>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
        <p:nvSpPr>
          <p:cNvPr id="40" name="Скругленный прямоугольник 31">
            <a:extLst>
              <a:ext uri="{FF2B5EF4-FFF2-40B4-BE49-F238E27FC236}">
                <a16:creationId xmlns:a16="http://schemas.microsoft.com/office/drawing/2014/main" xmlns="" id="{058B9114-8740-4CFD-8946-33A27E041B5A}"/>
              </a:ext>
            </a:extLst>
          </p:cNvPr>
          <p:cNvSpPr/>
          <p:nvPr/>
        </p:nvSpPr>
        <p:spPr>
          <a:xfrm>
            <a:off x="812235" y="6227210"/>
            <a:ext cx="1032242" cy="530515"/>
          </a:xfrm>
          <a:prstGeom prst="roundRect">
            <a:avLst/>
          </a:prstGeom>
          <a:solidFill>
            <a:schemeClr val="bg1"/>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defTabSz="914400" hangingPunct="1"/>
            <a:r>
              <a:rPr lang="ru-RU" sz="1600" kern="1200" dirty="0">
                <a:solidFill>
                  <a:schemeClr val="tx1"/>
                </a:solidFill>
                <a:latin typeface="Arial Narrow" pitchFamily="34" charset="0"/>
                <a:ea typeface="+mn-ea"/>
                <a:cs typeface="+mn-cs"/>
              </a:rPr>
              <a:t>БНЗ Уровень 1</a:t>
            </a:r>
          </a:p>
        </p:txBody>
      </p:sp>
      <p:cxnSp>
        <p:nvCxnSpPr>
          <p:cNvPr id="43" name="Прямая со стрелкой 42">
            <a:extLst>
              <a:ext uri="{FF2B5EF4-FFF2-40B4-BE49-F238E27FC236}">
                <a16:creationId xmlns:a16="http://schemas.microsoft.com/office/drawing/2014/main" xmlns="" id="{70E5B043-8CC1-427F-8566-D057F7900F2F}"/>
              </a:ext>
            </a:extLst>
          </p:cNvPr>
          <p:cNvCxnSpPr>
            <a:cxnSpLocks/>
            <a:stCxn id="50" idx="2"/>
            <a:endCxn id="40" idx="0"/>
          </p:cNvCxnSpPr>
          <p:nvPr/>
        </p:nvCxnSpPr>
        <p:spPr>
          <a:xfrm flipH="1">
            <a:off x="1328356" y="5913276"/>
            <a:ext cx="1" cy="313934"/>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7529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иния"/>
          <p:cNvSpPr/>
          <p:nvPr/>
        </p:nvSpPr>
        <p:spPr>
          <a:xfrm>
            <a:off x="1043608" y="112474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40" name="Заголовок 1"/>
          <p:cNvSpPr>
            <a:spLocks noGrp="1"/>
          </p:cNvSpPr>
          <p:nvPr>
            <p:ph type="title"/>
          </p:nvPr>
        </p:nvSpPr>
        <p:spPr>
          <a:xfrm>
            <a:off x="662880" y="476672"/>
            <a:ext cx="8229600" cy="648072"/>
          </a:xfrm>
        </p:spPr>
        <p:txBody>
          <a:bodyPr vert="horz" lIns="91440" tIns="45720" rIns="91440" bIns="45720" rtlCol="0" anchor="ctr">
            <a:noAutofit/>
          </a:bodyPr>
          <a:lstStyle/>
          <a:p>
            <a:r>
              <a:rPr lang="ru-RU" sz="1800" b="1" dirty="0">
                <a:solidFill>
                  <a:srgbClr val="002060"/>
                </a:solidFill>
                <a:latin typeface="Arial Narrow" pitchFamily="34" charset="0"/>
              </a:rPr>
              <a:t>Обновленная терминология методологии определения нормативных затрат</a:t>
            </a:r>
          </a:p>
        </p:txBody>
      </p:sp>
      <p:sp>
        <p:nvSpPr>
          <p:cNvPr id="2" name="Номер слайда 1"/>
          <p:cNvSpPr>
            <a:spLocks noGrp="1"/>
          </p:cNvSpPr>
          <p:nvPr>
            <p:ph type="sldNum" sz="quarter" idx="2"/>
          </p:nvPr>
        </p:nvSpPr>
        <p:spPr/>
        <p:txBody>
          <a:bodyPr/>
          <a:lstStyle/>
          <a:p>
            <a:fld id="{86CB4B4D-7CA3-9044-876B-883B54F8677D}" type="slidenum">
              <a:rPr lang="ru-RU" smtClean="0"/>
              <a:pPr/>
              <a:t>16</a:t>
            </a:fld>
            <a:endParaRPr lang="ru-RU"/>
          </a:p>
        </p:txBody>
      </p:sp>
      <p:sp>
        <p:nvSpPr>
          <p:cNvPr id="13" name="Прямоугольник 12"/>
          <p:cNvSpPr/>
          <p:nvPr/>
        </p:nvSpPr>
        <p:spPr>
          <a:xfrm>
            <a:off x="323528" y="2244782"/>
            <a:ext cx="3672408" cy="1852429"/>
          </a:xfrm>
          <a:prstGeom prst="rect">
            <a:avLst/>
          </a:prstGeom>
          <a:solidFill>
            <a:schemeClr val="bg1"/>
          </a:solidFill>
          <a:ln w="19050">
            <a:solidFill>
              <a:schemeClr val="accent1"/>
            </a:solidFill>
            <a:prstDash val="solid"/>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100" b="1" dirty="0"/>
              <a:t>Критерий № 1</a:t>
            </a:r>
            <a:r>
              <a:rPr lang="ru-RU" sz="1100" dirty="0"/>
              <a:t>. Наличие не менее двух мастерских оснащенных современной материально-технической базой по двум компетенциям в соответствии с Методическими рекомендациями об оснащении организаций, осуществляющих образовательную деятельность по образовательным программам среднего профессионального образования, материально-технической базой по приоритетным группам компетенций, утвержденной Заместителем Министра просвещения Российской Федерации И.П. Потехиной 31 января 2019 г. (далее – Методические рекомендации об оснащении мастерскими)</a:t>
            </a:r>
            <a:endParaRPr kumimoji="0" lang="ru-RU" sz="1100" b="0" i="0" u="none" strike="noStrike" cap="none" spc="0" normalizeH="0" baseline="0" dirty="0">
              <a:ln>
                <a:noFill/>
              </a:ln>
              <a:solidFill>
                <a:srgbClr val="FFFFFF"/>
              </a:solidFill>
              <a:effectLst/>
              <a:uFillTx/>
              <a:latin typeface="+mn-lt"/>
              <a:ea typeface="+mj-ea"/>
              <a:cs typeface="+mj-cs"/>
              <a:sym typeface="Helvetica Light"/>
            </a:endParaRPr>
          </a:p>
        </p:txBody>
      </p:sp>
      <p:sp>
        <p:nvSpPr>
          <p:cNvPr id="17" name="Прямоугольник 16"/>
          <p:cNvSpPr/>
          <p:nvPr/>
        </p:nvSpPr>
        <p:spPr>
          <a:xfrm>
            <a:off x="323528" y="4221088"/>
            <a:ext cx="3672408" cy="990655"/>
          </a:xfrm>
          <a:prstGeom prst="rect">
            <a:avLst/>
          </a:prstGeom>
          <a:solidFill>
            <a:schemeClr val="bg1"/>
          </a:solidFill>
          <a:ln w="19050">
            <a:solidFill>
              <a:schemeClr val="accent1"/>
            </a:solidFill>
            <a:prstDash val="solid"/>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100" b="1" dirty="0"/>
              <a:t>Критерий № 2</a:t>
            </a:r>
            <a:r>
              <a:rPr lang="ru-RU" sz="1100" dirty="0"/>
              <a:t>. Доля выпускников образовательных организаций, трудоустроившихся за отчетный период, к общему количеству выпускников образовательной организации в размере не менее 70% от общего числа выпускников образовательной организации</a:t>
            </a:r>
            <a:endParaRPr kumimoji="0" lang="ru-RU" sz="1100" b="0" i="0" u="none" strike="noStrike" cap="none" spc="0" normalizeH="0" baseline="0" dirty="0">
              <a:ln>
                <a:noFill/>
              </a:ln>
              <a:solidFill>
                <a:srgbClr val="FFFFFF"/>
              </a:solidFill>
              <a:effectLst/>
              <a:uFillTx/>
              <a:latin typeface="+mn-lt"/>
              <a:ea typeface="+mj-ea"/>
              <a:cs typeface="+mj-cs"/>
              <a:sym typeface="Helvetica Light"/>
            </a:endParaRPr>
          </a:p>
        </p:txBody>
      </p:sp>
      <p:sp>
        <p:nvSpPr>
          <p:cNvPr id="18" name="Прямоугольник 17"/>
          <p:cNvSpPr/>
          <p:nvPr/>
        </p:nvSpPr>
        <p:spPr>
          <a:xfrm>
            <a:off x="5292080" y="2214492"/>
            <a:ext cx="3672408" cy="990655"/>
          </a:xfrm>
          <a:prstGeom prst="rect">
            <a:avLst/>
          </a:prstGeom>
          <a:solidFill>
            <a:schemeClr val="bg1"/>
          </a:solidFill>
          <a:ln w="19050">
            <a:solidFill>
              <a:schemeClr val="accent1"/>
            </a:solidFill>
            <a:prstDash val="solid"/>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100" b="1" dirty="0"/>
              <a:t>Критерий № 3</a:t>
            </a:r>
            <a:r>
              <a:rPr lang="ru-RU" sz="1100" dirty="0"/>
              <a:t>. Наличие поступлений от приносящей доход деятельности в объеме не менее 15% от общего объема расходов образовательной организации на финансовое обеспечение выполнения государственного (муниципального) задания в отчетном финансовом году</a:t>
            </a:r>
            <a:endParaRPr kumimoji="0" lang="ru-RU" sz="1100" b="0" i="0" u="none" strike="noStrike" cap="none" spc="0" normalizeH="0" baseline="0" dirty="0">
              <a:ln>
                <a:noFill/>
              </a:ln>
              <a:solidFill>
                <a:srgbClr val="FFFFFF"/>
              </a:solidFill>
              <a:effectLst/>
              <a:uFillTx/>
              <a:latin typeface="+mn-lt"/>
              <a:ea typeface="+mj-ea"/>
              <a:cs typeface="+mj-cs"/>
              <a:sym typeface="Helvetica Light"/>
            </a:endParaRPr>
          </a:p>
        </p:txBody>
      </p:sp>
      <p:sp>
        <p:nvSpPr>
          <p:cNvPr id="19" name="Прямоугольник 18"/>
          <p:cNvSpPr/>
          <p:nvPr/>
        </p:nvSpPr>
        <p:spPr>
          <a:xfrm>
            <a:off x="5292080" y="3284984"/>
            <a:ext cx="3672408" cy="990655"/>
          </a:xfrm>
          <a:prstGeom prst="rect">
            <a:avLst/>
          </a:prstGeom>
          <a:solidFill>
            <a:schemeClr val="bg1"/>
          </a:solidFill>
          <a:ln w="19050">
            <a:solidFill>
              <a:schemeClr val="accent1"/>
            </a:solidFill>
            <a:prstDash val="solid"/>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100" b="1" dirty="0"/>
              <a:t>Критерий № 4</a:t>
            </a:r>
            <a:r>
              <a:rPr lang="ru-RU" sz="1100" dirty="0"/>
              <a:t>. Уровень среднемесячной заработной платы педагогических работников, включая мастеров производственного обучения, составляет не менее 115% от размера заработной платы по экономике региона, на территории которого расположена образовательная организация</a:t>
            </a:r>
            <a:endParaRPr kumimoji="0" lang="ru-RU" sz="1100" b="0" i="0" u="none" strike="noStrike" cap="none" spc="0" normalizeH="0" baseline="0" dirty="0">
              <a:ln>
                <a:noFill/>
              </a:ln>
              <a:solidFill>
                <a:srgbClr val="FFFFFF"/>
              </a:solidFill>
              <a:effectLst/>
              <a:uFillTx/>
              <a:latin typeface="+mn-lt"/>
              <a:ea typeface="+mj-ea"/>
              <a:cs typeface="+mj-cs"/>
              <a:sym typeface="Helvetica Light"/>
            </a:endParaRPr>
          </a:p>
        </p:txBody>
      </p:sp>
      <p:sp>
        <p:nvSpPr>
          <p:cNvPr id="20" name="Прямоугольник 19"/>
          <p:cNvSpPr/>
          <p:nvPr/>
        </p:nvSpPr>
        <p:spPr>
          <a:xfrm>
            <a:off x="5292080" y="4365104"/>
            <a:ext cx="3672408" cy="821378"/>
          </a:xfrm>
          <a:prstGeom prst="rect">
            <a:avLst/>
          </a:prstGeom>
          <a:solidFill>
            <a:schemeClr val="bg1"/>
          </a:solidFill>
          <a:ln w="19050">
            <a:solidFill>
              <a:schemeClr val="accent1"/>
            </a:solidFill>
            <a:prstDash val="solid"/>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100" b="1" dirty="0"/>
              <a:t>Критерий № 5</a:t>
            </a:r>
            <a:r>
              <a:rPr lang="ru-RU" sz="1100" dirty="0"/>
              <a:t>. Удельный вес выпускников, обучавшихся по программам СПО, получивших оценки «хорошо» и «отлично» по результатам ГИА, в общей численности выпускников, обучавшихся по программам СПО – не менее 75%</a:t>
            </a:r>
            <a:endParaRPr kumimoji="0" lang="ru-RU" sz="1100" b="0" i="0" u="none" strike="noStrike" cap="none" spc="0" normalizeH="0" baseline="0" dirty="0">
              <a:ln>
                <a:noFill/>
              </a:ln>
              <a:solidFill>
                <a:srgbClr val="FFFFFF"/>
              </a:solidFill>
              <a:effectLst/>
              <a:uFillTx/>
              <a:latin typeface="+mn-lt"/>
              <a:ea typeface="+mj-ea"/>
              <a:cs typeface="+mj-cs"/>
              <a:sym typeface="Helvetica Light"/>
            </a:endParaRPr>
          </a:p>
        </p:txBody>
      </p:sp>
      <p:sp>
        <p:nvSpPr>
          <p:cNvPr id="21" name="Скругленный прямоугольник 20"/>
          <p:cNvSpPr/>
          <p:nvPr/>
        </p:nvSpPr>
        <p:spPr>
          <a:xfrm>
            <a:off x="1763688" y="1196752"/>
            <a:ext cx="5544616" cy="432032"/>
          </a:xfrm>
          <a:prstGeom prst="roundRect">
            <a:avLst/>
          </a:prstGeom>
          <a:solidFill>
            <a:schemeClr val="accent1">
              <a:lumMod val="20000"/>
              <a:lumOff val="80000"/>
            </a:schemeClr>
          </a:solidFill>
          <a:ln w="28575">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600" b="1" dirty="0">
                <a:solidFill>
                  <a:srgbClr val="002060"/>
                </a:solidFill>
              </a:rPr>
              <a:t>Критерий качества (эффективности)</a:t>
            </a:r>
            <a:endParaRPr kumimoji="0" lang="ru-RU" sz="1600" b="1" u="none" strike="noStrike" cap="none" spc="0" normalizeH="0" baseline="0" dirty="0">
              <a:ln>
                <a:noFill/>
              </a:ln>
              <a:solidFill>
                <a:srgbClr val="002060"/>
              </a:solidFill>
              <a:effectLst/>
              <a:uFillTx/>
              <a:latin typeface="+mn-lt"/>
              <a:ea typeface="+mj-ea"/>
              <a:cs typeface="+mj-cs"/>
              <a:sym typeface="Helvetica Light"/>
            </a:endParaRPr>
          </a:p>
        </p:txBody>
      </p:sp>
      <p:sp>
        <p:nvSpPr>
          <p:cNvPr id="22" name="Стрелка вниз 21"/>
          <p:cNvSpPr/>
          <p:nvPr/>
        </p:nvSpPr>
        <p:spPr>
          <a:xfrm>
            <a:off x="2843808" y="1721578"/>
            <a:ext cx="288032" cy="360040"/>
          </a:xfrm>
          <a:prstGeom prst="downArrow">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23" name="Стрелка вниз 22"/>
          <p:cNvSpPr/>
          <p:nvPr/>
        </p:nvSpPr>
        <p:spPr>
          <a:xfrm>
            <a:off x="5724128" y="1721578"/>
            <a:ext cx="288032" cy="360040"/>
          </a:xfrm>
          <a:prstGeom prst="downArrow">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24" name="Прямоугольник 23"/>
          <p:cNvSpPr/>
          <p:nvPr/>
        </p:nvSpPr>
        <p:spPr>
          <a:xfrm>
            <a:off x="539552" y="5262736"/>
            <a:ext cx="8136904" cy="1067599"/>
          </a:xfrm>
          <a:prstGeom prst="rect">
            <a:avLst/>
          </a:prstGeom>
          <a:solidFill>
            <a:schemeClr val="accent1">
              <a:lumMod val="20000"/>
              <a:lumOff val="80000"/>
            </a:schemeClr>
          </a:solidFill>
          <a:ln w="9525">
            <a:solidFill>
              <a:schemeClr val="accent1"/>
            </a:solidFill>
            <a:prstDash val="solid"/>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defTabSz="821531"/>
            <a:r>
              <a:rPr lang="ru-RU" sz="1200" dirty="0"/>
              <a:t>Отнесение образовательной организации к категории ведущих колледжей на основании критериев качества (эффективности) осуществляется при соблюдении одновременно всех критериев качества (эффективности) не менее минимального порогового значения таких критериев при их наличии. Допускается отнесение образовательной организации к категории ведущих колледжей при условии соблюдении всех критериев качества, кроме одного из критериев № 2 – 5, по которому устанавливается допущение несоблюдения в размере 3% отклонения от целевого значения такого критерия.</a:t>
            </a:r>
            <a:endParaRPr kumimoji="0" lang="ru-RU" sz="1200" b="0" i="0" u="none" strike="noStrike" cap="none" spc="0" normalizeH="0" baseline="0" dirty="0">
              <a:ln>
                <a:noFill/>
              </a:ln>
              <a:solidFill>
                <a:srgbClr val="FFFFFF"/>
              </a:solidFill>
              <a:effectLst/>
              <a:uFillTx/>
              <a:latin typeface="+mn-lt"/>
              <a:ea typeface="+mj-ea"/>
              <a:cs typeface="+mj-cs"/>
              <a:sym typeface="Helvetica Light"/>
            </a:endParaRPr>
          </a:p>
        </p:txBody>
      </p:sp>
      <p:sp>
        <p:nvSpPr>
          <p:cNvPr id="16" name="Название подразделения, лаборатории, факультета и т.д.">
            <a:extLst>
              <a:ext uri="{FF2B5EF4-FFF2-40B4-BE49-F238E27FC236}">
                <a16:creationId xmlns:a16="http://schemas.microsoft.com/office/drawing/2014/main" xmlns="" id="{F804675E-E829-4968-AD39-5005F7CA7540}"/>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15535215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62880" y="476672"/>
            <a:ext cx="8229600" cy="576064"/>
          </a:xfrm>
        </p:spPr>
        <p:txBody>
          <a:bodyPr vert="horz" lIns="91440" tIns="45720" rIns="91440" bIns="45720" rtlCol="0" anchor="ctr">
            <a:noAutofit/>
          </a:bodyPr>
          <a:lstStyle/>
          <a:p>
            <a:r>
              <a:rPr lang="ru-RU" sz="1900" b="1" dirty="0">
                <a:solidFill>
                  <a:srgbClr val="002060"/>
                </a:solidFill>
                <a:latin typeface="+mn-lt"/>
                <a:cs typeface="Arial" panose="020B0604020202020204" pitchFamily="34" charset="0"/>
              </a:rPr>
              <a:t>Внесение изменений в перечень корректирующих коэффициентов</a:t>
            </a:r>
          </a:p>
        </p:txBody>
      </p:sp>
      <p:sp>
        <p:nvSpPr>
          <p:cNvPr id="6" name="Линия"/>
          <p:cNvSpPr/>
          <p:nvPr/>
        </p:nvSpPr>
        <p:spPr>
          <a:xfrm>
            <a:off x="1187624" y="112474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4" name="Скругленный прямоугольник 3"/>
          <p:cNvSpPr/>
          <p:nvPr/>
        </p:nvSpPr>
        <p:spPr>
          <a:xfrm>
            <a:off x="245019" y="1268760"/>
            <a:ext cx="4352199" cy="432032"/>
          </a:xfrm>
          <a:prstGeom prst="roundRect">
            <a:avLst/>
          </a:prstGeom>
          <a:solidFill>
            <a:srgbClr val="00206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600" b="0" i="0" u="none" strike="noStrike" cap="none" spc="0" normalizeH="0" baseline="0" dirty="0">
                <a:ln>
                  <a:noFill/>
                </a:ln>
                <a:solidFill>
                  <a:srgbClr val="FFFFFF"/>
                </a:solidFill>
                <a:effectLst/>
                <a:uFillTx/>
                <a:latin typeface="+mn-lt"/>
                <a:ea typeface="+mj-ea"/>
                <a:cs typeface="+mj-cs"/>
                <a:sym typeface="Helvetica Light"/>
              </a:rPr>
              <a:t>Отраслевые</a:t>
            </a:r>
            <a:r>
              <a:rPr kumimoji="0" lang="ru-RU" sz="1600" b="0" i="0" u="none" strike="noStrike" cap="none" spc="0" normalizeH="0" dirty="0">
                <a:ln>
                  <a:noFill/>
                </a:ln>
                <a:solidFill>
                  <a:srgbClr val="FFFFFF"/>
                </a:solidFill>
                <a:effectLst/>
                <a:uFillTx/>
                <a:latin typeface="+mn-lt"/>
                <a:ea typeface="+mj-ea"/>
                <a:cs typeface="+mj-cs"/>
                <a:sym typeface="Helvetica Light"/>
              </a:rPr>
              <a:t> корректирующие коэффициенты</a:t>
            </a:r>
            <a:endParaRPr kumimoji="0" lang="ru-RU" sz="1600" b="0" i="0" u="none" strike="noStrike" cap="none" spc="0" normalizeH="0" baseline="0" dirty="0">
              <a:ln>
                <a:noFill/>
              </a:ln>
              <a:solidFill>
                <a:srgbClr val="FFFFFF"/>
              </a:solidFill>
              <a:effectLst/>
              <a:uFillTx/>
              <a:latin typeface="+mn-lt"/>
              <a:ea typeface="+mj-ea"/>
              <a:cs typeface="+mj-cs"/>
              <a:sym typeface="Helvetica Light"/>
            </a:endParaRPr>
          </a:p>
        </p:txBody>
      </p:sp>
      <p:sp>
        <p:nvSpPr>
          <p:cNvPr id="15" name="TextBox 14"/>
          <p:cNvSpPr txBox="1"/>
          <p:nvPr/>
        </p:nvSpPr>
        <p:spPr>
          <a:xfrm>
            <a:off x="351142" y="1829302"/>
            <a:ext cx="4139952" cy="3652922"/>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latin typeface="+mn-lt"/>
              </a:rPr>
              <a:t>Корректирующий коэффициент, отражающий особенности реализации государственной услуги в отношении студентов, являющихся инвалидами, детьми-инвалидами и студентов с ограниченными возможностями здоровья;</a:t>
            </a:r>
          </a:p>
          <a:p>
            <a:endParaRPr lang="ru-RU" sz="1200" dirty="0">
              <a:latin typeface="+mn-lt"/>
            </a:endParaRPr>
          </a:p>
          <a:p>
            <a:r>
              <a:rPr lang="ru-RU" sz="1200" dirty="0">
                <a:latin typeface="+mn-lt"/>
              </a:rPr>
              <a:t>Корректирующий коэффициент, отражающий специфику организации образовательного процесса в специализированных учреждениях по работе со студентами, являющимися инвалидами и детьми-инвалидами;</a:t>
            </a:r>
          </a:p>
          <a:p>
            <a:endParaRPr lang="ru-RU" sz="1200" dirty="0">
              <a:latin typeface="+mn-lt"/>
            </a:endParaRPr>
          </a:p>
          <a:p>
            <a:r>
              <a:rPr lang="ru-RU" sz="1200" dirty="0">
                <a:latin typeface="+mn-lt"/>
              </a:rPr>
              <a:t>Корректирующие коэффициенты, отражающие формы обучения (очно-заочная, заочная), формы реализации образовательных программ (сетевая), используемые технологии обучения</a:t>
            </a:r>
            <a:r>
              <a:rPr lang="ru-RU" sz="1200" baseline="30000" dirty="0">
                <a:latin typeface="+mn-lt"/>
              </a:rPr>
              <a:t> </a:t>
            </a:r>
            <a:r>
              <a:rPr lang="ru-RU" sz="1200" dirty="0">
                <a:latin typeface="+mn-lt"/>
              </a:rPr>
              <a:t>(дистанционные образовательные технологии, электронное обучение);</a:t>
            </a:r>
          </a:p>
          <a:p>
            <a:endParaRPr lang="ru-RU" sz="1200" dirty="0">
              <a:latin typeface="+mn-lt"/>
            </a:endParaRPr>
          </a:p>
          <a:p>
            <a:r>
              <a:rPr lang="ru-RU" sz="1200" dirty="0">
                <a:latin typeface="+mn-lt"/>
              </a:rPr>
              <a:t>	Применяются при указании соответствующих характеристик образовательных программ в государственном задании на оказание государственных услуг (выполнение работ)</a:t>
            </a:r>
            <a:endParaRPr lang="ru-RU" sz="1200" b="1" dirty="0">
              <a:latin typeface="+mn-lt"/>
            </a:endParaRPr>
          </a:p>
        </p:txBody>
      </p:sp>
      <p:sp>
        <p:nvSpPr>
          <p:cNvPr id="19" name="TextBox 18"/>
          <p:cNvSpPr txBox="1"/>
          <p:nvPr/>
        </p:nvSpPr>
        <p:spPr>
          <a:xfrm>
            <a:off x="5220072" y="2420888"/>
            <a:ext cx="3456384" cy="882933"/>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solidFill>
                  <a:schemeClr val="tx1"/>
                </a:solidFill>
              </a:rPr>
              <a:t>Корректирующие коэффициенты, отражающие формы реализации образовательных программ с использованием дистанционных образовательных технологий в сетевой форме</a:t>
            </a:r>
            <a:endParaRPr lang="ru-RU" sz="1200" b="1" dirty="0">
              <a:solidFill>
                <a:schemeClr val="tx1"/>
              </a:solidFill>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17</a:t>
            </a:fld>
            <a:endParaRPr lang="ru-RU"/>
          </a:p>
        </p:txBody>
      </p:sp>
      <p:sp>
        <p:nvSpPr>
          <p:cNvPr id="18" name="TextBox 17"/>
          <p:cNvSpPr txBox="1"/>
          <p:nvPr/>
        </p:nvSpPr>
        <p:spPr>
          <a:xfrm>
            <a:off x="5220072" y="1829302"/>
            <a:ext cx="3456384" cy="513601"/>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В том числе, учитывается особенность проведение демонстрационного экзамена в сетевой форме</a:t>
            </a:r>
            <a:endParaRPr lang="ru-RU" sz="1200" b="1" dirty="0">
              <a:latin typeface="+mn-lt"/>
            </a:endParaRPr>
          </a:p>
        </p:txBody>
      </p:sp>
      <p:sp>
        <p:nvSpPr>
          <p:cNvPr id="21" name="TextBox 20"/>
          <p:cNvSpPr txBox="1"/>
          <p:nvPr/>
        </p:nvSpPr>
        <p:spPr>
          <a:xfrm>
            <a:off x="5220072" y="3540170"/>
            <a:ext cx="3456384" cy="882933"/>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Корректирующие коэффициенты, отражающий уровень оснащенности образовательной организации материально-технической базой для осуществления образовательного процесса</a:t>
            </a:r>
          </a:p>
        </p:txBody>
      </p:sp>
      <p:sp>
        <p:nvSpPr>
          <p:cNvPr id="22" name="TextBox 21"/>
          <p:cNvSpPr txBox="1"/>
          <p:nvPr/>
        </p:nvSpPr>
        <p:spPr>
          <a:xfrm>
            <a:off x="5220072" y="4620290"/>
            <a:ext cx="3456384" cy="698267"/>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r>
              <a:rPr lang="ru-RU" sz="1200" dirty="0"/>
              <a:t>Корректирующие коэффициенты, отражающие достижение целевых показателей эффективности деятельности ведущих колледжей</a:t>
            </a:r>
          </a:p>
        </p:txBody>
      </p:sp>
      <p:sp>
        <p:nvSpPr>
          <p:cNvPr id="23" name="Овал 22"/>
          <p:cNvSpPr/>
          <p:nvPr/>
        </p:nvSpPr>
        <p:spPr>
          <a:xfrm>
            <a:off x="4638675" y="4743981"/>
            <a:ext cx="550846" cy="554130"/>
          </a:xfrm>
          <a:prstGeom prst="ellipse">
            <a:avLst/>
          </a:prstGeom>
          <a:solidFill>
            <a:srgbClr val="00206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FFFFFF"/>
                </a:solidFill>
                <a:effectLst/>
                <a:uFillTx/>
                <a:latin typeface="+mj-lt"/>
                <a:ea typeface="+mj-ea"/>
                <a:cs typeface="+mj-cs"/>
                <a:sym typeface="Helvetica Light"/>
              </a:rPr>
              <a:t>+</a:t>
            </a:r>
          </a:p>
        </p:txBody>
      </p:sp>
      <p:sp>
        <p:nvSpPr>
          <p:cNvPr id="24" name="Овал 23"/>
          <p:cNvSpPr/>
          <p:nvPr/>
        </p:nvSpPr>
        <p:spPr>
          <a:xfrm>
            <a:off x="4638675" y="3643535"/>
            <a:ext cx="550846" cy="554130"/>
          </a:xfrm>
          <a:prstGeom prst="ellipse">
            <a:avLst/>
          </a:prstGeom>
          <a:solidFill>
            <a:srgbClr val="00206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FFFFFF"/>
                </a:solidFill>
                <a:effectLst/>
                <a:uFillTx/>
                <a:latin typeface="+mj-lt"/>
                <a:ea typeface="+mj-ea"/>
                <a:cs typeface="+mj-cs"/>
                <a:sym typeface="Helvetica Light"/>
              </a:rPr>
              <a:t>+</a:t>
            </a:r>
          </a:p>
        </p:txBody>
      </p:sp>
      <p:cxnSp>
        <p:nvCxnSpPr>
          <p:cNvPr id="26" name="Прямая соединительная линия 25"/>
          <p:cNvCxnSpPr>
            <a:cxnSpLocks/>
            <a:stCxn id="18" idx="1"/>
          </p:cNvCxnSpPr>
          <p:nvPr/>
        </p:nvCxnSpPr>
        <p:spPr>
          <a:xfrm flipH="1">
            <a:off x="4491094" y="2086103"/>
            <a:ext cx="728978" cy="1953566"/>
          </a:xfrm>
          <a:prstGeom prst="line">
            <a:avLst/>
          </a:prstGeom>
          <a:noFill/>
          <a:ln w="25400" cap="flat">
            <a:solidFill>
              <a:schemeClr val="accent1"/>
            </a:solidFill>
            <a:prstDash val="sysDot"/>
            <a:miter lim="400000"/>
          </a:ln>
          <a:effectLst/>
          <a:sp3d/>
        </p:spPr>
        <p:style>
          <a:lnRef idx="0">
            <a:scrgbClr r="0" g="0" b="0"/>
          </a:lnRef>
          <a:fillRef idx="0">
            <a:scrgbClr r="0" g="0" b="0"/>
          </a:fillRef>
          <a:effectRef idx="0">
            <a:scrgbClr r="0" g="0" b="0"/>
          </a:effectRef>
          <a:fontRef idx="none"/>
        </p:style>
      </p:cxnSp>
      <p:sp>
        <p:nvSpPr>
          <p:cNvPr id="27" name="Овал 26"/>
          <p:cNvSpPr/>
          <p:nvPr/>
        </p:nvSpPr>
        <p:spPr>
          <a:xfrm>
            <a:off x="4644008" y="2566512"/>
            <a:ext cx="550846" cy="554130"/>
          </a:xfrm>
          <a:prstGeom prst="ellipse">
            <a:avLst/>
          </a:prstGeom>
          <a:solidFill>
            <a:srgbClr val="00206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3200" b="1" i="0" u="none" strike="noStrike" cap="none" spc="0" normalizeH="0" baseline="0" dirty="0">
                <a:ln>
                  <a:noFill/>
                </a:ln>
                <a:solidFill>
                  <a:srgbClr val="FFFFFF"/>
                </a:solidFill>
                <a:effectLst/>
                <a:uFillTx/>
                <a:latin typeface="+mj-lt"/>
                <a:ea typeface="+mj-ea"/>
                <a:cs typeface="+mj-cs"/>
                <a:sym typeface="Helvetica Light"/>
              </a:rPr>
              <a:t>+</a:t>
            </a:r>
          </a:p>
        </p:txBody>
      </p:sp>
      <p:sp>
        <p:nvSpPr>
          <p:cNvPr id="17" name="Название подразделения, лаборатории, факультета и т.д.">
            <a:extLst>
              <a:ext uri="{FF2B5EF4-FFF2-40B4-BE49-F238E27FC236}">
                <a16:creationId xmlns:a16="http://schemas.microsoft.com/office/drawing/2014/main" xmlns="" id="{DC009087-D291-44F7-A2F5-8AA87A7C5E6B}"/>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
        <p:nvSpPr>
          <p:cNvPr id="20" name="TextBox 19">
            <a:extLst>
              <a:ext uri="{FF2B5EF4-FFF2-40B4-BE49-F238E27FC236}">
                <a16:creationId xmlns:a16="http://schemas.microsoft.com/office/drawing/2014/main" xmlns="" id="{B2EB8F58-D360-4A66-8289-30A443912BC7}"/>
              </a:ext>
            </a:extLst>
          </p:cNvPr>
          <p:cNvSpPr txBox="1"/>
          <p:nvPr/>
        </p:nvSpPr>
        <p:spPr>
          <a:xfrm>
            <a:off x="5220072" y="5384122"/>
            <a:ext cx="3456384" cy="698267"/>
          </a:xfrm>
          <a:prstGeom prst="rect">
            <a:avLst/>
          </a:prstGeom>
          <a:noFill/>
          <a:ln w="25400" cap="flat">
            <a:solidFill>
              <a:schemeClr val="accent1"/>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r>
              <a:rPr lang="ru-RU" sz="1200" dirty="0">
                <a:latin typeface="+mn-lt"/>
              </a:rPr>
              <a:t>В том числе, учитываются коэффициенты в повышенном размере</a:t>
            </a:r>
            <a:r>
              <a:rPr lang="en-US" sz="1200" dirty="0">
                <a:latin typeface="+mn-lt"/>
              </a:rPr>
              <a:t> </a:t>
            </a:r>
            <a:r>
              <a:rPr lang="ru-RU" sz="1200" dirty="0">
                <a:latin typeface="+mn-lt"/>
              </a:rPr>
              <a:t>для финансового обеспечения ведущих колледжей</a:t>
            </a:r>
            <a:endParaRPr lang="ru-RU" sz="1200" b="1" dirty="0">
              <a:latin typeface="+mn-lt"/>
            </a:endParaRPr>
          </a:p>
        </p:txBody>
      </p:sp>
      <p:cxnSp>
        <p:nvCxnSpPr>
          <p:cNvPr id="25" name="Прямая соединительная линия 24">
            <a:extLst>
              <a:ext uri="{FF2B5EF4-FFF2-40B4-BE49-F238E27FC236}">
                <a16:creationId xmlns:a16="http://schemas.microsoft.com/office/drawing/2014/main" xmlns="" id="{36F1D7ED-383C-4E02-ABE8-28A5773163A8}"/>
              </a:ext>
            </a:extLst>
          </p:cNvPr>
          <p:cNvCxnSpPr>
            <a:cxnSpLocks/>
            <a:stCxn id="20" idx="1"/>
            <a:endCxn id="9" idx="6"/>
          </p:cNvCxnSpPr>
          <p:nvPr/>
        </p:nvCxnSpPr>
        <p:spPr>
          <a:xfrm flipH="1" flipV="1">
            <a:off x="2195736" y="4225195"/>
            <a:ext cx="3024336" cy="1508061"/>
          </a:xfrm>
          <a:prstGeom prst="line">
            <a:avLst/>
          </a:prstGeom>
          <a:noFill/>
          <a:ln w="25400" cap="flat">
            <a:solidFill>
              <a:schemeClr val="accent1"/>
            </a:solidFill>
            <a:prstDash val="sysDot"/>
            <a:miter lim="400000"/>
          </a:ln>
          <a:effectLst/>
          <a:sp3d/>
        </p:spPr>
        <p:style>
          <a:lnRef idx="0">
            <a:scrgbClr r="0" g="0" b="0"/>
          </a:lnRef>
          <a:fillRef idx="0">
            <a:scrgbClr r="0" g="0" b="0"/>
          </a:fillRef>
          <a:effectRef idx="0">
            <a:scrgbClr r="0" g="0" b="0"/>
          </a:effectRef>
          <a:fontRef idx="none"/>
        </p:style>
      </p:cxnSp>
      <p:sp>
        <p:nvSpPr>
          <p:cNvPr id="9" name="Овал 8">
            <a:extLst>
              <a:ext uri="{FF2B5EF4-FFF2-40B4-BE49-F238E27FC236}">
                <a16:creationId xmlns:a16="http://schemas.microsoft.com/office/drawing/2014/main" xmlns="" id="{D7ECFFC6-BF1C-4237-88D5-59639828CE22}"/>
              </a:ext>
            </a:extLst>
          </p:cNvPr>
          <p:cNvSpPr/>
          <p:nvPr/>
        </p:nvSpPr>
        <p:spPr>
          <a:xfrm>
            <a:off x="467544" y="4072470"/>
            <a:ext cx="1728192" cy="305449"/>
          </a:xfrm>
          <a:prstGeom prst="ellipse">
            <a:avLst/>
          </a:prstGeom>
          <a:noFill/>
          <a:ln w="25400" cap="flat">
            <a:solidFill>
              <a:schemeClr val="accent1"/>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187234989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иния"/>
          <p:cNvSpPr/>
          <p:nvPr/>
        </p:nvSpPr>
        <p:spPr>
          <a:xfrm>
            <a:off x="1268202" y="1052736"/>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40" name="Заголовок 1"/>
          <p:cNvSpPr>
            <a:spLocks noGrp="1"/>
          </p:cNvSpPr>
          <p:nvPr>
            <p:ph type="title"/>
          </p:nvPr>
        </p:nvSpPr>
        <p:spPr>
          <a:xfrm>
            <a:off x="1091057" y="368471"/>
            <a:ext cx="7172880" cy="720080"/>
          </a:xfrm>
        </p:spPr>
        <p:txBody>
          <a:bodyPr vert="horz" lIns="91440" tIns="45720" rIns="91440" bIns="45720" rtlCol="0" anchor="ctr">
            <a:noAutofit/>
          </a:bodyPr>
          <a:lstStyle/>
          <a:p>
            <a:r>
              <a:rPr lang="ru-RU" sz="1800" b="1" dirty="0">
                <a:solidFill>
                  <a:srgbClr val="002060"/>
                </a:solidFill>
                <a:latin typeface="+mn-lt"/>
                <a:cs typeface="Arial" panose="020B0604020202020204" pitchFamily="34" charset="0"/>
              </a:rPr>
              <a:t>Нормативные затраты для ведущих колледжей при реализации программ в форме сетевого взаимодействия</a:t>
            </a:r>
            <a:endParaRPr lang="ru-RU" sz="1800" b="1" dirty="0">
              <a:solidFill>
                <a:srgbClr val="002060"/>
              </a:solidFill>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18</a:t>
            </a:fld>
            <a:endParaRPr lang="ru-RU"/>
          </a:p>
        </p:txBody>
      </p:sp>
      <p:sp>
        <p:nvSpPr>
          <p:cNvPr id="39" name="Название подразделения, лаборатории, факультета и т.д.">
            <a:extLst>
              <a:ext uri="{FF2B5EF4-FFF2-40B4-BE49-F238E27FC236}">
                <a16:creationId xmlns:a16="http://schemas.microsoft.com/office/drawing/2014/main" xmlns="" id="{E5A5C196-E94A-494C-86C5-74B9AA56686E}"/>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
        <p:nvSpPr>
          <p:cNvPr id="3" name="Прямоугольник: скругленные углы 2">
            <a:extLst>
              <a:ext uri="{FF2B5EF4-FFF2-40B4-BE49-F238E27FC236}">
                <a16:creationId xmlns:a16="http://schemas.microsoft.com/office/drawing/2014/main" xmlns="" id="{E24C811F-ACE6-4BBB-B53D-19DA73067F89}"/>
              </a:ext>
            </a:extLst>
          </p:cNvPr>
          <p:cNvSpPr/>
          <p:nvPr/>
        </p:nvSpPr>
        <p:spPr>
          <a:xfrm>
            <a:off x="6768575" y="3109180"/>
            <a:ext cx="2160240" cy="1014640"/>
          </a:xfrm>
          <a:prstGeom prst="roundRect">
            <a:avLst/>
          </a:prstGeom>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600" b="1" dirty="0">
                <a:solidFill>
                  <a:srgbClr val="FFFFFF"/>
                </a:solidFill>
              </a:rPr>
              <a:t>Ведущий колледж, </a:t>
            </a:r>
            <a:r>
              <a:rPr lang="ru-RU" sz="1200" dirty="0">
                <a:solidFill>
                  <a:srgbClr val="FFFFFF"/>
                </a:solidFill>
              </a:rPr>
              <a:t>реализующий </a:t>
            </a:r>
            <a:r>
              <a:rPr lang="ru-RU" sz="1200" dirty="0" err="1">
                <a:solidFill>
                  <a:srgbClr val="FFFFFF"/>
                </a:solidFill>
              </a:rPr>
              <a:t>обр.программы</a:t>
            </a:r>
            <a:r>
              <a:rPr lang="ru-RU" sz="1200" dirty="0">
                <a:solidFill>
                  <a:srgbClr val="FFFFFF"/>
                </a:solidFill>
              </a:rPr>
              <a:t> в сетевой форме</a:t>
            </a:r>
            <a:endParaRPr lang="ru-RU" sz="1600" dirty="0">
              <a:solidFill>
                <a:srgbClr val="FFFFFF"/>
              </a:solidFill>
              <a:latin typeface="+mn-lt"/>
            </a:endParaRPr>
          </a:p>
        </p:txBody>
      </p:sp>
      <p:sp>
        <p:nvSpPr>
          <p:cNvPr id="41" name="Прямоугольник: скругленные углы 40">
            <a:extLst>
              <a:ext uri="{FF2B5EF4-FFF2-40B4-BE49-F238E27FC236}">
                <a16:creationId xmlns:a16="http://schemas.microsoft.com/office/drawing/2014/main" xmlns="" id="{8AF3FC26-BDB3-4288-9EEE-C8C14E429156}"/>
              </a:ext>
            </a:extLst>
          </p:cNvPr>
          <p:cNvSpPr/>
          <p:nvPr/>
        </p:nvSpPr>
        <p:spPr>
          <a:xfrm>
            <a:off x="285973" y="2852936"/>
            <a:ext cx="1251570" cy="3096344"/>
          </a:xfrm>
          <a:prstGeom prst="round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defTabSz="821531"/>
            <a:r>
              <a:rPr lang="ru-RU" sz="1600" b="1" dirty="0">
                <a:solidFill>
                  <a:schemeClr val="tx1"/>
                </a:solidFill>
              </a:rPr>
              <a:t>Учредитель</a:t>
            </a:r>
          </a:p>
        </p:txBody>
      </p:sp>
      <p:sp>
        <p:nvSpPr>
          <p:cNvPr id="42" name="Прямоугольник: скругленные углы 41">
            <a:extLst>
              <a:ext uri="{FF2B5EF4-FFF2-40B4-BE49-F238E27FC236}">
                <a16:creationId xmlns:a16="http://schemas.microsoft.com/office/drawing/2014/main" xmlns="" id="{C9596F18-465E-4C41-809B-B1B57A759DF4}"/>
              </a:ext>
            </a:extLst>
          </p:cNvPr>
          <p:cNvSpPr/>
          <p:nvPr/>
        </p:nvSpPr>
        <p:spPr>
          <a:xfrm>
            <a:off x="6768015" y="4401108"/>
            <a:ext cx="2160239" cy="864096"/>
          </a:xfrm>
          <a:prstGeom prst="roundRect">
            <a:avLst/>
          </a:prstGeom>
          <a:solidFill>
            <a:srgbClr val="00206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600" b="1" dirty="0">
                <a:solidFill>
                  <a:srgbClr val="FFFFFF"/>
                </a:solidFill>
              </a:rPr>
              <a:t>Колледж</a:t>
            </a:r>
            <a:endParaRPr lang="ru-RU" sz="1600" b="1" dirty="0">
              <a:solidFill>
                <a:srgbClr val="FFFFFF"/>
              </a:solidFill>
              <a:latin typeface="+mn-lt"/>
            </a:endParaRPr>
          </a:p>
        </p:txBody>
      </p:sp>
      <p:sp>
        <p:nvSpPr>
          <p:cNvPr id="4" name="Стрелка: вправо 3">
            <a:extLst>
              <a:ext uri="{FF2B5EF4-FFF2-40B4-BE49-F238E27FC236}">
                <a16:creationId xmlns:a16="http://schemas.microsoft.com/office/drawing/2014/main" xmlns="" id="{B90C8D52-788E-40F7-B77F-194DE294E832}"/>
              </a:ext>
            </a:extLst>
          </p:cNvPr>
          <p:cNvSpPr/>
          <p:nvPr/>
        </p:nvSpPr>
        <p:spPr>
          <a:xfrm>
            <a:off x="1655080" y="3502633"/>
            <a:ext cx="4933144" cy="288032"/>
          </a:xfrm>
          <a:prstGeom prst="rightArrow">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43" name="Прямоугольник: скругленные углы 42">
            <a:extLst>
              <a:ext uri="{FF2B5EF4-FFF2-40B4-BE49-F238E27FC236}">
                <a16:creationId xmlns:a16="http://schemas.microsoft.com/office/drawing/2014/main" xmlns="" id="{7CAE7AA0-A04B-44E3-B740-5AFB08484096}"/>
              </a:ext>
            </a:extLst>
          </p:cNvPr>
          <p:cNvSpPr/>
          <p:nvPr/>
        </p:nvSpPr>
        <p:spPr>
          <a:xfrm>
            <a:off x="1861352" y="3184452"/>
            <a:ext cx="2160239" cy="86409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600" b="1" dirty="0">
                <a:solidFill>
                  <a:schemeClr val="tx1"/>
                </a:solidFill>
              </a:rPr>
              <a:t>Базовые нормативы затрат</a:t>
            </a:r>
          </a:p>
        </p:txBody>
      </p:sp>
      <p:sp>
        <p:nvSpPr>
          <p:cNvPr id="5" name="Овал 4">
            <a:extLst>
              <a:ext uri="{FF2B5EF4-FFF2-40B4-BE49-F238E27FC236}">
                <a16:creationId xmlns:a16="http://schemas.microsoft.com/office/drawing/2014/main" xmlns="" id="{2E0853FA-5255-436F-B084-566A4FC331D9}"/>
              </a:ext>
            </a:extLst>
          </p:cNvPr>
          <p:cNvSpPr/>
          <p:nvPr/>
        </p:nvSpPr>
        <p:spPr>
          <a:xfrm>
            <a:off x="4207861" y="3372097"/>
            <a:ext cx="576064" cy="549104"/>
          </a:xfrm>
          <a:prstGeom prst="ellipse">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defTabSz="821531"/>
            <a:r>
              <a:rPr lang="ru-RU" sz="1600" b="1" dirty="0">
                <a:solidFill>
                  <a:srgbClr val="FFFFFF"/>
                </a:solidFill>
                <a:latin typeface="+mn-lt"/>
                <a:ea typeface="+mn-ea"/>
                <a:cs typeface="+mn-cs"/>
              </a:rPr>
              <a:t>Х</a:t>
            </a:r>
          </a:p>
        </p:txBody>
      </p:sp>
      <p:sp>
        <p:nvSpPr>
          <p:cNvPr id="44" name="Стрелка: вправо 43">
            <a:extLst>
              <a:ext uri="{FF2B5EF4-FFF2-40B4-BE49-F238E27FC236}">
                <a16:creationId xmlns:a16="http://schemas.microsoft.com/office/drawing/2014/main" xmlns="" id="{AF5B15A7-33D3-43B9-BA02-6234681376F7}"/>
              </a:ext>
            </a:extLst>
          </p:cNvPr>
          <p:cNvSpPr/>
          <p:nvPr/>
        </p:nvSpPr>
        <p:spPr>
          <a:xfrm>
            <a:off x="1686207" y="4652106"/>
            <a:ext cx="4933144" cy="288032"/>
          </a:xfrm>
          <a:prstGeom prst="rightArrow">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0" name="Прямоугольник: скругленные углы 9">
            <a:extLst>
              <a:ext uri="{FF2B5EF4-FFF2-40B4-BE49-F238E27FC236}">
                <a16:creationId xmlns:a16="http://schemas.microsoft.com/office/drawing/2014/main" xmlns="" id="{00B94738-A3A0-43EC-B5E5-131D6A5D22F5}"/>
              </a:ext>
            </a:extLst>
          </p:cNvPr>
          <p:cNvSpPr/>
          <p:nvPr/>
        </p:nvSpPr>
        <p:spPr>
          <a:xfrm>
            <a:off x="4971185" y="3184452"/>
            <a:ext cx="1080120" cy="864096"/>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defTabSz="821531"/>
            <a:r>
              <a:rPr lang="ru-RU" sz="1600" b="1" dirty="0">
                <a:solidFill>
                  <a:schemeClr val="tx1"/>
                </a:solidFill>
              </a:rPr>
              <a:t>1.2</a:t>
            </a:r>
            <a:endParaRPr lang="ru-RU" sz="1600" b="1" dirty="0">
              <a:solidFill>
                <a:schemeClr val="tx1"/>
              </a:solidFill>
              <a:latin typeface="+mn-lt"/>
              <a:ea typeface="+mn-ea"/>
              <a:cs typeface="+mn-cs"/>
            </a:endParaRPr>
          </a:p>
        </p:txBody>
      </p:sp>
      <p:sp>
        <p:nvSpPr>
          <p:cNvPr id="45" name="Прямоугольник: скругленные углы 44">
            <a:extLst>
              <a:ext uri="{FF2B5EF4-FFF2-40B4-BE49-F238E27FC236}">
                <a16:creationId xmlns:a16="http://schemas.microsoft.com/office/drawing/2014/main" xmlns="" id="{9AEBF0C2-03B1-40B9-B59A-8F730411B776}"/>
              </a:ext>
            </a:extLst>
          </p:cNvPr>
          <p:cNvSpPr/>
          <p:nvPr/>
        </p:nvSpPr>
        <p:spPr>
          <a:xfrm>
            <a:off x="1861352" y="4366729"/>
            <a:ext cx="2160239" cy="864096"/>
          </a:xfrm>
          <a:prstGeom prst="round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600" b="1" dirty="0">
                <a:solidFill>
                  <a:schemeClr val="tx1"/>
                </a:solidFill>
              </a:rPr>
              <a:t>Базовые нормативы затрат</a:t>
            </a:r>
          </a:p>
        </p:txBody>
      </p:sp>
      <p:sp>
        <p:nvSpPr>
          <p:cNvPr id="46" name="TextBox 45">
            <a:extLst>
              <a:ext uri="{FF2B5EF4-FFF2-40B4-BE49-F238E27FC236}">
                <a16:creationId xmlns:a16="http://schemas.microsoft.com/office/drawing/2014/main" xmlns="" id="{80C04881-8929-41C8-8C19-64B2D915BDB6}"/>
              </a:ext>
            </a:extLst>
          </p:cNvPr>
          <p:cNvSpPr txBox="1"/>
          <p:nvPr/>
        </p:nvSpPr>
        <p:spPr>
          <a:xfrm>
            <a:off x="2949907" y="1431052"/>
            <a:ext cx="2139783" cy="1164406"/>
          </a:xfrm>
          <a:prstGeom prst="rect">
            <a:avLst/>
          </a:prstGeom>
          <a:noFill/>
          <a:ln w="25400" cap="flat">
            <a:solidFill>
              <a:schemeClr val="accent1"/>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r>
              <a:rPr lang="ru-RU" sz="1200" dirty="0">
                <a:latin typeface="+mn-lt"/>
              </a:rPr>
              <a:t>Применяется к некоторым составляющим базовых нормативов затрат, например к затратам на содержание имущества; затратам на ОЦДИ и др.</a:t>
            </a:r>
            <a:endParaRPr lang="ru-RU" sz="1200" b="1" dirty="0">
              <a:latin typeface="+mn-lt"/>
            </a:endParaRPr>
          </a:p>
        </p:txBody>
      </p:sp>
      <p:cxnSp>
        <p:nvCxnSpPr>
          <p:cNvPr id="12" name="Прямая соединительная линия 11">
            <a:extLst>
              <a:ext uri="{FF2B5EF4-FFF2-40B4-BE49-F238E27FC236}">
                <a16:creationId xmlns:a16="http://schemas.microsoft.com/office/drawing/2014/main" xmlns="" id="{3B5D0D73-974C-482A-8CD4-97BED1D86C36}"/>
              </a:ext>
            </a:extLst>
          </p:cNvPr>
          <p:cNvCxnSpPr>
            <a:cxnSpLocks/>
            <a:stCxn id="46" idx="3"/>
            <a:endCxn id="51" idx="1"/>
          </p:cNvCxnSpPr>
          <p:nvPr/>
        </p:nvCxnSpPr>
        <p:spPr>
          <a:xfrm flipV="1">
            <a:off x="5089690" y="2013254"/>
            <a:ext cx="693546" cy="1"/>
          </a:xfrm>
          <a:prstGeom prst="line">
            <a:avLst/>
          </a:prstGeom>
          <a:no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cxnSp>
      <p:sp>
        <p:nvSpPr>
          <p:cNvPr id="51" name="TextBox 50">
            <a:extLst>
              <a:ext uri="{FF2B5EF4-FFF2-40B4-BE49-F238E27FC236}">
                <a16:creationId xmlns:a16="http://schemas.microsoft.com/office/drawing/2014/main" xmlns="" id="{8F694934-63DA-4167-9325-7856C46E3460}"/>
              </a:ext>
            </a:extLst>
          </p:cNvPr>
          <p:cNvSpPr txBox="1"/>
          <p:nvPr/>
        </p:nvSpPr>
        <p:spPr>
          <a:xfrm>
            <a:off x="5783236" y="1431051"/>
            <a:ext cx="1609976" cy="1164406"/>
          </a:xfrm>
          <a:prstGeom prst="rect">
            <a:avLst/>
          </a:prstGeom>
          <a:noFill/>
          <a:ln w="25400" cap="flat">
            <a:solidFill>
              <a:schemeClr val="tx1"/>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defRPr sz="1200">
                <a:latin typeface="+mn-lt"/>
              </a:defRPr>
            </a:lvl1pPr>
          </a:lstStyle>
          <a:p>
            <a:r>
              <a:rPr lang="ru-RU" b="1" dirty="0" err="1"/>
              <a:t>Корр.коэф</a:t>
            </a:r>
            <a:r>
              <a:rPr lang="ru-RU" b="1" dirty="0"/>
              <a:t>, отражающий реализацию образовательных программ в сетевой форме</a:t>
            </a:r>
          </a:p>
        </p:txBody>
      </p:sp>
      <p:cxnSp>
        <p:nvCxnSpPr>
          <p:cNvPr id="61" name="Прямая соединительная линия 60">
            <a:extLst>
              <a:ext uri="{FF2B5EF4-FFF2-40B4-BE49-F238E27FC236}">
                <a16:creationId xmlns:a16="http://schemas.microsoft.com/office/drawing/2014/main" xmlns="" id="{63A31696-89C5-4AC5-90D0-9D70812CF0BD}"/>
              </a:ext>
            </a:extLst>
          </p:cNvPr>
          <p:cNvCxnSpPr>
            <a:cxnSpLocks/>
            <a:stCxn id="51" idx="2"/>
            <a:endCxn id="10" idx="0"/>
          </p:cNvCxnSpPr>
          <p:nvPr/>
        </p:nvCxnSpPr>
        <p:spPr>
          <a:xfrm flipH="1">
            <a:off x="5511245" y="2595457"/>
            <a:ext cx="1076979" cy="588995"/>
          </a:xfrm>
          <a:prstGeom prst="line">
            <a:avLst/>
          </a:prstGeom>
          <a:no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cxnSp>
      <p:sp>
        <p:nvSpPr>
          <p:cNvPr id="20" name="Овал 19">
            <a:extLst>
              <a:ext uri="{FF2B5EF4-FFF2-40B4-BE49-F238E27FC236}">
                <a16:creationId xmlns:a16="http://schemas.microsoft.com/office/drawing/2014/main" xmlns="" id="{758DD7D7-B2C6-40A7-8A89-70B0651903ED}"/>
              </a:ext>
            </a:extLst>
          </p:cNvPr>
          <p:cNvSpPr/>
          <p:nvPr/>
        </p:nvSpPr>
        <p:spPr>
          <a:xfrm>
            <a:off x="4207861" y="4527052"/>
            <a:ext cx="576064" cy="549104"/>
          </a:xfrm>
          <a:prstGeom prst="ellipse">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defTabSz="821531"/>
            <a:r>
              <a:rPr lang="ru-RU" sz="1600" b="1" dirty="0">
                <a:solidFill>
                  <a:srgbClr val="FFFFFF"/>
                </a:solidFill>
                <a:latin typeface="+mn-lt"/>
                <a:ea typeface="+mn-ea"/>
                <a:cs typeface="+mn-cs"/>
              </a:rPr>
              <a:t>Х</a:t>
            </a:r>
          </a:p>
        </p:txBody>
      </p:sp>
      <p:sp>
        <p:nvSpPr>
          <p:cNvPr id="21" name="Прямоугольник: скругленные углы 20">
            <a:extLst>
              <a:ext uri="{FF2B5EF4-FFF2-40B4-BE49-F238E27FC236}">
                <a16:creationId xmlns:a16="http://schemas.microsoft.com/office/drawing/2014/main" xmlns="" id="{8EE39848-E398-4B2F-93AD-186E49B4C821}"/>
              </a:ext>
            </a:extLst>
          </p:cNvPr>
          <p:cNvSpPr/>
          <p:nvPr/>
        </p:nvSpPr>
        <p:spPr>
          <a:xfrm>
            <a:off x="4971185" y="4339407"/>
            <a:ext cx="1080120" cy="864096"/>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fromWordArt="0" anchor="ctr" anchorCtr="0" forceAA="0" compatLnSpc="1">
            <a:prstTxWarp prst="textNoShape">
              <a:avLst/>
            </a:prstTxWarp>
            <a:noAutofit/>
          </a:bodyPr>
          <a:lstStyle/>
          <a:p>
            <a:pPr defTabSz="821531"/>
            <a:r>
              <a:rPr lang="ru-RU" sz="1600" b="1" dirty="0">
                <a:solidFill>
                  <a:schemeClr val="tx1"/>
                </a:solidFill>
              </a:rPr>
              <a:t>1</a:t>
            </a:r>
            <a:endParaRPr lang="ru-RU" sz="1600" b="1" dirty="0">
              <a:solidFill>
                <a:schemeClr val="tx1"/>
              </a:solidFill>
              <a:latin typeface="+mn-lt"/>
              <a:ea typeface="+mn-ea"/>
              <a:cs typeface="+mn-cs"/>
            </a:endParaRPr>
          </a:p>
        </p:txBody>
      </p:sp>
      <p:cxnSp>
        <p:nvCxnSpPr>
          <p:cNvPr id="23" name="Прямая соединительная линия 22">
            <a:extLst>
              <a:ext uri="{FF2B5EF4-FFF2-40B4-BE49-F238E27FC236}">
                <a16:creationId xmlns:a16="http://schemas.microsoft.com/office/drawing/2014/main" xmlns="" id="{A9EFA4FB-1B38-4648-A694-E60900B5527E}"/>
              </a:ext>
            </a:extLst>
          </p:cNvPr>
          <p:cNvCxnSpPr>
            <a:cxnSpLocks/>
            <a:stCxn id="51" idx="2"/>
            <a:endCxn id="21" idx="0"/>
          </p:cNvCxnSpPr>
          <p:nvPr/>
        </p:nvCxnSpPr>
        <p:spPr>
          <a:xfrm flipH="1">
            <a:off x="5511245" y="2595457"/>
            <a:ext cx="1076979" cy="1743950"/>
          </a:xfrm>
          <a:prstGeom prst="line">
            <a:avLst/>
          </a:prstGeom>
          <a:noFill/>
          <a:ln w="12700" cap="flat">
            <a:solidFill>
              <a:schemeClr val="accent1"/>
            </a:solidFill>
            <a:prstDash val="sysDash"/>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362738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иния"/>
          <p:cNvSpPr/>
          <p:nvPr/>
        </p:nvSpPr>
        <p:spPr>
          <a:xfrm>
            <a:off x="1052178" y="112474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3" cstate="print"/>
          <a:stretch>
            <a:fillRect/>
          </a:stretch>
        </p:blipFill>
        <p:spPr>
          <a:xfrm>
            <a:off x="227928" y="137127"/>
            <a:ext cx="699585" cy="699585"/>
          </a:xfrm>
          <a:prstGeom prst="rect">
            <a:avLst/>
          </a:prstGeom>
          <a:ln w="12700">
            <a:miter lim="400000"/>
          </a:ln>
        </p:spPr>
      </p:pic>
      <p:sp>
        <p:nvSpPr>
          <p:cNvPr id="5" name="Заголовок 1"/>
          <p:cNvSpPr>
            <a:spLocks noGrp="1"/>
          </p:cNvSpPr>
          <p:nvPr>
            <p:ph type="title"/>
          </p:nvPr>
        </p:nvSpPr>
        <p:spPr>
          <a:xfrm>
            <a:off x="662880" y="476672"/>
            <a:ext cx="8229600" cy="648072"/>
          </a:xfrm>
        </p:spPr>
        <p:txBody>
          <a:bodyPr vert="horz" lIns="91440" tIns="45720" rIns="91440" bIns="45720" rtlCol="0" anchor="ctr">
            <a:noAutofit/>
          </a:bodyPr>
          <a:lstStyle/>
          <a:p>
            <a:r>
              <a:rPr lang="ru-RU" sz="1800" b="1" dirty="0">
                <a:solidFill>
                  <a:srgbClr val="002060"/>
                </a:solidFill>
                <a:latin typeface="Arial Narrow" pitchFamily="34" charset="0"/>
              </a:rPr>
              <a:t>Формирование затрат на проведение демонстрационного экзамена</a:t>
            </a:r>
            <a:endParaRPr lang="ru-RU" sz="1800" b="1" spc="-20" dirty="0">
              <a:solidFill>
                <a:srgbClr val="002060"/>
              </a:solidFill>
              <a:latin typeface="Arial Narrow" pitchFamily="34" charset="0"/>
            </a:endParaRPr>
          </a:p>
        </p:txBody>
      </p:sp>
      <p:sp>
        <p:nvSpPr>
          <p:cNvPr id="57" name="Скругленный прямоугольник 56"/>
          <p:cNvSpPr/>
          <p:nvPr/>
        </p:nvSpPr>
        <p:spPr>
          <a:xfrm>
            <a:off x="543805" y="1270022"/>
            <a:ext cx="8353138" cy="8048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a:latin typeface="Arial Narrow" pitchFamily="34" charset="0"/>
              </a:rPr>
              <a:t>Затраты на проведение демонстрационного экзамена (далее – экзамен) как формы государственной итоговой аттестации обучающихся по наиболее востребованным и перспективным профессиям и специальностям</a:t>
            </a:r>
          </a:p>
        </p:txBody>
      </p:sp>
      <p:sp>
        <p:nvSpPr>
          <p:cNvPr id="58" name="Стрелка вниз 57"/>
          <p:cNvSpPr/>
          <p:nvPr/>
        </p:nvSpPr>
        <p:spPr>
          <a:xfrm>
            <a:off x="1927253" y="2184523"/>
            <a:ext cx="432048" cy="406466"/>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latin typeface="Arial Narrow" pitchFamily="34" charset="0"/>
            </a:endParaRPr>
          </a:p>
        </p:txBody>
      </p:sp>
      <p:sp>
        <p:nvSpPr>
          <p:cNvPr id="59" name="Стрелка вниз 58"/>
          <p:cNvSpPr/>
          <p:nvPr/>
        </p:nvSpPr>
        <p:spPr>
          <a:xfrm>
            <a:off x="4576009" y="2230446"/>
            <a:ext cx="432048" cy="406466"/>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latin typeface="Arial Narrow" pitchFamily="34" charset="0"/>
            </a:endParaRPr>
          </a:p>
        </p:txBody>
      </p:sp>
      <p:sp>
        <p:nvSpPr>
          <p:cNvPr id="60" name="Скругленный прямоугольник 59"/>
          <p:cNvSpPr/>
          <p:nvPr/>
        </p:nvSpPr>
        <p:spPr>
          <a:xfrm>
            <a:off x="467544" y="2737652"/>
            <a:ext cx="3041132" cy="320590"/>
          </a:xfrm>
          <a:prstGeom prst="roundRect">
            <a:avLst/>
          </a:prstGeom>
          <a:ln w="952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600" b="1" dirty="0">
                <a:latin typeface="Arial Narrow" pitchFamily="34" charset="0"/>
              </a:rPr>
              <a:t>Нормативная модель</a:t>
            </a:r>
            <a:endParaRPr lang="ru-RU" sz="1600" dirty="0">
              <a:latin typeface="Arial Narrow" pitchFamily="34" charset="0"/>
            </a:endParaRPr>
          </a:p>
        </p:txBody>
      </p:sp>
      <p:sp>
        <p:nvSpPr>
          <p:cNvPr id="61" name="Скругленный прямоугольник 60"/>
          <p:cNvSpPr/>
          <p:nvPr/>
        </p:nvSpPr>
        <p:spPr>
          <a:xfrm>
            <a:off x="3635896" y="2724967"/>
            <a:ext cx="2615105" cy="333275"/>
          </a:xfrm>
          <a:prstGeom prst="roundRect">
            <a:avLst/>
          </a:prstGeom>
          <a:ln w="9525">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a:latin typeface="Arial Narrow" pitchFamily="34" charset="0"/>
              </a:rPr>
              <a:t>Сетевая модель</a:t>
            </a:r>
            <a:endParaRPr lang="ru-RU" sz="1600" dirty="0">
              <a:latin typeface="Arial Narrow" pitchFamily="34" charset="0"/>
            </a:endParaRPr>
          </a:p>
        </p:txBody>
      </p:sp>
      <p:sp>
        <p:nvSpPr>
          <p:cNvPr id="62" name="Скругленный прямоугольник 61"/>
          <p:cNvSpPr/>
          <p:nvPr/>
        </p:nvSpPr>
        <p:spPr>
          <a:xfrm>
            <a:off x="468681" y="3097692"/>
            <a:ext cx="3039995" cy="432048"/>
          </a:xfrm>
          <a:prstGeom prst="roundRect">
            <a:avLst/>
          </a:prstGeom>
          <a:ln w="952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Arial Narrow" pitchFamily="34" charset="0"/>
              </a:rPr>
              <a:t>Затраты на экзамен включены в состав нормативных затрат </a:t>
            </a:r>
          </a:p>
        </p:txBody>
      </p:sp>
      <p:sp>
        <p:nvSpPr>
          <p:cNvPr id="63" name="Скругленный прямоугольник 62"/>
          <p:cNvSpPr/>
          <p:nvPr/>
        </p:nvSpPr>
        <p:spPr>
          <a:xfrm>
            <a:off x="468681" y="3601748"/>
            <a:ext cx="3039995" cy="522680"/>
          </a:xfrm>
          <a:prstGeom prst="roundRect">
            <a:avLst/>
          </a:prstGeom>
          <a:ln w="952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Arial Narrow" pitchFamily="34" charset="0"/>
              </a:rPr>
              <a:t>Учредитель образовательной организации</a:t>
            </a:r>
          </a:p>
        </p:txBody>
      </p:sp>
      <p:sp>
        <p:nvSpPr>
          <p:cNvPr id="64" name="Стрелка вниз 63"/>
          <p:cNvSpPr/>
          <p:nvPr/>
        </p:nvSpPr>
        <p:spPr>
          <a:xfrm>
            <a:off x="2024256" y="4172337"/>
            <a:ext cx="238043" cy="447209"/>
          </a:xfrm>
          <a:prstGeom prst="downArrow">
            <a:avLst/>
          </a:prstGeom>
          <a:solidFill>
            <a:schemeClr val="accent1"/>
          </a:solidFill>
          <a:ln w="9525"/>
        </p:spPr>
        <p:style>
          <a:lnRef idx="2">
            <a:schemeClr val="dk1"/>
          </a:lnRef>
          <a:fillRef idx="1">
            <a:schemeClr val="lt1"/>
          </a:fillRef>
          <a:effectRef idx="0">
            <a:schemeClr val="dk1"/>
          </a:effectRef>
          <a:fontRef idx="minor">
            <a:schemeClr val="dk1"/>
          </a:fontRef>
        </p:style>
        <p:txBody>
          <a:bodyPr rtlCol="0" anchor="ctr"/>
          <a:lstStyle/>
          <a:p>
            <a:endParaRPr lang="ru-RU">
              <a:latin typeface="Arial Narrow" pitchFamily="34" charset="0"/>
            </a:endParaRPr>
          </a:p>
        </p:txBody>
      </p:sp>
      <p:sp>
        <p:nvSpPr>
          <p:cNvPr id="65" name="TextBox 64"/>
          <p:cNvSpPr txBox="1"/>
          <p:nvPr/>
        </p:nvSpPr>
        <p:spPr>
          <a:xfrm>
            <a:off x="467544" y="4186311"/>
            <a:ext cx="1436554" cy="523220"/>
          </a:xfrm>
          <a:prstGeom prst="rect">
            <a:avLst/>
          </a:prstGeom>
          <a:noFill/>
          <a:ln w="9525">
            <a:solidFill>
              <a:schemeClr val="tx1"/>
            </a:solidFill>
            <a:prstDash val="dashDot"/>
          </a:ln>
        </p:spPr>
        <p:txBody>
          <a:bodyPr wrap="square" rtlCol="0">
            <a:spAutoFit/>
          </a:bodyPr>
          <a:lstStyle/>
          <a:p>
            <a:r>
              <a:rPr lang="ru-RU" sz="1400" dirty="0">
                <a:latin typeface="Arial Narrow" pitchFamily="34" charset="0"/>
              </a:rPr>
              <a:t>Субсидия на </a:t>
            </a:r>
            <a:r>
              <a:rPr lang="ru-RU" sz="1400" dirty="0" err="1">
                <a:latin typeface="Arial Narrow" pitchFamily="34" charset="0"/>
              </a:rPr>
              <a:t>гос.задание</a:t>
            </a:r>
            <a:endParaRPr lang="ru-RU" sz="1400" dirty="0">
              <a:latin typeface="Arial Narrow" pitchFamily="34" charset="0"/>
            </a:endParaRPr>
          </a:p>
        </p:txBody>
      </p:sp>
      <p:sp>
        <p:nvSpPr>
          <p:cNvPr id="66" name="Скругленный прямоугольник 65"/>
          <p:cNvSpPr/>
          <p:nvPr/>
        </p:nvSpPr>
        <p:spPr>
          <a:xfrm>
            <a:off x="468681" y="4728966"/>
            <a:ext cx="3039995" cy="360040"/>
          </a:xfrm>
          <a:prstGeom prst="roundRect">
            <a:avLst/>
          </a:prstGeom>
          <a:ln w="952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Arial Narrow" pitchFamily="34" charset="0"/>
              </a:rPr>
              <a:t>Образовательная организация</a:t>
            </a:r>
          </a:p>
        </p:txBody>
      </p:sp>
      <p:sp>
        <p:nvSpPr>
          <p:cNvPr id="67" name="Скругленный прямоугольник 66"/>
          <p:cNvSpPr/>
          <p:nvPr/>
        </p:nvSpPr>
        <p:spPr>
          <a:xfrm>
            <a:off x="467544" y="5185482"/>
            <a:ext cx="3041132" cy="619781"/>
          </a:xfrm>
          <a:prstGeom prst="round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Arial Narrow" pitchFamily="34" charset="0"/>
              </a:rPr>
              <a:t>Демонстрационный экзамен на базе образовательной организации</a:t>
            </a:r>
          </a:p>
        </p:txBody>
      </p:sp>
      <p:sp>
        <p:nvSpPr>
          <p:cNvPr id="68" name="Стрелка вниз 67"/>
          <p:cNvSpPr/>
          <p:nvPr/>
        </p:nvSpPr>
        <p:spPr>
          <a:xfrm>
            <a:off x="5411278" y="3635090"/>
            <a:ext cx="288032" cy="360040"/>
          </a:xfrm>
          <a:prstGeom prst="downArrow">
            <a:avLst/>
          </a:prstGeom>
          <a:solidFill>
            <a:schemeClr val="accent2"/>
          </a:solidFill>
          <a:ln w="9525"/>
        </p:spPr>
        <p:style>
          <a:lnRef idx="2">
            <a:schemeClr val="dk1"/>
          </a:lnRef>
          <a:fillRef idx="1">
            <a:schemeClr val="lt1"/>
          </a:fillRef>
          <a:effectRef idx="0">
            <a:schemeClr val="dk1"/>
          </a:effectRef>
          <a:fontRef idx="minor">
            <a:schemeClr val="dk1"/>
          </a:fontRef>
        </p:style>
        <p:txBody>
          <a:bodyPr rtlCol="0" anchor="ctr"/>
          <a:lstStyle/>
          <a:p>
            <a:endParaRPr lang="ru-RU">
              <a:latin typeface="Arial Narrow" pitchFamily="34" charset="0"/>
            </a:endParaRPr>
          </a:p>
        </p:txBody>
      </p:sp>
      <p:sp>
        <p:nvSpPr>
          <p:cNvPr id="69" name="Скругленный прямоугольник 68"/>
          <p:cNvSpPr/>
          <p:nvPr/>
        </p:nvSpPr>
        <p:spPr>
          <a:xfrm>
            <a:off x="3635897" y="4124428"/>
            <a:ext cx="2615739" cy="888748"/>
          </a:xfrm>
          <a:prstGeom prst="roundRect">
            <a:avLst/>
          </a:prstGeom>
          <a:ln w="952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400" dirty="0">
                <a:latin typeface="Arial Narrow" pitchFamily="34" charset="0"/>
              </a:rPr>
              <a:t>Сторонняя образовательная организация (организация – провайдер)</a:t>
            </a:r>
          </a:p>
        </p:txBody>
      </p:sp>
      <p:sp>
        <p:nvSpPr>
          <p:cNvPr id="70" name="Скругленный прямоугольник 69"/>
          <p:cNvSpPr/>
          <p:nvPr/>
        </p:nvSpPr>
        <p:spPr>
          <a:xfrm>
            <a:off x="3650393" y="5229200"/>
            <a:ext cx="2604559" cy="804804"/>
          </a:xfrm>
          <a:prstGeom prst="round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Arial Narrow" pitchFamily="34" charset="0"/>
              </a:rPr>
              <a:t>Демонстрационный экзамен на базе сторонней образовательной организации</a:t>
            </a:r>
          </a:p>
        </p:txBody>
      </p:sp>
      <p:sp>
        <p:nvSpPr>
          <p:cNvPr id="71" name="Стрелка вправо 70"/>
          <p:cNvSpPr/>
          <p:nvPr/>
        </p:nvSpPr>
        <p:spPr>
          <a:xfrm>
            <a:off x="6516216" y="3836940"/>
            <a:ext cx="504056" cy="1264803"/>
          </a:xfrm>
          <a:prstGeom prst="rightArrow">
            <a:avLst/>
          </a:prstGeom>
          <a:solidFill>
            <a:schemeClr val="accent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72" name="TextBox 71"/>
          <p:cNvSpPr txBox="1"/>
          <p:nvPr/>
        </p:nvSpPr>
        <p:spPr>
          <a:xfrm>
            <a:off x="7123078" y="2636912"/>
            <a:ext cx="1822127" cy="3397092"/>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defTabSz="821531" rtl="0" fontAlgn="auto" latinLnBrk="0" hangingPunct="0">
              <a:lnSpc>
                <a:spcPct val="100000"/>
              </a:lnSpc>
              <a:spcBef>
                <a:spcPts val="0"/>
              </a:spcBef>
              <a:spcAft>
                <a:spcPts val="0"/>
              </a:spcAft>
              <a:buClrTx/>
              <a:buSzTx/>
              <a:buFontTx/>
              <a:buNone/>
              <a:tabLst/>
            </a:pPr>
            <a:r>
              <a:rPr kumimoji="0" lang="ru-RU" sz="1200" b="0" i="0" u="none" strike="noStrike" cap="none" spc="0" normalizeH="0" baseline="0" dirty="0">
                <a:ln>
                  <a:noFill/>
                </a:ln>
                <a:solidFill>
                  <a:srgbClr val="000000"/>
                </a:solidFill>
                <a:effectLst/>
                <a:uFillTx/>
                <a:latin typeface="Arial Narrow" pitchFamily="34" charset="0"/>
                <a:sym typeface="Helvetica Light"/>
              </a:rPr>
              <a:t>Современная</a:t>
            </a:r>
            <a:r>
              <a:rPr kumimoji="0" lang="ru-RU" sz="1200" b="0" i="0" u="none" strike="noStrike" cap="none" spc="0" normalizeH="0" dirty="0">
                <a:ln>
                  <a:noFill/>
                </a:ln>
                <a:solidFill>
                  <a:srgbClr val="000000"/>
                </a:solidFill>
                <a:effectLst/>
                <a:uFillTx/>
                <a:latin typeface="Arial Narrow" pitchFamily="34" charset="0"/>
                <a:sym typeface="Helvetica Light"/>
              </a:rPr>
              <a:t> материально-техническая база;</a:t>
            </a:r>
          </a:p>
          <a:p>
            <a:pPr marL="0" marR="0" indent="0" defTabSz="821531" rtl="0" fontAlgn="auto" latinLnBrk="0" hangingPunct="0">
              <a:lnSpc>
                <a:spcPct val="100000"/>
              </a:lnSpc>
              <a:spcBef>
                <a:spcPts val="0"/>
              </a:spcBef>
              <a:spcAft>
                <a:spcPts val="0"/>
              </a:spcAft>
              <a:buClrTx/>
              <a:buSzTx/>
              <a:buFontTx/>
              <a:buNone/>
              <a:tabLst/>
            </a:pPr>
            <a:endParaRPr kumimoji="0" lang="ru-RU" sz="1200" b="0" i="0" u="none" strike="noStrike" cap="none" spc="0" normalizeH="0" dirty="0">
              <a:ln>
                <a:noFill/>
              </a:ln>
              <a:solidFill>
                <a:srgbClr val="000000"/>
              </a:solidFill>
              <a:effectLst/>
              <a:uFillTx/>
              <a:latin typeface="Arial Narrow" pitchFamily="34" charset="0"/>
              <a:sym typeface="Helvetica Light"/>
            </a:endParaRPr>
          </a:p>
          <a:p>
            <a:pPr marL="0" marR="0" indent="0" defTabSz="821531" rtl="0" fontAlgn="auto" latinLnBrk="0" hangingPunct="0">
              <a:lnSpc>
                <a:spcPct val="100000"/>
              </a:lnSpc>
              <a:spcBef>
                <a:spcPts val="0"/>
              </a:spcBef>
              <a:spcAft>
                <a:spcPts val="0"/>
              </a:spcAft>
              <a:buClrTx/>
              <a:buSzTx/>
              <a:buFontTx/>
              <a:buNone/>
              <a:tabLst/>
            </a:pPr>
            <a:r>
              <a:rPr lang="ru-RU" sz="1200" baseline="0" dirty="0">
                <a:latin typeface="Arial Narrow" pitchFamily="34" charset="0"/>
              </a:rPr>
              <a:t>Возможно</a:t>
            </a:r>
            <a:r>
              <a:rPr lang="ru-RU" sz="1200" dirty="0">
                <a:latin typeface="Arial Narrow" pitchFamily="34" charset="0"/>
              </a:rPr>
              <a:t>е изменение реальной стоимости реализации образовательной программы;</a:t>
            </a:r>
          </a:p>
          <a:p>
            <a:pPr marL="0" marR="0" indent="0" defTabSz="821531" rtl="0" fontAlgn="auto" latinLnBrk="0" hangingPunct="0">
              <a:lnSpc>
                <a:spcPct val="100000"/>
              </a:lnSpc>
              <a:spcBef>
                <a:spcPts val="0"/>
              </a:spcBef>
              <a:spcAft>
                <a:spcPts val="0"/>
              </a:spcAft>
              <a:buClrTx/>
              <a:buSzTx/>
              <a:buFontTx/>
              <a:buNone/>
              <a:tabLst/>
            </a:pPr>
            <a:endParaRPr kumimoji="0" lang="ru-RU" sz="1200" b="0" i="0" u="none" strike="noStrike" cap="none" spc="0" normalizeH="0" baseline="0" dirty="0">
              <a:ln>
                <a:noFill/>
              </a:ln>
              <a:solidFill>
                <a:srgbClr val="000000"/>
              </a:solidFill>
              <a:effectLst/>
              <a:uFillTx/>
              <a:latin typeface="Arial Narrow" pitchFamily="34" charset="0"/>
              <a:sym typeface="Helvetica Light"/>
            </a:endParaRPr>
          </a:p>
          <a:p>
            <a:pPr marL="0" marR="0" indent="0" defTabSz="821531" rtl="0" fontAlgn="auto" latinLnBrk="0" hangingPunct="0">
              <a:lnSpc>
                <a:spcPct val="100000"/>
              </a:lnSpc>
              <a:spcBef>
                <a:spcPts val="0"/>
              </a:spcBef>
              <a:spcAft>
                <a:spcPts val="0"/>
              </a:spcAft>
              <a:buClrTx/>
              <a:buSzTx/>
              <a:buFontTx/>
              <a:buNone/>
              <a:tabLst/>
            </a:pPr>
            <a:r>
              <a:rPr lang="ru-RU" sz="1200" dirty="0">
                <a:latin typeface="Arial Narrow" pitchFamily="34" charset="0"/>
              </a:rPr>
              <a:t>Высокое качество проведения государственной итоговой аттестации</a:t>
            </a:r>
            <a:endParaRPr kumimoji="0" lang="ru-RU" sz="1200" b="0" i="0" u="none" strike="noStrike" cap="none" spc="0" normalizeH="0" baseline="0" dirty="0">
              <a:ln>
                <a:noFill/>
              </a:ln>
              <a:solidFill>
                <a:srgbClr val="000000"/>
              </a:solidFill>
              <a:effectLst/>
              <a:uFillTx/>
              <a:latin typeface="Arial Narrow" pitchFamily="34" charset="0"/>
              <a:sym typeface="Helvetica Light"/>
            </a:endParaRPr>
          </a:p>
        </p:txBody>
      </p:sp>
      <p:sp>
        <p:nvSpPr>
          <p:cNvPr id="73" name="Скругленный прямоугольник 72"/>
          <p:cNvSpPr/>
          <p:nvPr/>
        </p:nvSpPr>
        <p:spPr>
          <a:xfrm>
            <a:off x="3640358" y="3203778"/>
            <a:ext cx="1219674" cy="288031"/>
          </a:xfrm>
          <a:prstGeom prst="roundRect">
            <a:avLst/>
          </a:prstGeom>
          <a:ln w="9525">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a:latin typeface="Arial Narrow" pitchFamily="34" charset="0"/>
              </a:rPr>
              <a:t>Модель 1</a:t>
            </a:r>
            <a:endParaRPr lang="ru-RU" sz="1600" dirty="0">
              <a:latin typeface="Arial Narrow" pitchFamily="34" charset="0"/>
            </a:endParaRPr>
          </a:p>
        </p:txBody>
      </p:sp>
      <p:sp>
        <p:nvSpPr>
          <p:cNvPr id="74" name="Скругленный прямоугольник 73"/>
          <p:cNvSpPr/>
          <p:nvPr/>
        </p:nvSpPr>
        <p:spPr>
          <a:xfrm>
            <a:off x="5004048" y="3203778"/>
            <a:ext cx="1219674" cy="288031"/>
          </a:xfrm>
          <a:prstGeom prst="roundRect">
            <a:avLst/>
          </a:prstGeom>
          <a:ln w="9525">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b="1" dirty="0">
                <a:latin typeface="Arial Narrow" pitchFamily="34" charset="0"/>
              </a:rPr>
              <a:t>Модель 2</a:t>
            </a:r>
            <a:endParaRPr lang="ru-RU" sz="1600" dirty="0">
              <a:latin typeface="Arial Narrow" pitchFamily="34" charset="0"/>
            </a:endParaRPr>
          </a:p>
        </p:txBody>
      </p:sp>
      <p:sp>
        <p:nvSpPr>
          <p:cNvPr id="75" name="Стрелка вниз 74"/>
          <p:cNvSpPr/>
          <p:nvPr/>
        </p:nvSpPr>
        <p:spPr>
          <a:xfrm>
            <a:off x="4106179" y="3641793"/>
            <a:ext cx="288032" cy="360040"/>
          </a:xfrm>
          <a:prstGeom prst="downArrow">
            <a:avLst/>
          </a:prstGeom>
          <a:solidFill>
            <a:schemeClr val="accent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ru-RU">
              <a:latin typeface="Arial Narrow" pitchFamily="34" charset="0"/>
            </a:endParaRPr>
          </a:p>
        </p:txBody>
      </p:sp>
      <p:sp>
        <p:nvSpPr>
          <p:cNvPr id="25" name="Номер слайда 4"/>
          <p:cNvSpPr>
            <a:spLocks noGrp="1"/>
          </p:cNvSpPr>
          <p:nvPr>
            <p:ph type="sldNum" sz="quarter" idx="2"/>
          </p:nvPr>
        </p:nvSpPr>
        <p:spPr>
          <a:xfrm>
            <a:off x="4459808" y="6505277"/>
            <a:ext cx="217689" cy="214482"/>
          </a:xfrm>
        </p:spPr>
        <p:txBody>
          <a:bodyPr/>
          <a:lstStyle/>
          <a:p>
            <a:fld id="{86CB4B4D-7CA3-9044-876B-883B54F8677D}" type="slidenum">
              <a:rPr lang="ru-RU" smtClean="0"/>
              <a:pPr/>
              <a:t>19</a:t>
            </a:fld>
            <a:endParaRPr lang="ru-RU"/>
          </a:p>
        </p:txBody>
      </p:sp>
      <p:sp>
        <p:nvSpPr>
          <p:cNvPr id="26" name="Название подразделения, лаборатории, факультета и т.д.">
            <a:extLst>
              <a:ext uri="{FF2B5EF4-FFF2-40B4-BE49-F238E27FC236}">
                <a16:creationId xmlns:a16="http://schemas.microsoft.com/office/drawing/2014/main" xmlns="" id="{6F3E5A3C-78FD-4C5A-B747-CDC799A1F682}"/>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10550797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19590" y="379925"/>
            <a:ext cx="7133605" cy="438582"/>
          </a:xfrm>
          <a:prstGeom prst="rect">
            <a:avLst/>
          </a:prstGeom>
          <a:noFill/>
        </p:spPr>
        <p:txBody>
          <a:bodyPr wrap="square" rtlCol="0">
            <a:spAutoFit/>
          </a:bodyPr>
          <a:lstStyle/>
          <a:p>
            <a:pPr defTabSz="410751"/>
            <a:r>
              <a:rPr lang="ru-RU" sz="2250" b="1" dirty="0">
                <a:solidFill>
                  <a:srgbClr val="002060"/>
                </a:solidFill>
                <a:latin typeface="+mn-lt"/>
                <a:cs typeface="Arial" pitchFamily="34" charset="0"/>
              </a:rPr>
              <a:t>Индустрия 4.0 </a:t>
            </a:r>
            <a:r>
              <a:rPr lang="en-US" sz="2250" b="1" dirty="0">
                <a:solidFill>
                  <a:srgbClr val="002060"/>
                </a:solidFill>
                <a:latin typeface="+mn-lt"/>
                <a:cs typeface="Arial" pitchFamily="34" charset="0"/>
              </a:rPr>
              <a:t>| </a:t>
            </a:r>
            <a:r>
              <a:rPr lang="ru-RU" sz="2250" b="1" dirty="0" err="1">
                <a:solidFill>
                  <a:srgbClr val="002060"/>
                </a:solidFill>
                <a:latin typeface="+mn-lt"/>
                <a:cs typeface="Arial" pitchFamily="34" charset="0"/>
              </a:rPr>
              <a:t>Диджитал</a:t>
            </a:r>
            <a:r>
              <a:rPr lang="ru-RU" sz="2250" b="1" dirty="0">
                <a:solidFill>
                  <a:srgbClr val="002060"/>
                </a:solidFill>
                <a:latin typeface="+mn-lt"/>
                <a:cs typeface="Arial" pitchFamily="34" charset="0"/>
              </a:rPr>
              <a:t>-экономика</a:t>
            </a:r>
          </a:p>
        </p:txBody>
      </p:sp>
      <p:pic>
        <p:nvPicPr>
          <p:cNvPr id="6" name="Изображение 8"/>
          <p:cNvPicPr>
            <a:picLocks noChangeAspect="1"/>
          </p:cNvPicPr>
          <p:nvPr/>
        </p:nvPicPr>
        <p:blipFill>
          <a:blip r:embed="rId2"/>
          <a:stretch>
            <a:fillRect/>
          </a:stretch>
        </p:blipFill>
        <p:spPr>
          <a:xfrm rot="21540000">
            <a:off x="1599120" y="1485751"/>
            <a:ext cx="6946900" cy="4622800"/>
          </a:xfrm>
          <a:prstGeom prst="rect">
            <a:avLst/>
          </a:prstGeom>
        </p:spPr>
      </p:pic>
      <p:sp>
        <p:nvSpPr>
          <p:cNvPr id="7" name="Овал 6"/>
          <p:cNvSpPr/>
          <p:nvPr/>
        </p:nvSpPr>
        <p:spPr>
          <a:xfrm>
            <a:off x="6412049" y="5849804"/>
            <a:ext cx="335155" cy="3351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10751"/>
            <a:endParaRPr lang="ru-RU" sz="3600">
              <a:solidFill>
                <a:srgbClr val="000000"/>
              </a:solidFill>
              <a:latin typeface="Arial Narrow"/>
            </a:endParaRPr>
          </a:p>
        </p:txBody>
      </p:sp>
      <p:sp>
        <p:nvSpPr>
          <p:cNvPr id="8" name="Овал 7"/>
          <p:cNvSpPr/>
          <p:nvPr/>
        </p:nvSpPr>
        <p:spPr>
          <a:xfrm>
            <a:off x="2231670" y="4439654"/>
            <a:ext cx="335155" cy="3351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10751"/>
            <a:endParaRPr lang="ru-RU" sz="3600">
              <a:solidFill>
                <a:srgbClr val="000000"/>
              </a:solidFill>
            </a:endParaRPr>
          </a:p>
        </p:txBody>
      </p:sp>
      <p:sp>
        <p:nvSpPr>
          <p:cNvPr id="9" name="Овал 8"/>
          <p:cNvSpPr/>
          <p:nvPr/>
        </p:nvSpPr>
        <p:spPr>
          <a:xfrm>
            <a:off x="1705222" y="1503978"/>
            <a:ext cx="335155" cy="3351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10751"/>
            <a:endParaRPr lang="ru-RU" sz="3600">
              <a:solidFill>
                <a:srgbClr val="000000"/>
              </a:solidFill>
              <a:latin typeface="Arial Narrow"/>
            </a:endParaRPr>
          </a:p>
        </p:txBody>
      </p:sp>
      <p:sp>
        <p:nvSpPr>
          <p:cNvPr id="10" name="Овал 9"/>
          <p:cNvSpPr/>
          <p:nvPr/>
        </p:nvSpPr>
        <p:spPr>
          <a:xfrm>
            <a:off x="3872166" y="2104423"/>
            <a:ext cx="335155" cy="3351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10751"/>
            <a:endParaRPr lang="ru-RU" sz="3600">
              <a:solidFill>
                <a:srgbClr val="000000"/>
              </a:solidFill>
            </a:endParaRPr>
          </a:p>
        </p:txBody>
      </p:sp>
      <p:sp>
        <p:nvSpPr>
          <p:cNvPr id="11" name="Овал 10"/>
          <p:cNvSpPr/>
          <p:nvPr/>
        </p:nvSpPr>
        <p:spPr>
          <a:xfrm>
            <a:off x="5342860" y="2933557"/>
            <a:ext cx="335155" cy="33515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410751"/>
            <a:endParaRPr lang="ru-RU" sz="3600">
              <a:solidFill>
                <a:srgbClr val="000000"/>
              </a:solidFill>
            </a:endParaRPr>
          </a:p>
        </p:txBody>
      </p:sp>
      <p:cxnSp>
        <p:nvCxnSpPr>
          <p:cNvPr id="12" name="Прямая со стрелкой 11"/>
          <p:cNvCxnSpPr/>
          <p:nvPr/>
        </p:nvCxnSpPr>
        <p:spPr>
          <a:xfrm flipV="1">
            <a:off x="1027289" y="1393184"/>
            <a:ext cx="0" cy="492477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Прямая со стрелкой 12"/>
          <p:cNvCxnSpPr/>
          <p:nvPr/>
        </p:nvCxnSpPr>
        <p:spPr>
          <a:xfrm>
            <a:off x="1027290" y="6311601"/>
            <a:ext cx="7527895" cy="4944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6815614" y="3146433"/>
            <a:ext cx="1316386" cy="308674"/>
          </a:xfrm>
          <a:prstGeom prst="rect">
            <a:avLst/>
          </a:prstGeom>
          <a:noFill/>
        </p:spPr>
        <p:txBody>
          <a:bodyPr wrap="none" rtlCol="0">
            <a:spAutoFit/>
          </a:bodyPr>
          <a:lstStyle/>
          <a:p>
            <a:pPr defTabSz="410751"/>
            <a:r>
              <a:rPr lang="ru-RU" sz="1406" dirty="0">
                <a:latin typeface="+mn-lt"/>
              </a:rPr>
              <a:t>Регионализация</a:t>
            </a:r>
          </a:p>
        </p:txBody>
      </p:sp>
      <p:sp>
        <p:nvSpPr>
          <p:cNvPr id="15" name="TextBox 14"/>
          <p:cNvSpPr txBox="1"/>
          <p:nvPr/>
        </p:nvSpPr>
        <p:spPr>
          <a:xfrm rot="2520010">
            <a:off x="6019222" y="4403448"/>
            <a:ext cx="1724582" cy="611578"/>
          </a:xfrm>
          <a:prstGeom prst="rect">
            <a:avLst/>
          </a:prstGeom>
          <a:noFill/>
        </p:spPr>
        <p:txBody>
          <a:bodyPr wrap="square" rtlCol="0">
            <a:spAutoFit/>
          </a:bodyPr>
          <a:lstStyle/>
          <a:p>
            <a:pPr defTabSz="410751"/>
            <a:r>
              <a:rPr lang="ru-RU" sz="1687" b="1" dirty="0">
                <a:latin typeface="+mn-lt"/>
              </a:rPr>
              <a:t>Персональное производство</a:t>
            </a:r>
          </a:p>
        </p:txBody>
      </p:sp>
      <p:sp>
        <p:nvSpPr>
          <p:cNvPr id="16" name="TextBox 15"/>
          <p:cNvSpPr txBox="1"/>
          <p:nvPr/>
        </p:nvSpPr>
        <p:spPr>
          <a:xfrm rot="1077795">
            <a:off x="2250024" y="1266506"/>
            <a:ext cx="1689652" cy="525016"/>
          </a:xfrm>
          <a:prstGeom prst="rect">
            <a:avLst/>
          </a:prstGeom>
          <a:noFill/>
        </p:spPr>
        <p:txBody>
          <a:bodyPr wrap="square" rtlCol="0">
            <a:spAutoFit/>
          </a:bodyPr>
          <a:lstStyle/>
          <a:p>
            <a:pPr defTabSz="410751"/>
            <a:r>
              <a:rPr lang="ru-RU" sz="1406" dirty="0">
                <a:latin typeface="+mn-lt"/>
              </a:rPr>
              <a:t>Массовое производство</a:t>
            </a:r>
          </a:p>
        </p:txBody>
      </p:sp>
      <p:sp>
        <p:nvSpPr>
          <p:cNvPr id="17" name="TextBox 16"/>
          <p:cNvSpPr txBox="1"/>
          <p:nvPr/>
        </p:nvSpPr>
        <p:spPr>
          <a:xfrm rot="1718322">
            <a:off x="4192596" y="2006947"/>
            <a:ext cx="1689652" cy="525016"/>
          </a:xfrm>
          <a:prstGeom prst="rect">
            <a:avLst/>
          </a:prstGeom>
          <a:noFill/>
        </p:spPr>
        <p:txBody>
          <a:bodyPr wrap="square" rtlCol="0">
            <a:spAutoFit/>
          </a:bodyPr>
          <a:lstStyle/>
          <a:p>
            <a:pPr defTabSz="410751"/>
            <a:r>
              <a:rPr lang="ru-RU" sz="1406" dirty="0">
                <a:latin typeface="+mn-lt"/>
              </a:rPr>
              <a:t>Массовая </a:t>
            </a:r>
            <a:r>
              <a:rPr lang="ru-RU" sz="1406" dirty="0" err="1">
                <a:latin typeface="+mn-lt"/>
              </a:rPr>
              <a:t>кастомизация</a:t>
            </a:r>
            <a:endParaRPr lang="ru-RU" sz="1406" dirty="0">
              <a:latin typeface="+mn-lt"/>
            </a:endParaRPr>
          </a:p>
        </p:txBody>
      </p:sp>
      <p:sp>
        <p:nvSpPr>
          <p:cNvPr id="18" name="TextBox 17"/>
          <p:cNvSpPr txBox="1"/>
          <p:nvPr/>
        </p:nvSpPr>
        <p:spPr>
          <a:xfrm>
            <a:off x="5057877" y="3256263"/>
            <a:ext cx="582211" cy="351956"/>
          </a:xfrm>
          <a:prstGeom prst="rect">
            <a:avLst/>
          </a:prstGeom>
          <a:noFill/>
        </p:spPr>
        <p:txBody>
          <a:bodyPr wrap="none" rtlCol="0">
            <a:spAutoFit/>
          </a:bodyPr>
          <a:lstStyle/>
          <a:p>
            <a:pPr defTabSz="410751"/>
            <a:r>
              <a:rPr lang="ru-RU" sz="1687" b="1" dirty="0">
                <a:latin typeface="+mn-lt"/>
              </a:rPr>
              <a:t>2000</a:t>
            </a:r>
          </a:p>
        </p:txBody>
      </p:sp>
      <p:sp>
        <p:nvSpPr>
          <p:cNvPr id="19" name="TextBox 18"/>
          <p:cNvSpPr txBox="1"/>
          <p:nvPr/>
        </p:nvSpPr>
        <p:spPr>
          <a:xfrm>
            <a:off x="3663076" y="2406449"/>
            <a:ext cx="582211" cy="351956"/>
          </a:xfrm>
          <a:prstGeom prst="rect">
            <a:avLst/>
          </a:prstGeom>
          <a:noFill/>
        </p:spPr>
        <p:txBody>
          <a:bodyPr wrap="none" rtlCol="0">
            <a:spAutoFit/>
          </a:bodyPr>
          <a:lstStyle/>
          <a:p>
            <a:pPr defTabSz="410751"/>
            <a:r>
              <a:rPr lang="ru-RU" sz="1687" b="1" dirty="0">
                <a:latin typeface="+mn-lt"/>
              </a:rPr>
              <a:t>1980</a:t>
            </a:r>
          </a:p>
        </p:txBody>
      </p:sp>
      <p:sp>
        <p:nvSpPr>
          <p:cNvPr id="20" name="TextBox 19"/>
          <p:cNvSpPr txBox="1"/>
          <p:nvPr/>
        </p:nvSpPr>
        <p:spPr>
          <a:xfrm>
            <a:off x="1621440" y="1818205"/>
            <a:ext cx="1218603" cy="351956"/>
          </a:xfrm>
          <a:prstGeom prst="rect">
            <a:avLst/>
          </a:prstGeom>
          <a:noFill/>
        </p:spPr>
        <p:txBody>
          <a:bodyPr wrap="none" rtlCol="0">
            <a:spAutoFit/>
          </a:bodyPr>
          <a:lstStyle/>
          <a:p>
            <a:pPr defTabSz="410751"/>
            <a:r>
              <a:rPr lang="ru-RU" sz="1687" b="1" dirty="0">
                <a:latin typeface="Helvetica Light"/>
              </a:rPr>
              <a:t>1950-1960</a:t>
            </a:r>
          </a:p>
        </p:txBody>
      </p:sp>
      <p:sp>
        <p:nvSpPr>
          <p:cNvPr id="21" name="TextBox 20"/>
          <p:cNvSpPr txBox="1"/>
          <p:nvPr/>
        </p:nvSpPr>
        <p:spPr>
          <a:xfrm>
            <a:off x="2413514" y="4124069"/>
            <a:ext cx="1039066" cy="351956"/>
          </a:xfrm>
          <a:prstGeom prst="rect">
            <a:avLst/>
          </a:prstGeom>
          <a:noFill/>
        </p:spPr>
        <p:txBody>
          <a:bodyPr wrap="none" rtlCol="0">
            <a:spAutoFit/>
          </a:bodyPr>
          <a:lstStyle/>
          <a:p>
            <a:pPr defTabSz="410751"/>
            <a:r>
              <a:rPr lang="ru-RU" sz="1687" b="1" dirty="0">
                <a:latin typeface="+mn-lt"/>
              </a:rPr>
              <a:t>1910-1920</a:t>
            </a:r>
          </a:p>
        </p:txBody>
      </p:sp>
      <p:sp>
        <p:nvSpPr>
          <p:cNvPr id="22" name="TextBox 21"/>
          <p:cNvSpPr txBox="1"/>
          <p:nvPr/>
        </p:nvSpPr>
        <p:spPr>
          <a:xfrm>
            <a:off x="5921927" y="2542139"/>
            <a:ext cx="1165704" cy="308674"/>
          </a:xfrm>
          <a:prstGeom prst="rect">
            <a:avLst/>
          </a:prstGeom>
          <a:noFill/>
        </p:spPr>
        <p:txBody>
          <a:bodyPr wrap="none" rtlCol="0">
            <a:spAutoFit/>
          </a:bodyPr>
          <a:lstStyle/>
          <a:p>
            <a:pPr defTabSz="410751"/>
            <a:r>
              <a:rPr lang="ru-RU" sz="1406" dirty="0">
                <a:latin typeface="+mn-lt"/>
              </a:rPr>
              <a:t>Глобализация</a:t>
            </a:r>
          </a:p>
        </p:txBody>
      </p:sp>
      <p:sp>
        <p:nvSpPr>
          <p:cNvPr id="23" name="TextBox 22"/>
          <p:cNvSpPr txBox="1"/>
          <p:nvPr/>
        </p:nvSpPr>
        <p:spPr>
          <a:xfrm rot="16200000">
            <a:off x="-2025434" y="3358829"/>
            <a:ext cx="5392860" cy="611578"/>
          </a:xfrm>
          <a:prstGeom prst="rect">
            <a:avLst/>
          </a:prstGeom>
          <a:noFill/>
        </p:spPr>
        <p:txBody>
          <a:bodyPr wrap="square" rtlCol="0">
            <a:spAutoFit/>
          </a:bodyPr>
          <a:lstStyle/>
          <a:p>
            <a:pPr algn="r" defTabSz="410751"/>
            <a:r>
              <a:rPr lang="ru-RU" sz="1687" b="1" dirty="0">
                <a:latin typeface="+mn-lt"/>
              </a:rPr>
              <a:t>Объем производства </a:t>
            </a:r>
          </a:p>
          <a:p>
            <a:pPr algn="r" defTabSz="410751"/>
            <a:r>
              <a:rPr lang="ru-RU" sz="1687" b="1" dirty="0">
                <a:latin typeface="+mn-lt"/>
              </a:rPr>
              <a:t>каждого варианта продукта</a:t>
            </a:r>
          </a:p>
        </p:txBody>
      </p:sp>
      <p:sp>
        <p:nvSpPr>
          <p:cNvPr id="24" name="TextBox 23"/>
          <p:cNvSpPr txBox="1"/>
          <p:nvPr/>
        </p:nvSpPr>
        <p:spPr>
          <a:xfrm>
            <a:off x="5366139" y="6361047"/>
            <a:ext cx="3078086" cy="351956"/>
          </a:xfrm>
          <a:prstGeom prst="rect">
            <a:avLst/>
          </a:prstGeom>
          <a:noFill/>
        </p:spPr>
        <p:txBody>
          <a:bodyPr wrap="none" rtlCol="0">
            <a:spAutoFit/>
          </a:bodyPr>
          <a:lstStyle/>
          <a:p>
            <a:pPr defTabSz="410751"/>
            <a:r>
              <a:rPr lang="ru-RU" sz="1687" b="1" dirty="0">
                <a:latin typeface="+mn-lt"/>
              </a:rPr>
              <a:t>Количество вариантов продукта</a:t>
            </a:r>
          </a:p>
        </p:txBody>
      </p:sp>
      <p:sp>
        <p:nvSpPr>
          <p:cNvPr id="25" name="Название подразделения, лаборатории, факультета и т.д."/>
          <p:cNvSpPr txBox="1"/>
          <p:nvPr/>
        </p:nvSpPr>
        <p:spPr>
          <a:xfrm>
            <a:off x="3337109" y="31239"/>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pic>
        <p:nvPicPr>
          <p:cNvPr id="26" name="Изображение" descr="Изображение"/>
          <p:cNvPicPr>
            <a:picLocks noChangeAspect="1"/>
          </p:cNvPicPr>
          <p:nvPr/>
        </p:nvPicPr>
        <p:blipFill>
          <a:blip r:embed="rId3" cstate="print"/>
          <a:stretch>
            <a:fillRect/>
          </a:stretch>
        </p:blipFill>
        <p:spPr>
          <a:xfrm>
            <a:off x="566411" y="293090"/>
            <a:ext cx="599790" cy="599790"/>
          </a:xfrm>
          <a:prstGeom prst="rect">
            <a:avLst/>
          </a:prstGeom>
          <a:ln w="12700">
            <a:miter lim="400000"/>
          </a:ln>
        </p:spPr>
      </p:pic>
      <p:sp>
        <p:nvSpPr>
          <p:cNvPr id="27" name="Линия">
            <a:extLst>
              <a:ext uri="{FF2B5EF4-FFF2-40B4-BE49-F238E27FC236}">
                <a16:creationId xmlns:a16="http://schemas.microsoft.com/office/drawing/2014/main" xmlns="" id="{35D54337-4791-4C81-B650-D1073D663FAD}"/>
              </a:ext>
            </a:extLst>
          </p:cNvPr>
          <p:cNvSpPr/>
          <p:nvPr/>
        </p:nvSpPr>
        <p:spPr>
          <a:xfrm>
            <a:off x="1268202" y="908720"/>
            <a:ext cx="7120222" cy="0"/>
          </a:xfrm>
          <a:prstGeom prst="line">
            <a:avLst/>
          </a:prstGeom>
          <a:ln w="12700">
            <a:solidFill>
              <a:srgbClr val="253957"/>
            </a:solidFill>
            <a:miter lim="400000"/>
          </a:ln>
        </p:spPr>
        <p:txBody>
          <a:bodyPr lIns="71437" tIns="71437" rIns="71437" bIns="71437" anchor="ctr"/>
          <a:lstStyle/>
          <a:p>
            <a:pPr>
              <a:defRPr sz="3200"/>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32935" y="656692"/>
            <a:ext cx="8229600" cy="576064"/>
          </a:xfrm>
        </p:spPr>
        <p:txBody>
          <a:bodyPr vert="horz" lIns="91440" tIns="45720" rIns="91440" bIns="45720" rtlCol="0" anchor="ctr">
            <a:noAutofit/>
          </a:bodyPr>
          <a:lstStyle/>
          <a:p>
            <a:r>
              <a:rPr lang="ru-RU" sz="1900" b="1" dirty="0">
                <a:solidFill>
                  <a:srgbClr val="002060"/>
                </a:solidFill>
                <a:latin typeface="+mn-lt"/>
                <a:cs typeface="Arial" panose="020B0604020202020204" pitchFamily="34" charset="0"/>
              </a:rPr>
              <a:t>Альтернативный вариант для проведения демонстрационного экзамена на базе сторонней организации – договор о сотрудничестве с целью проведения ДЭ</a:t>
            </a:r>
          </a:p>
        </p:txBody>
      </p:sp>
      <p:sp>
        <p:nvSpPr>
          <p:cNvPr id="6" name="Линия"/>
          <p:cNvSpPr/>
          <p:nvPr/>
        </p:nvSpPr>
        <p:spPr>
          <a:xfrm>
            <a:off x="1187624" y="148478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3" cstate="print"/>
          <a:stretch>
            <a:fillRect/>
          </a:stretch>
        </p:blipFill>
        <p:spPr>
          <a:xfrm>
            <a:off x="227928" y="137127"/>
            <a:ext cx="699585" cy="699585"/>
          </a:xfrm>
          <a:prstGeom prst="rect">
            <a:avLst/>
          </a:prstGeom>
          <a:ln w="12700">
            <a:miter lim="400000"/>
          </a:ln>
        </p:spPr>
      </p:pic>
      <p:sp>
        <p:nvSpPr>
          <p:cNvPr id="48" name="Скругленный прямоугольник 47"/>
          <p:cNvSpPr/>
          <p:nvPr/>
        </p:nvSpPr>
        <p:spPr>
          <a:xfrm>
            <a:off x="3553934" y="1906380"/>
            <a:ext cx="4968552" cy="1725764"/>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600" dirty="0"/>
              <a:t>Включает в себя предоставление права пользования имуществом необходимого для проведения демонстрационного экзамена;</a:t>
            </a:r>
          </a:p>
          <a:p>
            <a:pPr defTabSz="821531"/>
            <a:r>
              <a:rPr lang="ru-RU" sz="1600" dirty="0"/>
              <a:t>образовательная деятельность организуется непосредственно образовательной организацией и </a:t>
            </a:r>
            <a:r>
              <a:rPr lang="ru-RU" sz="1600" dirty="0">
                <a:latin typeface="+mn-lt"/>
              </a:rPr>
              <a:t>партнер может не иметь лицензии </a:t>
            </a:r>
            <a:r>
              <a:rPr lang="ru-RU" sz="1600" dirty="0"/>
              <a:t>на осуществление образовательной деятельности</a:t>
            </a:r>
            <a:endParaRPr lang="ru-RU" sz="1600" dirty="0">
              <a:latin typeface="+mn-lt"/>
            </a:endParaRPr>
          </a:p>
        </p:txBody>
      </p:sp>
      <p:sp>
        <p:nvSpPr>
          <p:cNvPr id="50" name="Овал 49"/>
          <p:cNvSpPr/>
          <p:nvPr/>
        </p:nvSpPr>
        <p:spPr>
          <a:xfrm>
            <a:off x="755576" y="1700808"/>
            <a:ext cx="3047928" cy="1068454"/>
          </a:xfrm>
          <a:prstGeom prst="ellipse">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600" dirty="0">
                <a:solidFill>
                  <a:srgbClr val="002060"/>
                </a:solidFill>
                <a:latin typeface="+mn-lt"/>
              </a:rPr>
              <a:t>Договор о сотрудничестве с целью проведения ДЭ</a:t>
            </a:r>
          </a:p>
        </p:txBody>
      </p:sp>
      <p:sp>
        <p:nvSpPr>
          <p:cNvPr id="12" name="Скругленный прямоугольник 11"/>
          <p:cNvSpPr/>
          <p:nvPr/>
        </p:nvSpPr>
        <p:spPr>
          <a:xfrm>
            <a:off x="1441049" y="3789040"/>
            <a:ext cx="4968552" cy="2304256"/>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600" dirty="0"/>
              <a:t>Образовательная организация перед началом осуществления образовательной деятельности по новому адресу (с учетом полученного права пользования имуществом) осуществляет включение адреса в приложение к лицензии на осуществление образовательной деятельности с целью соблюдения требований законодательства о лицензировании и об образовании</a:t>
            </a:r>
            <a:endParaRPr lang="ru-RU" sz="1600" dirty="0">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20</a:t>
            </a:fld>
            <a:endParaRPr lang="ru-RU"/>
          </a:p>
        </p:txBody>
      </p:sp>
      <p:sp>
        <p:nvSpPr>
          <p:cNvPr id="10" name="Название подразделения, лаборатории, факультета и т.д.">
            <a:extLst>
              <a:ext uri="{FF2B5EF4-FFF2-40B4-BE49-F238E27FC236}">
                <a16:creationId xmlns:a16="http://schemas.microsoft.com/office/drawing/2014/main" xmlns="" id="{492B7602-5399-4005-8474-0CCFAF22B5B6}"/>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281721983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899592" y="476672"/>
            <a:ext cx="7992888" cy="576064"/>
          </a:xfrm>
        </p:spPr>
        <p:txBody>
          <a:bodyPr vert="horz" lIns="91440" tIns="45720" rIns="91440" bIns="45720" rtlCol="0" anchor="ctr">
            <a:noAutofit/>
          </a:bodyPr>
          <a:lstStyle/>
          <a:p>
            <a:r>
              <a:rPr lang="ru-RU" sz="1850" b="1" dirty="0">
                <a:solidFill>
                  <a:srgbClr val="002060"/>
                </a:solidFill>
                <a:latin typeface="+mn-lt"/>
                <a:cs typeface="Arial" panose="020B0604020202020204" pitchFamily="34" charset="0"/>
              </a:rPr>
              <a:t>Общие параметры проведения демонстрационного экзамена на базе сторонней организации – договор о сотрудничестве с целью проведения ДЭ</a:t>
            </a:r>
          </a:p>
        </p:txBody>
      </p:sp>
      <p:sp>
        <p:nvSpPr>
          <p:cNvPr id="6" name="Линия"/>
          <p:cNvSpPr/>
          <p:nvPr/>
        </p:nvSpPr>
        <p:spPr>
          <a:xfrm>
            <a:off x="1187624" y="112474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12" name="Скругленный прямоугольник 11"/>
          <p:cNvSpPr/>
          <p:nvPr/>
        </p:nvSpPr>
        <p:spPr>
          <a:xfrm>
            <a:off x="467544" y="1988840"/>
            <a:ext cx="8352928" cy="1296144"/>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800" dirty="0"/>
              <a:t>Образовательная организация вправе осуществлять данные расходы за счет средств субсидии на финансовое обеспечение выполнения государственного задания, поскольку фактически данные расходы необходимы для организации ГИА по образовательной программе для контингента обучающихся, включенных в государственное задание</a:t>
            </a:r>
            <a:endParaRPr lang="ru-RU" sz="1200" dirty="0">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21</a:t>
            </a:fld>
            <a:endParaRPr lang="ru-RU"/>
          </a:p>
        </p:txBody>
      </p:sp>
      <p:sp>
        <p:nvSpPr>
          <p:cNvPr id="10" name="Скругленный прямоугольник 9"/>
          <p:cNvSpPr/>
          <p:nvPr/>
        </p:nvSpPr>
        <p:spPr>
          <a:xfrm>
            <a:off x="467544" y="1392281"/>
            <a:ext cx="4968552" cy="452543"/>
          </a:xfrm>
          <a:prstGeom prst="round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600" dirty="0"/>
              <a:t>Как осуществлять затраты на расходные материалы ?</a:t>
            </a:r>
            <a:endParaRPr lang="ru-RU" sz="1600" dirty="0">
              <a:latin typeface="+mn-lt"/>
            </a:endParaRPr>
          </a:p>
        </p:txBody>
      </p:sp>
      <p:sp>
        <p:nvSpPr>
          <p:cNvPr id="11" name="Скругленный прямоугольник 10"/>
          <p:cNvSpPr/>
          <p:nvPr/>
        </p:nvSpPr>
        <p:spPr>
          <a:xfrm>
            <a:off x="467544" y="3429000"/>
            <a:ext cx="1728192" cy="2520280"/>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dirty="0"/>
              <a:t>оплата образовательной организацией израсходованных материальных запасов партнеру по договору</a:t>
            </a:r>
            <a:endParaRPr lang="ru-RU" sz="900" dirty="0">
              <a:latin typeface="+mn-lt"/>
            </a:endParaRPr>
          </a:p>
        </p:txBody>
      </p:sp>
      <p:sp>
        <p:nvSpPr>
          <p:cNvPr id="13" name="Скругленный прямоугольник 12"/>
          <p:cNvSpPr/>
          <p:nvPr/>
        </p:nvSpPr>
        <p:spPr>
          <a:xfrm>
            <a:off x="2373241" y="3445414"/>
            <a:ext cx="1910727" cy="2499452"/>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dirty="0"/>
              <a:t>передача денежных средств с целью приобретения необходимых материальных запасов партнеру по договору</a:t>
            </a:r>
            <a:endParaRPr lang="ru-RU" sz="700" dirty="0">
              <a:latin typeface="+mn-lt"/>
            </a:endParaRPr>
          </a:p>
        </p:txBody>
      </p:sp>
      <p:sp>
        <p:nvSpPr>
          <p:cNvPr id="14" name="Скругленный прямоугольник 13"/>
          <p:cNvSpPr/>
          <p:nvPr/>
        </p:nvSpPr>
        <p:spPr>
          <a:xfrm>
            <a:off x="4461473" y="3429000"/>
            <a:ext cx="1550687" cy="2515866"/>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dirty="0"/>
              <a:t>приобретение необходимых расходных материалов и доставка их к месту нахождения партнера по договору непосредственно образовательной организацией</a:t>
            </a:r>
          </a:p>
        </p:txBody>
      </p:sp>
      <p:sp>
        <p:nvSpPr>
          <p:cNvPr id="15" name="Скругленный прямоугольник 14"/>
          <p:cNvSpPr/>
          <p:nvPr/>
        </p:nvSpPr>
        <p:spPr>
          <a:xfrm>
            <a:off x="6405689" y="3429000"/>
            <a:ext cx="2414783" cy="2515866"/>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dirty="0"/>
              <a:t>Партнер взять подобные расходы на себя, в таком случае образовательная организация получит выгоду в размере бесплатно предоставленных материальных запасов для проведения ГИА для лиц, включенных в контингент образовательной организации</a:t>
            </a:r>
          </a:p>
        </p:txBody>
      </p:sp>
      <p:sp>
        <p:nvSpPr>
          <p:cNvPr id="16" name="Название подразделения, лаборатории, факультета и т.д.">
            <a:extLst>
              <a:ext uri="{FF2B5EF4-FFF2-40B4-BE49-F238E27FC236}">
                <a16:creationId xmlns:a16="http://schemas.microsoft.com/office/drawing/2014/main" xmlns="" id="{94A7B108-AD0D-4D5E-B73D-42F233AD1CF9}"/>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117882950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1600" y="476672"/>
            <a:ext cx="7920880" cy="576064"/>
          </a:xfrm>
        </p:spPr>
        <p:txBody>
          <a:bodyPr vert="horz" lIns="91440" tIns="45720" rIns="91440" bIns="45720" rtlCol="0" anchor="ctr">
            <a:noAutofit/>
          </a:bodyPr>
          <a:lstStyle/>
          <a:p>
            <a:r>
              <a:rPr lang="ru-RU" sz="1850" b="1" dirty="0">
                <a:solidFill>
                  <a:srgbClr val="002060"/>
                </a:solidFill>
                <a:latin typeface="+mn-lt"/>
                <a:cs typeface="Arial" panose="020B0604020202020204" pitchFamily="34" charset="0"/>
              </a:rPr>
              <a:t>Общие параметры проведения демонстрационного экзамена на базе сторонней организации я – договор о сотрудничестве с целью проведения ДЭ</a:t>
            </a:r>
          </a:p>
        </p:txBody>
      </p:sp>
      <p:sp>
        <p:nvSpPr>
          <p:cNvPr id="6" name="Линия"/>
          <p:cNvSpPr/>
          <p:nvPr/>
        </p:nvSpPr>
        <p:spPr>
          <a:xfrm>
            <a:off x="1187624" y="112474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12" name="Скругленный прямоугольник 11"/>
          <p:cNvSpPr/>
          <p:nvPr/>
        </p:nvSpPr>
        <p:spPr>
          <a:xfrm>
            <a:off x="467544" y="1988840"/>
            <a:ext cx="8064896" cy="1656184"/>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dirty="0"/>
              <a:t>Расходы на оплату труда работников, привлекаемых к проведению ГИА может нести образовательная организация напрямую, зачисляя работников к себе в штат на условиях трудового договора по совместительству</a:t>
            </a:r>
            <a:endParaRPr lang="ru-RU" sz="1200" dirty="0">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22</a:t>
            </a:fld>
            <a:endParaRPr lang="ru-RU"/>
          </a:p>
        </p:txBody>
      </p:sp>
      <p:sp>
        <p:nvSpPr>
          <p:cNvPr id="10" name="Скругленный прямоугольник 9"/>
          <p:cNvSpPr/>
          <p:nvPr/>
        </p:nvSpPr>
        <p:spPr>
          <a:xfrm>
            <a:off x="467544" y="1392281"/>
            <a:ext cx="4968552" cy="452543"/>
          </a:xfrm>
          <a:prstGeom prst="round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2000" dirty="0"/>
              <a:t>Как осуществлять затраты оплату труда ?</a:t>
            </a:r>
          </a:p>
        </p:txBody>
      </p:sp>
      <p:sp>
        <p:nvSpPr>
          <p:cNvPr id="16" name="Скругленный прямоугольник 15"/>
          <p:cNvSpPr/>
          <p:nvPr/>
        </p:nvSpPr>
        <p:spPr>
          <a:xfrm>
            <a:off x="467544" y="3789040"/>
            <a:ext cx="8064896" cy="1656184"/>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dirty="0"/>
              <a:t>Расходы на оплату труда таких работников может нести образовательная организация заключая гражданско-правовые договоры оказания услуг с физическими лицами, либо путем оплаты соответствующих услуг партнеру по договору</a:t>
            </a:r>
            <a:endParaRPr lang="ru-RU" sz="1200" dirty="0">
              <a:latin typeface="+mn-lt"/>
            </a:endParaRPr>
          </a:p>
        </p:txBody>
      </p:sp>
      <p:sp>
        <p:nvSpPr>
          <p:cNvPr id="11" name="Название подразделения, лаборатории, факультета и т.д.">
            <a:extLst>
              <a:ext uri="{FF2B5EF4-FFF2-40B4-BE49-F238E27FC236}">
                <a16:creationId xmlns:a16="http://schemas.microsoft.com/office/drawing/2014/main" xmlns="" id="{112631B5-18A1-4670-8EC4-88BA1F9AFBCE}"/>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5833233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5292080" y="6182550"/>
            <a:ext cx="3217313" cy="245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004" tIns="30004" rIns="30004" bIns="30004" anchor="ctr">
            <a:spAutoFit/>
          </a:bodyPr>
          <a:lstStyle>
            <a:lvl1pPr algn="r" defTabSz="642937">
              <a:defRPr sz="2400">
                <a:solidFill>
                  <a:srgbClr val="FFFFFF"/>
                </a:solidFill>
                <a:latin typeface="+mn-lt"/>
                <a:ea typeface="+mn-ea"/>
                <a:cs typeface="+mn-cs"/>
                <a:sym typeface="Arial Narrow"/>
              </a:defRPr>
            </a:lvl1pPr>
          </a:lstStyle>
          <a:p>
            <a:r>
              <a:rPr sz="1200" dirty="0" err="1"/>
              <a:t>Адрес</a:t>
            </a:r>
            <a:r>
              <a:rPr sz="1200" dirty="0"/>
              <a:t>: </a:t>
            </a:r>
            <a:r>
              <a:rPr lang="ru-RU" sz="1200" dirty="0"/>
              <a:t>Потаповский пер., 16, стр. 10, Москва, 101000</a:t>
            </a:r>
            <a:endParaRPr sz="1200" dirty="0"/>
          </a:p>
        </p:txBody>
      </p:sp>
      <p:sp>
        <p:nvSpPr>
          <p:cNvPr id="102" name="Телефон.: +Х (ХХХ) ХХХ ХХХХ"/>
          <p:cNvSpPr txBox="1"/>
          <p:nvPr/>
        </p:nvSpPr>
        <p:spPr>
          <a:xfrm>
            <a:off x="683568" y="5947158"/>
            <a:ext cx="3638083" cy="553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0004" tIns="30004" rIns="30004" bIns="30004" anchor="ctr">
            <a:spAutoFit/>
          </a:bodyPr>
          <a:lstStyle>
            <a:lvl1pPr algn="l" defTabSz="642937">
              <a:defRPr sz="2400">
                <a:solidFill>
                  <a:srgbClr val="FFFFFF"/>
                </a:solidFill>
                <a:latin typeface="+mn-lt"/>
                <a:ea typeface="+mn-ea"/>
                <a:cs typeface="+mn-cs"/>
                <a:sym typeface="Arial Narrow"/>
              </a:defRPr>
            </a:lvl1pPr>
          </a:lstStyle>
          <a:p>
            <a:r>
              <a:rPr sz="1600" dirty="0" err="1"/>
              <a:t>Телефон</a:t>
            </a:r>
            <a:r>
              <a:rPr sz="1600" dirty="0"/>
              <a:t>.: +</a:t>
            </a:r>
            <a:r>
              <a:rPr lang="en-US" sz="1600" dirty="0"/>
              <a:t>7</a:t>
            </a:r>
            <a:r>
              <a:rPr sz="1600" dirty="0"/>
              <a:t> (</a:t>
            </a:r>
            <a:r>
              <a:rPr lang="en-US" sz="1600" dirty="0"/>
              <a:t>916</a:t>
            </a:r>
            <a:r>
              <a:rPr sz="1600" dirty="0"/>
              <a:t>) </a:t>
            </a:r>
            <a:r>
              <a:rPr lang="en-US" sz="1600" dirty="0"/>
              <a:t>430-67-07</a:t>
            </a:r>
          </a:p>
          <a:p>
            <a:r>
              <a:rPr lang="ru-RU" sz="1600" dirty="0" err="1"/>
              <a:t>Эл.почта</a:t>
            </a:r>
            <a:r>
              <a:rPr lang="ru-RU" sz="1600" dirty="0"/>
              <a:t>: </a:t>
            </a:r>
            <a:r>
              <a:rPr lang="en-US" sz="1600" dirty="0"/>
              <a:t>iakravchenko@hse.ru</a:t>
            </a:r>
            <a:r>
              <a:rPr sz="1600" dirty="0"/>
              <a:t> </a:t>
            </a:r>
          </a:p>
        </p:txBody>
      </p:sp>
      <p:pic>
        <p:nvPicPr>
          <p:cNvPr id="103" name="Изображение" descr="Изображение"/>
          <p:cNvPicPr>
            <a:picLocks noChangeAspect="1"/>
          </p:cNvPicPr>
          <p:nvPr/>
        </p:nvPicPr>
        <p:blipFill>
          <a:blip r:embed="rId2" cstate="print"/>
          <a:stretch>
            <a:fillRect/>
          </a:stretch>
        </p:blipFill>
        <p:spPr>
          <a:xfrm>
            <a:off x="3779912" y="2276872"/>
            <a:ext cx="1751350" cy="1545030"/>
          </a:xfrm>
          <a:prstGeom prst="rect">
            <a:avLst/>
          </a:prstGeom>
          <a:ln w="12700">
            <a:miter lim="400000"/>
          </a:ln>
        </p:spPr>
      </p:pic>
      <p:sp>
        <p:nvSpPr>
          <p:cNvPr id="3" name="Номер слайда 2"/>
          <p:cNvSpPr>
            <a:spLocks noGrp="1"/>
          </p:cNvSpPr>
          <p:nvPr>
            <p:ph type="sldNum" sz="quarter" idx="2"/>
          </p:nvPr>
        </p:nvSpPr>
        <p:spPr/>
        <p:txBody>
          <a:bodyPr/>
          <a:lstStyle/>
          <a:p>
            <a:fld id="{86CB4B4D-7CA3-9044-876B-883B54F8677D}" type="slidenum">
              <a:rPr lang="ru-RU" smtClean="0"/>
              <a:pPr/>
              <a:t>23</a:t>
            </a:fld>
            <a:endParaRPr lang="ru-RU"/>
          </a:p>
        </p:txBody>
      </p:sp>
      <p:sp>
        <p:nvSpPr>
          <p:cNvPr id="2" name="TextBox 1"/>
          <p:cNvSpPr txBox="1"/>
          <p:nvPr/>
        </p:nvSpPr>
        <p:spPr>
          <a:xfrm>
            <a:off x="1511565" y="1052736"/>
            <a:ext cx="6331862"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5000" b="0" i="0" u="none" strike="noStrike" cap="none" spc="0" normalizeH="0" baseline="0" dirty="0">
                <a:ln>
                  <a:noFill/>
                </a:ln>
                <a:solidFill>
                  <a:schemeClr val="bg1"/>
                </a:solidFill>
                <a:effectLst/>
                <a:uFillTx/>
                <a:latin typeface="+mn-lt"/>
                <a:ea typeface="+mj-ea"/>
                <a:cs typeface="+mj-cs"/>
                <a:sym typeface="Helvetica Light"/>
              </a:rPr>
              <a:t>Благодар</a:t>
            </a:r>
            <a:r>
              <a:rPr lang="ru-RU" sz="5000" dirty="0">
                <a:solidFill>
                  <a:schemeClr val="bg1"/>
                </a:solidFill>
                <a:latin typeface="+mn-lt"/>
              </a:rPr>
              <a:t>им</a:t>
            </a:r>
            <a:r>
              <a:rPr kumimoji="0" lang="ru-RU" sz="5000" b="0" i="0" u="none" strike="noStrike" cap="none" spc="0" normalizeH="0" dirty="0">
                <a:ln>
                  <a:noFill/>
                </a:ln>
                <a:solidFill>
                  <a:schemeClr val="bg1"/>
                </a:solidFill>
                <a:effectLst/>
                <a:uFillTx/>
                <a:latin typeface="+mn-lt"/>
                <a:ea typeface="+mj-ea"/>
                <a:cs typeface="+mj-cs"/>
                <a:sym typeface="Helvetica Light"/>
              </a:rPr>
              <a:t> за внимание</a:t>
            </a:r>
            <a:endParaRPr kumimoji="0" lang="ru-RU" sz="5000" b="0" i="0" u="none" strike="noStrike" cap="none" spc="0" normalizeH="0" baseline="0" dirty="0">
              <a:ln>
                <a:noFill/>
              </a:ln>
              <a:solidFill>
                <a:schemeClr val="bg1"/>
              </a:solidFill>
              <a:effectLst/>
              <a:uFillTx/>
              <a:latin typeface="+mn-lt"/>
              <a:ea typeface="+mj-ea"/>
              <a:cs typeface="+mj-cs"/>
              <a:sym typeface="Helvetica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2"/>
          </p:nvPr>
        </p:nvSpPr>
        <p:spPr>
          <a:xfrm>
            <a:off x="8098727" y="6505277"/>
            <a:ext cx="217689" cy="214482"/>
          </a:xfrm>
        </p:spPr>
        <p:txBody>
          <a:bodyPr/>
          <a:lstStyle/>
          <a:p>
            <a:fld id="{86CB4B4D-7CA3-9044-876B-883B54F8677D}" type="slidenum">
              <a:rPr lang="ru-RU" smtClean="0"/>
              <a:pPr/>
              <a:t>3</a:t>
            </a:fld>
            <a:endParaRPr lang="ru-RU"/>
          </a:p>
        </p:txBody>
      </p:sp>
      <p:pic>
        <p:nvPicPr>
          <p:cNvPr id="6"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pic>
        <p:nvPicPr>
          <p:cNvPr id="1026" name="Picture 2" descr="C:\Users\iakravchenko\Desktop\Безымянны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740" y="1213013"/>
            <a:ext cx="6223824" cy="5435337"/>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a:extLst>
              <a:ext uri="{FF2B5EF4-FFF2-40B4-BE49-F238E27FC236}">
                <a16:creationId xmlns:a16="http://schemas.microsoft.com/office/drawing/2014/main" xmlns="" id="{86E5D81B-25A6-452E-89CD-76E023D23A5A}"/>
              </a:ext>
            </a:extLst>
          </p:cNvPr>
          <p:cNvSpPr>
            <a:spLocks noGrp="1"/>
          </p:cNvSpPr>
          <p:nvPr>
            <p:ph type="title"/>
          </p:nvPr>
        </p:nvSpPr>
        <p:spPr>
          <a:xfrm>
            <a:off x="662880" y="476672"/>
            <a:ext cx="8229600" cy="576064"/>
          </a:xfrm>
        </p:spPr>
        <p:txBody>
          <a:bodyPr vert="horz" lIns="91440" tIns="45720" rIns="91440" bIns="45720" rtlCol="0" anchor="ctr">
            <a:noAutofit/>
          </a:bodyPr>
          <a:lstStyle/>
          <a:p>
            <a:r>
              <a:rPr lang="ru-RU" sz="1900" b="1" dirty="0">
                <a:solidFill>
                  <a:srgbClr val="002060"/>
                </a:solidFill>
                <a:latin typeface="+mn-lt"/>
                <a:cs typeface="Arial" panose="020B0604020202020204" pitchFamily="34" charset="0"/>
              </a:rPr>
              <a:t>Развитие личных качество – новый фетиш молодежи</a:t>
            </a:r>
          </a:p>
        </p:txBody>
      </p:sp>
      <p:sp>
        <p:nvSpPr>
          <p:cNvPr id="9" name="Линия">
            <a:extLst>
              <a:ext uri="{FF2B5EF4-FFF2-40B4-BE49-F238E27FC236}">
                <a16:creationId xmlns:a16="http://schemas.microsoft.com/office/drawing/2014/main" xmlns="" id="{D9B9CC0E-0208-4E05-9628-99B81435FD6B}"/>
              </a:ext>
            </a:extLst>
          </p:cNvPr>
          <p:cNvSpPr/>
          <p:nvPr/>
        </p:nvSpPr>
        <p:spPr>
          <a:xfrm>
            <a:off x="1187624" y="1124744"/>
            <a:ext cx="7120222" cy="0"/>
          </a:xfrm>
          <a:prstGeom prst="line">
            <a:avLst/>
          </a:prstGeom>
          <a:ln w="12700">
            <a:solidFill>
              <a:srgbClr val="253957"/>
            </a:solidFill>
            <a:miter lim="400000"/>
          </a:ln>
        </p:spPr>
        <p:txBody>
          <a:bodyPr lIns="71437" tIns="71437" rIns="71437" bIns="71437" anchor="ctr"/>
          <a:lstStyle/>
          <a:p>
            <a:pPr>
              <a:defRPr sz="3200"/>
            </a:pPr>
            <a:endParaRPr/>
          </a:p>
        </p:txBody>
      </p:sp>
      <p:sp>
        <p:nvSpPr>
          <p:cNvPr id="10" name="Название подразделения, лаборатории, факультета и т.д.">
            <a:extLst>
              <a:ext uri="{FF2B5EF4-FFF2-40B4-BE49-F238E27FC236}">
                <a16:creationId xmlns:a16="http://schemas.microsoft.com/office/drawing/2014/main" xmlns="" id="{7966D774-D5D3-4663-BE86-366793CF6381}"/>
              </a:ext>
            </a:extLst>
          </p:cNvPr>
          <p:cNvSpPr txBox="1"/>
          <p:nvPr/>
        </p:nvSpPr>
        <p:spPr>
          <a:xfrm>
            <a:off x="3347864" y="209650"/>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1211426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18698" y="196528"/>
            <a:ext cx="8229600" cy="583323"/>
          </a:xfrm>
        </p:spPr>
        <p:txBody>
          <a:bodyPr>
            <a:noAutofit/>
          </a:bodyPr>
          <a:lstStyle/>
          <a:p>
            <a:r>
              <a:rPr lang="ru-RU" sz="2400" b="1" dirty="0">
                <a:solidFill>
                  <a:srgbClr val="002060"/>
                </a:solidFill>
                <a:latin typeface="+mn-lt"/>
                <a:cs typeface="Arial" pitchFamily="34" charset="0"/>
              </a:rPr>
              <a:t>Модели экономики образования</a:t>
            </a:r>
          </a:p>
        </p:txBody>
      </p:sp>
      <p:sp>
        <p:nvSpPr>
          <p:cNvPr id="6" name="Прямоугольник 5"/>
          <p:cNvSpPr/>
          <p:nvPr/>
        </p:nvSpPr>
        <p:spPr>
          <a:xfrm>
            <a:off x="0" y="1268762"/>
            <a:ext cx="8964488" cy="646331"/>
          </a:xfrm>
          <a:prstGeom prst="rect">
            <a:avLst/>
          </a:prstGeom>
        </p:spPr>
        <p:txBody>
          <a:bodyPr wrap="square">
            <a:spAutoFit/>
          </a:bodyPr>
          <a:lstStyle/>
          <a:p>
            <a:pPr defTabSz="410751"/>
            <a:r>
              <a:rPr lang="ru-RU" sz="3600" i="1" dirty="0">
                <a:latin typeface="Helvetica Light"/>
              </a:rPr>
              <a:t>	</a:t>
            </a:r>
            <a:r>
              <a:rPr lang="ru-RU" b="1" i="1" dirty="0">
                <a:latin typeface="Helvetica Light"/>
              </a:rPr>
              <a:t>	</a:t>
            </a:r>
            <a:endParaRPr lang="ru-RU" b="1" dirty="0">
              <a:latin typeface="Helvetica Light"/>
            </a:endParaRPr>
          </a:p>
        </p:txBody>
      </p:sp>
      <p:graphicFrame>
        <p:nvGraphicFramePr>
          <p:cNvPr id="7" name="Схема 6"/>
          <p:cNvGraphicFramePr/>
          <p:nvPr>
            <p:extLst>
              <p:ext uri="{D42A27DB-BD31-4B8C-83A1-F6EECF244321}">
                <p14:modId xmlns:p14="http://schemas.microsoft.com/office/powerpoint/2010/main" val="3004606962"/>
              </p:ext>
            </p:extLst>
          </p:nvPr>
        </p:nvGraphicFramePr>
        <p:xfrm>
          <a:off x="179512" y="1252940"/>
          <a:ext cx="8784976" cy="5200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трелка вправо 7"/>
          <p:cNvSpPr/>
          <p:nvPr/>
        </p:nvSpPr>
        <p:spPr>
          <a:xfrm>
            <a:off x="2051721" y="2467585"/>
            <a:ext cx="1296145" cy="79208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defTabSz="410751"/>
            <a:endParaRPr lang="ru-RU" sz="3600">
              <a:solidFill>
                <a:srgbClr val="000000"/>
              </a:solidFill>
              <a:latin typeface="Arial Narrow"/>
            </a:endParaRPr>
          </a:p>
        </p:txBody>
      </p:sp>
      <p:sp>
        <p:nvSpPr>
          <p:cNvPr id="9" name="Стрелка вправо 8"/>
          <p:cNvSpPr/>
          <p:nvPr/>
        </p:nvSpPr>
        <p:spPr>
          <a:xfrm>
            <a:off x="5029200" y="2531184"/>
            <a:ext cx="1341135" cy="79208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defTabSz="410751"/>
            <a:endParaRPr lang="ru-RU" sz="3600">
              <a:solidFill>
                <a:srgbClr val="000000"/>
              </a:solidFill>
              <a:latin typeface="Arial Narrow"/>
            </a:endParaRPr>
          </a:p>
        </p:txBody>
      </p:sp>
      <p:pic>
        <p:nvPicPr>
          <p:cNvPr id="11" name="Изображение" descr="Изображение"/>
          <p:cNvPicPr>
            <a:picLocks noChangeAspect="1"/>
          </p:cNvPicPr>
          <p:nvPr/>
        </p:nvPicPr>
        <p:blipFill>
          <a:blip r:embed="rId7" cstate="print"/>
          <a:stretch>
            <a:fillRect/>
          </a:stretch>
        </p:blipFill>
        <p:spPr>
          <a:xfrm>
            <a:off x="295702" y="293090"/>
            <a:ext cx="599790" cy="599790"/>
          </a:xfrm>
          <a:prstGeom prst="rect">
            <a:avLst/>
          </a:prstGeom>
          <a:ln w="12700">
            <a:miter lim="400000"/>
          </a:ln>
        </p:spPr>
      </p:pic>
      <p:sp>
        <p:nvSpPr>
          <p:cNvPr id="12" name="Линия">
            <a:extLst>
              <a:ext uri="{FF2B5EF4-FFF2-40B4-BE49-F238E27FC236}">
                <a16:creationId xmlns:a16="http://schemas.microsoft.com/office/drawing/2014/main" xmlns="" id="{17C1DA73-7F9C-43B6-9790-099F7075E2FF}"/>
              </a:ext>
            </a:extLst>
          </p:cNvPr>
          <p:cNvSpPr/>
          <p:nvPr/>
        </p:nvSpPr>
        <p:spPr>
          <a:xfrm>
            <a:off x="1268202" y="908720"/>
            <a:ext cx="7120222" cy="0"/>
          </a:xfrm>
          <a:prstGeom prst="line">
            <a:avLst/>
          </a:prstGeom>
          <a:ln w="12700">
            <a:solidFill>
              <a:srgbClr val="253957"/>
            </a:solidFill>
            <a:miter lim="400000"/>
          </a:ln>
        </p:spPr>
        <p:txBody>
          <a:bodyPr lIns="71437" tIns="71437" rIns="71437" bIns="71437" anchor="ctr"/>
          <a:lstStyle/>
          <a:p>
            <a:pPr>
              <a:defRPr sz="3200"/>
            </a:pPr>
            <a:endParaRPr/>
          </a:p>
        </p:txBody>
      </p:sp>
      <p:sp>
        <p:nvSpPr>
          <p:cNvPr id="13" name="Название подразделения, лаборатории, факультета и т.д.">
            <a:extLst>
              <a:ext uri="{FF2B5EF4-FFF2-40B4-BE49-F238E27FC236}">
                <a16:creationId xmlns:a16="http://schemas.microsoft.com/office/drawing/2014/main" xmlns="" id="{2AB87489-90B7-426B-AD6A-D3BE43C960B5}"/>
              </a:ext>
            </a:extLst>
          </p:cNvPr>
          <p:cNvSpPr txBox="1"/>
          <p:nvPr/>
        </p:nvSpPr>
        <p:spPr>
          <a:xfrm>
            <a:off x="3337109" y="31239"/>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descr="Изображение">
            <a:extLst>
              <a:ext uri="{FF2B5EF4-FFF2-40B4-BE49-F238E27FC236}">
                <a16:creationId xmlns:a16="http://schemas.microsoft.com/office/drawing/2014/main" xmlns="" id="{A5059437-19A9-4223-B51D-1A55BD9EE535}"/>
              </a:ext>
            </a:extLst>
          </p:cNvPr>
          <p:cNvPicPr>
            <a:picLocks noChangeAspect="1"/>
          </p:cNvPicPr>
          <p:nvPr/>
        </p:nvPicPr>
        <p:blipFill>
          <a:blip r:embed="rId2" cstate="print"/>
          <a:stretch>
            <a:fillRect/>
          </a:stretch>
        </p:blipFill>
        <p:spPr>
          <a:xfrm>
            <a:off x="295702" y="293090"/>
            <a:ext cx="599790" cy="599790"/>
          </a:xfrm>
          <a:prstGeom prst="rect">
            <a:avLst/>
          </a:prstGeom>
          <a:ln w="12700">
            <a:miter lim="400000"/>
          </a:ln>
        </p:spPr>
      </p:pic>
      <p:sp>
        <p:nvSpPr>
          <p:cNvPr id="7" name="Линия">
            <a:extLst>
              <a:ext uri="{FF2B5EF4-FFF2-40B4-BE49-F238E27FC236}">
                <a16:creationId xmlns:a16="http://schemas.microsoft.com/office/drawing/2014/main" xmlns="" id="{59C5160B-904E-4170-A1FF-F7D3325BF33C}"/>
              </a:ext>
            </a:extLst>
          </p:cNvPr>
          <p:cNvSpPr/>
          <p:nvPr/>
        </p:nvSpPr>
        <p:spPr>
          <a:xfrm>
            <a:off x="1268202" y="908720"/>
            <a:ext cx="7120222" cy="0"/>
          </a:xfrm>
          <a:prstGeom prst="line">
            <a:avLst/>
          </a:prstGeom>
          <a:ln w="12700">
            <a:solidFill>
              <a:srgbClr val="253957"/>
            </a:solidFill>
            <a:miter lim="400000"/>
          </a:ln>
        </p:spPr>
        <p:txBody>
          <a:bodyPr lIns="71437" tIns="71437" rIns="71437" bIns="71437" anchor="ctr"/>
          <a:lstStyle/>
          <a:p>
            <a:pPr>
              <a:defRPr sz="3200"/>
            </a:pPr>
            <a:endParaRPr/>
          </a:p>
        </p:txBody>
      </p:sp>
      <p:sp>
        <p:nvSpPr>
          <p:cNvPr id="9" name="Заголовок 1">
            <a:extLst>
              <a:ext uri="{FF2B5EF4-FFF2-40B4-BE49-F238E27FC236}">
                <a16:creationId xmlns:a16="http://schemas.microsoft.com/office/drawing/2014/main" xmlns="" id="{4D75630C-87F9-4A5D-A5F9-68239B6252BF}"/>
              </a:ext>
            </a:extLst>
          </p:cNvPr>
          <p:cNvSpPr>
            <a:spLocks noGrp="1"/>
          </p:cNvSpPr>
          <p:nvPr>
            <p:ph type="title"/>
          </p:nvPr>
        </p:nvSpPr>
        <p:spPr>
          <a:xfrm>
            <a:off x="629816" y="187497"/>
            <a:ext cx="7884368" cy="706090"/>
          </a:xfrm>
          <a:ln w="12700">
            <a:miter lim="400000"/>
          </a:ln>
        </p:spPr>
        <p:txBody>
          <a:bodyPr lIns="50800" tIns="50800" rIns="50800" bIns="50800" anchor="ctr" anchorCtr="0">
            <a:noAutofit/>
          </a:bodyPr>
          <a:lstStyle/>
          <a:p>
            <a:r>
              <a:rPr lang="ru-RU" sz="2400" b="1" dirty="0">
                <a:solidFill>
                  <a:srgbClr val="002060"/>
                </a:solidFill>
                <a:latin typeface="+mn-lt"/>
                <a:cs typeface="Arial" pitchFamily="34" charset="0"/>
              </a:rPr>
              <a:t>Персонализация как ключевой тренд в образовании</a:t>
            </a:r>
          </a:p>
        </p:txBody>
      </p:sp>
      <p:graphicFrame>
        <p:nvGraphicFramePr>
          <p:cNvPr id="10" name="Схема 9">
            <a:extLst>
              <a:ext uri="{FF2B5EF4-FFF2-40B4-BE49-F238E27FC236}">
                <a16:creationId xmlns:a16="http://schemas.microsoft.com/office/drawing/2014/main" xmlns="" id="{AEB48BB6-9298-4EDF-8FAD-606B304FFEBC}"/>
              </a:ext>
            </a:extLst>
          </p:cNvPr>
          <p:cNvGraphicFramePr/>
          <p:nvPr>
            <p:extLst>
              <p:ext uri="{D42A27DB-BD31-4B8C-83A1-F6EECF244321}">
                <p14:modId xmlns:p14="http://schemas.microsoft.com/office/powerpoint/2010/main" val="3339137549"/>
              </p:ext>
            </p:extLst>
          </p:nvPr>
        </p:nvGraphicFramePr>
        <p:xfrm>
          <a:off x="179512" y="2780928"/>
          <a:ext cx="8856984"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Схема 10">
            <a:extLst>
              <a:ext uri="{FF2B5EF4-FFF2-40B4-BE49-F238E27FC236}">
                <a16:creationId xmlns:a16="http://schemas.microsoft.com/office/drawing/2014/main" xmlns="" id="{732493B8-9C82-4386-A5A9-2D4742631624}"/>
              </a:ext>
            </a:extLst>
          </p:cNvPr>
          <p:cNvGraphicFramePr/>
          <p:nvPr>
            <p:extLst>
              <p:ext uri="{D42A27DB-BD31-4B8C-83A1-F6EECF244321}">
                <p14:modId xmlns:p14="http://schemas.microsoft.com/office/powerpoint/2010/main" val="2615082345"/>
              </p:ext>
            </p:extLst>
          </p:nvPr>
        </p:nvGraphicFramePr>
        <p:xfrm>
          <a:off x="107505" y="1340768"/>
          <a:ext cx="9011975"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Название подразделения, лаборатории, факультета и т.д.">
            <a:extLst>
              <a:ext uri="{FF2B5EF4-FFF2-40B4-BE49-F238E27FC236}">
                <a16:creationId xmlns:a16="http://schemas.microsoft.com/office/drawing/2014/main" xmlns="" id="{71CBFD36-4684-4FA2-83DC-9ED37F4999A8}"/>
              </a:ext>
            </a:extLst>
          </p:cNvPr>
          <p:cNvSpPr txBox="1"/>
          <p:nvPr/>
        </p:nvSpPr>
        <p:spPr>
          <a:xfrm>
            <a:off x="3337109" y="31239"/>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9903073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descr="Изображение">
            <a:extLst>
              <a:ext uri="{FF2B5EF4-FFF2-40B4-BE49-F238E27FC236}">
                <a16:creationId xmlns:a16="http://schemas.microsoft.com/office/drawing/2014/main" xmlns="" id="{E23D1EF9-8576-4D39-AD9B-55CBF5A26311}"/>
              </a:ext>
            </a:extLst>
          </p:cNvPr>
          <p:cNvPicPr>
            <a:picLocks noChangeAspect="1"/>
          </p:cNvPicPr>
          <p:nvPr/>
        </p:nvPicPr>
        <p:blipFill>
          <a:blip r:embed="rId3" cstate="print"/>
          <a:stretch>
            <a:fillRect/>
          </a:stretch>
        </p:blipFill>
        <p:spPr>
          <a:xfrm>
            <a:off x="295702" y="293090"/>
            <a:ext cx="599790" cy="599790"/>
          </a:xfrm>
          <a:prstGeom prst="rect">
            <a:avLst/>
          </a:prstGeom>
          <a:ln w="12700">
            <a:miter lim="400000"/>
          </a:ln>
        </p:spPr>
      </p:pic>
      <p:pic>
        <p:nvPicPr>
          <p:cNvPr id="8" name="Рисунок 7" descr="выбор.jpg">
            <a:extLst>
              <a:ext uri="{FF2B5EF4-FFF2-40B4-BE49-F238E27FC236}">
                <a16:creationId xmlns:a16="http://schemas.microsoft.com/office/drawing/2014/main" xmlns="" id="{DA215620-C3BF-4772-B63E-6C4815B66DA0}"/>
              </a:ext>
            </a:extLst>
          </p:cNvPr>
          <p:cNvPicPr>
            <a:picLocks noChangeAspect="1"/>
          </p:cNvPicPr>
          <p:nvPr/>
        </p:nvPicPr>
        <p:blipFill>
          <a:blip r:embed="rId4" cstate="print"/>
          <a:stretch>
            <a:fillRect/>
          </a:stretch>
        </p:blipFill>
        <p:spPr>
          <a:xfrm>
            <a:off x="5688124" y="978983"/>
            <a:ext cx="2592288" cy="2795962"/>
          </a:xfrm>
          <a:prstGeom prst="rect">
            <a:avLst/>
          </a:prstGeom>
        </p:spPr>
      </p:pic>
      <p:graphicFrame>
        <p:nvGraphicFramePr>
          <p:cNvPr id="9" name="Схема 8">
            <a:extLst>
              <a:ext uri="{FF2B5EF4-FFF2-40B4-BE49-F238E27FC236}">
                <a16:creationId xmlns:a16="http://schemas.microsoft.com/office/drawing/2014/main" xmlns="" id="{E80E4F78-EBD2-4F42-AB00-3EA420F04B6F}"/>
              </a:ext>
            </a:extLst>
          </p:cNvPr>
          <p:cNvGraphicFramePr/>
          <p:nvPr>
            <p:extLst>
              <p:ext uri="{D42A27DB-BD31-4B8C-83A1-F6EECF244321}">
                <p14:modId xmlns:p14="http://schemas.microsoft.com/office/powerpoint/2010/main" val="358452156"/>
              </p:ext>
            </p:extLst>
          </p:nvPr>
        </p:nvGraphicFramePr>
        <p:xfrm>
          <a:off x="755576" y="3861048"/>
          <a:ext cx="3384376" cy="2767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Схема 9">
            <a:extLst>
              <a:ext uri="{FF2B5EF4-FFF2-40B4-BE49-F238E27FC236}">
                <a16:creationId xmlns:a16="http://schemas.microsoft.com/office/drawing/2014/main" xmlns="" id="{15178456-BCDB-4AC9-B3A4-04E04D0BE8EA}"/>
              </a:ext>
            </a:extLst>
          </p:cNvPr>
          <p:cNvGraphicFramePr/>
          <p:nvPr>
            <p:extLst>
              <p:ext uri="{D42A27DB-BD31-4B8C-83A1-F6EECF244321}">
                <p14:modId xmlns:p14="http://schemas.microsoft.com/office/powerpoint/2010/main" val="4155094772"/>
              </p:ext>
            </p:extLst>
          </p:nvPr>
        </p:nvGraphicFramePr>
        <p:xfrm>
          <a:off x="5508104" y="3861048"/>
          <a:ext cx="2952328" cy="27678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1" name="Рисунок 10" descr="images (1).jpg">
            <a:extLst>
              <a:ext uri="{FF2B5EF4-FFF2-40B4-BE49-F238E27FC236}">
                <a16:creationId xmlns:a16="http://schemas.microsoft.com/office/drawing/2014/main" xmlns="" id="{09A3F645-7039-4881-B8B2-D7852291996B}"/>
              </a:ext>
            </a:extLst>
          </p:cNvPr>
          <p:cNvPicPr>
            <a:picLocks noChangeAspect="1"/>
          </p:cNvPicPr>
          <p:nvPr/>
        </p:nvPicPr>
        <p:blipFill>
          <a:blip r:embed="rId15" cstate="print"/>
          <a:stretch>
            <a:fillRect/>
          </a:stretch>
        </p:blipFill>
        <p:spPr>
          <a:xfrm>
            <a:off x="467544" y="1044816"/>
            <a:ext cx="4248472" cy="2664296"/>
          </a:xfrm>
          <a:prstGeom prst="rect">
            <a:avLst/>
          </a:prstGeom>
        </p:spPr>
      </p:pic>
      <p:sp>
        <p:nvSpPr>
          <p:cNvPr id="12" name="Название подразделения, лаборатории, факультета и т.д.">
            <a:extLst>
              <a:ext uri="{FF2B5EF4-FFF2-40B4-BE49-F238E27FC236}">
                <a16:creationId xmlns:a16="http://schemas.microsoft.com/office/drawing/2014/main" xmlns="" id="{247CD0A3-49F4-4262-B5F2-67370211BB3D}"/>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19353698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иния"/>
          <p:cNvSpPr/>
          <p:nvPr/>
        </p:nvSpPr>
        <p:spPr>
          <a:xfrm>
            <a:off x="1392586" y="980728"/>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5" name="Заголовок 1"/>
          <p:cNvSpPr>
            <a:spLocks noGrp="1"/>
          </p:cNvSpPr>
          <p:nvPr>
            <p:ph type="title"/>
          </p:nvPr>
        </p:nvSpPr>
        <p:spPr>
          <a:xfrm>
            <a:off x="927513" y="260331"/>
            <a:ext cx="7797552" cy="648072"/>
          </a:xfrm>
        </p:spPr>
        <p:txBody>
          <a:bodyPr vert="horz" lIns="91440" tIns="45720" rIns="91440" bIns="45720" rtlCol="0" anchor="ctr">
            <a:noAutofit/>
          </a:bodyPr>
          <a:lstStyle/>
          <a:p>
            <a:pPr lvl="0" defTabSz="914400">
              <a:lnSpc>
                <a:spcPct val="90000"/>
              </a:lnSpc>
              <a:spcBef>
                <a:spcPct val="0"/>
              </a:spcBef>
              <a:defRPr/>
            </a:pPr>
            <a:r>
              <a:rPr lang="ru-RU" sz="2000" b="1" kern="1200" dirty="0">
                <a:solidFill>
                  <a:srgbClr val="002060"/>
                </a:solidFill>
                <a:latin typeface="Arial Narrow" pitchFamily="34" charset="0"/>
                <a:cs typeface="Arial" panose="020B0604020202020204" pitchFamily="34" charset="0"/>
              </a:rPr>
              <a:t>Модель реализации образовательных программ в сетевой форме</a:t>
            </a:r>
          </a:p>
        </p:txBody>
      </p:sp>
      <p:sp>
        <p:nvSpPr>
          <p:cNvPr id="38" name="Скругленный прямоугольник 37"/>
          <p:cNvSpPr/>
          <p:nvPr/>
        </p:nvSpPr>
        <p:spPr>
          <a:xfrm>
            <a:off x="1331640" y="1942033"/>
            <a:ext cx="1728192" cy="466084"/>
          </a:xfrm>
          <a:prstGeom prst="roundRect">
            <a:avLst/>
          </a:prstGeom>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800" b="0" i="0" u="none" strike="noStrike" cap="none" spc="0" normalizeH="0" baseline="0" dirty="0">
                <a:ln>
                  <a:noFill/>
                </a:ln>
                <a:solidFill>
                  <a:srgbClr val="FFFFFF"/>
                </a:solidFill>
                <a:effectLst/>
                <a:uFillTx/>
                <a:latin typeface="Arial Narrow" pitchFamily="34" charset="0"/>
                <a:ea typeface="+mj-ea"/>
                <a:cs typeface="+mj-cs"/>
                <a:sym typeface="Helvetica Light"/>
              </a:rPr>
              <a:t>Учредитель</a:t>
            </a:r>
          </a:p>
        </p:txBody>
      </p:sp>
      <p:sp>
        <p:nvSpPr>
          <p:cNvPr id="42" name="Скругленный прямоугольник 41"/>
          <p:cNvSpPr/>
          <p:nvPr/>
        </p:nvSpPr>
        <p:spPr>
          <a:xfrm>
            <a:off x="238560" y="1224858"/>
            <a:ext cx="2245207" cy="533544"/>
          </a:xfrm>
          <a:prstGeom prst="roundRect">
            <a:avLst/>
          </a:prstGeom>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3200" dirty="0">
                <a:solidFill>
                  <a:srgbClr val="FFFFFF"/>
                </a:solidFill>
                <a:latin typeface="Arial Narrow" pitchFamily="34" charset="0"/>
                <a:ea typeface="+mj-ea"/>
                <a:cs typeface="+mj-cs"/>
              </a:rPr>
              <a:t>Сценарий </a:t>
            </a:r>
            <a:r>
              <a:rPr lang="en-US" sz="3200" dirty="0">
                <a:solidFill>
                  <a:srgbClr val="FFFFFF"/>
                </a:solidFill>
                <a:latin typeface="Arial Narrow" pitchFamily="34" charset="0"/>
                <a:ea typeface="+mj-ea"/>
                <a:cs typeface="+mj-cs"/>
              </a:rPr>
              <a:t>I</a:t>
            </a:r>
            <a:endParaRPr kumimoji="0" lang="ru-RU" sz="3200" b="0" i="0" u="none" strike="noStrike" cap="none" spc="0" normalizeH="0" baseline="0" dirty="0">
              <a:ln>
                <a:noFill/>
              </a:ln>
              <a:solidFill>
                <a:srgbClr val="FFFFFF"/>
              </a:solidFill>
              <a:effectLst/>
              <a:uFillTx/>
              <a:latin typeface="Arial Narrow" pitchFamily="34" charset="0"/>
              <a:ea typeface="+mj-ea"/>
              <a:cs typeface="+mj-cs"/>
              <a:sym typeface="Helvetica Light"/>
            </a:endParaRPr>
          </a:p>
        </p:txBody>
      </p:sp>
      <p:sp>
        <p:nvSpPr>
          <p:cNvPr id="54" name="Скругленный прямоугольник 53"/>
          <p:cNvSpPr/>
          <p:nvPr/>
        </p:nvSpPr>
        <p:spPr>
          <a:xfrm>
            <a:off x="187551" y="3148548"/>
            <a:ext cx="2151766" cy="641750"/>
          </a:xfrm>
          <a:prstGeom prst="roundRect">
            <a:avLst/>
          </a:prstGeom>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3200" dirty="0">
                <a:solidFill>
                  <a:srgbClr val="FFFFFF"/>
                </a:solidFill>
                <a:latin typeface="Arial Narrow" pitchFamily="34" charset="0"/>
                <a:ea typeface="+mj-ea"/>
                <a:cs typeface="+mj-cs"/>
              </a:rPr>
              <a:t>Сценарий </a:t>
            </a:r>
            <a:r>
              <a:rPr lang="en-US" sz="3200" dirty="0">
                <a:solidFill>
                  <a:srgbClr val="FFFFFF"/>
                </a:solidFill>
                <a:latin typeface="Arial Narrow" pitchFamily="34" charset="0"/>
                <a:ea typeface="+mj-ea"/>
                <a:cs typeface="+mj-cs"/>
              </a:rPr>
              <a:t>II</a:t>
            </a:r>
            <a:endParaRPr kumimoji="0" lang="ru-RU" sz="3200" b="0" i="0" u="none" strike="noStrike" cap="none" spc="0" normalizeH="0" baseline="0" dirty="0">
              <a:ln>
                <a:noFill/>
              </a:ln>
              <a:solidFill>
                <a:srgbClr val="FFFFFF"/>
              </a:solidFill>
              <a:effectLst/>
              <a:uFillTx/>
              <a:latin typeface="Arial Narrow" pitchFamily="34" charset="0"/>
              <a:ea typeface="+mj-ea"/>
              <a:cs typeface="+mj-cs"/>
              <a:sym typeface="Helvetica Light"/>
            </a:endParaRPr>
          </a:p>
        </p:txBody>
      </p:sp>
      <p:sp>
        <p:nvSpPr>
          <p:cNvPr id="55" name="Стрелка вправо 54"/>
          <p:cNvSpPr/>
          <p:nvPr/>
        </p:nvSpPr>
        <p:spPr>
          <a:xfrm>
            <a:off x="3131840" y="2106815"/>
            <a:ext cx="936104" cy="195998"/>
          </a:xfrm>
          <a:prstGeom prst="rightArrow">
            <a:avLst/>
          </a:prstGeom>
          <a:solidFill>
            <a:srgbClr val="00B0F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57" name="Скругленный прямоугольник 56"/>
          <p:cNvSpPr/>
          <p:nvPr/>
        </p:nvSpPr>
        <p:spPr>
          <a:xfrm>
            <a:off x="4139952" y="1766469"/>
            <a:ext cx="1800200" cy="976862"/>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dirty="0">
                <a:solidFill>
                  <a:srgbClr val="002060"/>
                </a:solidFill>
                <a:latin typeface="Arial Narrow" pitchFamily="34" charset="0"/>
                <a:ea typeface="+mj-ea"/>
                <a:cs typeface="+mj-cs"/>
              </a:rPr>
              <a:t>Образовательная организация-реципиент*</a:t>
            </a:r>
            <a:endParaRPr kumimoji="0" lang="ru-RU" sz="1600" b="0" i="0" u="none" strike="noStrike" cap="none" spc="0" normalizeH="0" baseline="0" dirty="0">
              <a:ln>
                <a:noFill/>
              </a:ln>
              <a:solidFill>
                <a:srgbClr val="002060"/>
              </a:solidFill>
              <a:effectLst/>
              <a:uFillTx/>
              <a:latin typeface="Arial Narrow" pitchFamily="34" charset="0"/>
              <a:ea typeface="+mj-ea"/>
              <a:cs typeface="+mj-cs"/>
              <a:sym typeface="Helvetica Light"/>
            </a:endParaRPr>
          </a:p>
        </p:txBody>
      </p:sp>
      <p:sp>
        <p:nvSpPr>
          <p:cNvPr id="58" name="Стрелка вправо 57"/>
          <p:cNvSpPr/>
          <p:nvPr/>
        </p:nvSpPr>
        <p:spPr>
          <a:xfrm>
            <a:off x="6047073" y="2264507"/>
            <a:ext cx="936104" cy="195998"/>
          </a:xfrm>
          <a:prstGeom prst="rightArrow">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62" name="TextBox 61"/>
          <p:cNvSpPr txBox="1"/>
          <p:nvPr/>
        </p:nvSpPr>
        <p:spPr>
          <a:xfrm>
            <a:off x="2987824" y="1808657"/>
            <a:ext cx="1224136"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Субсидия на ФО МЗ</a:t>
            </a:r>
          </a:p>
        </p:txBody>
      </p:sp>
      <p:sp>
        <p:nvSpPr>
          <p:cNvPr id="63" name="TextBox 62"/>
          <p:cNvSpPr txBox="1"/>
          <p:nvPr/>
        </p:nvSpPr>
        <p:spPr>
          <a:xfrm>
            <a:off x="5940152" y="1857828"/>
            <a:ext cx="1224136" cy="226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Соглашение</a:t>
            </a:r>
            <a:r>
              <a:rPr kumimoji="0" lang="ru-RU" sz="1000" b="0" i="0" u="none" strike="noStrike" cap="none" spc="0" normalizeH="0" dirty="0">
                <a:ln>
                  <a:noFill/>
                </a:ln>
                <a:solidFill>
                  <a:srgbClr val="000000"/>
                </a:solidFill>
                <a:effectLst/>
                <a:uFillTx/>
                <a:latin typeface="Arial Narrow" pitchFamily="34" charset="0"/>
                <a:ea typeface="+mj-ea"/>
                <a:cs typeface="+mj-cs"/>
                <a:sym typeface="Helvetica Light"/>
              </a:rPr>
              <a:t> (договор)</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64" name="Скругленный прямоугольник 63"/>
          <p:cNvSpPr/>
          <p:nvPr/>
        </p:nvSpPr>
        <p:spPr>
          <a:xfrm>
            <a:off x="7127193" y="1817997"/>
            <a:ext cx="1800200" cy="976862"/>
          </a:xfrm>
          <a:prstGeom prst="roundRect">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dirty="0">
                <a:solidFill>
                  <a:schemeClr val="bg1"/>
                </a:solidFill>
                <a:latin typeface="Arial Narrow" pitchFamily="34" charset="0"/>
                <a:ea typeface="+mj-ea"/>
                <a:cs typeface="+mj-cs"/>
              </a:rPr>
              <a:t>Образовательная организация-провайдер**</a:t>
            </a:r>
            <a:endParaRPr kumimoji="0" lang="ru-RU" sz="1600" b="0" i="0" u="none" strike="noStrike" cap="none" spc="0" normalizeH="0" baseline="0" dirty="0">
              <a:ln>
                <a:noFill/>
              </a:ln>
              <a:solidFill>
                <a:schemeClr val="bg1"/>
              </a:solidFill>
              <a:effectLst/>
              <a:uFillTx/>
              <a:latin typeface="Arial Narrow" pitchFamily="34" charset="0"/>
              <a:ea typeface="+mj-ea"/>
              <a:cs typeface="+mj-cs"/>
              <a:sym typeface="Helvetica Light"/>
            </a:endParaRPr>
          </a:p>
        </p:txBody>
      </p:sp>
      <p:sp>
        <p:nvSpPr>
          <p:cNvPr id="65" name="Двойная стрелка влево/вправо 64"/>
          <p:cNvSpPr/>
          <p:nvPr/>
        </p:nvSpPr>
        <p:spPr>
          <a:xfrm>
            <a:off x="6047073" y="2083851"/>
            <a:ext cx="936104" cy="171049"/>
          </a:xfrm>
          <a:prstGeom prst="leftRightArrow">
            <a:avLst/>
          </a:prstGeom>
          <a:solidFill>
            <a:schemeClr val="accent2">
              <a:lumMod val="7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66" name="TextBox 65"/>
          <p:cNvSpPr txBox="1"/>
          <p:nvPr/>
        </p:nvSpPr>
        <p:spPr>
          <a:xfrm>
            <a:off x="5985406" y="2460505"/>
            <a:ext cx="1224136" cy="226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000" dirty="0">
                <a:latin typeface="Arial Narrow" pitchFamily="34" charset="0"/>
              </a:rPr>
              <a:t>Фин./</a:t>
            </a:r>
            <a:r>
              <a:rPr lang="ru-RU" sz="1000" dirty="0" err="1">
                <a:latin typeface="Arial Narrow" pitchFamily="34" charset="0"/>
              </a:rPr>
              <a:t>мат.ресурсы</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67" name="Скругленный прямоугольник 66"/>
          <p:cNvSpPr/>
          <p:nvPr/>
        </p:nvSpPr>
        <p:spPr>
          <a:xfrm>
            <a:off x="2483768" y="3455648"/>
            <a:ext cx="1728192" cy="466084"/>
          </a:xfrm>
          <a:prstGeom prst="roundRect">
            <a:avLst/>
          </a:prstGeom>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800" b="0" i="0" u="none" strike="noStrike" cap="none" spc="0" normalizeH="0" baseline="0" dirty="0">
                <a:ln>
                  <a:noFill/>
                </a:ln>
                <a:solidFill>
                  <a:srgbClr val="FFFFFF"/>
                </a:solidFill>
                <a:effectLst/>
                <a:uFillTx/>
                <a:latin typeface="Arial Narrow" pitchFamily="34" charset="0"/>
                <a:ea typeface="+mj-ea"/>
                <a:cs typeface="+mj-cs"/>
                <a:sym typeface="Helvetica Light"/>
              </a:rPr>
              <a:t>Учредитель</a:t>
            </a:r>
          </a:p>
        </p:txBody>
      </p:sp>
      <p:sp>
        <p:nvSpPr>
          <p:cNvPr id="68" name="Стрелка вправо 67"/>
          <p:cNvSpPr/>
          <p:nvPr/>
        </p:nvSpPr>
        <p:spPr>
          <a:xfrm>
            <a:off x="4532392" y="3708458"/>
            <a:ext cx="936104" cy="225855"/>
          </a:xfrm>
          <a:prstGeom prst="rightArrow">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69" name="TextBox 68"/>
          <p:cNvSpPr txBox="1"/>
          <p:nvPr/>
        </p:nvSpPr>
        <p:spPr>
          <a:xfrm>
            <a:off x="4388376" y="3488070"/>
            <a:ext cx="1224136"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Субсидия на ФО МЗ</a:t>
            </a:r>
          </a:p>
        </p:txBody>
      </p:sp>
      <p:sp>
        <p:nvSpPr>
          <p:cNvPr id="71" name="Скругленный прямоугольник 70"/>
          <p:cNvSpPr/>
          <p:nvPr/>
        </p:nvSpPr>
        <p:spPr>
          <a:xfrm>
            <a:off x="5586465" y="3349047"/>
            <a:ext cx="2777611" cy="704447"/>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dirty="0">
                <a:solidFill>
                  <a:srgbClr val="002060"/>
                </a:solidFill>
                <a:latin typeface="Arial Narrow" pitchFamily="34" charset="0"/>
                <a:ea typeface="+mj-ea"/>
                <a:cs typeface="+mj-cs"/>
              </a:rPr>
              <a:t>Образовательная организация-реципиент*</a:t>
            </a:r>
            <a:endParaRPr kumimoji="0" lang="ru-RU" sz="1600" b="0" i="0" u="none" strike="noStrike" cap="none" spc="0" normalizeH="0" baseline="0" dirty="0">
              <a:ln>
                <a:noFill/>
              </a:ln>
              <a:solidFill>
                <a:srgbClr val="002060"/>
              </a:solidFill>
              <a:effectLst/>
              <a:uFillTx/>
              <a:latin typeface="Arial Narrow" pitchFamily="34" charset="0"/>
              <a:ea typeface="+mj-ea"/>
              <a:cs typeface="+mj-cs"/>
              <a:sym typeface="Helvetica Light"/>
            </a:endParaRPr>
          </a:p>
        </p:txBody>
      </p:sp>
      <p:sp>
        <p:nvSpPr>
          <p:cNvPr id="72" name="Стрелка вправо 71"/>
          <p:cNvSpPr/>
          <p:nvPr/>
        </p:nvSpPr>
        <p:spPr>
          <a:xfrm rot="2348003">
            <a:off x="4543316" y="4301210"/>
            <a:ext cx="936104" cy="225855"/>
          </a:xfrm>
          <a:prstGeom prst="rightArrow">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73" name="TextBox 72"/>
          <p:cNvSpPr txBox="1"/>
          <p:nvPr/>
        </p:nvSpPr>
        <p:spPr>
          <a:xfrm rot="2348003">
            <a:off x="4264773" y="4327646"/>
            <a:ext cx="1224136"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Субсидия на </a:t>
            </a:r>
            <a:r>
              <a:rPr lang="ru-RU" sz="1000" dirty="0">
                <a:latin typeface="Arial Narrow" pitchFamily="34" charset="0"/>
              </a:rPr>
              <a:t>ИЦ</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74" name="Скругленный прямоугольник 73"/>
          <p:cNvSpPr/>
          <p:nvPr/>
        </p:nvSpPr>
        <p:spPr>
          <a:xfrm>
            <a:off x="5388104" y="4694874"/>
            <a:ext cx="2975973" cy="704447"/>
          </a:xfrm>
          <a:prstGeom prst="roundRect">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dirty="0">
                <a:solidFill>
                  <a:schemeClr val="bg1"/>
                </a:solidFill>
                <a:latin typeface="Arial Narrow" pitchFamily="34" charset="0"/>
                <a:ea typeface="+mj-ea"/>
                <a:cs typeface="+mj-cs"/>
              </a:rPr>
              <a:t>Образовательная организация-провайдер**</a:t>
            </a:r>
            <a:endParaRPr kumimoji="0" lang="ru-RU" sz="1600" b="0" i="0" u="none" strike="noStrike" cap="none" spc="0" normalizeH="0" baseline="0" dirty="0">
              <a:ln>
                <a:noFill/>
              </a:ln>
              <a:solidFill>
                <a:schemeClr val="bg1"/>
              </a:solidFill>
              <a:effectLst/>
              <a:uFillTx/>
              <a:latin typeface="Arial Narrow" pitchFamily="34" charset="0"/>
              <a:ea typeface="+mj-ea"/>
              <a:cs typeface="+mj-cs"/>
              <a:sym typeface="Helvetica Light"/>
            </a:endParaRPr>
          </a:p>
        </p:txBody>
      </p:sp>
      <p:sp>
        <p:nvSpPr>
          <p:cNvPr id="75" name="TextBox 74"/>
          <p:cNvSpPr txBox="1"/>
          <p:nvPr/>
        </p:nvSpPr>
        <p:spPr>
          <a:xfrm>
            <a:off x="6724294" y="4414136"/>
            <a:ext cx="1224136" cy="226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Соглашение</a:t>
            </a:r>
            <a:r>
              <a:rPr kumimoji="0" lang="ru-RU" sz="1000" b="0" i="0" u="none" strike="noStrike" cap="none" spc="0" normalizeH="0" dirty="0">
                <a:ln>
                  <a:noFill/>
                </a:ln>
                <a:solidFill>
                  <a:srgbClr val="000000"/>
                </a:solidFill>
                <a:effectLst/>
                <a:uFillTx/>
                <a:latin typeface="Arial Narrow" pitchFamily="34" charset="0"/>
                <a:ea typeface="+mj-ea"/>
                <a:cs typeface="+mj-cs"/>
                <a:sym typeface="Helvetica Light"/>
              </a:rPr>
              <a:t> (договор)</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76" name="Двойная стрелка влево/вправо 75"/>
          <p:cNvSpPr/>
          <p:nvPr/>
        </p:nvSpPr>
        <p:spPr>
          <a:xfrm rot="5400000">
            <a:off x="6416441" y="4284791"/>
            <a:ext cx="422185" cy="234240"/>
          </a:xfrm>
          <a:prstGeom prst="leftRightArrow">
            <a:avLst/>
          </a:prstGeom>
          <a:solidFill>
            <a:schemeClr val="accent2">
              <a:lumMod val="75000"/>
            </a:schemeClr>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77" name="Линия"/>
          <p:cNvSpPr/>
          <p:nvPr/>
        </p:nvSpPr>
        <p:spPr>
          <a:xfrm>
            <a:off x="163310" y="3026531"/>
            <a:ext cx="8685549" cy="0"/>
          </a:xfrm>
          <a:prstGeom prst="line">
            <a:avLst/>
          </a:prstGeom>
          <a:ln w="12700">
            <a:solidFill>
              <a:srgbClr val="253957"/>
            </a:solidFill>
            <a:miter lim="400000"/>
          </a:ln>
        </p:spPr>
        <p:txBody>
          <a:bodyPr lIns="71437" tIns="71437" rIns="71437" bIns="71437" anchor="ctr"/>
          <a:lstStyle/>
          <a:p>
            <a:pPr>
              <a:defRPr sz="3200"/>
            </a:pPr>
            <a:endParaRPr>
              <a:latin typeface="Arial Narrow" pitchFamily="34" charset="0"/>
            </a:endParaRPr>
          </a:p>
        </p:txBody>
      </p:sp>
      <p:sp>
        <p:nvSpPr>
          <p:cNvPr id="78" name="TextBox 77"/>
          <p:cNvSpPr txBox="1"/>
          <p:nvPr/>
        </p:nvSpPr>
        <p:spPr>
          <a:xfrm>
            <a:off x="238561" y="5817895"/>
            <a:ext cx="8787088"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just" defTabSz="821531" rtl="0" fontAlgn="auto" latinLnBrk="0" hangingPunct="0">
              <a:lnSpc>
                <a:spcPct val="100000"/>
              </a:lnSpc>
              <a:spcBef>
                <a:spcPts val="0"/>
              </a:spcBef>
              <a:spcAft>
                <a:spcPts val="0"/>
              </a:spcAft>
              <a:buClrTx/>
              <a:buSzTx/>
              <a:buFontTx/>
              <a:buNone/>
              <a:tabLst/>
            </a:pPr>
            <a:r>
              <a:rPr kumimoji="0" lang="ru-RU" sz="1100" b="0" i="0" u="none" strike="noStrike" cap="none" spc="0" normalizeH="0" baseline="0" dirty="0">
                <a:ln>
                  <a:noFill/>
                </a:ln>
                <a:solidFill>
                  <a:srgbClr val="000000"/>
                </a:solidFill>
                <a:effectLst/>
                <a:uFillTx/>
                <a:latin typeface="Arial Narrow" pitchFamily="34" charset="0"/>
                <a:sym typeface="Helvetica Light"/>
              </a:rPr>
              <a:t>* Образовательная организация,</a:t>
            </a:r>
            <a:r>
              <a:rPr kumimoji="0" lang="ru-RU" sz="1100" b="0" i="0" u="none" strike="noStrike" cap="none" spc="0" normalizeH="0" dirty="0">
                <a:ln>
                  <a:noFill/>
                </a:ln>
                <a:solidFill>
                  <a:srgbClr val="000000"/>
                </a:solidFill>
                <a:effectLst/>
                <a:uFillTx/>
                <a:latin typeface="Arial Narrow" pitchFamily="34" charset="0"/>
                <a:sym typeface="Helvetica Light"/>
              </a:rPr>
              <a:t> нуждающаяся в реализации образовательной программы в сетевой форме;</a:t>
            </a:r>
          </a:p>
          <a:p>
            <a:pPr marL="0" marR="0" indent="0" algn="just" defTabSz="821531" rtl="0" fontAlgn="auto" latinLnBrk="0" hangingPunct="0">
              <a:lnSpc>
                <a:spcPct val="100000"/>
              </a:lnSpc>
              <a:spcBef>
                <a:spcPts val="0"/>
              </a:spcBef>
              <a:spcAft>
                <a:spcPts val="0"/>
              </a:spcAft>
              <a:buClrTx/>
              <a:buSzTx/>
              <a:buFontTx/>
              <a:buNone/>
              <a:tabLst/>
            </a:pPr>
            <a:r>
              <a:rPr lang="ru-RU" sz="1100" baseline="0" dirty="0">
                <a:latin typeface="Arial Narrow" pitchFamily="34" charset="0"/>
              </a:rPr>
              <a:t>** Образовательная</a:t>
            </a:r>
            <a:r>
              <a:rPr lang="ru-RU" sz="1100" dirty="0">
                <a:latin typeface="Arial Narrow" pitchFamily="34" charset="0"/>
              </a:rPr>
              <a:t> о</a:t>
            </a:r>
            <a:r>
              <a:rPr lang="ru-RU" sz="1100" baseline="0" dirty="0">
                <a:latin typeface="Arial Narrow" pitchFamily="34" charset="0"/>
              </a:rPr>
              <a:t>рганизация, на базе которой реализуется образовательная</a:t>
            </a:r>
            <a:r>
              <a:rPr lang="ru-RU" sz="1100" dirty="0">
                <a:latin typeface="Arial Narrow" pitchFamily="34" charset="0"/>
              </a:rPr>
              <a:t> программа в сетевой форме для обучающихся организаций-реципиентов</a:t>
            </a:r>
            <a:endParaRPr kumimoji="0" lang="ru-RU" sz="1100" b="0" i="0" u="none" strike="noStrike" cap="none" spc="0" normalizeH="0" baseline="0" dirty="0">
              <a:ln>
                <a:noFill/>
              </a:ln>
              <a:solidFill>
                <a:srgbClr val="000000"/>
              </a:solidFill>
              <a:effectLst/>
              <a:uFillTx/>
              <a:latin typeface="Arial Narrow" pitchFamily="34" charset="0"/>
              <a:sym typeface="Helvetica Light"/>
            </a:endParaRPr>
          </a:p>
        </p:txBody>
      </p:sp>
      <p:sp>
        <p:nvSpPr>
          <p:cNvPr id="30" name="Номер слайда 4">
            <a:extLst>
              <a:ext uri="{FF2B5EF4-FFF2-40B4-BE49-F238E27FC236}">
                <a16:creationId xmlns:a16="http://schemas.microsoft.com/office/drawing/2014/main" xmlns="" id="{8231AFD3-FC21-4F7B-A97F-3B28D36C94B9}"/>
              </a:ext>
            </a:extLst>
          </p:cNvPr>
          <p:cNvSpPr txBox="1">
            <a:spLocks/>
          </p:cNvSpPr>
          <p:nvPr/>
        </p:nvSpPr>
        <p:spPr>
          <a:xfrm>
            <a:off x="4467823" y="6505277"/>
            <a:ext cx="201658" cy="214482"/>
          </a:xfrm>
          <a:prstGeom prst="rect">
            <a:avLst/>
          </a:prstGeom>
          <a:ln w="12700">
            <a:miter lim="400000"/>
          </a:ln>
        </p:spPr>
        <p:txBody>
          <a:bodyPr wrap="none" lIns="30004" tIns="30004" rIns="30004" bIns="30004">
            <a:sp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defRPr sz="1000"/>
            </a:lvl1pPr>
            <a:lvl2pPr marL="0" marR="0" indent="96012"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2pPr>
            <a:lvl3pPr marL="0" marR="0" indent="192024"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3pPr>
            <a:lvl4pPr marL="0" marR="0" indent="288036"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4pPr>
            <a:lvl5pPr marL="0" marR="0" indent="384048"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5pPr>
            <a:lvl6pPr marL="0" marR="0" indent="480060"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6pPr>
            <a:lvl7pPr marL="0" marR="0" indent="576072"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7pPr>
            <a:lvl8pPr marL="0" marR="0" indent="672084"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8pPr>
            <a:lvl9pPr marL="0" marR="0" indent="768096"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9pPr>
          </a:lstStyle>
          <a:p>
            <a:fld id="{86CB4B4D-7CA3-9044-876B-883B54F8677D}" type="slidenum">
              <a:rPr lang="ru-RU"/>
              <a:pPr/>
              <a:t>7</a:t>
            </a:fld>
            <a:endParaRPr lang="ru-RU" dirty="0"/>
          </a:p>
        </p:txBody>
      </p:sp>
      <p:sp>
        <p:nvSpPr>
          <p:cNvPr id="31" name="Название подразделения, лаборатории, факультета и т.д.">
            <a:extLst>
              <a:ext uri="{FF2B5EF4-FFF2-40B4-BE49-F238E27FC236}">
                <a16:creationId xmlns:a16="http://schemas.microsoft.com/office/drawing/2014/main" xmlns="" id="{F95E3117-D249-4964-A2D6-62BC6E0B571C}"/>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357200017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Линия"/>
          <p:cNvSpPr/>
          <p:nvPr/>
        </p:nvSpPr>
        <p:spPr>
          <a:xfrm>
            <a:off x="1392586" y="1196752"/>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5" name="Заголовок 1"/>
          <p:cNvSpPr>
            <a:spLocks noGrp="1"/>
          </p:cNvSpPr>
          <p:nvPr>
            <p:ph type="title"/>
          </p:nvPr>
        </p:nvSpPr>
        <p:spPr>
          <a:xfrm>
            <a:off x="927513" y="476355"/>
            <a:ext cx="7797552" cy="648072"/>
          </a:xfrm>
        </p:spPr>
        <p:txBody>
          <a:bodyPr vert="horz" lIns="91440" tIns="45720" rIns="91440" bIns="45720" rtlCol="0" anchor="ctr">
            <a:noAutofit/>
          </a:bodyPr>
          <a:lstStyle/>
          <a:p>
            <a:pPr lvl="0" defTabSz="914400">
              <a:lnSpc>
                <a:spcPct val="90000"/>
              </a:lnSpc>
              <a:spcBef>
                <a:spcPct val="0"/>
              </a:spcBef>
              <a:defRPr/>
            </a:pPr>
            <a:r>
              <a:rPr lang="ru-RU" sz="1800" b="1" kern="1200" dirty="0">
                <a:solidFill>
                  <a:srgbClr val="002060"/>
                </a:solidFill>
                <a:latin typeface="Arial Narrow" pitchFamily="34" charset="0"/>
                <a:cs typeface="Arial" panose="020B0604020202020204" pitchFamily="34" charset="0"/>
              </a:rPr>
              <a:t>Сценарии реализации образовательного процесса в сетевой форме на основе взаимодействия образовательных и </a:t>
            </a:r>
            <a:r>
              <a:rPr lang="ru-RU" sz="1800" b="1" kern="1200" dirty="0" err="1">
                <a:solidFill>
                  <a:srgbClr val="002060"/>
                </a:solidFill>
                <a:latin typeface="Arial Narrow" pitchFamily="34" charset="0"/>
                <a:cs typeface="Arial" panose="020B0604020202020204" pitchFamily="34" charset="0"/>
              </a:rPr>
              <a:t>необразовательных</a:t>
            </a:r>
            <a:r>
              <a:rPr lang="ru-RU" sz="1800" b="1" kern="1200" dirty="0">
                <a:solidFill>
                  <a:srgbClr val="002060"/>
                </a:solidFill>
                <a:latin typeface="Arial Narrow" pitchFamily="34" charset="0"/>
                <a:cs typeface="Arial" panose="020B0604020202020204" pitchFamily="34" charset="0"/>
              </a:rPr>
              <a:t> организаций, реализующих программы основного и дополнительного образования</a:t>
            </a:r>
          </a:p>
        </p:txBody>
      </p:sp>
      <p:sp>
        <p:nvSpPr>
          <p:cNvPr id="38" name="Скругленный прямоугольник 37"/>
          <p:cNvSpPr/>
          <p:nvPr/>
        </p:nvSpPr>
        <p:spPr>
          <a:xfrm>
            <a:off x="827584" y="2590105"/>
            <a:ext cx="1728192" cy="466084"/>
          </a:xfrm>
          <a:prstGeom prst="roundRect">
            <a:avLst/>
          </a:prstGeom>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800" b="0" i="0" u="none" strike="noStrike" cap="none" spc="0" normalizeH="0" baseline="0" dirty="0">
                <a:ln>
                  <a:noFill/>
                </a:ln>
                <a:solidFill>
                  <a:srgbClr val="FFFFFF"/>
                </a:solidFill>
                <a:effectLst/>
                <a:uFillTx/>
                <a:latin typeface="Arial Narrow" pitchFamily="34" charset="0"/>
                <a:ea typeface="+mj-ea"/>
                <a:cs typeface="+mj-cs"/>
                <a:sym typeface="Helvetica Light"/>
              </a:rPr>
              <a:t>Учредитель</a:t>
            </a:r>
          </a:p>
        </p:txBody>
      </p:sp>
      <p:sp>
        <p:nvSpPr>
          <p:cNvPr id="42" name="Скругленный прямоугольник 41"/>
          <p:cNvSpPr/>
          <p:nvPr/>
        </p:nvSpPr>
        <p:spPr>
          <a:xfrm>
            <a:off x="238561" y="1499516"/>
            <a:ext cx="2016224" cy="705348"/>
          </a:xfrm>
          <a:prstGeom prst="roundRect">
            <a:avLst/>
          </a:prstGeom>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600" b="0" i="0" u="none" strike="noStrike" cap="none" spc="0" normalizeH="0" baseline="0" dirty="0">
                <a:ln>
                  <a:noFill/>
                </a:ln>
                <a:solidFill>
                  <a:srgbClr val="FFFFFF"/>
                </a:solidFill>
                <a:effectLst/>
                <a:uFillTx/>
                <a:latin typeface="Arial Narrow" pitchFamily="34" charset="0"/>
                <a:ea typeface="+mj-ea"/>
                <a:cs typeface="+mj-cs"/>
                <a:sym typeface="Helvetica Light"/>
              </a:rPr>
              <a:t>Сценарий </a:t>
            </a:r>
            <a:r>
              <a:rPr kumimoji="0" lang="en-US" sz="1600" b="0" i="0" u="none" strike="noStrike" cap="none" spc="0" normalizeH="0" baseline="0" dirty="0">
                <a:ln>
                  <a:noFill/>
                </a:ln>
                <a:solidFill>
                  <a:srgbClr val="FFFFFF"/>
                </a:solidFill>
                <a:effectLst/>
                <a:uFillTx/>
                <a:latin typeface="Arial Narrow" pitchFamily="34" charset="0"/>
                <a:ea typeface="+mj-ea"/>
                <a:cs typeface="+mj-cs"/>
                <a:sym typeface="Helvetica Light"/>
              </a:rPr>
              <a:t>III</a:t>
            </a:r>
            <a:endParaRPr kumimoji="0" lang="ru-RU" sz="1600" b="0" i="0" u="none" strike="noStrike" cap="none" spc="0" normalizeH="0" baseline="0" dirty="0">
              <a:ln>
                <a:noFill/>
              </a:ln>
              <a:solidFill>
                <a:srgbClr val="FFFFFF"/>
              </a:solidFill>
              <a:effectLst/>
              <a:uFillTx/>
              <a:latin typeface="Arial Narrow" pitchFamily="34" charset="0"/>
              <a:ea typeface="+mj-ea"/>
              <a:cs typeface="+mj-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ru-RU" sz="1600" b="0" i="0" u="none" strike="noStrike" cap="none" spc="0" normalizeH="0" baseline="0" dirty="0">
                <a:ln>
                  <a:noFill/>
                </a:ln>
                <a:solidFill>
                  <a:srgbClr val="FFFFFF"/>
                </a:solidFill>
                <a:effectLst/>
                <a:uFillTx/>
                <a:latin typeface="Arial Narrow" pitchFamily="34" charset="0"/>
                <a:ea typeface="+mj-ea"/>
                <a:cs typeface="+mj-cs"/>
                <a:sym typeface="Helvetica Light"/>
              </a:rPr>
              <a:t>С разделением ФГОС на компоненты</a:t>
            </a:r>
          </a:p>
        </p:txBody>
      </p:sp>
      <p:sp>
        <p:nvSpPr>
          <p:cNvPr id="55" name="Стрелка вправо 54"/>
          <p:cNvSpPr/>
          <p:nvPr/>
        </p:nvSpPr>
        <p:spPr>
          <a:xfrm>
            <a:off x="2627784" y="2754887"/>
            <a:ext cx="936104" cy="195998"/>
          </a:xfrm>
          <a:prstGeom prst="rightArrow">
            <a:avLst/>
          </a:prstGeom>
          <a:solidFill>
            <a:srgbClr val="00B0F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57" name="Скругленный прямоугольник 56"/>
          <p:cNvSpPr/>
          <p:nvPr/>
        </p:nvSpPr>
        <p:spPr>
          <a:xfrm>
            <a:off x="3635896" y="2414541"/>
            <a:ext cx="1800200" cy="976862"/>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dirty="0">
                <a:solidFill>
                  <a:srgbClr val="002060"/>
                </a:solidFill>
                <a:latin typeface="Arial Narrow" pitchFamily="34" charset="0"/>
                <a:ea typeface="+mj-ea"/>
                <a:cs typeface="+mj-cs"/>
              </a:rPr>
              <a:t>Образовательная организация-реципиент*</a:t>
            </a:r>
            <a:endParaRPr kumimoji="0" lang="ru-RU" sz="1600" b="0" i="0" u="none" strike="noStrike" cap="none" spc="0" normalizeH="0" baseline="0" dirty="0">
              <a:ln>
                <a:noFill/>
              </a:ln>
              <a:solidFill>
                <a:srgbClr val="002060"/>
              </a:solidFill>
              <a:effectLst/>
              <a:uFillTx/>
              <a:latin typeface="Arial Narrow" pitchFamily="34" charset="0"/>
              <a:ea typeface="+mj-ea"/>
              <a:cs typeface="+mj-cs"/>
              <a:sym typeface="Helvetica Light"/>
            </a:endParaRPr>
          </a:p>
        </p:txBody>
      </p:sp>
      <p:sp>
        <p:nvSpPr>
          <p:cNvPr id="58" name="Стрелка вправо 57"/>
          <p:cNvSpPr/>
          <p:nvPr/>
        </p:nvSpPr>
        <p:spPr>
          <a:xfrm>
            <a:off x="5543016" y="2912579"/>
            <a:ext cx="1261231" cy="204246"/>
          </a:xfrm>
          <a:prstGeom prst="rightArrow">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62" name="TextBox 61"/>
          <p:cNvSpPr txBox="1"/>
          <p:nvPr/>
        </p:nvSpPr>
        <p:spPr>
          <a:xfrm>
            <a:off x="2483768" y="2456729"/>
            <a:ext cx="1224136"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Субсидия на ФО МЗ</a:t>
            </a:r>
          </a:p>
        </p:txBody>
      </p:sp>
      <p:sp>
        <p:nvSpPr>
          <p:cNvPr id="63" name="TextBox 62"/>
          <p:cNvSpPr txBox="1"/>
          <p:nvPr/>
        </p:nvSpPr>
        <p:spPr>
          <a:xfrm>
            <a:off x="5422175" y="2548056"/>
            <a:ext cx="1526089" cy="232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Соглашение</a:t>
            </a:r>
            <a:r>
              <a:rPr kumimoji="0" lang="ru-RU" sz="1000" b="0" i="0" u="none" strike="noStrike" cap="none" spc="0" normalizeH="0" dirty="0">
                <a:ln>
                  <a:noFill/>
                </a:ln>
                <a:solidFill>
                  <a:srgbClr val="000000"/>
                </a:solidFill>
                <a:effectLst/>
                <a:uFillTx/>
                <a:latin typeface="Arial Narrow" pitchFamily="34" charset="0"/>
                <a:ea typeface="+mj-ea"/>
                <a:cs typeface="+mj-cs"/>
                <a:sym typeface="Helvetica Light"/>
              </a:rPr>
              <a:t> (договор)</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64" name="Скругленный прямоугольник 63"/>
          <p:cNvSpPr/>
          <p:nvPr/>
        </p:nvSpPr>
        <p:spPr>
          <a:xfrm>
            <a:off x="7020272" y="1484784"/>
            <a:ext cx="1800200" cy="874706"/>
          </a:xfrm>
          <a:prstGeom prst="roundRect">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400" dirty="0">
                <a:solidFill>
                  <a:schemeClr val="bg1"/>
                </a:solidFill>
                <a:latin typeface="Arial Narrow" pitchFamily="34" charset="0"/>
                <a:ea typeface="+mj-ea"/>
                <a:cs typeface="+mj-cs"/>
              </a:rPr>
              <a:t>Образовательная организация-провайдер</a:t>
            </a:r>
            <a:endParaRPr kumimoji="0" lang="ru-RU" sz="1400" b="0" i="0" u="none" strike="noStrike" cap="none" spc="0" normalizeH="0" baseline="0" dirty="0">
              <a:ln>
                <a:noFill/>
              </a:ln>
              <a:solidFill>
                <a:schemeClr val="bg1"/>
              </a:solidFill>
              <a:effectLst/>
              <a:uFillTx/>
              <a:latin typeface="Arial Narrow" pitchFamily="34" charset="0"/>
              <a:ea typeface="+mj-ea"/>
              <a:cs typeface="+mj-cs"/>
              <a:sym typeface="Helvetica Light"/>
            </a:endParaRPr>
          </a:p>
        </p:txBody>
      </p:sp>
      <p:sp>
        <p:nvSpPr>
          <p:cNvPr id="65" name="Двойная стрелка влево/вправо 64"/>
          <p:cNvSpPr/>
          <p:nvPr/>
        </p:nvSpPr>
        <p:spPr>
          <a:xfrm>
            <a:off x="5543016" y="2731923"/>
            <a:ext cx="1261231" cy="178247"/>
          </a:xfrm>
          <a:prstGeom prst="leftRightArrow">
            <a:avLst/>
          </a:prstGeom>
          <a:solidFill>
            <a:schemeClr val="accent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66" name="TextBox 65"/>
          <p:cNvSpPr txBox="1"/>
          <p:nvPr/>
        </p:nvSpPr>
        <p:spPr>
          <a:xfrm>
            <a:off x="5467059" y="3202977"/>
            <a:ext cx="1481205" cy="226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000" dirty="0">
                <a:latin typeface="Arial Narrow" pitchFamily="34" charset="0"/>
              </a:rPr>
              <a:t>Субсидия на индивидуальный компонент ФГОС</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67" name="Скругленный прямоугольник 66"/>
          <p:cNvSpPr/>
          <p:nvPr/>
        </p:nvSpPr>
        <p:spPr>
          <a:xfrm>
            <a:off x="2483768" y="4149623"/>
            <a:ext cx="1728192" cy="466084"/>
          </a:xfrm>
          <a:prstGeom prst="roundRect">
            <a:avLst/>
          </a:prstGeom>
          <a:solidFill>
            <a:schemeClr val="accent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800" b="0" i="0" u="none" strike="noStrike" cap="none" spc="0" normalizeH="0" baseline="0" dirty="0">
                <a:ln>
                  <a:noFill/>
                </a:ln>
                <a:solidFill>
                  <a:srgbClr val="FFFFFF"/>
                </a:solidFill>
                <a:effectLst/>
                <a:uFillTx/>
                <a:latin typeface="Arial Narrow" pitchFamily="34" charset="0"/>
                <a:ea typeface="+mj-ea"/>
                <a:cs typeface="+mj-cs"/>
                <a:sym typeface="Helvetica Light"/>
              </a:rPr>
              <a:t>Учредитель</a:t>
            </a:r>
          </a:p>
        </p:txBody>
      </p:sp>
      <p:sp>
        <p:nvSpPr>
          <p:cNvPr id="68" name="Стрелка вправо 67"/>
          <p:cNvSpPr/>
          <p:nvPr/>
        </p:nvSpPr>
        <p:spPr>
          <a:xfrm>
            <a:off x="4532392" y="4402433"/>
            <a:ext cx="936104" cy="225855"/>
          </a:xfrm>
          <a:prstGeom prst="rightArrow">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69" name="TextBox 68"/>
          <p:cNvSpPr txBox="1"/>
          <p:nvPr/>
        </p:nvSpPr>
        <p:spPr>
          <a:xfrm>
            <a:off x="4388376" y="4182045"/>
            <a:ext cx="1224136"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Субсидия на ФО МЗ</a:t>
            </a:r>
          </a:p>
        </p:txBody>
      </p:sp>
      <p:sp>
        <p:nvSpPr>
          <p:cNvPr id="71" name="Скругленный прямоугольник 70"/>
          <p:cNvSpPr/>
          <p:nvPr/>
        </p:nvSpPr>
        <p:spPr>
          <a:xfrm>
            <a:off x="5586465" y="4043022"/>
            <a:ext cx="2777611" cy="704447"/>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dirty="0">
                <a:solidFill>
                  <a:srgbClr val="002060"/>
                </a:solidFill>
                <a:latin typeface="Arial Narrow" pitchFamily="34" charset="0"/>
                <a:ea typeface="+mj-ea"/>
                <a:cs typeface="+mj-cs"/>
              </a:rPr>
              <a:t>Образовательная организация-реципиент*</a:t>
            </a:r>
            <a:endParaRPr kumimoji="0" lang="ru-RU" sz="1600" b="0" i="0" u="none" strike="noStrike" cap="none" spc="0" normalizeH="0" baseline="0" dirty="0">
              <a:ln>
                <a:noFill/>
              </a:ln>
              <a:solidFill>
                <a:srgbClr val="002060"/>
              </a:solidFill>
              <a:effectLst/>
              <a:uFillTx/>
              <a:latin typeface="Arial Narrow" pitchFamily="34" charset="0"/>
              <a:ea typeface="+mj-ea"/>
              <a:cs typeface="+mj-cs"/>
              <a:sym typeface="Helvetica Light"/>
            </a:endParaRPr>
          </a:p>
        </p:txBody>
      </p:sp>
      <p:sp>
        <p:nvSpPr>
          <p:cNvPr id="72" name="Стрелка вправо 71"/>
          <p:cNvSpPr/>
          <p:nvPr/>
        </p:nvSpPr>
        <p:spPr>
          <a:xfrm rot="2348003">
            <a:off x="4543316" y="4995185"/>
            <a:ext cx="936104" cy="225855"/>
          </a:xfrm>
          <a:prstGeom prst="rightArrow">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73" name="TextBox 72"/>
          <p:cNvSpPr txBox="1"/>
          <p:nvPr/>
        </p:nvSpPr>
        <p:spPr>
          <a:xfrm rot="2348003">
            <a:off x="4264773" y="5021621"/>
            <a:ext cx="1224136" cy="298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Субсидия на </a:t>
            </a:r>
            <a:r>
              <a:rPr lang="ru-RU" sz="1000" dirty="0">
                <a:latin typeface="Arial Narrow" pitchFamily="34" charset="0"/>
              </a:rPr>
              <a:t>ИЦ</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74" name="Скругленный прямоугольник 73"/>
          <p:cNvSpPr/>
          <p:nvPr/>
        </p:nvSpPr>
        <p:spPr>
          <a:xfrm>
            <a:off x="5388104" y="5388849"/>
            <a:ext cx="2975973" cy="704447"/>
          </a:xfrm>
          <a:prstGeom prst="roundRect">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dirty="0">
                <a:solidFill>
                  <a:schemeClr val="bg1"/>
                </a:solidFill>
                <a:latin typeface="Arial Narrow" pitchFamily="34" charset="0"/>
                <a:ea typeface="+mj-ea"/>
                <a:cs typeface="+mj-cs"/>
              </a:rPr>
              <a:t>Образовательная организация-провайдер**</a:t>
            </a:r>
            <a:endParaRPr kumimoji="0" lang="ru-RU" sz="1600" b="0" i="0" u="none" strike="noStrike" cap="none" spc="0" normalizeH="0" baseline="0" dirty="0">
              <a:ln>
                <a:noFill/>
              </a:ln>
              <a:solidFill>
                <a:schemeClr val="bg1"/>
              </a:solidFill>
              <a:effectLst/>
              <a:uFillTx/>
              <a:latin typeface="Arial Narrow" pitchFamily="34" charset="0"/>
              <a:ea typeface="+mj-ea"/>
              <a:cs typeface="+mj-cs"/>
              <a:sym typeface="Helvetica Light"/>
            </a:endParaRPr>
          </a:p>
        </p:txBody>
      </p:sp>
      <p:sp>
        <p:nvSpPr>
          <p:cNvPr id="75" name="TextBox 74"/>
          <p:cNvSpPr txBox="1"/>
          <p:nvPr/>
        </p:nvSpPr>
        <p:spPr>
          <a:xfrm>
            <a:off x="6724294" y="4941168"/>
            <a:ext cx="1224136" cy="226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Соглашение</a:t>
            </a:r>
            <a:r>
              <a:rPr kumimoji="0" lang="ru-RU" sz="1000" b="0" i="0" u="none" strike="noStrike" cap="none" spc="0" normalizeH="0" dirty="0">
                <a:ln>
                  <a:noFill/>
                </a:ln>
                <a:solidFill>
                  <a:srgbClr val="000000"/>
                </a:solidFill>
                <a:effectLst/>
                <a:uFillTx/>
                <a:latin typeface="Arial Narrow" pitchFamily="34" charset="0"/>
                <a:ea typeface="+mj-ea"/>
                <a:cs typeface="+mj-cs"/>
                <a:sym typeface="Helvetica Light"/>
              </a:rPr>
              <a:t> (договор)</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76" name="Двойная стрелка влево/вправо 75"/>
          <p:cNvSpPr/>
          <p:nvPr/>
        </p:nvSpPr>
        <p:spPr>
          <a:xfrm rot="5400000">
            <a:off x="6416441" y="4978767"/>
            <a:ext cx="422185" cy="234240"/>
          </a:xfrm>
          <a:prstGeom prst="leftRightArrow">
            <a:avLst/>
          </a:prstGeom>
          <a:solidFill>
            <a:schemeClr val="accent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77" name="Линия"/>
          <p:cNvSpPr/>
          <p:nvPr/>
        </p:nvSpPr>
        <p:spPr>
          <a:xfrm>
            <a:off x="206931" y="3573016"/>
            <a:ext cx="8685549" cy="0"/>
          </a:xfrm>
          <a:prstGeom prst="line">
            <a:avLst/>
          </a:prstGeom>
          <a:ln w="12700">
            <a:solidFill>
              <a:srgbClr val="253957"/>
            </a:solidFill>
            <a:miter lim="400000"/>
          </a:ln>
        </p:spPr>
        <p:txBody>
          <a:bodyPr lIns="71437" tIns="71437" rIns="71437" bIns="71437" anchor="ctr"/>
          <a:lstStyle/>
          <a:p>
            <a:pPr>
              <a:defRPr sz="3200"/>
            </a:pPr>
            <a:endParaRPr>
              <a:latin typeface="Arial Narrow" pitchFamily="34" charset="0"/>
            </a:endParaRPr>
          </a:p>
        </p:txBody>
      </p:sp>
      <p:sp>
        <p:nvSpPr>
          <p:cNvPr id="30" name="Номер слайда 4">
            <a:extLst>
              <a:ext uri="{FF2B5EF4-FFF2-40B4-BE49-F238E27FC236}">
                <a16:creationId xmlns:a16="http://schemas.microsoft.com/office/drawing/2014/main" xmlns="" id="{8231AFD3-FC21-4F7B-A97F-3B28D36C94B9}"/>
              </a:ext>
            </a:extLst>
          </p:cNvPr>
          <p:cNvSpPr txBox="1">
            <a:spLocks/>
          </p:cNvSpPr>
          <p:nvPr/>
        </p:nvSpPr>
        <p:spPr>
          <a:xfrm>
            <a:off x="4467823" y="6505277"/>
            <a:ext cx="201658" cy="214482"/>
          </a:xfrm>
          <a:prstGeom prst="rect">
            <a:avLst/>
          </a:prstGeom>
          <a:ln w="12700">
            <a:miter lim="400000"/>
          </a:ln>
        </p:spPr>
        <p:txBody>
          <a:bodyPr wrap="none" lIns="30004" tIns="30004" rIns="30004" bIns="30004">
            <a:spAutoFit/>
          </a:bodyPr>
          <a:lstStyle>
            <a:defPPr marL="0" marR="0" indent="0" algn="l" defTabSz="384048" rtl="0" fontAlgn="auto" latinLnBrk="1" hangingPunct="0">
              <a:lnSpc>
                <a:spcPct val="100000"/>
              </a:lnSpc>
              <a:spcBef>
                <a:spcPts val="0"/>
              </a:spcBef>
              <a:spcAft>
                <a:spcPts val="0"/>
              </a:spcAft>
              <a:buClrTx/>
              <a:buSzTx/>
              <a:buFontTx/>
              <a:buNone/>
              <a:tabLst/>
              <a:defRPr kumimoji="0" sz="800" b="0" i="0" u="none" strike="noStrike" cap="none" spc="0" normalizeH="0" baseline="0">
                <a:ln>
                  <a:noFill/>
                </a:ln>
                <a:solidFill>
                  <a:srgbClr val="000000"/>
                </a:solidFill>
                <a:effectLst/>
                <a:uFillTx/>
              </a:defRPr>
            </a:defPPr>
            <a:lvl1pPr>
              <a:defRPr sz="1000"/>
            </a:lvl1pPr>
            <a:lvl2pPr marL="0" marR="0" indent="96012"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2pPr>
            <a:lvl3pPr marL="0" marR="0" indent="192024"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3pPr>
            <a:lvl4pPr marL="0" marR="0" indent="288036"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4pPr>
            <a:lvl5pPr marL="0" marR="0" indent="384048"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5pPr>
            <a:lvl6pPr marL="0" marR="0" indent="480060"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6pPr>
            <a:lvl7pPr marL="0" marR="0" indent="576072"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7pPr>
            <a:lvl8pPr marL="0" marR="0" indent="672084"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8pPr>
            <a:lvl9pPr marL="0" marR="0" indent="768096" algn="ctr" defTabSz="34504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Light"/>
              </a:defRPr>
            </a:lvl9pPr>
          </a:lstStyle>
          <a:p>
            <a:fld id="{86CB4B4D-7CA3-9044-876B-883B54F8677D}" type="slidenum">
              <a:rPr lang="ru-RU"/>
              <a:pPr/>
              <a:t>8</a:t>
            </a:fld>
            <a:endParaRPr lang="ru-RU" dirty="0"/>
          </a:p>
        </p:txBody>
      </p:sp>
      <p:sp>
        <p:nvSpPr>
          <p:cNvPr id="31" name="Скругленный прямоугольник 41">
            <a:extLst>
              <a:ext uri="{FF2B5EF4-FFF2-40B4-BE49-F238E27FC236}">
                <a16:creationId xmlns:a16="http://schemas.microsoft.com/office/drawing/2014/main" xmlns="" id="{10DBD378-B599-4BAF-8025-A28701A1515C}"/>
              </a:ext>
            </a:extLst>
          </p:cNvPr>
          <p:cNvSpPr/>
          <p:nvPr/>
        </p:nvSpPr>
        <p:spPr>
          <a:xfrm>
            <a:off x="236074" y="3762934"/>
            <a:ext cx="2016224" cy="1312235"/>
          </a:xfrm>
          <a:prstGeom prst="roundRect">
            <a:avLst/>
          </a:prstGeom>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600" b="0" i="0" u="none" strike="noStrike" cap="none" spc="0" normalizeH="0" baseline="0" dirty="0">
                <a:ln>
                  <a:noFill/>
                </a:ln>
                <a:solidFill>
                  <a:srgbClr val="FFFFFF"/>
                </a:solidFill>
                <a:effectLst/>
                <a:uFillTx/>
                <a:latin typeface="Arial Narrow" pitchFamily="34" charset="0"/>
                <a:ea typeface="+mj-ea"/>
                <a:cs typeface="+mj-cs"/>
                <a:sym typeface="Helvetica Light"/>
              </a:rPr>
              <a:t>Сценарий </a:t>
            </a:r>
            <a:r>
              <a:rPr kumimoji="0" lang="en-US" sz="1600" b="0" i="0" u="none" strike="noStrike" cap="none" spc="0" normalizeH="0" baseline="0" dirty="0">
                <a:ln>
                  <a:noFill/>
                </a:ln>
                <a:solidFill>
                  <a:srgbClr val="FFFFFF"/>
                </a:solidFill>
                <a:effectLst/>
                <a:uFillTx/>
                <a:latin typeface="Arial Narrow" pitchFamily="34" charset="0"/>
                <a:ea typeface="+mj-ea"/>
                <a:cs typeface="+mj-cs"/>
                <a:sym typeface="Helvetica Light"/>
              </a:rPr>
              <a:t>I</a:t>
            </a:r>
            <a:r>
              <a:rPr lang="en-US" sz="1600" dirty="0">
                <a:solidFill>
                  <a:srgbClr val="FFFFFF"/>
                </a:solidFill>
                <a:latin typeface="Arial Narrow" pitchFamily="34" charset="0"/>
                <a:ea typeface="+mj-ea"/>
                <a:cs typeface="+mj-cs"/>
              </a:rPr>
              <a:t>V</a:t>
            </a:r>
            <a:endParaRPr kumimoji="0" lang="ru-RU" sz="1600" b="0" i="0" u="none" strike="noStrike" cap="none" spc="0" normalizeH="0" baseline="0" dirty="0">
              <a:ln>
                <a:noFill/>
              </a:ln>
              <a:solidFill>
                <a:srgbClr val="FFFFFF"/>
              </a:solidFill>
              <a:effectLst/>
              <a:uFillTx/>
              <a:latin typeface="Arial Narrow" pitchFamily="34" charset="0"/>
              <a:ea typeface="+mj-ea"/>
              <a:cs typeface="+mj-cs"/>
              <a:sym typeface="Helvetica Light"/>
            </a:endParaRPr>
          </a:p>
          <a:p>
            <a:pPr marL="0" marR="0" indent="0" algn="ctr" defTabSz="821531" rtl="0" fontAlgn="auto" latinLnBrk="0" hangingPunct="0">
              <a:lnSpc>
                <a:spcPct val="100000"/>
              </a:lnSpc>
              <a:spcBef>
                <a:spcPts val="0"/>
              </a:spcBef>
              <a:spcAft>
                <a:spcPts val="0"/>
              </a:spcAft>
              <a:buClrTx/>
              <a:buSzTx/>
              <a:buFontTx/>
              <a:buNone/>
              <a:tabLst/>
            </a:pPr>
            <a:r>
              <a:rPr kumimoji="0" lang="ru-RU" sz="1600" b="0" i="0" u="none" strike="noStrike" cap="none" spc="0" normalizeH="0" baseline="0" dirty="0">
                <a:ln>
                  <a:noFill/>
                </a:ln>
                <a:solidFill>
                  <a:srgbClr val="FFFFFF"/>
                </a:solidFill>
                <a:effectLst/>
                <a:uFillTx/>
                <a:latin typeface="Arial Narrow" pitchFamily="34" charset="0"/>
                <a:ea typeface="+mj-ea"/>
                <a:cs typeface="+mj-cs"/>
                <a:sym typeface="Helvetica Light"/>
              </a:rPr>
              <a:t>С разделением ФГОС на компоненты и расширение прав учредителя</a:t>
            </a:r>
          </a:p>
        </p:txBody>
      </p:sp>
      <p:sp>
        <p:nvSpPr>
          <p:cNvPr id="32" name="TextBox 31">
            <a:extLst>
              <a:ext uri="{FF2B5EF4-FFF2-40B4-BE49-F238E27FC236}">
                <a16:creationId xmlns:a16="http://schemas.microsoft.com/office/drawing/2014/main" xmlns="" id="{AAFFFCD6-CF8C-44EC-85EC-AF701DFF385C}"/>
              </a:ext>
            </a:extLst>
          </p:cNvPr>
          <p:cNvSpPr txBox="1"/>
          <p:nvPr/>
        </p:nvSpPr>
        <p:spPr>
          <a:xfrm>
            <a:off x="2500564" y="2853916"/>
            <a:ext cx="1224136" cy="4520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000" dirty="0">
                <a:latin typeface="Arial Narrow" pitchFamily="34" charset="0"/>
              </a:rPr>
              <a:t>По компонентам ФГОС</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33" name="Скругленный прямоугольник 63">
            <a:extLst>
              <a:ext uri="{FF2B5EF4-FFF2-40B4-BE49-F238E27FC236}">
                <a16:creationId xmlns:a16="http://schemas.microsoft.com/office/drawing/2014/main" xmlns="" id="{A4DEE5EC-01F5-4CCA-97D6-A9362DF1F906}"/>
              </a:ext>
            </a:extLst>
          </p:cNvPr>
          <p:cNvSpPr/>
          <p:nvPr/>
        </p:nvSpPr>
        <p:spPr>
          <a:xfrm>
            <a:off x="7013640" y="2698310"/>
            <a:ext cx="1800200" cy="874706"/>
          </a:xfrm>
          <a:prstGeom prst="roundRect">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400" dirty="0" err="1">
                <a:solidFill>
                  <a:schemeClr val="bg1"/>
                </a:solidFill>
                <a:latin typeface="Arial Narrow" pitchFamily="34" charset="0"/>
                <a:ea typeface="+mj-ea"/>
                <a:cs typeface="+mj-cs"/>
              </a:rPr>
              <a:t>Необразовательная</a:t>
            </a:r>
            <a:r>
              <a:rPr lang="ru-RU" sz="1400" dirty="0">
                <a:solidFill>
                  <a:schemeClr val="bg1"/>
                </a:solidFill>
                <a:latin typeface="Arial Narrow" pitchFamily="34" charset="0"/>
                <a:ea typeface="+mj-ea"/>
                <a:cs typeface="+mj-cs"/>
              </a:rPr>
              <a:t> организация-провайдер</a:t>
            </a:r>
            <a:endParaRPr kumimoji="0" lang="ru-RU" sz="1400" b="0" i="0" u="none" strike="noStrike" cap="none" spc="0" normalizeH="0" baseline="0" dirty="0">
              <a:ln>
                <a:noFill/>
              </a:ln>
              <a:solidFill>
                <a:schemeClr val="bg1"/>
              </a:solidFill>
              <a:effectLst/>
              <a:uFillTx/>
              <a:latin typeface="Arial Narrow" pitchFamily="34" charset="0"/>
              <a:ea typeface="+mj-ea"/>
              <a:cs typeface="+mj-cs"/>
              <a:sym typeface="Helvetica Light"/>
            </a:endParaRPr>
          </a:p>
        </p:txBody>
      </p:sp>
      <p:sp>
        <p:nvSpPr>
          <p:cNvPr id="34" name="Стрелка вправо 57">
            <a:extLst>
              <a:ext uri="{FF2B5EF4-FFF2-40B4-BE49-F238E27FC236}">
                <a16:creationId xmlns:a16="http://schemas.microsoft.com/office/drawing/2014/main" xmlns="" id="{50CC925C-BCAC-41C8-94C5-602919AFADE1}"/>
              </a:ext>
            </a:extLst>
          </p:cNvPr>
          <p:cNvSpPr/>
          <p:nvPr/>
        </p:nvSpPr>
        <p:spPr>
          <a:xfrm>
            <a:off x="5543016" y="1963471"/>
            <a:ext cx="1261231" cy="204246"/>
          </a:xfrm>
          <a:prstGeom prst="rightArrow">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35" name="TextBox 34">
            <a:extLst>
              <a:ext uri="{FF2B5EF4-FFF2-40B4-BE49-F238E27FC236}">
                <a16:creationId xmlns:a16="http://schemas.microsoft.com/office/drawing/2014/main" xmlns="" id="{7B027AFF-05CB-4F36-9813-B83517610A79}"/>
              </a:ext>
            </a:extLst>
          </p:cNvPr>
          <p:cNvSpPr txBox="1"/>
          <p:nvPr/>
        </p:nvSpPr>
        <p:spPr>
          <a:xfrm>
            <a:off x="5395051" y="1618801"/>
            <a:ext cx="1481205" cy="226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rPr>
              <a:t>Соглашение</a:t>
            </a:r>
            <a:r>
              <a:rPr kumimoji="0" lang="ru-RU" sz="1000" b="0" i="0" u="none" strike="noStrike" cap="none" spc="0" normalizeH="0" dirty="0">
                <a:ln>
                  <a:noFill/>
                </a:ln>
                <a:solidFill>
                  <a:srgbClr val="000000"/>
                </a:solidFill>
                <a:effectLst/>
                <a:uFillTx/>
                <a:latin typeface="Arial Narrow" pitchFamily="34" charset="0"/>
                <a:ea typeface="+mj-ea"/>
                <a:cs typeface="+mj-cs"/>
                <a:sym typeface="Helvetica Light"/>
              </a:rPr>
              <a:t> (договор)</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36" name="Двойная стрелка влево/вправо 64">
            <a:extLst>
              <a:ext uri="{FF2B5EF4-FFF2-40B4-BE49-F238E27FC236}">
                <a16:creationId xmlns:a16="http://schemas.microsoft.com/office/drawing/2014/main" xmlns="" id="{AFFF2784-3BD8-4C02-9255-7D081C9017AD}"/>
              </a:ext>
            </a:extLst>
          </p:cNvPr>
          <p:cNvSpPr/>
          <p:nvPr/>
        </p:nvSpPr>
        <p:spPr>
          <a:xfrm>
            <a:off x="5543016" y="1782815"/>
            <a:ext cx="1261231" cy="178247"/>
          </a:xfrm>
          <a:prstGeom prst="leftRightArrow">
            <a:avLst/>
          </a:prstGeom>
          <a:solidFill>
            <a:schemeClr val="accent2"/>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37" name="TextBox 36">
            <a:extLst>
              <a:ext uri="{FF2B5EF4-FFF2-40B4-BE49-F238E27FC236}">
                <a16:creationId xmlns:a16="http://schemas.microsoft.com/office/drawing/2014/main" xmlns="" id="{95E269B7-AC53-4F27-BF46-C02DD3BA0A01}"/>
              </a:ext>
            </a:extLst>
          </p:cNvPr>
          <p:cNvSpPr txBox="1"/>
          <p:nvPr/>
        </p:nvSpPr>
        <p:spPr>
          <a:xfrm>
            <a:off x="5436096" y="2253869"/>
            <a:ext cx="1481205" cy="226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000" dirty="0">
                <a:latin typeface="Arial Narrow" pitchFamily="34" charset="0"/>
              </a:rPr>
              <a:t>Субсидия на федеральный компонент ФГОС</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sp>
        <p:nvSpPr>
          <p:cNvPr id="39" name="Скругленный прямоугольник 63">
            <a:extLst>
              <a:ext uri="{FF2B5EF4-FFF2-40B4-BE49-F238E27FC236}">
                <a16:creationId xmlns:a16="http://schemas.microsoft.com/office/drawing/2014/main" xmlns="" id="{49C72ABB-C04F-4CD4-85D3-807F35D8EE88}"/>
              </a:ext>
            </a:extLst>
          </p:cNvPr>
          <p:cNvSpPr/>
          <p:nvPr/>
        </p:nvSpPr>
        <p:spPr>
          <a:xfrm>
            <a:off x="2411760" y="5786094"/>
            <a:ext cx="1800200" cy="874706"/>
          </a:xfrm>
          <a:prstGeom prst="roundRect">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ru-RU" sz="1400" dirty="0" err="1">
                <a:solidFill>
                  <a:schemeClr val="bg1"/>
                </a:solidFill>
                <a:latin typeface="Arial Narrow" pitchFamily="34" charset="0"/>
                <a:ea typeface="+mj-ea"/>
                <a:cs typeface="+mj-cs"/>
              </a:rPr>
              <a:t>Необразовательная</a:t>
            </a:r>
            <a:r>
              <a:rPr lang="ru-RU" sz="1400" dirty="0">
                <a:solidFill>
                  <a:schemeClr val="bg1"/>
                </a:solidFill>
                <a:latin typeface="Arial Narrow" pitchFamily="34" charset="0"/>
                <a:ea typeface="+mj-ea"/>
                <a:cs typeface="+mj-cs"/>
              </a:rPr>
              <a:t> организация-провайдер</a:t>
            </a:r>
            <a:endParaRPr kumimoji="0" lang="ru-RU" sz="1400" b="0" i="0" u="none" strike="noStrike" cap="none" spc="0" normalizeH="0" baseline="0" dirty="0">
              <a:ln>
                <a:noFill/>
              </a:ln>
              <a:solidFill>
                <a:schemeClr val="bg1"/>
              </a:solidFill>
              <a:effectLst/>
              <a:uFillTx/>
              <a:latin typeface="Arial Narrow" pitchFamily="34" charset="0"/>
              <a:ea typeface="+mj-ea"/>
              <a:cs typeface="+mj-cs"/>
              <a:sym typeface="Helvetica Light"/>
            </a:endParaRPr>
          </a:p>
        </p:txBody>
      </p:sp>
      <p:sp>
        <p:nvSpPr>
          <p:cNvPr id="40" name="Стрелка вправо 67">
            <a:extLst>
              <a:ext uri="{FF2B5EF4-FFF2-40B4-BE49-F238E27FC236}">
                <a16:creationId xmlns:a16="http://schemas.microsoft.com/office/drawing/2014/main" xmlns="" id="{9FB78338-3A11-4B80-BFBB-0804797748D1}"/>
              </a:ext>
            </a:extLst>
          </p:cNvPr>
          <p:cNvSpPr/>
          <p:nvPr/>
        </p:nvSpPr>
        <p:spPr>
          <a:xfrm rot="5400000">
            <a:off x="2855816" y="5039517"/>
            <a:ext cx="936104" cy="248441"/>
          </a:xfrm>
          <a:prstGeom prst="rightArrow">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rial Narrow" pitchFamily="34" charset="0"/>
              <a:ea typeface="+mj-ea"/>
              <a:cs typeface="+mj-cs"/>
              <a:sym typeface="Helvetica Light"/>
            </a:endParaRPr>
          </a:p>
        </p:txBody>
      </p:sp>
      <p:sp>
        <p:nvSpPr>
          <p:cNvPr id="41" name="TextBox 40">
            <a:extLst>
              <a:ext uri="{FF2B5EF4-FFF2-40B4-BE49-F238E27FC236}">
                <a16:creationId xmlns:a16="http://schemas.microsoft.com/office/drawing/2014/main" xmlns="" id="{3A92BD4B-A148-45B3-899B-B3E437E69FF2}"/>
              </a:ext>
            </a:extLst>
          </p:cNvPr>
          <p:cNvSpPr txBox="1"/>
          <p:nvPr/>
        </p:nvSpPr>
        <p:spPr>
          <a:xfrm>
            <a:off x="2010675" y="5075185"/>
            <a:ext cx="1481205" cy="2260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000" dirty="0">
                <a:latin typeface="Arial Narrow" pitchFamily="34" charset="0"/>
              </a:rPr>
              <a:t>Субсидия на индивидуальный компонент ФГОС</a:t>
            </a:r>
            <a:endParaRPr kumimoji="0" lang="ru-RU" sz="1000" b="0" i="0" u="none" strike="noStrike" cap="none" spc="0" normalizeH="0" baseline="0" dirty="0">
              <a:ln>
                <a:noFill/>
              </a:ln>
              <a:solidFill>
                <a:srgbClr val="000000"/>
              </a:solidFill>
              <a:effectLst/>
              <a:uFillTx/>
              <a:latin typeface="Arial Narrow" pitchFamily="34" charset="0"/>
              <a:ea typeface="+mj-ea"/>
              <a:cs typeface="+mj-cs"/>
              <a:sym typeface="Helvetica Light"/>
            </a:endParaRPr>
          </a:p>
        </p:txBody>
      </p:sp>
      <p:cxnSp>
        <p:nvCxnSpPr>
          <p:cNvPr id="4" name="Соединитель: уступ 3">
            <a:extLst>
              <a:ext uri="{FF2B5EF4-FFF2-40B4-BE49-F238E27FC236}">
                <a16:creationId xmlns:a16="http://schemas.microsoft.com/office/drawing/2014/main" xmlns="" id="{BE1A8B48-96F8-4B30-958B-87E4A9CB7987}"/>
              </a:ext>
            </a:extLst>
          </p:cNvPr>
          <p:cNvCxnSpPr>
            <a:stCxn id="71" idx="3"/>
            <a:endCxn id="39" idx="3"/>
          </p:cNvCxnSpPr>
          <p:nvPr/>
        </p:nvCxnSpPr>
        <p:spPr>
          <a:xfrm flipH="1">
            <a:off x="4211960" y="4395246"/>
            <a:ext cx="4152116" cy="1828201"/>
          </a:xfrm>
          <a:prstGeom prst="bentConnector3">
            <a:avLst>
              <a:gd name="adj1" fmla="val -5506"/>
            </a:avLst>
          </a:prstGeom>
          <a:noFill/>
          <a:ln w="25400" cap="flat">
            <a:solidFill>
              <a:srgbClr val="000000"/>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43" name="Название подразделения, лаборатории, факультета и т.д.">
            <a:extLst>
              <a:ext uri="{FF2B5EF4-FFF2-40B4-BE49-F238E27FC236}">
                <a16:creationId xmlns:a16="http://schemas.microsoft.com/office/drawing/2014/main" xmlns="" id="{8D8CAB54-9CE6-44D3-B26B-41B5114D4A3E}"/>
              </a:ext>
            </a:extLst>
          </p:cNvPr>
          <p:cNvSpPr txBox="1"/>
          <p:nvPr/>
        </p:nvSpPr>
        <p:spPr>
          <a:xfrm>
            <a:off x="3337109" y="147862"/>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13944996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62880" y="476672"/>
            <a:ext cx="8229600" cy="576064"/>
          </a:xfrm>
        </p:spPr>
        <p:txBody>
          <a:bodyPr vert="horz" lIns="91440" tIns="45720" rIns="91440" bIns="45720" rtlCol="0" anchor="ctr">
            <a:noAutofit/>
          </a:bodyPr>
          <a:lstStyle/>
          <a:p>
            <a:r>
              <a:rPr lang="ru-RU" sz="1900" b="1" dirty="0">
                <a:solidFill>
                  <a:srgbClr val="002060"/>
                </a:solidFill>
                <a:latin typeface="+mn-lt"/>
                <a:cs typeface="Arial" panose="020B0604020202020204" pitchFamily="34" charset="0"/>
              </a:rPr>
              <a:t>Реализация образовательных программ в сетевой форме</a:t>
            </a:r>
          </a:p>
        </p:txBody>
      </p:sp>
      <p:sp>
        <p:nvSpPr>
          <p:cNvPr id="6" name="Линия"/>
          <p:cNvSpPr/>
          <p:nvPr/>
        </p:nvSpPr>
        <p:spPr>
          <a:xfrm>
            <a:off x="1187624" y="1124744"/>
            <a:ext cx="7120222" cy="0"/>
          </a:xfrm>
          <a:prstGeom prst="line">
            <a:avLst/>
          </a:prstGeom>
          <a:ln w="12700">
            <a:solidFill>
              <a:srgbClr val="253957"/>
            </a:solidFill>
            <a:miter lim="400000"/>
          </a:ln>
        </p:spPr>
        <p:txBody>
          <a:bodyPr lIns="71437" tIns="71437" rIns="71437" bIns="71437" anchor="ctr"/>
          <a:lstStyle/>
          <a:p>
            <a:pPr>
              <a:defRPr sz="3200"/>
            </a:pPr>
            <a:endParaRPr/>
          </a:p>
        </p:txBody>
      </p:sp>
      <p:pic>
        <p:nvPicPr>
          <p:cNvPr id="8" name="Изображение" descr="Изображение"/>
          <p:cNvPicPr>
            <a:picLocks noChangeAspect="1"/>
          </p:cNvPicPr>
          <p:nvPr/>
        </p:nvPicPr>
        <p:blipFill>
          <a:blip r:embed="rId2" cstate="print"/>
          <a:stretch>
            <a:fillRect/>
          </a:stretch>
        </p:blipFill>
        <p:spPr>
          <a:xfrm>
            <a:off x="227928" y="137127"/>
            <a:ext cx="699585" cy="699585"/>
          </a:xfrm>
          <a:prstGeom prst="rect">
            <a:avLst/>
          </a:prstGeom>
          <a:ln w="12700">
            <a:miter lim="400000"/>
          </a:ln>
        </p:spPr>
      </p:pic>
      <p:sp>
        <p:nvSpPr>
          <p:cNvPr id="9" name="Скругленный прямоугольник 8"/>
          <p:cNvSpPr/>
          <p:nvPr/>
        </p:nvSpPr>
        <p:spPr>
          <a:xfrm>
            <a:off x="179512" y="2564903"/>
            <a:ext cx="1872208" cy="3120699"/>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600" b="1" i="0" u="none" strike="noStrike" cap="none" spc="0" normalizeH="0" baseline="0" dirty="0">
                <a:ln>
                  <a:noFill/>
                </a:ln>
                <a:solidFill>
                  <a:srgbClr val="002060"/>
                </a:solidFill>
                <a:effectLst/>
                <a:uFillTx/>
                <a:ea typeface="+mj-ea"/>
                <a:cs typeface="+mj-cs"/>
                <a:sym typeface="Helvetica Light"/>
              </a:rPr>
              <a:t>Сетевая форма реализации</a:t>
            </a:r>
            <a:r>
              <a:rPr kumimoji="0" lang="ru-RU" sz="1600" b="1" i="0" u="none" strike="noStrike" cap="none" spc="0" normalizeH="0" dirty="0">
                <a:ln>
                  <a:noFill/>
                </a:ln>
                <a:solidFill>
                  <a:srgbClr val="002060"/>
                </a:solidFill>
                <a:effectLst/>
                <a:uFillTx/>
                <a:ea typeface="+mj-ea"/>
                <a:cs typeface="+mj-cs"/>
                <a:sym typeface="Helvetica Light"/>
              </a:rPr>
              <a:t> образовательных программ</a:t>
            </a:r>
            <a:endParaRPr kumimoji="0" lang="ru-RU" sz="1600" b="1" i="0" u="none" strike="noStrike" cap="none" spc="0" normalizeH="0" baseline="0" dirty="0">
              <a:ln>
                <a:noFill/>
              </a:ln>
              <a:solidFill>
                <a:srgbClr val="002060"/>
              </a:solidFill>
              <a:effectLst/>
              <a:uFillTx/>
              <a:ea typeface="+mj-ea"/>
              <a:cs typeface="+mj-cs"/>
              <a:sym typeface="Helvetica Light"/>
            </a:endParaRPr>
          </a:p>
        </p:txBody>
      </p:sp>
      <p:sp>
        <p:nvSpPr>
          <p:cNvPr id="13" name="TextBox 12"/>
          <p:cNvSpPr txBox="1"/>
          <p:nvPr/>
        </p:nvSpPr>
        <p:spPr>
          <a:xfrm>
            <a:off x="2987824" y="2564904"/>
            <a:ext cx="5400600" cy="744434"/>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algn="just" defTabSz="821531"/>
            <a:r>
              <a:rPr lang="ru-RU" sz="1300" dirty="0">
                <a:latin typeface="+mn-lt"/>
              </a:rPr>
              <a:t>Направлена на повышение качества образования; Возможность аккумулирования лучший опыт ведущих зарубежных  и отечественных организаций, в т.ч. в области подготовки кадров</a:t>
            </a:r>
            <a:endParaRPr kumimoji="0" lang="ru-RU" sz="13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14" name="Стрелка вниз 13"/>
          <p:cNvSpPr/>
          <p:nvPr/>
        </p:nvSpPr>
        <p:spPr>
          <a:xfrm rot="16200000">
            <a:off x="2375756" y="2434389"/>
            <a:ext cx="288032" cy="792088"/>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1300" b="0" i="0" u="none" strike="noStrike" cap="none" spc="0" normalizeH="0" baseline="0">
              <a:ln>
                <a:noFill/>
              </a:ln>
              <a:solidFill>
                <a:srgbClr val="FFFFFF"/>
              </a:solidFill>
              <a:effectLst/>
              <a:uFillTx/>
              <a:latin typeface="+mj-lt"/>
              <a:ea typeface="+mj-ea"/>
              <a:cs typeface="+mj-cs"/>
              <a:sym typeface="Helvetica Light"/>
            </a:endParaRPr>
          </a:p>
        </p:txBody>
      </p:sp>
      <p:sp>
        <p:nvSpPr>
          <p:cNvPr id="15" name="Стрелка вниз 14"/>
          <p:cNvSpPr/>
          <p:nvPr/>
        </p:nvSpPr>
        <p:spPr>
          <a:xfrm rot="16200000">
            <a:off x="2375756" y="3297905"/>
            <a:ext cx="288032" cy="792088"/>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1300" b="0" i="0" u="none" strike="noStrike" cap="none" spc="0" normalizeH="0" baseline="0">
              <a:ln>
                <a:noFill/>
              </a:ln>
              <a:solidFill>
                <a:srgbClr val="FFFFFF"/>
              </a:solidFill>
              <a:effectLst/>
              <a:uFillTx/>
              <a:latin typeface="+mj-lt"/>
              <a:ea typeface="+mj-ea"/>
              <a:cs typeface="+mj-cs"/>
              <a:sym typeface="Helvetica Light"/>
            </a:endParaRPr>
          </a:p>
        </p:txBody>
      </p:sp>
      <p:sp>
        <p:nvSpPr>
          <p:cNvPr id="16" name="TextBox 15"/>
          <p:cNvSpPr txBox="1"/>
          <p:nvPr/>
        </p:nvSpPr>
        <p:spPr>
          <a:xfrm>
            <a:off x="2987824" y="3429000"/>
            <a:ext cx="5400600" cy="744434"/>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algn="just" defTabSz="821531"/>
            <a:r>
              <a:rPr lang="ru-RU" sz="1300" dirty="0">
                <a:latin typeface="+mn-lt"/>
              </a:rPr>
              <a:t>Способствует развитию личностных качеств и компетенций обучающихся, развивает способность адаптироваться к образовательной и профессиональной среде</a:t>
            </a:r>
            <a:endParaRPr kumimoji="0" lang="ru-RU" sz="13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17" name="TextBox 16"/>
          <p:cNvSpPr txBox="1"/>
          <p:nvPr/>
        </p:nvSpPr>
        <p:spPr>
          <a:xfrm>
            <a:off x="2987824" y="4293096"/>
            <a:ext cx="5400600" cy="54437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algn="just" defTabSz="821531"/>
            <a:r>
              <a:rPr lang="ru-RU" sz="1300" dirty="0">
                <a:latin typeface="+mn-lt"/>
              </a:rPr>
              <a:t>Активизирует обмен передовым опытом подготовки кадров между образовательными организациями;</a:t>
            </a:r>
            <a:endParaRPr kumimoji="0" lang="ru-RU" sz="13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18" name="Стрелка вниз 17"/>
          <p:cNvSpPr/>
          <p:nvPr/>
        </p:nvSpPr>
        <p:spPr>
          <a:xfrm rot="16200000">
            <a:off x="2375756" y="4061974"/>
            <a:ext cx="288032" cy="792088"/>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1300" b="0" i="0" u="none" strike="noStrike" cap="none" spc="0" normalizeH="0" baseline="0">
              <a:ln>
                <a:noFill/>
              </a:ln>
              <a:solidFill>
                <a:srgbClr val="FFFFFF"/>
              </a:solidFill>
              <a:effectLst/>
              <a:uFillTx/>
              <a:latin typeface="+mj-lt"/>
              <a:ea typeface="+mj-ea"/>
              <a:cs typeface="+mj-cs"/>
              <a:sym typeface="Helvetica Light"/>
            </a:endParaRPr>
          </a:p>
        </p:txBody>
      </p:sp>
      <p:sp>
        <p:nvSpPr>
          <p:cNvPr id="19" name="TextBox 18"/>
          <p:cNvSpPr txBox="1"/>
          <p:nvPr/>
        </p:nvSpPr>
        <p:spPr>
          <a:xfrm>
            <a:off x="2987824" y="4941168"/>
            <a:ext cx="5400600" cy="744434"/>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algn="just" defTabSz="821531"/>
            <a:r>
              <a:rPr lang="ru-RU" sz="1300" dirty="0">
                <a:latin typeface="+mn-lt"/>
              </a:rPr>
              <a:t>Создает условия для повышения уровня профессионально-педагогического мастерства преподавательских кадров для использования в процессе обучения современной мат.тех базы</a:t>
            </a:r>
            <a:endParaRPr kumimoji="0" lang="ru-RU" sz="13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20" name="Стрелка вниз 19"/>
          <p:cNvSpPr/>
          <p:nvPr/>
        </p:nvSpPr>
        <p:spPr>
          <a:xfrm rot="16200000">
            <a:off x="2375756" y="4702351"/>
            <a:ext cx="288032" cy="792088"/>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1300" b="0" i="0" u="none" strike="noStrike" cap="none" spc="0" normalizeH="0" baseline="0">
              <a:ln>
                <a:noFill/>
              </a:ln>
              <a:solidFill>
                <a:srgbClr val="FFFFFF"/>
              </a:solidFill>
              <a:effectLst/>
              <a:uFillTx/>
              <a:latin typeface="+mj-lt"/>
              <a:ea typeface="+mj-ea"/>
              <a:cs typeface="+mj-cs"/>
              <a:sym typeface="Helvetica Light"/>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9</a:t>
            </a:fld>
            <a:endParaRPr lang="ru-RU"/>
          </a:p>
        </p:txBody>
      </p:sp>
      <p:sp>
        <p:nvSpPr>
          <p:cNvPr id="21" name="Скругленный прямоугольник 20"/>
          <p:cNvSpPr/>
          <p:nvPr/>
        </p:nvSpPr>
        <p:spPr>
          <a:xfrm>
            <a:off x="895468" y="1312205"/>
            <a:ext cx="7492956" cy="892659"/>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600" b="1" dirty="0">
                <a:solidFill>
                  <a:srgbClr val="002060"/>
                </a:solidFill>
              </a:rPr>
              <a:t>Сетевая форма реализации образовательных программ </a:t>
            </a:r>
          </a:p>
          <a:p>
            <a:r>
              <a:rPr lang="ru-RU" sz="1200" dirty="0"/>
              <a:t>обеспечивает возможность освоения обучающимся образовательной программы с использованием ресурсов нескольких организаций, осуществляющих образовательную деятельность, в том числе иностранных, а также при необходимости с использованием ресурсов иных организаций. </a:t>
            </a:r>
          </a:p>
        </p:txBody>
      </p:sp>
      <p:sp>
        <p:nvSpPr>
          <p:cNvPr id="22" name="Название подразделения, лаборатории, факультета и т.д.">
            <a:extLst>
              <a:ext uri="{FF2B5EF4-FFF2-40B4-BE49-F238E27FC236}">
                <a16:creationId xmlns:a16="http://schemas.microsoft.com/office/drawing/2014/main" xmlns="" id="{A74D9419-AD98-4055-8D56-86C5F9C6192E}"/>
              </a:ext>
            </a:extLst>
          </p:cNvPr>
          <p:cNvSpPr txBox="1"/>
          <p:nvPr/>
        </p:nvSpPr>
        <p:spPr>
          <a:xfrm>
            <a:off x="3347864" y="126140"/>
            <a:ext cx="5683209"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r>
              <a:rPr lang="ru-RU" sz="1200" dirty="0"/>
              <a:t>Центр финансово-экономических решений в образовании Института образования НИУ ВШЭ</a:t>
            </a:r>
          </a:p>
        </p:txBody>
      </p:sp>
    </p:spTree>
    <p:extLst>
      <p:ext uri="{BB962C8B-B14F-4D97-AF65-F5344CB8AC3E}">
        <p14:creationId xmlns:p14="http://schemas.microsoft.com/office/powerpoint/2010/main" val="267423435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2885</TotalTime>
  <Words>2535</Words>
  <Application>Microsoft Office PowerPoint</Application>
  <PresentationFormat>Экран (4:3)</PresentationFormat>
  <Paragraphs>314</Paragraphs>
  <Slides>23</Slides>
  <Notes>5</Notes>
  <HiddenSlides>0</HiddenSlides>
  <MMClips>0</MMClips>
  <ScaleCrop>false</ScaleCrop>
  <HeadingPairs>
    <vt:vector size="4" baseType="variant">
      <vt:variant>
        <vt:lpstr>Тема</vt:lpstr>
      </vt:variant>
      <vt:variant>
        <vt:i4>2</vt:i4>
      </vt:variant>
      <vt:variant>
        <vt:lpstr>Заголовки слайдов</vt:lpstr>
      </vt:variant>
      <vt:variant>
        <vt:i4>23</vt:i4>
      </vt:variant>
    </vt:vector>
  </HeadingPairs>
  <TitlesOfParts>
    <vt:vector size="25" baseType="lpstr">
      <vt:lpstr>White</vt:lpstr>
      <vt:lpstr>1_White</vt:lpstr>
      <vt:lpstr>Презентация PowerPoint</vt:lpstr>
      <vt:lpstr>Презентация PowerPoint</vt:lpstr>
      <vt:lpstr>Развитие личных качество – новый фетиш молодежи</vt:lpstr>
      <vt:lpstr>Модели экономики образования</vt:lpstr>
      <vt:lpstr>Персонализация как ключевой тренд в образовании</vt:lpstr>
      <vt:lpstr>Презентация PowerPoint</vt:lpstr>
      <vt:lpstr>Модель реализации образовательных программ в сетевой форме</vt:lpstr>
      <vt:lpstr>Сценарии реализации образовательного процесса в сетевой форме на основе взаимодействия образовательных и необразовательных организаций, реализующих программы основного и дополнительного образования</vt:lpstr>
      <vt:lpstr>Реализация образовательных программ в сетевой форме</vt:lpstr>
      <vt:lpstr>Реализация образовательных программ в форме сетевого взаимодействия (текущая редакция Закона об образовании)</vt:lpstr>
      <vt:lpstr>Реализация образовательных программ в форме сетевого взаимодействия (новая редакция Закона об образовании)</vt:lpstr>
      <vt:lpstr>Особенности организации образовательного процесса с использованием дистанционных образовательных технологий в сетевой форме</vt:lpstr>
      <vt:lpstr>Обновленные подходы к определению нормативных затрат по реализации образовательных программ СПО по наиболее востребованным и перспективным профессиям и специальностям </vt:lpstr>
      <vt:lpstr>Структура базовых нормативов затрат по реализации образовательных программ СПО по наиболее востребованным и перспективным профессиям и специальностям </vt:lpstr>
      <vt:lpstr>Применение повышающих коэффициентов эффективности при определении финансового обеспечения образовательной организации</vt:lpstr>
      <vt:lpstr>Обновленная терминология методологии определения нормативных затрат</vt:lpstr>
      <vt:lpstr>Внесение изменений в перечень корректирующих коэффициентов</vt:lpstr>
      <vt:lpstr>Нормативные затраты для ведущих колледжей при реализации программ в форме сетевого взаимодействия</vt:lpstr>
      <vt:lpstr>Формирование затрат на проведение демонстрационного экзамена</vt:lpstr>
      <vt:lpstr>Альтернативный вариант для проведения демонстрационного экзамена на базе сторонней организации – договор о сотрудничестве с целью проведения ДЭ</vt:lpstr>
      <vt:lpstr>Общие параметры проведения демонстрационного экзамена на базе сторонней организации – договор о сотрудничестве с целью проведения ДЭ</vt:lpstr>
      <vt:lpstr>Общие параметры проведения демонстрационного экзамена на базе сторонней организации я – договор о сотрудничестве с целью проведения ДЭ</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 Windows</cp:lastModifiedBy>
  <cp:revision>1003</cp:revision>
  <cp:lastPrinted>2019-10-08T09:27:19Z</cp:lastPrinted>
  <dcterms:modified xsi:type="dcterms:W3CDTF">2020-03-10T09:10:49Z</dcterms:modified>
</cp:coreProperties>
</file>