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3"/>
    <p:restoredTop sz="96208"/>
  </p:normalViewPr>
  <p:slideViewPr>
    <p:cSldViewPr>
      <p:cViewPr varScale="1">
        <p:scale>
          <a:sx n="115" d="100"/>
          <a:sy n="115" d="100"/>
        </p:scale>
        <p:origin x="12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Биологические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Лист3!$B$1:$L$1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Лист3!$B$2:$L$2</c:f>
              <c:numCache>
                <c:formatCode>General</c:formatCode>
                <c:ptCount val="11"/>
                <c:pt idx="0">
                  <c:v>1441</c:v>
                </c:pt>
                <c:pt idx="1">
                  <c:v>1592</c:v>
                </c:pt>
                <c:pt idx="2">
                  <c:v>1434</c:v>
                </c:pt>
                <c:pt idx="3">
                  <c:v>1293</c:v>
                </c:pt>
                <c:pt idx="4">
                  <c:v>1845</c:v>
                </c:pt>
                <c:pt idx="5">
                  <c:v>1394</c:v>
                </c:pt>
                <c:pt idx="6">
                  <c:v>1553</c:v>
                </c:pt>
                <c:pt idx="7">
                  <c:v>1498</c:v>
                </c:pt>
                <c:pt idx="8">
                  <c:v>1551</c:v>
                </c:pt>
                <c:pt idx="9">
                  <c:v>845</c:v>
                </c:pt>
                <c:pt idx="10">
                  <c:v>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AC-416A-8FDB-3202DFD461D4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Исторические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Лист3!$B$1:$L$1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Лист3!$B$3:$L$3</c:f>
              <c:numCache>
                <c:formatCode>General</c:formatCode>
                <c:ptCount val="11"/>
                <c:pt idx="0">
                  <c:v>902</c:v>
                </c:pt>
                <c:pt idx="1">
                  <c:v>1043</c:v>
                </c:pt>
                <c:pt idx="2">
                  <c:v>840</c:v>
                </c:pt>
                <c:pt idx="3">
                  <c:v>631</c:v>
                </c:pt>
                <c:pt idx="4">
                  <c:v>889</c:v>
                </c:pt>
                <c:pt idx="5">
                  <c:v>905</c:v>
                </c:pt>
                <c:pt idx="6">
                  <c:v>909</c:v>
                </c:pt>
                <c:pt idx="7">
                  <c:v>728</c:v>
                </c:pt>
                <c:pt idx="8">
                  <c:v>668</c:v>
                </c:pt>
                <c:pt idx="9">
                  <c:v>355</c:v>
                </c:pt>
                <c:pt idx="10">
                  <c:v>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AC-416A-8FDB-3202DFD461D4}"/>
            </c:ext>
          </c:extLst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Медицинские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lgDashDot"/>
              <a:round/>
            </a:ln>
            <a:effectLst/>
          </c:spPr>
          <c:marker>
            <c:symbol val="none"/>
          </c:marker>
          <c:cat>
            <c:numRef>
              <c:f>Лист3!$B$1:$L$1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Лист3!$B$4:$L$4</c:f>
              <c:numCache>
                <c:formatCode>General</c:formatCode>
                <c:ptCount val="11"/>
                <c:pt idx="0">
                  <c:v>3822</c:v>
                </c:pt>
                <c:pt idx="1">
                  <c:v>3902</c:v>
                </c:pt>
                <c:pt idx="2">
                  <c:v>3632</c:v>
                </c:pt>
                <c:pt idx="3">
                  <c:v>3321</c:v>
                </c:pt>
                <c:pt idx="4">
                  <c:v>4231</c:v>
                </c:pt>
                <c:pt idx="5">
                  <c:v>3650</c:v>
                </c:pt>
                <c:pt idx="6">
                  <c:v>3832</c:v>
                </c:pt>
                <c:pt idx="7">
                  <c:v>3348</c:v>
                </c:pt>
                <c:pt idx="8">
                  <c:v>3353</c:v>
                </c:pt>
                <c:pt idx="9">
                  <c:v>2127</c:v>
                </c:pt>
                <c:pt idx="10">
                  <c:v>2296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AC-416A-8FDB-3202DFD461D4}"/>
            </c:ext>
          </c:extLst>
        </c:ser>
        <c:ser>
          <c:idx val="3"/>
          <c:order val="3"/>
          <c:tx>
            <c:strRef>
              <c:f>Лист3!$A$5</c:f>
              <c:strCache>
                <c:ptCount val="1"/>
                <c:pt idx="0">
                  <c:v>Педагогические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Лист3!$B$1:$L$1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Лист3!$B$5:$L$5</c:f>
              <c:numCache>
                <c:formatCode>General</c:formatCode>
                <c:ptCount val="11"/>
                <c:pt idx="0">
                  <c:v>2282</c:v>
                </c:pt>
                <c:pt idx="1">
                  <c:v>2762</c:v>
                </c:pt>
                <c:pt idx="2">
                  <c:v>2137</c:v>
                </c:pt>
                <c:pt idx="3">
                  <c:v>1728</c:v>
                </c:pt>
                <c:pt idx="4">
                  <c:v>2282</c:v>
                </c:pt>
                <c:pt idx="5">
                  <c:v>1832</c:v>
                </c:pt>
                <c:pt idx="6">
                  <c:v>1795</c:v>
                </c:pt>
                <c:pt idx="7">
                  <c:v>1680</c:v>
                </c:pt>
                <c:pt idx="8">
                  <c:v>1295</c:v>
                </c:pt>
                <c:pt idx="9">
                  <c:v>809</c:v>
                </c:pt>
                <c:pt idx="10">
                  <c:v>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AC-416A-8FDB-3202DFD461D4}"/>
            </c:ext>
          </c:extLst>
        </c:ser>
        <c:ser>
          <c:idx val="4"/>
          <c:order val="4"/>
          <c:tx>
            <c:strRef>
              <c:f>Лист3!$A$6</c:f>
              <c:strCache>
                <c:ptCount val="1"/>
                <c:pt idx="0">
                  <c:v>Сельскохозяйственные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Лист3!$B$1:$L$1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Лист3!$B$6:$L$6</c:f>
              <c:numCache>
                <c:formatCode>General</c:formatCode>
                <c:ptCount val="11"/>
                <c:pt idx="0">
                  <c:v>732</c:v>
                </c:pt>
                <c:pt idx="1">
                  <c:v>722</c:v>
                </c:pt>
                <c:pt idx="2">
                  <c:v>701</c:v>
                </c:pt>
                <c:pt idx="3">
                  <c:v>577</c:v>
                </c:pt>
                <c:pt idx="4">
                  <c:v>1091</c:v>
                </c:pt>
                <c:pt idx="5">
                  <c:v>352</c:v>
                </c:pt>
                <c:pt idx="6">
                  <c:v>664</c:v>
                </c:pt>
                <c:pt idx="7">
                  <c:v>570</c:v>
                </c:pt>
                <c:pt idx="8">
                  <c:v>586</c:v>
                </c:pt>
                <c:pt idx="9">
                  <c:v>257</c:v>
                </c:pt>
                <c:pt idx="10">
                  <c:v>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AC-416A-8FDB-3202DFD461D4}"/>
            </c:ext>
          </c:extLst>
        </c:ser>
        <c:ser>
          <c:idx val="5"/>
          <c:order val="5"/>
          <c:tx>
            <c:strRef>
              <c:f>Лист3!$A$7</c:f>
              <c:strCache>
                <c:ptCount val="1"/>
                <c:pt idx="0">
                  <c:v>Технические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Лист3!$B$1:$L$1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Лист3!$B$7:$L$7</c:f>
              <c:numCache>
                <c:formatCode>General</c:formatCode>
                <c:ptCount val="11"/>
                <c:pt idx="0">
                  <c:v>4182</c:v>
                </c:pt>
                <c:pt idx="1">
                  <c:v>4602</c:v>
                </c:pt>
                <c:pt idx="2">
                  <c:v>4092</c:v>
                </c:pt>
                <c:pt idx="3">
                  <c:v>3219</c:v>
                </c:pt>
                <c:pt idx="4">
                  <c:v>4517</c:v>
                </c:pt>
                <c:pt idx="5">
                  <c:v>3918</c:v>
                </c:pt>
                <c:pt idx="6">
                  <c:v>4495</c:v>
                </c:pt>
                <c:pt idx="7">
                  <c:v>4220</c:v>
                </c:pt>
                <c:pt idx="8">
                  <c:v>4644</c:v>
                </c:pt>
                <c:pt idx="9">
                  <c:v>2582</c:v>
                </c:pt>
                <c:pt idx="10">
                  <c:v>2822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4AC-416A-8FDB-3202DFD461D4}"/>
            </c:ext>
          </c:extLst>
        </c:ser>
        <c:ser>
          <c:idx val="6"/>
          <c:order val="6"/>
          <c:tx>
            <c:strRef>
              <c:f>Лист3!$A$8</c:f>
              <c:strCache>
                <c:ptCount val="1"/>
                <c:pt idx="0">
                  <c:v>Физико-математические</c:v>
                </c:pt>
              </c:strCache>
            </c:strRef>
          </c:tx>
          <c:spPr>
            <a:ln w="28575" cap="rnd">
              <a:solidFill>
                <a:schemeClr val="dk1">
                  <a:tint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Лист3!$B$1:$L$1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Лист3!$B$8:$L$8</c:f>
              <c:numCache>
                <c:formatCode>General</c:formatCode>
                <c:ptCount val="11"/>
                <c:pt idx="0">
                  <c:v>1453</c:v>
                </c:pt>
                <c:pt idx="1">
                  <c:v>1671</c:v>
                </c:pt>
                <c:pt idx="2">
                  <c:v>1364</c:v>
                </c:pt>
                <c:pt idx="3">
                  <c:v>1396</c:v>
                </c:pt>
                <c:pt idx="4">
                  <c:v>1540</c:v>
                </c:pt>
                <c:pt idx="5">
                  <c:v>1574</c:v>
                </c:pt>
                <c:pt idx="6">
                  <c:v>1660</c:v>
                </c:pt>
                <c:pt idx="7">
                  <c:v>1378</c:v>
                </c:pt>
                <c:pt idx="8">
                  <c:v>1624</c:v>
                </c:pt>
                <c:pt idx="9">
                  <c:v>1094</c:v>
                </c:pt>
                <c:pt idx="10">
                  <c:v>1068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4AC-416A-8FDB-3202DFD461D4}"/>
            </c:ext>
          </c:extLst>
        </c:ser>
        <c:ser>
          <c:idx val="7"/>
          <c:order val="7"/>
          <c:tx>
            <c:strRef>
              <c:f>Лист3!$A$9</c:f>
              <c:strCache>
                <c:ptCount val="1"/>
                <c:pt idx="0">
                  <c:v>Филологические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Лист3!$B$1:$L$1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Лист3!$B$9:$L$9</c:f>
              <c:numCache>
                <c:formatCode>General</c:formatCode>
                <c:ptCount val="11"/>
                <c:pt idx="0">
                  <c:v>1348</c:v>
                </c:pt>
                <c:pt idx="1">
                  <c:v>1552</c:v>
                </c:pt>
                <c:pt idx="2">
                  <c:v>1441</c:v>
                </c:pt>
                <c:pt idx="3">
                  <c:v>1263</c:v>
                </c:pt>
                <c:pt idx="4">
                  <c:v>1566</c:v>
                </c:pt>
                <c:pt idx="5">
                  <c:v>1326</c:v>
                </c:pt>
                <c:pt idx="6">
                  <c:v>1480</c:v>
                </c:pt>
                <c:pt idx="7">
                  <c:v>1261</c:v>
                </c:pt>
                <c:pt idx="8">
                  <c:v>1190</c:v>
                </c:pt>
                <c:pt idx="9">
                  <c:v>657</c:v>
                </c:pt>
                <c:pt idx="10">
                  <c:v>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4AC-416A-8FDB-3202DFD461D4}"/>
            </c:ext>
          </c:extLst>
        </c:ser>
        <c:ser>
          <c:idx val="8"/>
          <c:order val="8"/>
          <c:tx>
            <c:strRef>
              <c:f>Лист3!$A$10</c:f>
              <c:strCache>
                <c:ptCount val="1"/>
                <c:pt idx="0">
                  <c:v>Химические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Лист3!$B$1:$L$1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Лист3!$B$10:$L$10</c:f>
              <c:numCache>
                <c:formatCode>General</c:formatCode>
                <c:ptCount val="11"/>
                <c:pt idx="0">
                  <c:v>682</c:v>
                </c:pt>
                <c:pt idx="1">
                  <c:v>732</c:v>
                </c:pt>
                <c:pt idx="2">
                  <c:v>686</c:v>
                </c:pt>
                <c:pt idx="3">
                  <c:v>712</c:v>
                </c:pt>
                <c:pt idx="4">
                  <c:v>817</c:v>
                </c:pt>
                <c:pt idx="5">
                  <c:v>730</c:v>
                </c:pt>
                <c:pt idx="6">
                  <c:v>800</c:v>
                </c:pt>
                <c:pt idx="7">
                  <c:v>721</c:v>
                </c:pt>
                <c:pt idx="8">
                  <c:v>879</c:v>
                </c:pt>
                <c:pt idx="9">
                  <c:v>439</c:v>
                </c:pt>
                <c:pt idx="10">
                  <c:v>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4AC-416A-8FDB-3202DFD461D4}"/>
            </c:ext>
          </c:extLst>
        </c:ser>
        <c:ser>
          <c:idx val="9"/>
          <c:order val="9"/>
          <c:tx>
            <c:strRef>
              <c:f>Лист3!$A$11</c:f>
              <c:strCache>
                <c:ptCount val="1"/>
                <c:pt idx="0">
                  <c:v>Экономические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Лист3!$B$1:$L$1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Лист3!$B$11:$L$11</c:f>
              <c:numCache>
                <c:formatCode>General</c:formatCode>
                <c:ptCount val="11"/>
                <c:pt idx="0">
                  <c:v>4620</c:v>
                </c:pt>
                <c:pt idx="1">
                  <c:v>5333</c:v>
                </c:pt>
                <c:pt idx="2">
                  <c:v>4181</c:v>
                </c:pt>
                <c:pt idx="3">
                  <c:v>3490</c:v>
                </c:pt>
                <c:pt idx="4">
                  <c:v>4497</c:v>
                </c:pt>
                <c:pt idx="5">
                  <c:v>3767</c:v>
                </c:pt>
                <c:pt idx="6">
                  <c:v>4079</c:v>
                </c:pt>
                <c:pt idx="7">
                  <c:v>3686</c:v>
                </c:pt>
                <c:pt idx="8">
                  <c:v>3018</c:v>
                </c:pt>
                <c:pt idx="9">
                  <c:v>1460</c:v>
                </c:pt>
                <c:pt idx="10">
                  <c:v>1636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4AC-416A-8FDB-3202DFD461D4}"/>
            </c:ext>
          </c:extLst>
        </c:ser>
        <c:ser>
          <c:idx val="10"/>
          <c:order val="10"/>
          <c:tx>
            <c:strRef>
              <c:f>Лист3!$A$12</c:f>
              <c:strCache>
                <c:ptCount val="1"/>
                <c:pt idx="0">
                  <c:v>Юридические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Лист3!$B$1:$L$1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Лист3!$B$12:$L$12</c:f>
              <c:numCache>
                <c:formatCode>General</c:formatCode>
                <c:ptCount val="11"/>
                <c:pt idx="0">
                  <c:v>1740</c:v>
                </c:pt>
                <c:pt idx="1">
                  <c:v>2054</c:v>
                </c:pt>
                <c:pt idx="2">
                  <c:v>1686</c:v>
                </c:pt>
                <c:pt idx="3">
                  <c:v>1510</c:v>
                </c:pt>
                <c:pt idx="4">
                  <c:v>1620</c:v>
                </c:pt>
                <c:pt idx="5">
                  <c:v>1313</c:v>
                </c:pt>
                <c:pt idx="6">
                  <c:v>1635</c:v>
                </c:pt>
                <c:pt idx="7">
                  <c:v>1157</c:v>
                </c:pt>
                <c:pt idx="8">
                  <c:v>1021</c:v>
                </c:pt>
                <c:pt idx="9">
                  <c:v>674</c:v>
                </c:pt>
                <c:pt idx="10">
                  <c:v>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4AC-416A-8FDB-3202DFD46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681472"/>
        <c:axId val="154330240"/>
      </c:lineChart>
      <c:catAx>
        <c:axId val="16068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330240"/>
        <c:crosses val="autoZero"/>
        <c:auto val="1"/>
        <c:lblAlgn val="ctr"/>
        <c:lblOffset val="100"/>
        <c:noMultiLvlLbl val="0"/>
      </c:catAx>
      <c:valAx>
        <c:axId val="15433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68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7150"/>
          </c:spPr>
          <c:marker>
            <c:symbol val="none"/>
          </c:marker>
          <c:cat>
            <c:numRef>
              <c:f>Лист1!$A$1:$A$9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Лист1!$B$1:$B$9</c:f>
              <c:numCache>
                <c:formatCode>General</c:formatCode>
                <c:ptCount val="9"/>
                <c:pt idx="0">
                  <c:v>19.600000000000001</c:v>
                </c:pt>
                <c:pt idx="1">
                  <c:v>19.399999999999999</c:v>
                </c:pt>
                <c:pt idx="2">
                  <c:v>20</c:v>
                </c:pt>
                <c:pt idx="3">
                  <c:v>19.7</c:v>
                </c:pt>
                <c:pt idx="4">
                  <c:v>19.7</c:v>
                </c:pt>
                <c:pt idx="5">
                  <c:v>19.7</c:v>
                </c:pt>
                <c:pt idx="6">
                  <c:v>19.399999999999999</c:v>
                </c:pt>
                <c:pt idx="7">
                  <c:v>17.3</c:v>
                </c:pt>
                <c:pt idx="8">
                  <c:v>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D3-524D-9A93-AE4A2D1865E2}"/>
            </c:ext>
          </c:extLst>
        </c:ser>
        <c:ser>
          <c:idx val="1"/>
          <c:order val="1"/>
          <c:spPr>
            <a:ln w="57150"/>
          </c:spPr>
          <c:marker>
            <c:symbol val="none"/>
          </c:marker>
          <c:cat>
            <c:numRef>
              <c:f>Лист1!$A$1:$A$9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Лист1!$C$1:$C$9</c:f>
              <c:numCache>
                <c:formatCode>General</c:formatCode>
                <c:ptCount val="9"/>
                <c:pt idx="0">
                  <c:v>16.899999999999999</c:v>
                </c:pt>
                <c:pt idx="1">
                  <c:v>13.9</c:v>
                </c:pt>
                <c:pt idx="2">
                  <c:v>13.9</c:v>
                </c:pt>
                <c:pt idx="3">
                  <c:v>14.5</c:v>
                </c:pt>
                <c:pt idx="4">
                  <c:v>13.9</c:v>
                </c:pt>
                <c:pt idx="5">
                  <c:v>15.7</c:v>
                </c:pt>
                <c:pt idx="6">
                  <c:v>15.6</c:v>
                </c:pt>
                <c:pt idx="7">
                  <c:v>13.3</c:v>
                </c:pt>
                <c:pt idx="8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D3-524D-9A93-AE4A2D186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605184"/>
        <c:axId val="116251392"/>
      </c:lineChart>
      <c:catAx>
        <c:axId val="16060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251392"/>
        <c:crosses val="autoZero"/>
        <c:auto val="1"/>
        <c:lblAlgn val="ctr"/>
        <c:lblOffset val="100"/>
        <c:noMultiLvlLbl val="0"/>
      </c:catAx>
      <c:valAx>
        <c:axId val="11625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60605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0.19184</cdr:x>
      <cdr:y>0.06333</cdr:y>
    </cdr:from>
    <cdr:to>
      <cdr:x>0.19335</cdr:x>
      <cdr:y>0.71093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5AA043B3-8AF4-824B-BD3E-0E66A94CBD0F}"/>
            </a:ext>
          </a:extLst>
        </cdr:cNvPr>
        <cdr:cNvCxnSpPr/>
      </cdr:nvCxnSpPr>
      <cdr:spPr>
        <a:xfrm xmlns:a="http://schemas.openxmlformats.org/drawingml/2006/main">
          <a:off x="1209676" y="295275"/>
          <a:ext cx="9525" cy="30194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0.27492</cdr:x>
      <cdr:y>0.06129</cdr:y>
    </cdr:from>
    <cdr:to>
      <cdr:x>0.27644</cdr:x>
      <cdr:y>0.71093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id="{778E2543-D1A2-CA46-AD1D-68D026A40A86}"/>
            </a:ext>
          </a:extLst>
        </cdr:cNvPr>
        <cdr:cNvCxnSpPr/>
      </cdr:nvCxnSpPr>
      <cdr:spPr>
        <a:xfrm xmlns:a="http://schemas.openxmlformats.org/drawingml/2006/main">
          <a:off x="1733551" y="285750"/>
          <a:ext cx="9525" cy="30289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0.76888</cdr:x>
      <cdr:y>0.06537</cdr:y>
    </cdr:from>
    <cdr:to>
      <cdr:x>0.77039</cdr:x>
      <cdr:y>0.72319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:a16="http://schemas.microsoft.com/office/drawing/2014/main" id="{DE84EEFF-1802-C045-9DF6-53A0B0B84709}"/>
            </a:ext>
          </a:extLst>
        </cdr:cNvPr>
        <cdr:cNvCxnSpPr/>
      </cdr:nvCxnSpPr>
      <cdr:spPr>
        <a:xfrm xmlns:a="http://schemas.openxmlformats.org/drawingml/2006/main">
          <a:off x="4848226" y="304800"/>
          <a:ext cx="9525" cy="30670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0.60272</cdr:x>
      <cdr:y>0.06742</cdr:y>
    </cdr:from>
    <cdr:to>
      <cdr:x>0.61178</cdr:x>
      <cdr:y>0.72114</cdr:y>
    </cdr:to>
    <cdr:cxnSp macro="">
      <cdr:nvCxnSpPr>
        <cdr:cNvPr id="14" name="Прямая соединительная линия 13">
          <a:extLst xmlns:a="http://schemas.openxmlformats.org/drawingml/2006/main">
            <a:ext uri="{FF2B5EF4-FFF2-40B4-BE49-F238E27FC236}">
              <a16:creationId xmlns:a16="http://schemas.microsoft.com/office/drawing/2014/main" id="{B56E9A71-57EE-A149-8277-9D16FD8413DA}"/>
            </a:ext>
          </a:extLst>
        </cdr:cNvPr>
        <cdr:cNvCxnSpPr/>
      </cdr:nvCxnSpPr>
      <cdr:spPr>
        <a:xfrm xmlns:a="http://schemas.openxmlformats.org/drawingml/2006/main" flipH="1">
          <a:off x="3800476" y="314325"/>
          <a:ext cx="57152" cy="30480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0.06042</cdr:x>
      <cdr:y>0.04494</cdr:y>
    </cdr:from>
    <cdr:to>
      <cdr:x>0.16918</cdr:x>
      <cdr:y>0.16547</cdr:y>
    </cdr:to>
    <cdr:sp macro="" textlink="">
      <cdr:nvSpPr>
        <cdr:cNvPr id="18" name="Прямоугольная выноска 17"/>
        <cdr:cNvSpPr/>
      </cdr:nvSpPr>
      <cdr:spPr>
        <a:xfrm xmlns:a="http://schemas.openxmlformats.org/drawingml/2006/main">
          <a:off x="381002" y="209550"/>
          <a:ext cx="685800" cy="561975"/>
        </a:xfrm>
        <a:prstGeom xmlns:a="http://schemas.openxmlformats.org/drawingml/2006/main" prst="wedgeRectCallout">
          <a:avLst>
            <a:gd name="adj1" fmla="val 72294"/>
            <a:gd name="adj2" fmla="val 91314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0.29456</cdr:x>
      <cdr:y>0.1144</cdr:y>
    </cdr:from>
    <cdr:to>
      <cdr:x>0.40483</cdr:x>
      <cdr:y>0.23085</cdr:y>
    </cdr:to>
    <cdr:sp macro="" textlink="">
      <cdr:nvSpPr>
        <cdr:cNvPr id="19" name="Прямоугольная выноска 18"/>
        <cdr:cNvSpPr/>
      </cdr:nvSpPr>
      <cdr:spPr>
        <a:xfrm xmlns:a="http://schemas.openxmlformats.org/drawingml/2006/main">
          <a:off x="1857376" y="533400"/>
          <a:ext cx="695325" cy="542925"/>
        </a:xfrm>
        <a:prstGeom xmlns:a="http://schemas.openxmlformats.org/drawingml/2006/main" prst="wedgeRectCallout">
          <a:avLst>
            <a:gd name="adj1" fmla="val -65163"/>
            <a:gd name="adj2" fmla="val 94079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0.48338</cdr:x>
      <cdr:y>0.08989</cdr:y>
    </cdr:from>
    <cdr:to>
      <cdr:x>0.59668</cdr:x>
      <cdr:y>0.17773</cdr:y>
    </cdr:to>
    <cdr:sp macro="" textlink="">
      <cdr:nvSpPr>
        <cdr:cNvPr id="20" name="Прямоугольная выноска 19"/>
        <cdr:cNvSpPr/>
      </cdr:nvSpPr>
      <cdr:spPr>
        <a:xfrm xmlns:a="http://schemas.openxmlformats.org/drawingml/2006/main">
          <a:off x="3048001" y="419100"/>
          <a:ext cx="714375" cy="409575"/>
        </a:xfrm>
        <a:prstGeom xmlns:a="http://schemas.openxmlformats.org/drawingml/2006/main" prst="wedgeRectCallout">
          <a:avLst>
            <a:gd name="adj1" fmla="val 65834"/>
            <a:gd name="adj2" fmla="val 109012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0.80211</cdr:x>
      <cdr:y>0.07967</cdr:y>
    </cdr:from>
    <cdr:to>
      <cdr:x>0.94713</cdr:x>
      <cdr:y>0.19408</cdr:y>
    </cdr:to>
    <cdr:sp macro="" textlink="">
      <cdr:nvSpPr>
        <cdr:cNvPr id="21" name="Прямоугольная выноска 20"/>
        <cdr:cNvSpPr/>
      </cdr:nvSpPr>
      <cdr:spPr>
        <a:xfrm xmlns:a="http://schemas.openxmlformats.org/drawingml/2006/main">
          <a:off x="5057776" y="371475"/>
          <a:ext cx="914400" cy="533400"/>
        </a:xfrm>
        <a:prstGeom xmlns:a="http://schemas.openxmlformats.org/drawingml/2006/main" prst="wedgeRectCallout">
          <a:avLst>
            <a:gd name="adj1" fmla="val -70833"/>
            <a:gd name="adj2" fmla="val 87500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0.04834</cdr:x>
      <cdr:y>0.05516</cdr:y>
    </cdr:from>
    <cdr:to>
      <cdr:x>0.1858</cdr:x>
      <cdr:y>0.16343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04801" y="257175"/>
          <a:ext cx="86677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800"/>
            <a:t>Положение о присуждении - 2006</a:t>
          </a:r>
          <a:r>
            <a:rPr lang="ru-RU" sz="800" baseline="0"/>
            <a:t> </a:t>
          </a:r>
          <a:endParaRPr lang="ru-RU" sz="800"/>
        </a:p>
      </cdr:txBody>
    </cdr:sp>
  </cdr:relSizeAnchor>
  <cdr:relSizeAnchor xmlns:cdr="http://schemas.openxmlformats.org/drawingml/2006/chartDrawing">
    <cdr:from>
      <cdr:x>0.80715</cdr:x>
      <cdr:y>0.08444</cdr:y>
    </cdr:from>
    <cdr:to>
      <cdr:x>0.94461</cdr:x>
      <cdr:y>0.19271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5089525" y="393700"/>
          <a:ext cx="86677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/>
            <a:t>Положение о присуждении - 2013</a:t>
          </a:r>
        </a:p>
      </cdr:txBody>
    </cdr:sp>
  </cdr:relSizeAnchor>
  <cdr:relSizeAnchor xmlns:cdr="http://schemas.openxmlformats.org/drawingml/2006/chartDrawing">
    <cdr:from>
      <cdr:x>0.28298</cdr:x>
      <cdr:y>0.11917</cdr:y>
    </cdr:from>
    <cdr:to>
      <cdr:x>0.42044</cdr:x>
      <cdr:y>0.22744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1784350" y="555625"/>
          <a:ext cx="86677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/>
            <a:t>Положение о Совете</a:t>
          </a:r>
          <a:r>
            <a:rPr lang="ru-RU" sz="800" baseline="0"/>
            <a:t> </a:t>
          </a:r>
          <a:r>
            <a:rPr lang="ru-RU" sz="800"/>
            <a:t> - 2007</a:t>
          </a:r>
          <a:r>
            <a:rPr lang="ru-RU" sz="800" baseline="0"/>
            <a:t> </a:t>
          </a:r>
          <a:endParaRPr lang="ru-RU" sz="800"/>
        </a:p>
      </cdr:txBody>
    </cdr:sp>
  </cdr:relSizeAnchor>
  <cdr:relSizeAnchor xmlns:cdr="http://schemas.openxmlformats.org/drawingml/2006/chartDrawing">
    <cdr:from>
      <cdr:x>0.47029</cdr:x>
      <cdr:y>0.0967</cdr:y>
    </cdr:from>
    <cdr:to>
      <cdr:x>0.60775</cdr:x>
      <cdr:y>0.20497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2965450" y="450850"/>
          <a:ext cx="86677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/>
            <a:t>Положение о Совете</a:t>
          </a:r>
          <a:r>
            <a:rPr lang="ru-RU" sz="800" baseline="0"/>
            <a:t> </a:t>
          </a:r>
          <a:r>
            <a:rPr lang="ru-RU" sz="800"/>
            <a:t> - 2011</a:t>
          </a:r>
          <a:r>
            <a:rPr lang="ru-RU" sz="800" baseline="0"/>
            <a:t> </a:t>
          </a:r>
          <a:endParaRPr lang="ru-RU" sz="8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FB2F-48C3-41E4-8401-FFFF50AD1C32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54227-2E51-4950-AB9D-6914B162E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9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54227-2E51-4950-AB9D-6914B162EE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8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DD7C-2DCE-40AE-A26F-0B63046F8C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2C7-4A92-4C62-9449-312FD790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67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DD7C-2DCE-40AE-A26F-0B63046F8C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2C7-4A92-4C62-9449-312FD790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9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DD7C-2DCE-40AE-A26F-0B63046F8C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2C7-4A92-4C62-9449-312FD790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6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DD7C-2DCE-40AE-A26F-0B63046F8C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2C7-4A92-4C62-9449-312FD790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4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DD7C-2DCE-40AE-A26F-0B63046F8C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2C7-4A92-4C62-9449-312FD790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9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DD7C-2DCE-40AE-A26F-0B63046F8C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2C7-4A92-4C62-9449-312FD790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7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DD7C-2DCE-40AE-A26F-0B63046F8C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2C7-4A92-4C62-9449-312FD790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61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DD7C-2DCE-40AE-A26F-0B63046F8C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2C7-4A92-4C62-9449-312FD790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1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DD7C-2DCE-40AE-A26F-0B63046F8C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2C7-4A92-4C62-9449-312FD790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3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DD7C-2DCE-40AE-A26F-0B63046F8C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2C7-4A92-4C62-9449-312FD790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2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DD7C-2DCE-40AE-A26F-0B63046F8C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2C7-4A92-4C62-9449-312FD790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1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0DD7C-2DCE-40AE-A26F-0B63046F8C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1A2C7-4A92-4C62-9449-312FD790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6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ierarhiya-distsiplin-i-ustroystvo-mezhdistsiplinarnyh-svyazey-v-rossii-2006-2016-analiz-korpusa-doktorskih-dissertatsiy" TargetMode="External"/><Relationship Id="rId2" Type="http://schemas.openxmlformats.org/officeDocument/2006/relationships/hyperlink" Target="https://mirros.hse.ru/article/view/10694/1211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ociologica.hse.ru/data/2020/03/30/1552700631/SocOboz_19_1_106-138_Sokolov.pdf" TargetMode="External"/><Relationship Id="rId4" Type="http://schemas.openxmlformats.org/officeDocument/2006/relationships/hyperlink" Target="http://ciase.ru/wp-content/uploads/2019/12/regul-final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Эволюция диссертационной индустрии в России, 2005-2016: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Катерина Губа</a:t>
            </a:r>
          </a:p>
          <a:p>
            <a:pPr algn="r"/>
            <a:r>
              <a:rPr lang="ru-RU" dirty="0"/>
              <a:t>Михаил Соколов</a:t>
            </a:r>
          </a:p>
          <a:p>
            <a:pPr algn="r"/>
            <a:r>
              <a:rPr lang="ru-RU" dirty="0"/>
              <a:t>ЕУСПб</a:t>
            </a:r>
          </a:p>
        </p:txBody>
      </p:sp>
      <p:pic>
        <p:nvPicPr>
          <p:cNvPr id="1026" name="Picture 2" descr="Center for Institutional Analysis of Science &amp; Education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8" y="188640"/>
            <a:ext cx="7759869" cy="135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0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6476"/>
            <a:ext cx="8229600" cy="1143000"/>
          </a:xfrm>
        </p:spPr>
        <p:txBody>
          <a:bodyPr/>
          <a:lstStyle/>
          <a:p>
            <a:r>
              <a:rPr lang="ru-RU" dirty="0">
                <a:latin typeface="Avenir Next Cyr" panose="020B0503020202020204" pitchFamily="34" charset="0"/>
              </a:rPr>
              <a:t>ДИНАМИКА ЗАЩИТ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154754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982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/>
              <a:t>РАСПРЕДЕЛЕНИЕ ЗАЩИТ ПО ОБЛАСТЯМ НАУК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103230"/>
              </p:ext>
            </p:extLst>
          </p:nvPr>
        </p:nvGraphicFramePr>
        <p:xfrm>
          <a:off x="395535" y="877336"/>
          <a:ext cx="8640961" cy="5511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0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Области наук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2006/2008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2013/2015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2006/2015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Биологические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-18,8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-46,7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-48</a:t>
                      </a:r>
                      <a:r>
                        <a:rPr lang="en-US" sz="2200">
                          <a:effectLst/>
                        </a:rPr>
                        <a:t>,0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Исторические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-39,5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-33,8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-57,6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Медицинские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-14,9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-31,5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-41,2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Педагогические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-37,4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-25,6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-65,1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Сельскохозяйственные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-20,1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-43,2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-53,6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Технические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-30,1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-39,2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-38,7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Физико-математические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-16,5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-34,2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-36,1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Филологические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-18,6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-32,9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-48,5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Химические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-2,7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-43,0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-31,6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Экономические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-34,6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-45,8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-69,3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Юридические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-26,5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-30,7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-65,5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81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ДИНАМИКА ПО ЛОКАЛЬНОСТЯМ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978647"/>
              </p:ext>
            </p:extLst>
          </p:nvPr>
        </p:nvGraphicFramePr>
        <p:xfrm>
          <a:off x="539553" y="1412769"/>
          <a:ext cx="8208912" cy="5256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6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Округ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2011-2012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2014-2015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Центральный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21578 (45%)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11232 (43%)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Северо-Западный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5847 (12%)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3697 (14%)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Южный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3465 (7%)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1873 (7%)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Северо-Кавказский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1739 (4%)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686 (3%)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Приволжский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7573 (16%)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4016 (15%)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Уральский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2423 (5%)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1376 (5%)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Сибирский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4880 (10%)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2934 (11%)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Дальневосточный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851 (2%)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342 (1%)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Всего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48356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26156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00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РАСПРЕДЕЛЕНИЕ ДОКТОРСКИХ ЗАЩИТ ПО ТИПАМ ОРГАНИЗАЦИЙ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980349"/>
              </p:ext>
            </p:extLst>
          </p:nvPr>
        </p:nvGraphicFramePr>
        <p:xfrm>
          <a:off x="1043608" y="1844826"/>
          <a:ext cx="7416824" cy="4032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Организации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2011-2012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2014-2015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Институты РАН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606 (11,4%)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382 (12,5%)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Университеты «5-100»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744 (14%)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466 (15,2%)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Все прочие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3972 (74,6%)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2219 (72,4%)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Всего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5322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3067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54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СТАЛИ ЛИ ДИССЕРТАЦИИ В СРЕДНЕМ ЛУЧШЕ? СРЕДНЯЯ (СИНЯЯ) И МЕДИАННАЯ (КРАСНАЯ) ДОЛИ НЕКОРРЕКТНЫХ ЗАИМСТВОВАНИЙ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6062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325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ПОЧЕМУ ТАК?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328592"/>
          </a:xfrm>
        </p:spPr>
        <p:txBody>
          <a:bodyPr>
            <a:noAutofit/>
          </a:bodyPr>
          <a:lstStyle/>
          <a:p>
            <a:r>
              <a:rPr lang="ru-RU" sz="2000" i="1" dirty="0"/>
              <a:t>оппонентов не найти, оппоненты, во-первых, стали бояться. Это не очень выгодно стало участвовать во всех этих процедурах, поскольку {они} сами могут попасть в черный список в случае чего… боязнь там вляпаться в какие-то коррупционные, может быть там, да, связи, … поэтому отказов стало очень много, особенно по докторским. Когда ищешь оппонентов на докторскую, бывает очень трудно уложиться в этот 4-месячный как раз срок рассмотрения диссертации, иногда там просили даже забрать заявление самого соискателя для того, чтобы по-новому через какое-то время запустить этот процесс. Чаще всего, это было связано как раз с проблемой с оппонентами. Причем, почему это еще замкнутый круг - потому что … требования к оппонентам тоже повышаются, … человек должен работать желательно, да, и по крайней мере иметь публикацию в рамках этой специальности. А докторские диссертации, так как они концептуальны, многие там действительно новизной обладают, то подобрать специалиста по той теме, по которой пишется докторская, фактически в узком поле нашей науки становится всё сложнее и сложнее..</a:t>
            </a:r>
            <a:r>
              <a:rPr lang="ru-RU" sz="2000" dirty="0"/>
              <a:t> (секретарь </a:t>
            </a:r>
            <a:r>
              <a:rPr lang="ru-RU" sz="2000" dirty="0" err="1"/>
              <a:t>диссовета</a:t>
            </a:r>
            <a:r>
              <a:rPr lang="ru-R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9528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venir Next Cyr" panose="020B0503020202020204" pitchFamily="34" charset="0"/>
              </a:rPr>
              <a:t>ПРЯМОЙ ТЕСТ ТЕОРИИ ОТКАТА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ms\Desktop\Документы\ТЕКУЩИЕ ДЕЛА\ACADEMIC WORLD\Диссертации\Сетвые исследования\Звезды_русского_плагиа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4328"/>
            <a:ext cx="8352928" cy="53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9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ЕСТЬ ЛИ СВЯЗЬ МЕЖДУ ИНТЕРАКТИВНОЙ ЗАМКНУТОСТЬЮ И УРОВНЕМ ДИССЕРТАЦИЙ?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809764"/>
              </p:ext>
            </p:extLst>
          </p:nvPr>
        </p:nvGraphicFramePr>
        <p:xfrm>
          <a:off x="611560" y="2060849"/>
          <a:ext cx="7992888" cy="40878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5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заимствования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Брокерство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Исходящие связи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Кластеризация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Доля заимствования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1,000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-,113</a:t>
                      </a:r>
                      <a:r>
                        <a:rPr lang="ru-RU" sz="2400" baseline="30000">
                          <a:effectLst/>
                        </a:rPr>
                        <a:t>**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,077</a:t>
                      </a:r>
                      <a:r>
                        <a:rPr lang="ru-RU" sz="2400" baseline="30000">
                          <a:effectLst/>
                        </a:rPr>
                        <a:t>*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,091</a:t>
                      </a:r>
                      <a:r>
                        <a:rPr lang="ru-RU" sz="2400" baseline="30000">
                          <a:effectLst/>
                        </a:rPr>
                        <a:t>**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Брокерство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1,000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-,034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-,058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Исходящие связи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1,000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,354</a:t>
                      </a:r>
                      <a:r>
                        <a:rPr lang="ru-RU" sz="2400" baseline="30000">
                          <a:effectLst/>
                        </a:rPr>
                        <a:t>***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Кластеризация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1,000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834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venir Next Cyr" panose="020B0503020202020204" pitchFamily="34" charset="0"/>
              </a:rPr>
              <a:t>ЕЩЕ НЕПРЕДВИДЕННЫЕ ПОСЛЕДСТВИЯ: ТРАНСФОРМАЦИИ МЕЖДИСЦИПЛИНАРНЫХ СВЯЗЕЙ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63481" y="1844824"/>
            <a:ext cx="4788024" cy="453650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Avenir Next Cyr" panose="020B0503020202020204" pitchFamily="34" charset="0"/>
              </a:rPr>
              <a:t>В 2006-2010 годах по сравнению с предыдущим пятилетием число междисциплинарных защит (специальность оппонента не соответствует специальности диссертанта) в естественных науках выросло на 3-5%</a:t>
            </a:r>
          </a:p>
          <a:p>
            <a:endParaRPr lang="ru-RU" dirty="0">
              <a:latin typeface="Avenir Next Cyr" panose="020B0503020202020204" pitchFamily="34" charset="0"/>
            </a:endParaRPr>
          </a:p>
          <a:p>
            <a:r>
              <a:rPr lang="ru-RU" dirty="0">
                <a:latin typeface="Avenir Next Cyr" panose="020B0503020202020204" pitchFamily="34" charset="0"/>
              </a:rPr>
              <a:t>А в социальных – сократилось на тот же объем, причем даже без учета «новых» дисциплин</a:t>
            </a:r>
          </a:p>
        </p:txBody>
      </p:sp>
      <p:pic>
        <p:nvPicPr>
          <p:cNvPr id="7170" name="Picture 2" descr="C:\Users\ms\Desktop\Документы\ТЕКУЩИЕ ДЕЛА\ACADEMIC WORLD\Диссертации\Связи дисциплин Маша\Disser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13995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23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стоит основывать институциональный дизайн на непроверенной теории. Она может оказаться неверной, даже если интуитивно убедительна</a:t>
            </a:r>
          </a:p>
          <a:p>
            <a:r>
              <a:rPr lang="ru-RU" dirty="0"/>
              <a:t>Не стоит полагаться на трафареты, если без них можно обойтись.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76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РОССИЙСКИЙ ЭКСПЕРИМЕНТ СО СТЕПЕНЯМИ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Положения о присуждении ученых степеней (2002; 2006; 2011; 2014; 2016)</a:t>
            </a:r>
          </a:p>
          <a:p>
            <a:r>
              <a:rPr lang="ru-RU" dirty="0"/>
              <a:t>Положения о диссертационном совете (2000; 2007; 2011; 2014; 2017)</a:t>
            </a:r>
          </a:p>
          <a:p>
            <a:r>
              <a:rPr lang="ru-RU" dirty="0"/>
              <a:t>Положения о ВАК (2000; 2002; 2006; 2011; 2013)</a:t>
            </a:r>
          </a:p>
          <a:p>
            <a:r>
              <a:rPr lang="ru-RU" dirty="0"/>
              <a:t>Положения об экспертном совете ВАК (2006; 2013)</a:t>
            </a:r>
          </a:p>
        </p:txBody>
      </p:sp>
    </p:spTree>
    <p:extLst>
      <p:ext uri="{BB962C8B-B14F-4D97-AF65-F5344CB8AC3E}">
        <p14:creationId xmlns:p14="http://schemas.microsoft.com/office/powerpoint/2010/main" val="596129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Макеева, А. А., </a:t>
            </a:r>
            <a:r>
              <a:rPr lang="ru-RU" dirty="0" err="1"/>
              <a:t>Цивинская</a:t>
            </a:r>
            <a:r>
              <a:rPr lang="ru-RU" dirty="0"/>
              <a:t>, А. О., Соколов, М. М., Соколова, Н. А., &amp; Губа, К. С. (2020). Некорректные заимствования в российских докторских диссертациях: сколько, где и у кого?. </a:t>
            </a:r>
            <a:r>
              <a:rPr lang="ru-RU" i="1" dirty="0"/>
              <a:t>Мир России</a:t>
            </a:r>
            <a:r>
              <a:rPr lang="ru-RU" dirty="0"/>
              <a:t>, </a:t>
            </a:r>
            <a:r>
              <a:rPr lang="ru-RU" i="1" dirty="0"/>
              <a:t>29</a:t>
            </a:r>
            <a:r>
              <a:rPr lang="ru-RU" dirty="0"/>
              <a:t>(2), 27-48. </a:t>
            </a:r>
            <a:r>
              <a:rPr lang="ru-RU" u="sng" dirty="0">
                <a:hlinkClick r:id="rId2"/>
              </a:rPr>
              <a:t>https://mirros.hse.ru/article/view/10694/12113</a:t>
            </a:r>
            <a:r>
              <a:rPr lang="ru-RU" dirty="0"/>
              <a:t> </a:t>
            </a:r>
          </a:p>
          <a:p>
            <a:r>
              <a:rPr lang="ru-RU" dirty="0"/>
              <a:t>Сафонова, М. М., &amp; Соколов М. М. (2016). Иерархия дисциплин и устройство междисциплинарных связей в России, 2006-2016: анализ корпуса докторских диссертаций. </a:t>
            </a:r>
            <a:r>
              <a:rPr lang="ru-RU" i="1" dirty="0"/>
              <a:t>Социология науки и технологий</a:t>
            </a:r>
            <a:r>
              <a:rPr lang="ru-RU" dirty="0"/>
              <a:t>, 7 (4), 86-105. </a:t>
            </a:r>
            <a:r>
              <a:rPr lang="ru-RU" u="sng" dirty="0">
                <a:hlinkClick r:id="rId3"/>
              </a:rPr>
              <a:t>https://cyberleninka.ru/article/n/ierarhiya-distsiplin-i-ustroystvo-mezhdistsiplinarnyh-svyazey-v-rossii-2006-2016-analiz-korpusa-doktorskih-dissertatsiy</a:t>
            </a:r>
            <a:r>
              <a:rPr lang="ru-RU" dirty="0"/>
              <a:t> </a:t>
            </a:r>
          </a:p>
          <a:p>
            <a:r>
              <a:rPr lang="ru-RU" dirty="0"/>
              <a:t>Губа К., Соколов М., Соколова Н. (2019) </a:t>
            </a:r>
            <a:r>
              <a:rPr lang="ru-RU" i="1" dirty="0"/>
              <a:t>Реформа диссертационной индустрии в России</a:t>
            </a:r>
            <a:r>
              <a:rPr lang="ru-RU" dirty="0"/>
              <a:t>. СПб: ЦИАНО </a:t>
            </a:r>
            <a:r>
              <a:rPr lang="ru-RU" u="sng" dirty="0">
                <a:hlinkClick r:id="rId4"/>
              </a:rPr>
              <a:t>http://ciase.ru/wp-content/uploads/2019/12/regul-final.pdf</a:t>
            </a:r>
            <a:r>
              <a:rPr lang="ru-RU" dirty="0"/>
              <a:t> </a:t>
            </a:r>
          </a:p>
          <a:p>
            <a:r>
              <a:rPr lang="ru-RU" dirty="0"/>
              <a:t>Соколов М. (2020) Социология подозрительности. Теория рекомендательных отношений с примерами из академической жизни. </a:t>
            </a:r>
            <a:r>
              <a:rPr lang="ru-RU" i="1" dirty="0"/>
              <a:t>Социологическое обозрение,</a:t>
            </a:r>
            <a:r>
              <a:rPr lang="ru-RU" dirty="0"/>
              <a:t> 1:52-84</a:t>
            </a:r>
          </a:p>
          <a:p>
            <a:r>
              <a:rPr lang="ru-RU" u="sng" dirty="0">
                <a:hlinkClick r:id="rId5"/>
              </a:rPr>
              <a:t>https://sociologica.hse.ru/data/2020/03/30/1552700631/SocOboz_19_1_106-138_Sokolov.pdf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46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ИНСТИТУЦИОНАЛЬНЫЕ ТРАФАРЕТЫ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Организации и индивиды воспроизводят легитимные образцы </a:t>
            </a:r>
            <a:r>
              <a:rPr lang="en-US" dirty="0"/>
              <a:t>(</a:t>
            </a:r>
            <a:r>
              <a:rPr lang="ru-RU" dirty="0" err="1"/>
              <a:t>М</a:t>
            </a:r>
            <a:r>
              <a:rPr lang="en-US" dirty="0" err="1"/>
              <a:t>eyer</a:t>
            </a:r>
            <a:r>
              <a:rPr lang="en-US" dirty="0"/>
              <a:t> and Rowan, 1977</a:t>
            </a:r>
            <a:r>
              <a:rPr lang="ru-RU" dirty="0"/>
              <a:t>; </a:t>
            </a:r>
            <a:r>
              <a:rPr lang="en-US" dirty="0"/>
              <a:t>DiMaggio and Powell, 1983)</a:t>
            </a:r>
            <a:endParaRPr lang="ru-RU" dirty="0"/>
          </a:p>
          <a:p>
            <a:r>
              <a:rPr lang="ru-RU" dirty="0"/>
              <a:t>Принудительный изоморфизм  требует легитимности действий контролера</a:t>
            </a:r>
          </a:p>
          <a:p>
            <a:r>
              <a:rPr lang="ru-RU" dirty="0"/>
              <a:t>Легитимность действий контролера в бюрократии предполагает опору на независимо верифицируемые критерии</a:t>
            </a:r>
            <a:r>
              <a:rPr lang="en-US" dirty="0"/>
              <a:t> (Porter, 1996)</a:t>
            </a:r>
            <a:endParaRPr lang="ru-RU" dirty="0"/>
          </a:p>
          <a:p>
            <a:r>
              <a:rPr lang="ru-RU" dirty="0"/>
              <a:t>Поскольку верифицируемые критерии редко точно характеризуют то свойство, которое придает легитимность, ставка переносится на их множественность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82201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«ТЕОРИЯ ОТКАТА»: ОБЫДЕННАЯ СОЦИОЛОГИЯ ПОДОЗРЕНИЯ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Любого рода возможность рекомендовать другого (например, присуждая степень) может привести к сговору, когда </a:t>
            </a:r>
            <a:r>
              <a:rPr lang="ru-RU" dirty="0" err="1"/>
              <a:t>рекомендатель</a:t>
            </a:r>
            <a:r>
              <a:rPr lang="ru-RU" dirty="0"/>
              <a:t> завышает ценность услуг рекомендуемого в обмен на вознаграждение с его стороны</a:t>
            </a:r>
          </a:p>
          <a:p>
            <a:r>
              <a:rPr lang="ru-RU" dirty="0"/>
              <a:t>Поэтому полагаться можно на академического </a:t>
            </a:r>
            <a:r>
              <a:rPr lang="ru-RU" dirty="0" err="1"/>
              <a:t>рекомендателя</a:t>
            </a:r>
            <a:r>
              <a:rPr lang="ru-RU" dirty="0"/>
              <a:t> можно, если:</a:t>
            </a:r>
          </a:p>
          <a:p>
            <a:pPr lvl="1"/>
            <a:r>
              <a:rPr lang="ru-RU" dirty="0" err="1"/>
              <a:t>Рекомендатель</a:t>
            </a:r>
            <a:r>
              <a:rPr lang="ru-RU" dirty="0"/>
              <a:t> действует строго в области своей компетенции</a:t>
            </a:r>
          </a:p>
          <a:p>
            <a:pPr lvl="1"/>
            <a:r>
              <a:rPr lang="ru-RU" dirty="0" err="1"/>
              <a:t>Рекомендатель</a:t>
            </a:r>
            <a:r>
              <a:rPr lang="ru-RU" dirty="0"/>
              <a:t> не связан с рекомендуемым сильными отношениями</a:t>
            </a:r>
          </a:p>
          <a:p>
            <a:pPr lvl="1"/>
            <a:r>
              <a:rPr lang="ru-RU" dirty="0" err="1"/>
              <a:t>Рекомендателей</a:t>
            </a:r>
            <a:r>
              <a:rPr lang="ru-RU" dirty="0"/>
              <a:t> много</a:t>
            </a:r>
          </a:p>
          <a:p>
            <a:pPr lvl="1"/>
            <a:r>
              <a:rPr lang="ru-RU" dirty="0" err="1"/>
              <a:t>Рекомендатели</a:t>
            </a:r>
            <a:r>
              <a:rPr lang="ru-RU" dirty="0"/>
              <a:t> несут личные потери из-за некачественных рекомендаций</a:t>
            </a:r>
          </a:p>
        </p:txBody>
      </p:sp>
    </p:spTree>
    <p:extLst>
      <p:ext uri="{BB962C8B-B14F-4D97-AF65-F5344CB8AC3E}">
        <p14:creationId xmlns:p14="http://schemas.microsoft.com/office/powerpoint/2010/main" val="247906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ДЕЛАЛИ РЕФОРМЫ СИСТЕМЫ СТЕПЕНЕЙ?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Увеличивали число членов </a:t>
            </a:r>
            <a:r>
              <a:rPr lang="ru-RU" dirty="0" err="1"/>
              <a:t>диссоветов</a:t>
            </a:r>
            <a:r>
              <a:rPr lang="ru-RU" dirty="0"/>
              <a:t>, вводили новые требования к ним и сокращали число советов, в которых может состоять один ученый;</a:t>
            </a:r>
          </a:p>
          <a:p>
            <a:r>
              <a:rPr lang="ru-RU" dirty="0"/>
              <a:t>Ограничивали связи между диссертантом, руководителем, оппонентом и ведущей организацией;</a:t>
            </a:r>
          </a:p>
          <a:p>
            <a:r>
              <a:rPr lang="ru-RU" dirty="0"/>
              <a:t>Требовали публикаций в рецензируемых журналах (и вводили требования к этим журналам)</a:t>
            </a:r>
          </a:p>
          <a:p>
            <a:r>
              <a:rPr lang="ru-RU" dirty="0"/>
              <a:t>Внедряли иные формы публичности: размещение в Интернете, видеотрансляция защиты</a:t>
            </a:r>
          </a:p>
        </p:txBody>
      </p:sp>
    </p:spTree>
    <p:extLst>
      <p:ext uri="{BB962C8B-B14F-4D97-AF65-F5344CB8AC3E}">
        <p14:creationId xmlns:p14="http://schemas.microsoft.com/office/powerpoint/2010/main" val="247280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Будем вдвое сокращать количество диссертационных советов (сейчас их где-то 3300). Для начала мы строже подойдем к отбору организаций, в которых эти </a:t>
            </a:r>
            <a:r>
              <a:rPr lang="ru-RU" i="1" dirty="0" err="1"/>
              <a:t>диссоветы</a:t>
            </a:r>
            <a:r>
              <a:rPr lang="ru-RU" i="1" dirty="0"/>
              <a:t> могут быть созданы. Скажем, можно оставить </a:t>
            </a:r>
            <a:r>
              <a:rPr lang="ru-RU" i="1" dirty="0" err="1"/>
              <a:t>диссоветы</a:t>
            </a:r>
            <a:r>
              <a:rPr lang="ru-RU" i="1" dirty="0"/>
              <a:t> только на базе ведущих университетов и академических учреждений. Или, например, один </a:t>
            </a:r>
            <a:r>
              <a:rPr lang="ru-RU" i="1" dirty="0" err="1"/>
              <a:t>диссовет</a:t>
            </a:r>
            <a:r>
              <a:rPr lang="ru-RU" i="1" dirty="0"/>
              <a:t> на базе трех организаций – уже блата будет меньше. Труднее им будет договориться между собой. А сейчас у нас в каждой организации, на каждой выпускающей кафедре свой </a:t>
            </a:r>
            <a:r>
              <a:rPr lang="ru-RU" i="1" dirty="0" err="1"/>
              <a:t>диссовет</a:t>
            </a:r>
            <a:r>
              <a:rPr lang="ru-RU" dirty="0"/>
              <a:t> [Филиппов 2013].</a:t>
            </a:r>
          </a:p>
        </p:txBody>
      </p:sp>
    </p:spTree>
    <p:extLst>
      <p:ext uri="{BB962C8B-B14F-4D97-AF65-F5344CB8AC3E}">
        <p14:creationId xmlns:p14="http://schemas.microsoft.com/office/powerpoint/2010/main" val="362837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Ядро трафарета: миф о добродетельном диссертанте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/>
              <a:t>В {мое} диссертационное жюри входил </a:t>
            </a:r>
            <a:r>
              <a:rPr lang="ru-RU" i="1" dirty="0" err="1"/>
              <a:t>Бурдье</a:t>
            </a:r>
            <a:r>
              <a:rPr lang="ru-RU" i="1" dirty="0"/>
              <a:t>, который был руководителем диссертации, и он пригласил также </a:t>
            </a:r>
            <a:r>
              <a:rPr lang="ru-RU" i="1" dirty="0" err="1"/>
              <a:t>Раймона</a:t>
            </a:r>
            <a:r>
              <a:rPr lang="ru-RU" i="1" dirty="0"/>
              <a:t> </a:t>
            </a:r>
            <a:r>
              <a:rPr lang="ru-RU" i="1" dirty="0" err="1"/>
              <a:t>Будона</a:t>
            </a:r>
            <a:r>
              <a:rPr lang="ru-RU" i="1" dirty="0"/>
              <a:t> и Франсуа </a:t>
            </a:r>
            <a:r>
              <a:rPr lang="ru-RU" i="1" dirty="0" err="1"/>
              <a:t>Буррико</a:t>
            </a:r>
            <a:r>
              <a:rPr lang="ru-RU" i="1" dirty="0"/>
              <a:t>. .. это были ученые, чьи позиции были совершенно несовместимы с нашими подходами. … Но есть некоторые важные принципы, в том, что касается состава жюри. Оно должно быть разнообразным. Члены жюри не должны принадлежать к одной школе. Если бы кто-то решил сформировать жюри из </a:t>
            </a:r>
            <a:r>
              <a:rPr lang="ru-RU" i="1" dirty="0" err="1"/>
              <a:t>Бурдье</a:t>
            </a:r>
            <a:r>
              <a:rPr lang="ru-RU" i="1" dirty="0"/>
              <a:t>, </a:t>
            </a:r>
            <a:r>
              <a:rPr lang="ru-RU" i="1" dirty="0" err="1"/>
              <a:t>Пассерона</a:t>
            </a:r>
            <a:r>
              <a:rPr lang="ru-RU" i="1" dirty="0"/>
              <a:t> и </a:t>
            </a:r>
            <a:r>
              <a:rPr lang="ru-RU" i="1" dirty="0" err="1"/>
              <a:t>Кастеля</a:t>
            </a:r>
            <a:r>
              <a:rPr lang="ru-RU" i="1" dirty="0"/>
              <a:t>, это было бы абсурдно. Конечно, нельзя сказать, что они думают одно и то же, но в целом они принадлежат к одному направлению. Научный руководитель старается сделать «открытое» жюри, потому что, если этого нет, он дискредитирует кандидата. Например, у меня есть коллега Х, у него такая репутация, что в диссертационном жюри всегда заседают люди, близкие к его лаборатории. Это совсем нехорошо для кандидата (профессор, Франция)</a:t>
            </a:r>
          </a:p>
        </p:txBody>
      </p:sp>
    </p:spTree>
    <p:extLst>
      <p:ext uri="{BB962C8B-B14F-4D97-AF65-F5344CB8AC3E}">
        <p14:creationId xmlns:p14="http://schemas.microsoft.com/office/powerpoint/2010/main" val="276471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ИССЛЕДОВАТЕЛЬСКИЕ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Правильна ли обыденная теория?</a:t>
            </a:r>
          </a:p>
          <a:p>
            <a:r>
              <a:rPr lang="ru-RU" dirty="0"/>
              <a:t>Принес ли основанный на ней трафарета желаемый результат?</a:t>
            </a:r>
          </a:p>
        </p:txBody>
      </p:sp>
    </p:spTree>
    <p:extLst>
      <p:ext uri="{BB962C8B-B14F-4D97-AF65-F5344CB8AC3E}">
        <p14:creationId xmlns:p14="http://schemas.microsoft.com/office/powerpoint/2010/main" val="31355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ДАННЫЕ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Данные ВАК со статистикой защит по </a:t>
            </a:r>
            <a:r>
              <a:rPr lang="ru-RU" dirty="0" err="1"/>
              <a:t>диссоветам</a:t>
            </a:r>
            <a:r>
              <a:rPr lang="ru-RU" dirty="0"/>
              <a:t>, 2013-2015</a:t>
            </a:r>
          </a:p>
          <a:p>
            <a:r>
              <a:rPr lang="ru-RU" dirty="0"/>
              <a:t>Указатель электронных авторефератов диссертаций, поддерживаемый Книжной палатой (2005-2016)</a:t>
            </a:r>
          </a:p>
          <a:p>
            <a:r>
              <a:rPr lang="ru-RU" dirty="0"/>
              <a:t>Авторефераты диссертаций с сайта ВАК (докторский – 2006-2016, кандидатские – 2006-2016) </a:t>
            </a:r>
          </a:p>
          <a:p>
            <a:r>
              <a:rPr lang="ru-RU" dirty="0"/>
              <a:t>Проверка случайной выборки докторских диссертаций с помощью скриптов программы «</a:t>
            </a:r>
            <a:r>
              <a:rPr lang="ru-RU" dirty="0" err="1"/>
              <a:t>Антиплагиат</a:t>
            </a:r>
            <a:r>
              <a:rPr lang="ru-RU" dirty="0"/>
              <a:t>» (</a:t>
            </a:r>
            <a:r>
              <a:rPr lang="en-US" dirty="0"/>
              <a:t>N=</a:t>
            </a:r>
            <a:r>
              <a:rPr lang="ru-RU" dirty="0"/>
              <a:t>2468, 9,3% от генеральной совокупности, 2006-2015 года)</a:t>
            </a:r>
          </a:p>
          <a:p>
            <a:r>
              <a:rPr lang="ru-RU" b="1" dirty="0"/>
              <a:t>Участники</a:t>
            </a:r>
            <a:r>
              <a:rPr lang="ru-RU" dirty="0"/>
              <a:t>: Катерина Губа, Александра Макеева, Мария Сафонова, Надежда Соколова, Михаил Соколов, Анжелика </a:t>
            </a:r>
            <a:r>
              <a:rPr lang="ru-RU" dirty="0" err="1"/>
              <a:t>Цивинская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459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9654</TotalTime>
  <Words>1403</Words>
  <Application>Microsoft Macintosh PowerPoint</Application>
  <PresentationFormat>Экран (4:3)</PresentationFormat>
  <Paragraphs>183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Avenir Next Cyr</vt:lpstr>
      <vt:lpstr>Calibri</vt:lpstr>
      <vt:lpstr>Тема Office</vt:lpstr>
      <vt:lpstr>Эволюция диссертационной индустрии в России, 2005-2016: </vt:lpstr>
      <vt:lpstr>РОССИЙСКИЙ ЭКСПЕРИМЕНТ СО СТЕПЕНЯМИ</vt:lpstr>
      <vt:lpstr>ИНСТИТУЦИОНАЛЬНЫЕ ТРАФАРЕТЫ</vt:lpstr>
      <vt:lpstr>«ТЕОРИЯ ОТКАТА»: ОБЫДЕННАЯ СОЦИОЛОГИЯ ПОДОЗРЕНИЯ</vt:lpstr>
      <vt:lpstr>ЧТО ДЕЛАЛИ РЕФОРМЫ СИСТЕМЫ СТЕПЕНЕЙ?</vt:lpstr>
      <vt:lpstr>Презентация PowerPoint</vt:lpstr>
      <vt:lpstr>Ядро трафарета: миф о добродетельном диссертанте</vt:lpstr>
      <vt:lpstr>ИССЛЕДОВАТЕЛЬСКИЕ ВОПРОСЫ</vt:lpstr>
      <vt:lpstr>ДАННЫЕ</vt:lpstr>
      <vt:lpstr>ДИНАМИКА ЗАЩИТ</vt:lpstr>
      <vt:lpstr>РАСПРЕДЕЛЕНИЕ ЗАЩИТ ПО ОБЛАСТЯМ НАУК</vt:lpstr>
      <vt:lpstr>ДИНАМИКА ПО ЛОКАЛЬНОСТЯМ</vt:lpstr>
      <vt:lpstr>РАСПРЕДЕЛЕНИЕ ДОКТОРСКИХ ЗАЩИТ ПО ТИПАМ ОРГАНИЗАЦИЙ</vt:lpstr>
      <vt:lpstr>СТАЛИ ЛИ ДИССЕРТАЦИИ В СРЕДНЕМ ЛУЧШЕ? СРЕДНЯЯ (СИНЯЯ) И МЕДИАННАЯ (КРАСНАЯ) ДОЛИ НЕКОРРЕКТНЫХ ЗАИМСТВОВАНИЙ</vt:lpstr>
      <vt:lpstr>ПОЧЕМУ ТАК?</vt:lpstr>
      <vt:lpstr>ПРЯМОЙ ТЕСТ ТЕОРИИ ОТКАТА</vt:lpstr>
      <vt:lpstr>ЕСТЬ ЛИ СВЯЗЬ МЕЖДУ ИНТЕРАКТИВНОЙ ЗАМКНУТОСТЬЮ И УРОВНЕМ ДИССЕРТАЦИЙ?</vt:lpstr>
      <vt:lpstr>ЕЩЕ НЕПРЕДВИДЕННЫЕ ПОСЛЕДСТВИЯ: ТРАНСФОРМАЦИИ МЕЖДИСЦИПЛИНАРНЫХ СВЯЗЕЙ</vt:lpstr>
      <vt:lpstr>КОДА</vt:lpstr>
      <vt:lpstr>ПУБЛИКАЦИИ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диссертационной индустрии в России, 2005-2016:</dc:title>
  <dc:creator>ms</dc:creator>
  <cp:lastModifiedBy>Гроховска Анна</cp:lastModifiedBy>
  <cp:revision>18</cp:revision>
  <dcterms:created xsi:type="dcterms:W3CDTF">2020-04-27T19:06:51Z</dcterms:created>
  <dcterms:modified xsi:type="dcterms:W3CDTF">2020-05-06T12:51:41Z</dcterms:modified>
</cp:coreProperties>
</file>