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58" r:id="rId4"/>
    <p:sldId id="260" r:id="rId5"/>
    <p:sldId id="259" r:id="rId6"/>
    <p:sldId id="262" r:id="rId7"/>
    <p:sldId id="279" r:id="rId8"/>
    <p:sldId id="263" r:id="rId9"/>
    <p:sldId id="265" r:id="rId10"/>
    <p:sldId id="264" r:id="rId11"/>
    <p:sldId id="272" r:id="rId12"/>
    <p:sldId id="271" r:id="rId13"/>
    <p:sldId id="276" r:id="rId14"/>
    <p:sldId id="277" r:id="rId15"/>
    <p:sldId id="270" r:id="rId16"/>
    <p:sldId id="280" r:id="rId17"/>
    <p:sldId id="281" r:id="rId18"/>
    <p:sldId id="282" r:id="rId19"/>
    <p:sldId id="269" r:id="rId20"/>
    <p:sldId id="275" r:id="rId21"/>
    <p:sldId id="28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5"/>
  </p:normalViewPr>
  <p:slideViewPr>
    <p:cSldViewPr snapToGrid="0" snapToObjects="1">
      <p:cViewPr varScale="1">
        <p:scale>
          <a:sx n="115" d="100"/>
          <a:sy n="115" d="100"/>
        </p:scale>
        <p:origin x="4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5/18/20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5/18/20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5/18/20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(null)"/><Relationship Id="rId2" Type="http://schemas.openxmlformats.org/officeDocument/2006/relationships/image" Target="../media/image2.(null)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25285/2078-1938-2020-12-1-152-182" TargetMode="External"/><Relationship Id="rId2" Type="http://schemas.openxmlformats.org/officeDocument/2006/relationships/hyperlink" Target="https://publications.hse.ru/view/3631358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ations.hse.ru/view/314148301" TargetMode="External"/><Relationship Id="rId5" Type="http://schemas.openxmlformats.org/officeDocument/2006/relationships/hyperlink" Target="http://doi.org/10.1080/13613324.2018.1538126" TargetMode="External"/><Relationship Id="rId4" Type="http://schemas.openxmlformats.org/officeDocument/2006/relationships/hyperlink" Target="https://publications.hse.ru/view/22741483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BE544-268C-0940-B9EF-B31DDC905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0" dirty="0"/>
              <a:t>Появление «мигрантских» школ в российских городах: стратегии интеграции детей в школьное пространство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2BB5B1-3424-954A-9572-DDA45AC4D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Екатерина </a:t>
            </a:r>
            <a:r>
              <a:rPr lang="ru-RU" dirty="0" err="1"/>
              <a:t>Деминцева</a:t>
            </a:r>
            <a:r>
              <a:rPr lang="ru-RU" dirty="0"/>
              <a:t>, НИУ ВШЭ</a:t>
            </a:r>
          </a:p>
        </p:txBody>
      </p:sp>
    </p:spTree>
    <p:extLst>
      <p:ext uri="{BB962C8B-B14F-4D97-AF65-F5344CB8AC3E}">
        <p14:creationId xmlns:p14="http://schemas.microsoft.com/office/powerpoint/2010/main" val="769435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87F23-1F2A-6440-844E-F3160E98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Школы в городском пространстве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43AC7046-190A-784C-9E5D-C4FBDC92E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546503"/>
          </a:xfrm>
        </p:spPr>
        <p:txBody>
          <a:bodyPr>
            <a:normAutofit/>
          </a:bodyPr>
          <a:lstStyle/>
          <a:p>
            <a:r>
              <a:rPr lang="ru-RU" dirty="0"/>
              <a:t>«Наше расположение [...], школа находится около завода, то есть это территория через забор – это градообразующее предприятие было раньше, Х комбинат. И вот эти кварталы, которые здесь вокруг школы, и школа эта непосредственно связана с ним. Здесь жили как раз рабочие завода и те дети, которые учились и учатся, – это отчасти потомки тех самых рабочих завода. [</a:t>
            </a:r>
            <a:r>
              <a:rPr lang="ru-RU" i="1" dirty="0"/>
              <a:t>Вопрос: Завод до сих пор действует?</a:t>
            </a:r>
            <a:r>
              <a:rPr lang="ru-RU" dirty="0"/>
              <a:t>] Ну, завод, к сожалению, уже так... не то, чтобы приостановили, в связи с последними событиями, он был уже перекуплен несколько раз, и, скорее всего, тут уже сворачивают производство» (учитель младших классов подмосковной школы).</a:t>
            </a:r>
          </a:p>
          <a:p>
            <a:r>
              <a:rPr lang="ru-RU" dirty="0"/>
              <a:t>«</a:t>
            </a:r>
            <a:r>
              <a:rPr lang="ru-RU" i="1" dirty="0"/>
              <a:t>Дело в том, что мы говорим о районе, это же Заводская улица. Улица Заводская, она как раз характеризует этот район. Здесь учились, как правило, дети из семей рабочих. Сегодня это ушло, потому что заводов нет, предприятия не работают в городе, и изучать надо социальный состав семьи, наверно, больше</a:t>
            </a:r>
            <a:r>
              <a:rPr lang="ru-RU" dirty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18281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есто для объекта 5">
            <a:extLst>
              <a:ext uri="{FF2B5EF4-FFF2-40B4-BE49-F238E27FC236}">
                <a16:creationId xmlns:a16="http://schemas.microsoft.com/office/drawing/2014/main" id="{90C8057B-DC76-4540-8F21-9171F908EF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8204" y="6002"/>
            <a:ext cx="4763659" cy="6741179"/>
          </a:xfrm>
        </p:spPr>
      </p:pic>
      <p:pic>
        <p:nvPicPr>
          <p:cNvPr id="8" name="Место для объекта 7">
            <a:extLst>
              <a:ext uri="{FF2B5EF4-FFF2-40B4-BE49-F238E27FC236}">
                <a16:creationId xmlns:a16="http://schemas.microsoft.com/office/drawing/2014/main" id="{1BAD8CA2-8D00-284B-879A-8B01B9CAB1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3104" y="87860"/>
            <a:ext cx="4705814" cy="6659321"/>
          </a:xfrm>
        </p:spPr>
      </p:pic>
    </p:spTree>
    <p:extLst>
      <p:ext uri="{BB962C8B-B14F-4D97-AF65-F5344CB8AC3E}">
        <p14:creationId xmlns:p14="http://schemas.microsoft.com/office/powerpoint/2010/main" val="3429641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99EB6-42AB-F84A-8995-8224E5EE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Микрорайоны вокруг школ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A60DEEAE-56B7-3844-99BD-8B70343FE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Микрорайоны небольшие, несколько домов. Советская застройка трех-, пяти- и </a:t>
            </a:r>
            <a:r>
              <a:rPr lang="ru-RU" dirty="0" err="1"/>
              <a:t>девятиэтажки</a:t>
            </a:r>
            <a:r>
              <a:rPr lang="ru-RU" dirty="0"/>
              <a:t>. </a:t>
            </a:r>
          </a:p>
          <a:p>
            <a:r>
              <a:rPr lang="ru-RU" dirty="0"/>
              <a:t>«Местное» население как правило либо пожилые люди, либо выходцы из этой среды, </a:t>
            </a:r>
            <a:r>
              <a:rPr lang="ru-RU" dirty="0" err="1"/>
              <a:t>низкостатусное</a:t>
            </a:r>
            <a:r>
              <a:rPr lang="ru-RU" dirty="0"/>
              <a:t> население, бывшие рабочие расположенных рядом производств</a:t>
            </a:r>
          </a:p>
          <a:p>
            <a:r>
              <a:rPr lang="ru-RU" dirty="0"/>
              <a:t>В микрорайоне много сдается квартир. Недорогое ветхое жилье, которое снимают, как правило, приезжие из других регионов и стран</a:t>
            </a:r>
          </a:p>
          <a:p>
            <a:r>
              <a:rPr lang="ru-RU" dirty="0"/>
              <a:t>Практически во всех микрорайонах в постсоветское время было построено новое жилье. В этих района нельзя говорить о социальной однородности. Живут люди разного социального статуса</a:t>
            </a:r>
          </a:p>
          <a:p>
            <a:r>
              <a:rPr lang="ru-RU" dirty="0"/>
              <a:t>Как правило есть еще одна школа, которая считается «хорошей»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42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F73F1-B3A6-8246-9D1F-26475BEDB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Школы</a:t>
            </a:r>
          </a:p>
        </p:txBody>
      </p:sp>
      <p:pic>
        <p:nvPicPr>
          <p:cNvPr id="6" name="Место для объекта 5">
            <a:extLst>
              <a:ext uri="{FF2B5EF4-FFF2-40B4-BE49-F238E27FC236}">
                <a16:creationId xmlns:a16="http://schemas.microsoft.com/office/drawing/2014/main" id="{1AD3E021-E6B7-2847-9B52-908774198B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5837" y="2222500"/>
            <a:ext cx="4851400" cy="3638550"/>
          </a:xfrm>
        </p:spPr>
      </p:pic>
      <p:pic>
        <p:nvPicPr>
          <p:cNvPr id="8" name="Место для объекта 7">
            <a:extLst>
              <a:ext uri="{FF2B5EF4-FFF2-40B4-BE49-F238E27FC236}">
                <a16:creationId xmlns:a16="http://schemas.microsoft.com/office/drawing/2014/main" id="{9738DD77-7570-4C4B-A20F-D8B2008631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20769" y="2222500"/>
            <a:ext cx="2728912" cy="3638550"/>
          </a:xfrm>
        </p:spPr>
      </p:pic>
    </p:spTree>
    <p:extLst>
      <p:ext uri="{BB962C8B-B14F-4D97-AF65-F5344CB8AC3E}">
        <p14:creationId xmlns:p14="http://schemas.microsoft.com/office/powerpoint/2010/main" val="865238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DB52D-7C2E-F24E-8995-87846981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Район вокруг школ</a:t>
            </a:r>
          </a:p>
        </p:txBody>
      </p:sp>
      <p:pic>
        <p:nvPicPr>
          <p:cNvPr id="6" name="Место для объекта 5">
            <a:extLst>
              <a:ext uri="{FF2B5EF4-FFF2-40B4-BE49-F238E27FC236}">
                <a16:creationId xmlns:a16="http://schemas.microsoft.com/office/drawing/2014/main" id="{488533AA-C96E-E24D-AC2B-BCCFDA756F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5837" y="2222500"/>
            <a:ext cx="4851400" cy="363855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AFC63DD-4250-C64A-914B-AD4E981F88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ходе исследований мы, как правило, оказывались в части города или поселка, ближе всего расположенной к его историческому индустриальному центру: большому заводу или какому-то предприятию, многие из которых сегодня уже за- крыты и даже снесены. Как правило, школы окружали двух- или трехэтажные дома довоенной или послевоенной постройки и/или пятиэтажки и </a:t>
            </a:r>
            <a:r>
              <a:rPr lang="ru-RU" dirty="0" err="1"/>
              <a:t>девятиэтажки</a:t>
            </a:r>
            <a:r>
              <a:rPr lang="ru-RU" dirty="0"/>
              <a:t> 1960–1970-х годов: </a:t>
            </a:r>
          </a:p>
          <a:p>
            <a:pPr marL="0" indent="0">
              <a:buNone/>
            </a:pPr>
            <a:r>
              <a:rPr lang="ru-RU" dirty="0"/>
              <a:t>«</a:t>
            </a:r>
            <a:r>
              <a:rPr lang="ru-RU" i="1" dirty="0"/>
              <a:t>Нет, это не центральная часть, это окраина, и, такая, можно сказать, промышленная. В округе очень долгое время не строили новое жилье, вокруг все кварталы были середины прошлого [ХХ-</a:t>
            </a:r>
            <a:r>
              <a:rPr lang="ru-RU" i="1" dirty="0" err="1"/>
              <a:t>го</a:t>
            </a:r>
            <a:r>
              <a:rPr lang="ru-RU" i="1" dirty="0"/>
              <a:t>] века постройки, может быть, 1980-х годов. Поэтому тут таких вот не было новых вливаний в школу, учились только дети тех, кто здесь жил, работал, коренные [...] наши... </a:t>
            </a:r>
            <a:r>
              <a:rPr lang="ru-RU" dirty="0"/>
              <a:t>(директор подмосковной школы).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567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9A26A-198F-264F-BAD2-2491F31F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Характеристики школы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E0C35393-4043-F247-AD1F-2B3058DE0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12328"/>
          </a:xfrm>
        </p:spPr>
        <p:txBody>
          <a:bodyPr>
            <a:normAutofit/>
          </a:bodyPr>
          <a:lstStyle/>
          <a:p>
            <a:r>
              <a:rPr lang="ru-RU" dirty="0"/>
              <a:t>Во многих районах сегодня строится новое жилье, но, как правило, дети из семей среднего класса идут учится в соседние «хорошие» школы или частные школы</a:t>
            </a:r>
          </a:p>
          <a:p>
            <a:r>
              <a:rPr lang="ru-RU" dirty="0"/>
              <a:t>В школах больше, чем в других, «проблемных» детей: детей с особенностями развития, детей их социально неблагополучных семей. Часто в 1990-2000 в них делались </a:t>
            </a:r>
            <a:r>
              <a:rPr lang="ru-RU" dirty="0" err="1"/>
              <a:t>спецклассы</a:t>
            </a:r>
            <a:r>
              <a:rPr lang="ru-RU" dirty="0"/>
              <a:t> для детей с особенностями развития </a:t>
            </a:r>
          </a:p>
          <a:p>
            <a:r>
              <a:rPr lang="ru-RU" dirty="0"/>
              <a:t>В школах большая часть детей с миграционной историей (не только из других стран)</a:t>
            </a:r>
          </a:p>
          <a:p>
            <a:r>
              <a:rPr lang="ru-RU" dirty="0"/>
              <a:t>Школа записывает к себе всех детей, необходима только регистрация </a:t>
            </a:r>
          </a:p>
          <a:p>
            <a:r>
              <a:rPr lang="ru-RU" dirty="0"/>
              <a:t>По свидетельствам учителей, существует негласная договоренность между школами, по которому «детей мигрантов» стараются отправить в определенную школу района или города, чаще всего в ту, которая уже имеет учеников из семей социально неблагополучных категорий. </a:t>
            </a:r>
          </a:p>
          <a:p>
            <a:r>
              <a:rPr lang="ru-RU" dirty="0"/>
              <a:t>Если школа одна в районе, то часто в ней возникают «мигрантские» классы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455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48A78-A2F7-6541-B4BD-964A3AC1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Стратегии родителей?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D5EA9D-14BB-6B4A-826E-C577D9458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Эти ситуация концентрации детей мигрантов в определенных школах является стратегией и родителей, и администраций школ</a:t>
            </a:r>
          </a:p>
          <a:p>
            <a:r>
              <a:rPr lang="ru-RU" dirty="0"/>
              <a:t>«Местные»  родители заинтересованные в хорошем образовании для детей, как правило, заранее планируют, в какую школу или класс отдать детей. Многие дети посещают подготовительные классы. Этих детей записывают, как правило, в первые дни открытия записи в первые классы</a:t>
            </a:r>
          </a:p>
          <a:p>
            <a:r>
              <a:rPr lang="ru-RU" dirty="0"/>
              <a:t>Родители детей мигрантов также имеют свои стратегии. Как правило, стараются записать в школу, в которой уже есть дети знакомых. Они знают, что в этой школе готовы работать с этой категорией детей.</a:t>
            </a:r>
          </a:p>
          <a:p>
            <a:r>
              <a:rPr lang="ru-RU" dirty="0"/>
              <a:t>Дети мигрантов не всегда живут рядом со школой. Они часто переезжают, но предпочитают оставаться в «своей» школе» </a:t>
            </a:r>
          </a:p>
        </p:txBody>
      </p:sp>
    </p:spTree>
    <p:extLst>
      <p:ext uri="{BB962C8B-B14F-4D97-AF65-F5344CB8AC3E}">
        <p14:creationId xmlns:p14="http://schemas.microsoft.com/office/powerpoint/2010/main" val="638183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D51AF-682B-8D4D-BEF2-81F1B308C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возникают «мигрантские» классы?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6BED3-1240-CB45-B5C5-619637C33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7293"/>
          </a:xfrm>
        </p:spPr>
        <p:txBody>
          <a:bodyPr/>
          <a:lstStyle/>
          <a:p>
            <a:r>
              <a:rPr lang="ru-RU" dirty="0"/>
              <a:t>Мигранты чаще всего записывают детей перед началом учебного года. Это связано с регистрацией, которую покупают специально перед записью в школу. </a:t>
            </a:r>
          </a:p>
          <a:p>
            <a:r>
              <a:rPr lang="ru-RU" dirty="0"/>
              <a:t>Как правило, первые классы («А», «Б») уже заняты теми детьми, которые планировали поступить к определенному учителю. В школе формируются классы для детей, отличающихся от «нормы». Чаще всего дети мигрантов (другое этническое происхождение) попадают туда автоматически</a:t>
            </a:r>
          </a:p>
          <a:p>
            <a:r>
              <a:rPr lang="ru-RU" dirty="0"/>
              <a:t>Иногда формирование таких «мигрантских» классов является стратегией директоров школ</a:t>
            </a:r>
          </a:p>
          <a:p>
            <a:r>
              <a:rPr lang="ru-RU" dirty="0"/>
              <a:t>Часто классными руководителями таких классов становятся либо молодые учителя, либо те, которые недавно пришли работать в школу (часто тоже с миграционной историей)</a:t>
            </a:r>
          </a:p>
          <a:p>
            <a:r>
              <a:rPr lang="ru-RU" dirty="0"/>
              <a:t>Специальных государственных программ нет существует. Школы и региональные министерства выстраивают свои стратегии для работы с детьми мигрантов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98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D7B49-001E-B542-B20B-CD90DA9FF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«Мигрантский» район или «мигрантская» школа?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1E7FC6-BBEE-C14B-92A7-B87731C25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653990"/>
            <a:ext cx="10554574" cy="4036742"/>
          </a:xfrm>
        </p:spPr>
        <p:txBody>
          <a:bodyPr>
            <a:normAutofit/>
          </a:bodyPr>
          <a:lstStyle/>
          <a:p>
            <a:r>
              <a:rPr lang="ru-RU" dirty="0"/>
              <a:t>Часто школа оказывается «мигрантской» не из-за того, что вокруг сконцентрированы дома, в которых живут преимущественно мигранты из других стран, а из-за неформальных стратегий, которых придерживаются в своем поведении администрация школ и родители. Именно поэтому дети мигрантов оказываются в школах «со сложным социальным контекстом» (</a:t>
            </a:r>
            <a:r>
              <a:rPr lang="en-US" dirty="0" err="1"/>
              <a:t>Demintseva</a:t>
            </a:r>
            <a:r>
              <a:rPr lang="en-US" dirty="0"/>
              <a:t> 2018): </a:t>
            </a:r>
            <a:r>
              <a:rPr lang="ru-RU" dirty="0"/>
              <a:t>попасть в другие школы им труднее, даже если школа находится ближе к дому. </a:t>
            </a:r>
          </a:p>
          <a:p>
            <a:r>
              <a:rPr lang="ru-RU" dirty="0"/>
              <a:t>Только в 2 случаях мы обнаружили связь между появлением «мигрантской» школы или «мигрантских» классов и увеличением числа мигрантов в микрорайоне. В обоих таких случаях это были микрорайоны, находившиеся в непосредственной близости от рынков. «У нас была обычная школа. Но восемь лет назад все изменилось. Рядом с нами открылся рынок </a:t>
            </a:r>
            <a:r>
              <a:rPr lang="en-US" dirty="0"/>
              <a:t>S, </a:t>
            </a:r>
            <a:r>
              <a:rPr lang="ru-RU" dirty="0"/>
              <a:t>и у нас появилась своя “изюминка”» (директор школы). С появлением мест работы для мигрантов в районе, возрастает количество детей мигрантов в школе (и дети не обязательно живут в этом районе)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719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9D8FA-1700-AD41-B70C-50E1F8D3F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6AF43D63-1F21-D54A-B1C3-7A79E9B35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5657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Ситуация, связанная с появлением «мигрантских» школ, с одной стороны, отличается от той, которую мы наблюдаем в американских и западноевропейских городах. В постсоветских городах нет ярко выраженной сегрегации, а школьная сегрегация не имеет с ней прямой связи (</a:t>
            </a:r>
            <a:r>
              <a:rPr lang="en-US" dirty="0" err="1"/>
              <a:t>Demintseva</a:t>
            </a:r>
            <a:r>
              <a:rPr lang="en-US" dirty="0"/>
              <a:t> 2017, 20</a:t>
            </a:r>
            <a:r>
              <a:rPr lang="ru-RU" dirty="0"/>
              <a:t>20</a:t>
            </a:r>
            <a:r>
              <a:rPr lang="en-US" dirty="0"/>
              <a:t>). </a:t>
            </a:r>
            <a:endParaRPr lang="ru-RU" dirty="0"/>
          </a:p>
          <a:p>
            <a:r>
              <a:rPr lang="ru-RU" dirty="0"/>
              <a:t>С другой стороны, изучив феномен «мигрантских» школ, можно найти несколько схожих черт в производстве школьной сегрегации в западных и постсоветских городах. </a:t>
            </a:r>
          </a:p>
          <a:p>
            <a:r>
              <a:rPr lang="ru-RU" dirty="0"/>
              <a:t>Во-первых, во всех случаях эту школьную сегрегацию производят именно жители городов.</a:t>
            </a:r>
          </a:p>
          <a:p>
            <a:r>
              <a:rPr lang="ru-RU" dirty="0"/>
              <a:t>Во-вторых, даже при том, что мы говорим о социально смешанной среде, ситуация (не)равенства (пост)советского города все же не такая однозначная. Декларировавшееся в советский период социальное равенство вызывает множество вопросов у современных исследователей (</a:t>
            </a:r>
            <a:r>
              <a:rPr lang="ru-RU" dirty="0" err="1"/>
              <a:t>Полухина</a:t>
            </a:r>
            <a:r>
              <a:rPr lang="ru-RU" dirty="0"/>
              <a:t> и </a:t>
            </a:r>
            <a:r>
              <a:rPr lang="ru-RU" dirty="0" err="1"/>
              <a:t>Горяйнова</a:t>
            </a:r>
            <a:r>
              <a:rPr lang="ru-RU" dirty="0"/>
              <a:t> 2015; </a:t>
            </a:r>
            <a:r>
              <a:rPr lang="en-US" dirty="0"/>
              <a:t>Harris 2013; Smith 2010). </a:t>
            </a:r>
            <a:r>
              <a:rPr lang="ru-RU" dirty="0"/>
              <a:t>Неравенство в городском пространстве часто производилось не на социальном, а на профессиональном уровне.  </a:t>
            </a:r>
          </a:p>
        </p:txBody>
      </p:sp>
    </p:spTree>
    <p:extLst>
      <p:ext uri="{BB962C8B-B14F-4D97-AF65-F5344CB8AC3E}">
        <p14:creationId xmlns:p14="http://schemas.microsoft.com/office/powerpoint/2010/main" val="46477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850D9-1B25-1B47-BE8C-9E83B847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«Мигрантские» школы и дети мигрантов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8E285B-25EE-344C-93EF-36A151415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1160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Последние несколько лет в России стали говорить о появлении «мигрантских» школ, в которых учится больше, нежели в других средних учебных заведениях, детей мигрантов (Александров, Иванюшина и </a:t>
            </a:r>
            <a:r>
              <a:rPr lang="ru-RU" dirty="0" err="1"/>
              <a:t>Казарцева</a:t>
            </a:r>
            <a:r>
              <a:rPr lang="ru-RU" dirty="0"/>
              <a:t> 2015). </a:t>
            </a:r>
          </a:p>
          <a:p>
            <a:r>
              <a:rPr lang="ru-RU" dirty="0"/>
              <a:t>Говоря о «детях мигрантов», в этом случае чаще всего понимают выходцев из стран Средней Азии и Кавказа, так называемых </a:t>
            </a:r>
            <a:r>
              <a:rPr lang="ru-RU" i="1" dirty="0"/>
              <a:t>видимых мигрантов </a:t>
            </a:r>
            <a:r>
              <a:rPr lang="ru-RU" dirty="0"/>
              <a:t>(Александров и др. 2015; </a:t>
            </a:r>
            <a:r>
              <a:rPr lang="en-US" dirty="0" err="1"/>
              <a:t>Demintseva</a:t>
            </a:r>
            <a:r>
              <a:rPr lang="en-US" dirty="0"/>
              <a:t> 20</a:t>
            </a:r>
            <a:r>
              <a:rPr lang="ru-RU" dirty="0"/>
              <a:t>20</a:t>
            </a:r>
            <a:r>
              <a:rPr lang="en-US" dirty="0"/>
              <a:t>). </a:t>
            </a:r>
            <a:endParaRPr lang="ru-RU" dirty="0"/>
          </a:p>
          <a:p>
            <a:r>
              <a:rPr lang="ru-RU" dirty="0"/>
              <a:t>Основными проблемами, с которыми в обществе связывают появление этого феномена, является концентрация детей, не говорящих по-русски, в определенном учебном заведении и, как следствие, низкая успеваемость его учащихся в целом.</a:t>
            </a:r>
          </a:p>
          <a:p>
            <a:r>
              <a:rPr lang="ru-RU" dirty="0"/>
              <a:t> Местные жители с опасением относятся к появлению в районе и городе таких мест, считая, что они негативно влияют не только на уровень образования их детей, но и на обстановку в районе или городе в целом, делая ее более криминогенной (Полетаев 2014).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190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AED6B-46F8-6444-9EC9-331A6A7E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DD60428B-6A2B-9349-8147-F5BAA23FB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6844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Как показывает данное исследование, и в советские годы были школы, где училось много детей из семей с низким социальным статусом. В то время появление этих школ можно связать с концентрацией в микрорайоне людей определенных социально-профессиональных категорий, живших рядом друг с другом вследствие особенностей системы распределения жилья через предприятия. Создаваемая инфраструктура микрорайона, включая школу, была ориентирована на превалирующий состав его обитателей </a:t>
            </a:r>
          </a:p>
          <a:p>
            <a:r>
              <a:rPr lang="ru-RU" dirty="0"/>
              <a:t>Сформировавшаяся еще в советские годы «плохая» репутация школы в этих микрорайонах во всех рассмотренных нами случаях не изменилась и в постсоветское время. Как показало исследование, в 1990-е годы эти школы стали ориентироваться на детей, не попадающих под «норму» </a:t>
            </a:r>
          </a:p>
          <a:p>
            <a:r>
              <a:rPr lang="ru-RU" dirty="0"/>
              <a:t>Как показывает исследование, школа «для детей рабочих» сегодня собирает под своей крышей детей из семей с низким социальным статусом, а также детей мигрантов не только из окрестных домов, но и из других микрорайонов города, поскольку другие учебные заведения часто отказываются записывать к себе под разными предлогами детей из таких семей. </a:t>
            </a:r>
          </a:p>
        </p:txBody>
      </p:sp>
    </p:spTree>
    <p:extLst>
      <p:ext uri="{BB962C8B-B14F-4D97-AF65-F5344CB8AC3E}">
        <p14:creationId xmlns:p14="http://schemas.microsoft.com/office/powerpoint/2010/main" val="3912822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6C239-3108-6C49-9DCB-A089CC3C1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Подробнее в статьях: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8450CB-CCA3-F74D-BA21-563D8B287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Деминцева</a:t>
            </a:r>
            <a:r>
              <a:rPr lang="ru-RU" dirty="0"/>
              <a:t> Е. Б. </a:t>
            </a:r>
            <a:r>
              <a:rPr lang="ru-RU" dirty="0">
                <a:hlinkClick r:id="rId2"/>
              </a:rPr>
              <a:t>От «заводской» до «мигрантской» школы: (пост)советская школьная сегрегация в городском пространстве</a:t>
            </a:r>
            <a:r>
              <a:rPr lang="ru-RU" dirty="0"/>
              <a:t> // </a:t>
            </a:r>
            <a:r>
              <a:rPr lang="en-US" dirty="0" err="1"/>
              <a:t>Laboratorium</a:t>
            </a:r>
            <a:r>
              <a:rPr lang="en-US" dirty="0"/>
              <a:t>. </a:t>
            </a:r>
            <a:r>
              <a:rPr lang="ru-RU" dirty="0"/>
              <a:t>Журнал социальных исследований. 2020. Т. 1. № 12. С. 152-182. </a:t>
            </a:r>
            <a:r>
              <a:rPr lang="en-US" dirty="0">
                <a:hlinkClick r:id="rId3"/>
              </a:rPr>
              <a:t>doi</a:t>
            </a:r>
            <a:endParaRPr lang="en-US" dirty="0"/>
          </a:p>
          <a:p>
            <a:r>
              <a:rPr lang="ru-RU" dirty="0"/>
              <a:t> </a:t>
            </a:r>
            <a:r>
              <a:rPr lang="en-US" dirty="0" err="1"/>
              <a:t>Demintseva</a:t>
            </a:r>
            <a:r>
              <a:rPr lang="en-US" dirty="0"/>
              <a:t> E. </a:t>
            </a:r>
            <a:r>
              <a:rPr lang="en-US" dirty="0">
                <a:hlinkClick r:id="rId4"/>
              </a:rPr>
              <a:t>‘Migrant schools’ and the ‘children of migrants’: constructing boundaries around and inside school space</a:t>
            </a:r>
            <a:r>
              <a:rPr lang="en-US" dirty="0"/>
              <a:t> // </a:t>
            </a:r>
            <a:r>
              <a:rPr lang="en-US" i="1" dirty="0"/>
              <a:t>Race Ethnicity and Education</a:t>
            </a:r>
            <a:r>
              <a:rPr lang="en-US" dirty="0"/>
              <a:t>. 2020. Vol. 23. No. 4. P. 598-612. </a:t>
            </a:r>
            <a:r>
              <a:rPr lang="en-US" dirty="0">
                <a:hlinkClick r:id="rId5"/>
              </a:rPr>
              <a:t>do</a:t>
            </a:r>
            <a:endParaRPr lang="en-US" dirty="0"/>
          </a:p>
          <a:p>
            <a:r>
              <a:rPr lang="ru-RU" dirty="0" err="1"/>
              <a:t>Деминцева</a:t>
            </a:r>
            <a:r>
              <a:rPr lang="ru-RU" dirty="0"/>
              <a:t> Е. Б. </a:t>
            </a:r>
            <a:r>
              <a:rPr lang="ru-RU" dirty="0">
                <a:hlinkClick r:id="rId6"/>
              </a:rPr>
              <a:t>Этнические </a:t>
            </a:r>
            <a:r>
              <a:rPr lang="en-US" dirty="0">
                <a:hlinkClick r:id="rId6"/>
              </a:rPr>
              <a:t>vs </a:t>
            </a:r>
            <a:r>
              <a:rPr lang="ru-RU" dirty="0">
                <a:hlinkClick r:id="rId6"/>
              </a:rPr>
              <a:t>социальные границы: дети мигрантов в школах</a:t>
            </a:r>
            <a:r>
              <a:rPr lang="ru-RU" dirty="0"/>
              <a:t> // Этнографическое обозрение. 2019. № 2. С. 98-113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966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DF204-56B8-324A-9DDE-86439669B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Исследовательский вопрос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8D51CEC5-D724-2644-B7D9-4E3EFBF6D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такое «мигрантские» школы и можно ли в действительности говорить о появлении феномена «мигрантских» школ?</a:t>
            </a:r>
          </a:p>
          <a:p>
            <a:r>
              <a:rPr lang="ru-RU" dirty="0"/>
              <a:t>Есть ли какая-то связь между кварталом, в котором школы расположены, и тем, что в них учится больше детей мигрантов?</a:t>
            </a:r>
            <a:endParaRPr lang="en-US" dirty="0"/>
          </a:p>
          <a:p>
            <a:r>
              <a:rPr lang="ru-RU" dirty="0"/>
              <a:t>Как школы реагируют на появление в них детей мигрантов?</a:t>
            </a:r>
          </a:p>
        </p:txBody>
      </p:sp>
    </p:spTree>
    <p:extLst>
      <p:ext uri="{BB962C8B-B14F-4D97-AF65-F5344CB8AC3E}">
        <p14:creationId xmlns:p14="http://schemas.microsoft.com/office/powerpoint/2010/main" val="282533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6367C-D90A-3B46-AE49-A984DA60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Подходы, к исследованию «мигрантских» школ 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63EDF1D0-876B-3D4A-9BAF-0FC84665B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074127"/>
            <a:ext cx="10554574" cy="488423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Ученые, работающие с этой темой в европейских и американских городах, обращают внимание на то, что школьную сегрегацию необходимо рассматривать в контексте городской (</a:t>
            </a:r>
            <a:r>
              <a:rPr lang="en-US" dirty="0"/>
              <a:t>Denton 1996). </a:t>
            </a:r>
            <a:r>
              <a:rPr lang="ru-RU" dirty="0"/>
              <a:t>В кварталах, населенных преимущественно представителями бедных слоев и этническими меньшинствами, дети оказываются в социально и этнически однородных школах, в которых качество образования хуже, чем в школах, расположенных в соседних кварталах города (</a:t>
            </a:r>
            <a:r>
              <a:rPr lang="en-US" dirty="0" err="1"/>
              <a:t>Crul</a:t>
            </a:r>
            <a:r>
              <a:rPr lang="en-US" dirty="0"/>
              <a:t> and Schneider 2010; </a:t>
            </a:r>
            <a:r>
              <a:rPr lang="en-US" dirty="0" err="1"/>
              <a:t>Gramberg</a:t>
            </a:r>
            <a:r>
              <a:rPr lang="en-US" dirty="0"/>
              <a:t> 1998). </a:t>
            </a:r>
            <a:endParaRPr lang="ru-RU" dirty="0"/>
          </a:p>
          <a:p>
            <a:r>
              <a:rPr lang="ru-RU" dirty="0"/>
              <a:t>Школы в таких кварталах имеют не только низкий рейтинг, но и неблагоприятные нормативные установки, насаждающие негативное отношение к хорошей учебе (</a:t>
            </a:r>
            <a:r>
              <a:rPr lang="en-US" dirty="0"/>
              <a:t>Farkas, </a:t>
            </a:r>
            <a:r>
              <a:rPr lang="en-US" dirty="0" err="1"/>
              <a:t>Lleras</a:t>
            </a:r>
            <a:r>
              <a:rPr lang="en-US" dirty="0"/>
              <a:t>, and </a:t>
            </a:r>
            <a:r>
              <a:rPr lang="en-US" dirty="0" err="1"/>
              <a:t>Maczuga</a:t>
            </a:r>
            <a:r>
              <a:rPr lang="en-US" dirty="0"/>
              <a:t> 2002; Fordham and </a:t>
            </a:r>
            <a:r>
              <a:rPr lang="en-US" dirty="0" err="1"/>
              <a:t>Ogbu</a:t>
            </a:r>
            <a:r>
              <a:rPr lang="en-US" dirty="0"/>
              <a:t> 1986). </a:t>
            </a:r>
            <a:r>
              <a:rPr lang="ru-RU" dirty="0"/>
              <a:t>Подростку из такого квартала трудно подняться по социальной лестнице и вырваться из социальной изоляции (</a:t>
            </a:r>
            <a:r>
              <a:rPr lang="en-US" dirty="0"/>
              <a:t>Beach and </a:t>
            </a:r>
            <a:r>
              <a:rPr lang="en-US" dirty="0" err="1"/>
              <a:t>Sernhede</a:t>
            </a:r>
            <a:r>
              <a:rPr lang="en-US" dirty="0"/>
              <a:t> 2011; </a:t>
            </a:r>
            <a:r>
              <a:rPr lang="en-US" dirty="0" err="1"/>
              <a:t>Oberti</a:t>
            </a:r>
            <a:r>
              <a:rPr lang="en-US" dirty="0"/>
              <a:t> 2007; Schiff, </a:t>
            </a:r>
            <a:r>
              <a:rPr lang="en-US" dirty="0" err="1"/>
              <a:t>Felouzis</a:t>
            </a:r>
            <a:r>
              <a:rPr lang="en-US" dirty="0"/>
              <a:t>, and </a:t>
            </a:r>
            <a:r>
              <a:rPr lang="en-US" dirty="0" err="1"/>
              <a:t>Perroton</a:t>
            </a:r>
            <a:r>
              <a:rPr lang="en-US" dirty="0"/>
              <a:t> 2011). </a:t>
            </a:r>
            <a:r>
              <a:rPr lang="ru-RU" dirty="0"/>
              <a:t> </a:t>
            </a:r>
          </a:p>
          <a:p>
            <a:r>
              <a:rPr lang="ru-RU" dirty="0"/>
              <a:t>Семьи с низким доходом придают меньшее значение тому, насколько высок рейтинг школы, расположенной в их районе. Для таких семей более весомыми факторами являются близость школы к дому, безопасность перемещения до школы, а также более просторная квартира (или дом), чем та, например, какую они могли бы позволить себе около престижной школы (</a:t>
            </a:r>
            <a:r>
              <a:rPr lang="en-US" dirty="0"/>
              <a:t>Rhodes and DeLuca 2014). </a:t>
            </a:r>
            <a:endParaRPr lang="ru-RU" dirty="0"/>
          </a:p>
          <a:p>
            <a:r>
              <a:rPr lang="ru-RU" dirty="0"/>
              <a:t>Кроме того, семьи этнических меньшинств могут отдавать предпочтение школам, в которых учится больше детей принадлежащих, подобно им самим, к этническим меньшинствам (</a:t>
            </a:r>
            <a:r>
              <a:rPr lang="en-US" dirty="0"/>
              <a:t>Henig 1996). </a:t>
            </a:r>
            <a:endParaRPr lang="ru-RU" dirty="0"/>
          </a:p>
          <a:p>
            <a:r>
              <a:rPr lang="ru-RU" dirty="0"/>
              <a:t>Даже если государство проводит политику смешения в школах, родители могут влиять на школьную сегрегацию. Пример Дании</a:t>
            </a:r>
            <a:r>
              <a:rPr lang="en-US" dirty="0"/>
              <a:t> (</a:t>
            </a:r>
            <a:r>
              <a:rPr lang="en-US" dirty="0" err="1"/>
              <a:t>Rangvid</a:t>
            </a:r>
            <a:r>
              <a:rPr lang="en-US" dirty="0"/>
              <a:t>, 2007)</a:t>
            </a:r>
            <a:r>
              <a:rPr lang="ru-RU" dirty="0"/>
              <a:t>, Нидерландов </a:t>
            </a:r>
            <a:r>
              <a:rPr lang="en-US" dirty="0"/>
              <a:t>(</a:t>
            </a:r>
            <a:r>
              <a:rPr lang="en-US" dirty="0" err="1"/>
              <a:t>Boterman</a:t>
            </a:r>
            <a:r>
              <a:rPr lang="en-US" dirty="0"/>
              <a:t>, 2013)</a:t>
            </a:r>
            <a:r>
              <a:rPr lang="ru-RU" dirty="0"/>
              <a:t> и Великобритании </a:t>
            </a:r>
            <a:r>
              <a:rPr lang="en-US" dirty="0"/>
              <a:t>(</a:t>
            </a:r>
            <a:r>
              <a:rPr lang="en-US" dirty="0" err="1"/>
              <a:t>Hamnett</a:t>
            </a:r>
            <a:r>
              <a:rPr lang="en-US" dirty="0"/>
              <a:t> 2012; </a:t>
            </a:r>
            <a:r>
              <a:rPr lang="en-US" dirty="0" err="1"/>
              <a:t>Hamnett</a:t>
            </a:r>
            <a:r>
              <a:rPr lang="en-US" dirty="0"/>
              <a:t> and Butler 2013)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57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435E6-B09F-EC4B-9550-3487AF49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Исследования о сегрегации в России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263D6303-1BBA-DA40-A0B4-8D8BDD52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196790"/>
            <a:ext cx="10554574" cy="466120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Ситуация в постсоветских городах иная. В отличие от американских и западноевропейских городов, в постсоветских нельзя говорить о наличии городской сегрегации (</a:t>
            </a:r>
            <a:r>
              <a:rPr lang="ru-RU" dirty="0" err="1"/>
              <a:t>Вендина</a:t>
            </a:r>
            <a:r>
              <a:rPr lang="ru-RU" dirty="0"/>
              <a:t> 2009; </a:t>
            </a:r>
            <a:r>
              <a:rPr lang="en-US" dirty="0" err="1"/>
              <a:t>Demintseva</a:t>
            </a:r>
            <a:r>
              <a:rPr lang="en-US" dirty="0"/>
              <a:t> 2017). </a:t>
            </a:r>
            <a:endParaRPr lang="ru-RU" dirty="0"/>
          </a:p>
          <a:p>
            <a:r>
              <a:rPr lang="ru-RU" dirty="0"/>
              <a:t>Отсутствие сегрегации является результатом градостроительной и социальной политики советского времени (Глазычев, Егоров и Ильина 1995). Как правило, советский город был организован из так называемых микрорайонов, каждый из которых имел свою собственную инфраструктуру, а жилье распределялось через предприятия, что позволяло контролировать процесс расселения разных категорий граждан (Меерович 2017). </a:t>
            </a:r>
          </a:p>
          <a:p>
            <a:r>
              <a:rPr lang="ru-RU" dirty="0"/>
              <a:t>Исследователи, однако, ставят под сомнение факт полного отсутствия социальной сегрегации в советском городе. Дэвид Смит (</a:t>
            </a:r>
            <a:r>
              <a:rPr lang="en-US" dirty="0"/>
              <a:t>Smith 1996) </a:t>
            </a:r>
            <a:r>
              <a:rPr lang="ru-RU" dirty="0"/>
              <a:t>предполагает, что социально-экономическая дифференциация городского пространства существовала и в советское время. </a:t>
            </a:r>
          </a:p>
          <a:p>
            <a:r>
              <a:rPr lang="ru-RU" dirty="0"/>
              <a:t>В советские годы появлялись «престижные» районы, где были, например, дома от Академии наук или «номенклатурные» (хотя в них жили совершенно разные социальные группы населения). Наличие в микрорайоне большого количества домов, где получали квартиры рабочие, переводило статус района в «рабочий», делало его районом «лимитчиков» </a:t>
            </a:r>
          </a:p>
          <a:p>
            <a:r>
              <a:rPr lang="ru-RU" dirty="0"/>
              <a:t>Сегодня появлению социально однородных микрорайонов препятствуют несколько факторов. К ним относятся распространенность многоэтажных жилых домов; относительно низкая мобильность населения в черте города; высокие цены на недвижимость и за аренду; низкие доходы большинства горожан, не позволяющие выбрать соответствующее их предпочтениям жилье; сложность получения ипотеки для большинства россиян (Махрова и Голубчиков 2012). </a:t>
            </a:r>
          </a:p>
        </p:txBody>
      </p:sp>
    </p:spTree>
    <p:extLst>
      <p:ext uri="{BB962C8B-B14F-4D97-AF65-F5344CB8AC3E}">
        <p14:creationId xmlns:p14="http://schemas.microsoft.com/office/powerpoint/2010/main" val="197591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AC7F4-295F-6D4B-979E-B3F63D78F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Методология исследования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FDB717A6-EA92-7346-A47E-2072522E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74849"/>
            <a:ext cx="10554574" cy="45831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Для того чтобы понять происхождение феномена «мигрантских» школ в городах России, необходимо проанализировать разные составляющие. </a:t>
            </a:r>
          </a:p>
          <a:p>
            <a:r>
              <a:rPr lang="ru-RU" dirty="0"/>
              <a:t>Во-первых, нужно выяснить, как, помимо социально-демографической и экономической ситуации, на появление этого феномена влияет место, в котором расположена школа, и его история. </a:t>
            </a:r>
          </a:p>
          <a:p>
            <a:r>
              <a:rPr lang="ru-RU" dirty="0"/>
              <a:t>Во-вторых, понять, каким образом на появление «мигрантской» школы влияет государственная политика на разных уровнях. </a:t>
            </a:r>
          </a:p>
          <a:p>
            <a:r>
              <a:rPr lang="ru-RU" dirty="0"/>
              <a:t>В-третьих, выяснить, какова роль самих жителей городов в том, что в отдельных школах концентрация детей мигрантов выше, чем в других. </a:t>
            </a:r>
          </a:p>
          <a:p>
            <a:pPr marL="0" indent="0">
              <a:buNone/>
            </a:pPr>
            <a:r>
              <a:rPr lang="ru-RU" dirty="0"/>
              <a:t>Говоря о «детях мигрантов», мы имеем в виду тех детей, которые имели опыт переезда из другой страны. При этом, как показало исследование, дети мигрантов, имеющие российское гражданство, переживают такой же опыт, связанный с переездом, как и не имеющие гражданства. И те семьи, где у родителей и детей есть российское гражданство, и те, у которых его нет, сталкиваются с проблемой при записи ребенка в школу.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81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D2608-9E00-5B4D-9837-2CAECF57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Методология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96EB9-5EB0-B242-9149-6104B7AF7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2017 год – Школы Московской области, были выбраны «устойчиво неуспешные школы» (</a:t>
            </a:r>
            <a:r>
              <a:rPr lang="ru-RU" dirty="0" err="1"/>
              <a:t>Пинская</a:t>
            </a:r>
            <a:r>
              <a:rPr lang="ru-RU" dirty="0"/>
              <a:t>, </a:t>
            </a:r>
            <a:r>
              <a:rPr lang="ru-RU" dirty="0" err="1"/>
              <a:t>Косарецкий</a:t>
            </a:r>
            <a:r>
              <a:rPr lang="ru-RU" dirty="0"/>
              <a:t> и Фрумин 2011), в которых, как показывают исследования Института образования НИУ ВШЭ, учится больше (чем в других школах) детей, для которых русский язык не является родным, то есть детей мигрантов (Фрумин и др. 2012). Было также проведено 35 интервью с учителями и 8 фокус-групп с учениками школ. В нескольких случаях мы были участниками школьных праздников и собраний учителей</a:t>
            </a:r>
          </a:p>
          <a:p>
            <a:r>
              <a:rPr lang="ru-RU" dirty="0"/>
              <a:t>2018 год – Школы Томска. Данные о присутствии детей мигрантов в школах были пре- доставлены Региональным центром развития образования города Томска. Включенное наблюдение в 2х школах, 6 интервью с учителями, интервью с директорами школ.</a:t>
            </a:r>
          </a:p>
          <a:p>
            <a:r>
              <a:rPr lang="ru-RU" dirty="0"/>
              <a:t>2018  год – Школы Иркутска. Данные о присутствии детей в школах предоставлены Министерством образования Иркутской области. Включенное наблюдение в 2х школах, 8 интервью с учителями, интервью с директорами школ.</a:t>
            </a:r>
          </a:p>
          <a:p>
            <a:r>
              <a:rPr lang="ru-RU" dirty="0"/>
              <a:t>Наблюдение в кварталах, где расположены школы. Интервью с местными жителями. Интервью с мигрантами в городах.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68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A7007-24BE-F845-AC72-C0D67E54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Школы в городском пространстве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8E7DA99C-B0CD-4C4D-A9D1-BCA05833C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23479"/>
          </a:xfrm>
        </p:spPr>
        <p:txBody>
          <a:bodyPr>
            <a:normAutofit/>
          </a:bodyPr>
          <a:lstStyle/>
          <a:p>
            <a:r>
              <a:rPr lang="ru-RU" dirty="0"/>
              <a:t>История школ, в которых мы проводили исследования, часто связана с историей окружающих их кварталов. </a:t>
            </a:r>
          </a:p>
          <a:p>
            <a:r>
              <a:rPr lang="ru-RU" dirty="0"/>
              <a:t>Из обследуемых восьми школ Подмосковья шесть учебных заведений 6 были открыты в 1950-1960 е годы, одно – в 1930е, одно – в 1970е</a:t>
            </a:r>
          </a:p>
          <a:p>
            <a:r>
              <a:rPr lang="ru-RU" dirty="0"/>
              <a:t>В Томске школы расположены в старых заводских кварталах. Одна была открыта в начале ХХ века, тогда как вторая в 1960е годы. Первая была построена местными меценатами в дореволюционные годы специально для рабочих промышленного района. Другая школа была построена в 1960 в микрорайоне, где городские власти предоставляли квартиры в основном рабочим с окрестных предприятий</a:t>
            </a:r>
          </a:p>
          <a:p>
            <a:r>
              <a:rPr lang="ru-RU" dirty="0"/>
              <a:t>В Иркутске 1 школа расположена в центре города, недалеко от рынка «</a:t>
            </a:r>
            <a:r>
              <a:rPr lang="ru-RU" dirty="0" err="1"/>
              <a:t>Шанхайка</a:t>
            </a:r>
            <a:r>
              <a:rPr lang="ru-RU" dirty="0"/>
              <a:t>», вторая на окраине, в бывшем «рабочем» квартале.</a:t>
            </a:r>
          </a:p>
          <a:p>
            <a:r>
              <a:rPr lang="ru-RU" dirty="0"/>
              <a:t>Большинство школ были частью микрорайонов, возводившихся для рабочих рядом с крупными предприятиями. </a:t>
            </a:r>
          </a:p>
        </p:txBody>
      </p:sp>
    </p:spTree>
    <p:extLst>
      <p:ext uri="{BB962C8B-B14F-4D97-AF65-F5344CB8AC3E}">
        <p14:creationId xmlns:p14="http://schemas.microsoft.com/office/powerpoint/2010/main" val="608029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23BC3-E711-754D-9BB7-7245DB7E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Прошлое школ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A7DF0317-7D1D-074C-98D9-59E2A17EB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3499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Можно говорить о существовавшем еще в советские годы неравенстве на уровне школ. Некоторые школы были ориентированы на детей с низким социальным статусом – тех, чьи семьи не предполагали для них дальнейшего образования. Чаще такие школы располагались в местах, где было больше представителей профессиональных групп, низких по своему социальному статусу, в микрорайонах, населенных преимущественно работниками заводов и фабрик. </a:t>
            </a:r>
          </a:p>
          <a:p>
            <a:r>
              <a:rPr lang="ru-RU" dirty="0"/>
              <a:t>С распадом Советского Союза неравенство в школах еще больше увеличилось. В стране появились частные школы, школы-лаборатории, лицеи, школы с классами гуманитарной, естественнонаучной̆ или какой-то иной специализации. </a:t>
            </a:r>
          </a:p>
          <a:p>
            <a:pPr marL="0" indent="0">
              <a:buNone/>
            </a:pPr>
            <a:r>
              <a:rPr lang="ru-RU" dirty="0"/>
              <a:t>Впервые на микрорайон вокруг школы обратили наше внимание учителя, с которыми мы проводили интервью в Подмосковье: </a:t>
            </a:r>
          </a:p>
          <a:p>
            <a:pPr marL="0" indent="0">
              <a:buNone/>
            </a:pPr>
            <a:r>
              <a:rPr lang="ru-RU" dirty="0"/>
              <a:t>«</a:t>
            </a:r>
            <a:r>
              <a:rPr lang="ru-RU" i="1" dirty="0"/>
              <a:t>Вы знаете, наш микрорайон – это такое место, где в основном стоят пятиэтажки, многоэтажки – они совсем недавно построились [1960–1970-е годы], и в основном это дома рабочего населения. И тут всякие, извините, разных социальных статусов люди. Есть такие абсолютно благополучные семьи, но очень много неполных семей</a:t>
            </a:r>
            <a:r>
              <a:rPr lang="ru-RU" dirty="0"/>
              <a:t>» (социальный педагог, подмосковная школа).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82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5354</TotalTime>
  <Words>2936</Words>
  <Application>Microsoft Macintosh PowerPoint</Application>
  <PresentationFormat>Широкоэкранный</PresentationFormat>
  <Paragraphs>92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Century Gothic</vt:lpstr>
      <vt:lpstr>Wingdings 2</vt:lpstr>
      <vt:lpstr>Цитаты</vt:lpstr>
      <vt:lpstr>Появление «мигрантских» школ в российских городах: стратегии интеграции детей в школьное пространство</vt:lpstr>
      <vt:lpstr>«Мигрантские» школы и дети мигрантов</vt:lpstr>
      <vt:lpstr>Исследовательский вопрос</vt:lpstr>
      <vt:lpstr>Подходы, к исследованию «мигрантских» школ </vt:lpstr>
      <vt:lpstr>Исследования о сегрегации в России</vt:lpstr>
      <vt:lpstr>Методология исследования</vt:lpstr>
      <vt:lpstr>Методология исследования</vt:lpstr>
      <vt:lpstr>Школы в городском пространстве</vt:lpstr>
      <vt:lpstr>Прошлое школ</vt:lpstr>
      <vt:lpstr>Школы в городском пространстве</vt:lpstr>
      <vt:lpstr>Презентация PowerPoint</vt:lpstr>
      <vt:lpstr>Микрорайоны вокруг школ</vt:lpstr>
      <vt:lpstr>Школы</vt:lpstr>
      <vt:lpstr>Район вокруг школ</vt:lpstr>
      <vt:lpstr>Характеристики школы</vt:lpstr>
      <vt:lpstr>Стратегии родителей?</vt:lpstr>
      <vt:lpstr>Как возникают «мигрантские» классы?</vt:lpstr>
      <vt:lpstr>«Мигрантский» район или «мигрантская» школа?</vt:lpstr>
      <vt:lpstr>Выводы</vt:lpstr>
      <vt:lpstr>Выводы</vt:lpstr>
      <vt:lpstr>Подробнее в статьях: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«Мигрантские школы»: влияние городского пространства на школьную сегрегацию </dc:title>
  <dc:creator>Пользователь Microsoft Office</dc:creator>
  <cp:lastModifiedBy>Пользователь Microsoft Office</cp:lastModifiedBy>
  <cp:revision>44</cp:revision>
  <dcterms:created xsi:type="dcterms:W3CDTF">2019-02-28T13:19:55Z</dcterms:created>
  <dcterms:modified xsi:type="dcterms:W3CDTF">2020-05-19T08:42:26Z</dcterms:modified>
</cp:coreProperties>
</file>