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1"/>
  </p:sldMasterIdLst>
  <p:notesMasterIdLst>
    <p:notesMasterId r:id="rId12"/>
  </p:notesMasterIdLst>
  <p:handoutMasterIdLst>
    <p:handoutMasterId r:id="rId13"/>
  </p:handoutMasterIdLst>
  <p:sldIdLst>
    <p:sldId id="287" r:id="rId2"/>
    <p:sldId id="335" r:id="rId3"/>
    <p:sldId id="332" r:id="rId4"/>
    <p:sldId id="344" r:id="rId5"/>
    <p:sldId id="336" r:id="rId6"/>
    <p:sldId id="343" r:id="rId7"/>
    <p:sldId id="334" r:id="rId8"/>
    <p:sldId id="339" r:id="rId9"/>
    <p:sldId id="341" r:id="rId10"/>
    <p:sldId id="340" r:id="rId11"/>
  </p:sldIdLst>
  <p:sldSz cx="9906000" cy="6858000" type="A4"/>
  <p:notesSz cx="6797675" cy="9926638"/>
  <p:defaultTextStyle>
    <a:defPPr marL="0" marR="0" indent="0" algn="l" defTabSz="67354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26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5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16838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5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33677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5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505160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5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67354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5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84193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5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010321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5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17870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5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34709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52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533" autoAdjust="0"/>
  </p:normalViewPr>
  <p:slideViewPr>
    <p:cSldViewPr snapToGrid="0" snapToObjects="1">
      <p:cViewPr varScale="1">
        <p:scale>
          <a:sx n="68" d="100"/>
          <a:sy n="68" d="100"/>
        </p:scale>
        <p:origin x="1260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48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D0783-8D3C-4590-BD9C-0455C6E50225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60ECD-B0E8-4798-8C74-572588AA6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84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356433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1pPr>
    <a:lvl2pPr indent="168387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2pPr>
    <a:lvl3pPr indent="336774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3pPr>
    <a:lvl4pPr indent="505160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4pPr>
    <a:lvl5pPr indent="673547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5pPr>
    <a:lvl6pPr indent="841934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6pPr>
    <a:lvl7pPr indent="1010321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7pPr>
    <a:lvl8pPr indent="1178707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8pPr>
    <a:lvl9pPr indent="1347094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21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18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026785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562274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46798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ПРО СЛАЙД ВТОРОЙ ТЕКУЩИЙ – всю правую колонку перенести на следующий слайд. Доказательность (анализ основанный на данных) – список обследований, как собирали данные и консорциум с ТГУ,</a:t>
            </a:r>
          </a:p>
          <a:p>
            <a:r>
              <a:rPr lang="ru-RU" baseline="0" dirty="0" smtClean="0"/>
              <a:t>На этом же слайде снизу или отдельный слайд – </a:t>
            </a:r>
            <a:r>
              <a:rPr lang="ru-RU" baseline="0" dirty="0" err="1" smtClean="0"/>
              <a:t>международгая</a:t>
            </a:r>
            <a:r>
              <a:rPr lang="ru-RU" baseline="0" dirty="0" smtClean="0"/>
              <a:t> кооперация – п.1 налажен обмен данными. Партнеры института </a:t>
            </a:r>
            <a:r>
              <a:rPr lang="ru-RU" baseline="0" dirty="0" err="1" smtClean="0"/>
              <a:t>образоанию</a:t>
            </a:r>
            <a:r>
              <a:rPr lang="ru-RU" baseline="0" dirty="0" smtClean="0"/>
              <a:t> помогают проводить анализ международного </a:t>
            </a:r>
            <a:r>
              <a:rPr lang="ru-RU" baseline="0" dirty="0" err="1" smtClean="0"/>
              <a:t>оптыа</a:t>
            </a:r>
            <a:r>
              <a:rPr lang="ru-RU" baseline="0" dirty="0" smtClean="0"/>
              <a:t> (несколько стран </a:t>
            </a:r>
            <a:r>
              <a:rPr lang="ru-RU" baseline="0" dirty="0" err="1" smtClean="0"/>
              <a:t>невадно</a:t>
            </a:r>
            <a:r>
              <a:rPr lang="ru-RU" baseline="0" dirty="0" smtClean="0"/>
              <a:t>) создан международный </a:t>
            </a:r>
            <a:r>
              <a:rPr lang="ru-RU" baseline="0" dirty="0" err="1" smtClean="0"/>
              <a:t>конмсоцииум</a:t>
            </a:r>
            <a:r>
              <a:rPr lang="ru-RU" baseline="0" dirty="0" smtClean="0"/>
              <a:t> – миланский </a:t>
            </a:r>
            <a:r>
              <a:rPr lang="ru-RU" baseline="0" dirty="0" err="1" smtClean="0"/>
              <a:t>политех</a:t>
            </a:r>
            <a:r>
              <a:rPr lang="ru-RU" baseline="0" dirty="0" smtClean="0"/>
              <a:t> и Будет создана обсерватория трансформации ВО. Начата серия семинаров со </a:t>
            </a:r>
            <a:r>
              <a:rPr lang="ru-RU" baseline="0" dirty="0" err="1" smtClean="0"/>
              <a:t>всеминым</a:t>
            </a:r>
            <a:r>
              <a:rPr lang="ru-RU" baseline="0" dirty="0" smtClean="0"/>
              <a:t> банком</a:t>
            </a:r>
          </a:p>
          <a:p>
            <a:r>
              <a:rPr lang="ru-RU" baseline="0" dirty="0" smtClean="0"/>
              <a:t>Сделать отдельный слайд по исследованиям.</a:t>
            </a:r>
          </a:p>
          <a:p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95652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714872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41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21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Выпускной студентов медицинского факультета </a:t>
            </a:r>
            <a:r>
              <a:rPr lang="ru-RU" sz="1621" b="0" i="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Лестерского</a:t>
            </a:r>
            <a:r>
              <a:rPr lang="ru-RU" sz="1621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университета</a:t>
            </a:r>
          </a:p>
          <a:p>
            <a:r>
              <a:rPr lang="ru-RU" sz="1621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Подходит к концу второй месяц </a:t>
            </a:r>
            <a:r>
              <a:rPr lang="ru-RU" sz="1621" b="0" i="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дистанционки</a:t>
            </a:r>
            <a:r>
              <a:rPr lang="ru-RU" sz="1621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— даже домашние животные втягиваются в учебный процесс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976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31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/>
          <p:nvPr/>
        </p:nvSpPr>
        <p:spPr>
          <a:xfrm>
            <a:off x="3093999" y="-95053"/>
            <a:ext cx="6947850" cy="70481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7383" y="2268141"/>
            <a:ext cx="7971234" cy="232171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Изображение"/>
          <p:cNvSpPr>
            <a:spLocks noGrp="1"/>
          </p:cNvSpPr>
          <p:nvPr>
            <p:ph type="pic" idx="13"/>
          </p:nvPr>
        </p:nvSpPr>
        <p:spPr>
          <a:xfrm>
            <a:off x="1223739" y="446485"/>
            <a:ext cx="7448848" cy="4161234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7383" y="4723805"/>
            <a:ext cx="7971234" cy="1000125"/>
          </a:xfrm>
          <a:prstGeom prst="rect">
            <a:avLst/>
          </a:prstGeom>
        </p:spPr>
        <p:txBody>
          <a:bodyPr anchor="b"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7383" y="5759649"/>
            <a:ext cx="7971234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168387" algn="ctr">
              <a:spcBef>
                <a:spcPts val="0"/>
              </a:spcBef>
              <a:buSzTx/>
              <a:buNone/>
              <a:defRPr sz="2400"/>
            </a:lvl2pPr>
            <a:lvl3pPr marL="0" indent="336774" algn="ctr">
              <a:spcBef>
                <a:spcPts val="0"/>
              </a:spcBef>
              <a:buSzTx/>
              <a:buNone/>
              <a:defRPr sz="2400"/>
            </a:lvl3pPr>
            <a:lvl4pPr marL="0" indent="505160" algn="ctr">
              <a:spcBef>
                <a:spcPts val="0"/>
              </a:spcBef>
              <a:buSzTx/>
              <a:buNone/>
              <a:defRPr sz="2400"/>
            </a:lvl4pPr>
            <a:lvl5pPr marL="0" indent="673547" algn="ctr">
              <a:spcBef>
                <a:spcPts val="0"/>
              </a:spcBef>
              <a:buSzTx/>
              <a:buNone/>
              <a:defRPr sz="2400"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/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799183" y="6500812"/>
            <a:ext cx="297960" cy="275624"/>
          </a:xfrm>
          <a:prstGeom prst="rect">
            <a:avLst/>
          </a:prstGeom>
        </p:spPr>
        <p:txBody>
          <a:bodyPr/>
          <a:lstStyle/>
          <a:p>
            <a:pPr defTabSz="472839" hangingPunct="1"/>
            <a:fld id="{CBD92849-6F36-F949-98BB-EDD3020AEDB4}" type="slidenum">
              <a:rPr lang="ru-RU" kern="1200" smtClean="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defTabSz="472839" hangingPunct="1"/>
              <a:t>‹#›</a:t>
            </a:fld>
            <a:endParaRPr lang="ru-RU" kern="1200" dirty="0">
              <a:solidFill>
                <a:srgbClr val="000000">
                  <a:tint val="75000"/>
                </a:srgb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117455" y="446484"/>
            <a:ext cx="4063008" cy="5786438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5537" y="446484"/>
            <a:ext cx="4063008" cy="2803922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5537" y="3348633"/>
            <a:ext cx="4063008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168387" algn="ctr">
              <a:spcBef>
                <a:spcPts val="0"/>
              </a:spcBef>
              <a:buSzTx/>
              <a:buNone/>
              <a:defRPr sz="2400"/>
            </a:lvl2pPr>
            <a:lvl3pPr marL="0" indent="336774" algn="ctr">
              <a:spcBef>
                <a:spcPts val="0"/>
              </a:spcBef>
              <a:buSzTx/>
              <a:buNone/>
              <a:defRPr sz="2400"/>
            </a:lvl3pPr>
            <a:lvl4pPr marL="0" indent="505160" algn="ctr">
              <a:spcBef>
                <a:spcPts val="0"/>
              </a:spcBef>
              <a:buSzTx/>
              <a:buNone/>
              <a:defRPr sz="2400"/>
            </a:lvl4pPr>
            <a:lvl5pPr marL="0" indent="673547" algn="ctr">
              <a:spcBef>
                <a:spcPts val="0"/>
              </a:spcBef>
              <a:buSzTx/>
              <a:buNone/>
              <a:defRPr sz="2400"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/>
          </a:p>
        </p:txBody>
      </p:sp>
      <p:sp>
        <p:nvSpPr>
          <p:cNvPr id="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72839" hangingPunct="1"/>
            <a:fld id="{CBD92849-6F36-F949-98BB-EDD3020AEDB4}" type="slidenum">
              <a:rPr lang="ru-RU" kern="1200" smtClean="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defTabSz="472839" hangingPunct="1"/>
              <a:t>‹#›</a:t>
            </a:fld>
            <a:endParaRPr lang="ru-RU" kern="1200" dirty="0">
              <a:solidFill>
                <a:srgbClr val="000000">
                  <a:tint val="75000"/>
                </a:srgb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5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/>
          </a:p>
        </p:txBody>
      </p:sp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72839" hangingPunct="1"/>
            <a:fld id="{CBD92849-6F36-F949-98BB-EDD3020AEDB4}" type="slidenum">
              <a:rPr lang="ru-RU" kern="1200" smtClean="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defTabSz="472839" hangingPunct="1"/>
              <a:t>‹#›</a:t>
            </a:fld>
            <a:endParaRPr lang="ru-RU" kern="1200" dirty="0">
              <a:solidFill>
                <a:srgbClr val="000000">
                  <a:tint val="75000"/>
                </a:srgb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117455" y="1830586"/>
            <a:ext cx="4063008" cy="4420195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725537" y="1830586"/>
            <a:ext cx="4063008" cy="4420195"/>
          </a:xfrm>
          <a:prstGeom prst="rect">
            <a:avLst/>
          </a:prstGeom>
        </p:spPr>
        <p:txBody>
          <a:bodyPr/>
          <a:lstStyle>
            <a:lvl1pPr marL="252580" indent="-252580">
              <a:spcBef>
                <a:spcPts val="2357"/>
              </a:spcBef>
              <a:defRPr sz="2100"/>
            </a:lvl1pPr>
            <a:lvl2pPr marL="505160" indent="-252580">
              <a:spcBef>
                <a:spcPts val="2357"/>
              </a:spcBef>
              <a:defRPr sz="2100"/>
            </a:lvl2pPr>
            <a:lvl3pPr marL="757740" indent="-252580">
              <a:spcBef>
                <a:spcPts val="2357"/>
              </a:spcBef>
              <a:defRPr sz="2100"/>
            </a:lvl3pPr>
            <a:lvl4pPr marL="1010321" indent="-252580">
              <a:spcBef>
                <a:spcPts val="2357"/>
              </a:spcBef>
              <a:defRPr sz="2100"/>
            </a:lvl4pPr>
            <a:lvl5pPr marL="1262901" indent="-252580">
              <a:spcBef>
                <a:spcPts val="2357"/>
              </a:spcBef>
              <a:defRPr sz="2100"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/>
          </a:p>
        </p:txBody>
      </p:sp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72839" hangingPunct="1"/>
            <a:fld id="{CBD92849-6F36-F949-98BB-EDD3020AEDB4}" type="slidenum">
              <a:rPr lang="ru-RU" kern="1200" smtClean="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defTabSz="472839" hangingPunct="1"/>
              <a:t>‹#›</a:t>
            </a:fld>
            <a:endParaRPr lang="ru-RU" kern="1200" dirty="0">
              <a:solidFill>
                <a:srgbClr val="000000">
                  <a:tint val="75000"/>
                </a:srgb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725537" y="892969"/>
            <a:ext cx="8454926" cy="5072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/>
          </a:p>
        </p:txBody>
      </p:sp>
      <p:sp>
        <p:nvSpPr>
          <p:cNvPr id="7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72839" hangingPunct="1"/>
            <a:fld id="{CBD92849-6F36-F949-98BB-EDD3020AEDB4}" type="slidenum">
              <a:rPr lang="ru-RU" kern="1200" smtClean="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defTabSz="472839" hangingPunct="1"/>
              <a:t>‹#›</a:t>
            </a:fld>
            <a:endParaRPr lang="ru-RU" kern="1200" dirty="0">
              <a:solidFill>
                <a:srgbClr val="000000">
                  <a:tint val="75000"/>
                </a:srgb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5117455" y="3580805"/>
            <a:ext cx="4063008" cy="2652117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81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5122192" y="625078"/>
            <a:ext cx="4063009" cy="2652117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82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725537" y="625078"/>
            <a:ext cx="4063008" cy="5607844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72839" hangingPunct="1"/>
            <a:fld id="{CBD92849-6F36-F949-98BB-EDD3020AEDB4}" type="slidenum">
              <a:rPr lang="ru-RU" kern="1200" smtClean="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defTabSz="472839" hangingPunct="1"/>
              <a:t>‹#›</a:t>
            </a:fld>
            <a:endParaRPr lang="ru-RU" kern="1200" dirty="0">
              <a:solidFill>
                <a:srgbClr val="000000">
                  <a:tint val="75000"/>
                </a:srgb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967383" y="4473774"/>
            <a:ext cx="7971234" cy="3525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9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967383" y="2988249"/>
            <a:ext cx="7971234" cy="5064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72839" hangingPunct="1"/>
            <a:fld id="{CBD92849-6F36-F949-98BB-EDD3020AEDB4}" type="slidenum">
              <a:rPr lang="ru-RU" kern="1200" smtClean="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defTabSz="472839" hangingPunct="1"/>
              <a:t>‹#›</a:t>
            </a:fld>
            <a:endParaRPr lang="ru-RU" kern="1200" dirty="0">
              <a:solidFill>
                <a:srgbClr val="000000">
                  <a:tint val="75000"/>
                </a:srgb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0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72839" hangingPunct="1"/>
            <a:fld id="{CBD92849-6F36-F949-98BB-EDD3020AEDB4}" type="slidenum">
              <a:rPr lang="ru-RU" kern="1200" smtClean="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defTabSz="472839" hangingPunct="1"/>
              <a:t>‹#›</a:t>
            </a:fld>
            <a:endParaRPr lang="ru-RU" kern="1200" dirty="0">
              <a:solidFill>
                <a:srgbClr val="000000">
                  <a:tint val="75000"/>
                </a:srgb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5537" y="312539"/>
            <a:ext cx="8454926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7419" tIns="37419" rIns="37419" bIns="374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725537" y="1830586"/>
            <a:ext cx="8454926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7419" tIns="37419" rIns="37419" bIns="37419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799183" y="6505277"/>
            <a:ext cx="297960" cy="275624"/>
          </a:xfrm>
          <a:prstGeom prst="rect">
            <a:avLst/>
          </a:prstGeom>
          <a:ln w="12700">
            <a:miter lim="400000"/>
          </a:ln>
        </p:spPr>
        <p:txBody>
          <a:bodyPr wrap="none" lIns="37419" tIns="37419" rIns="37419" bIns="37419">
            <a:spAutoFit/>
          </a:bodyPr>
          <a:lstStyle>
            <a:lvl1pPr>
              <a:defRPr sz="1300"/>
            </a:lvl1pPr>
          </a:lstStyle>
          <a:p>
            <a:pPr defTabSz="472839" hangingPunct="1"/>
            <a:fld id="{CBD92849-6F36-F949-98BB-EDD3020AEDB4}" type="slidenum">
              <a:rPr lang="ru-RU" kern="1200" smtClean="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defTabSz="472839" hangingPunct="1"/>
              <a:t>‹#›</a:t>
            </a:fld>
            <a:endParaRPr lang="ru-RU" kern="1200" dirty="0">
              <a:solidFill>
                <a:srgbClr val="000000">
                  <a:tint val="75000"/>
                </a:srgbClr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8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7" r:id="rId10"/>
  </p:sldLayoutIdLst>
  <p:transition spd="med"/>
  <p:hf hdr="0" ftr="0" dt="0"/>
  <p:txStyles>
    <p:titleStyle>
      <a:lvl1pPr marL="0" marR="0" indent="0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168387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336774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505160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673547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841934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010321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178707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347094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27419" marR="0" indent="-327419" algn="l" defTabSz="430322" rtl="0" eaLnBrk="1" latinLnBrk="0" hangingPunct="1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654837" marR="0" indent="-327419" algn="l" defTabSz="430322" rtl="0" eaLnBrk="1" latinLnBrk="0" hangingPunct="1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982256" marR="0" indent="-327419" algn="l" defTabSz="430322" rtl="0" eaLnBrk="1" latinLnBrk="0" hangingPunct="1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309675" marR="0" indent="-327419" algn="l" defTabSz="430322" rtl="0" eaLnBrk="1" latinLnBrk="0" hangingPunct="1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1637094" marR="0" indent="-327419" algn="l" defTabSz="430322" rtl="0" eaLnBrk="1" latinLnBrk="0" hangingPunct="1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1964512" marR="0" indent="-327419" algn="l" defTabSz="430322" rtl="0" eaLnBrk="1" latinLnBrk="0" hangingPunct="1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2291931" marR="0" indent="-327419" algn="l" defTabSz="430322" rtl="0" eaLnBrk="1" latinLnBrk="0" hangingPunct="1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2619350" marR="0" indent="-327419" algn="l" defTabSz="430322" rtl="0" eaLnBrk="1" latinLnBrk="0" hangingPunct="1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2946768" marR="0" indent="-327419" algn="l" defTabSz="430322" rtl="0" eaLnBrk="1" latinLnBrk="0" hangingPunct="1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8387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36774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505160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73547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41934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010321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78707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347094" algn="ctr" defTabSz="43032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oe.hse.ru/news/350027208.html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ioe.hse.ru/news/349214150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ioe.hse.ru/lawworks/news/356426453.html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ioe.hse.ru/distance_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oe.hse.ru/sao_exams" TargetMode="External"/><Relationship Id="rId13" Type="http://schemas.openxmlformats.org/officeDocument/2006/relationships/hyperlink" Target="https://ioe.hse.ru/spo_facts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ioe.hse.ru/sao_dissertations" TargetMode="External"/><Relationship Id="rId12" Type="http://schemas.openxmlformats.org/officeDocument/2006/relationships/hyperlink" Target="https://ioe.hse.ru/data/2020/05/28/1550145876/%D0%9E%D0%BD%D0%BB%D0%B0%D0%B9%D0%BD%20%D0%B1%D0%B5%D0%B7%20%D0%BF%D0%B0%D0%BD%D0%B8%D0%BA%D0%B8.%20%D0%9C%D0%BE%D0%B4%D0%B5%D0%BB%D0%B8%20%D0%B8%20%D1%8D%D1%84%D1%84%D0%B5%D0%BA%D1%82%D0%B8%D0%B2%D0%BD%D0%BE%D1%81%D1%82..%D1%80%D1%81%D0%BE%D0%B2%20%D0%B2%20%D1%80%D0%BE%D1%81%D1%81%D0%B8%D0%B9%D1%81%D0%BA%D0%B8%D1%85%20%D1%83%D0%BD%D0%B8%D0%B2%D0%B5%D1%80%D1%81%D0%B8%D1%82%D0%B5%D1%82%D0%B0%D1%85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ioe.hse.ru/sao_gia" TargetMode="External"/><Relationship Id="rId11" Type="http://schemas.openxmlformats.org/officeDocument/2006/relationships/hyperlink" Target="https://ioe.hse.ru/sao_universitycases" TargetMode="External"/><Relationship Id="rId5" Type="http://schemas.openxmlformats.org/officeDocument/2006/relationships/hyperlink" Target="https://ioe.hse.ru/sao_spo" TargetMode="External"/><Relationship Id="rId10" Type="http://schemas.openxmlformats.org/officeDocument/2006/relationships/hyperlink" Target="https://ioe.hse.ru/data/2020/05/26/1551527214/%D0%A1%D0%90%D0%9E%206(36)_%D1%8D%D0%BB%D0%B5%D0%BA%D1%82%D1%80%D0%BE%D0%BD%D0%BD%D1%8B%D0%B9.pdf" TargetMode="External"/><Relationship Id="rId4" Type="http://schemas.openxmlformats.org/officeDocument/2006/relationships/hyperlink" Target="https://ioe.hse.ru/sao_lost" TargetMode="External"/><Relationship Id="rId9" Type="http://schemas.openxmlformats.org/officeDocument/2006/relationships/hyperlink" Target="https://ioe.hse.ru/sao_ege" TargetMode="External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hyperlink" Target="https://ioe.hse.ru/news/366630860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-Lt3ASEB9Q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uchim-v-distante.tilda.w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s://uni.hse.ru/covid19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Линия"/>
          <p:cNvSpPr/>
          <p:nvPr/>
        </p:nvSpPr>
        <p:spPr>
          <a:xfrm flipV="1">
            <a:off x="3966270" y="802084"/>
            <a:ext cx="1" cy="1388675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5" tIns="35715" rIns="35715" bIns="35715" anchor="ctr"/>
          <a:lstStyle/>
          <a:p>
            <a:pPr algn="ctr" defTabSz="410730" eaLnBrk="1" fontAlgn="auto">
              <a:spcBef>
                <a:spcPts val="0"/>
              </a:spcBef>
              <a:spcAft>
                <a:spcPts val="0"/>
              </a:spcAft>
              <a:defRPr sz="2400"/>
            </a:pPr>
            <a:endParaRPr sz="1700" kern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7" name="Очень крутой…"/>
          <p:cNvSpPr txBox="1"/>
          <p:nvPr/>
        </p:nvSpPr>
        <p:spPr>
          <a:xfrm>
            <a:off x="3860879" y="1412776"/>
            <a:ext cx="5115189" cy="207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5" tIns="35715" rIns="35715" bIns="35715" anchor="b"/>
          <a:lstStyle/>
          <a:p>
            <a:pPr defTabSz="449263" eaLnBrk="1" hangingPunct="1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9" name="Название подразделения,  лаборатории, факультета и т.д."/>
          <p:cNvSpPr txBox="1"/>
          <p:nvPr/>
        </p:nvSpPr>
        <p:spPr>
          <a:xfrm>
            <a:off x="3966271" y="6131045"/>
            <a:ext cx="5115187" cy="37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5" tIns="35715" rIns="35715" bIns="35715" anchor="ctr">
            <a:spAutoFit/>
          </a:bodyPr>
          <a:lstStyle/>
          <a:p>
            <a:pPr defTabSz="449263" eaLnBrk="1" hangingPunct="1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0" name="Москва, 2017"/>
          <p:cNvSpPr txBox="1"/>
          <p:nvPr/>
        </p:nvSpPr>
        <p:spPr>
          <a:xfrm>
            <a:off x="3665195" y="3889257"/>
            <a:ext cx="6025735" cy="99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 algn="l" defTabSz="457200"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449263" hangingPunct="1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 dirty="0">
              <a:solidFill>
                <a:srgbClr val="002060"/>
              </a:solidFill>
            </a:endParaRPr>
          </a:p>
          <a:p>
            <a:pPr defTabSz="449263" eaLnBrk="1" hangingPunct="1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defTabSz="449263" eaLnBrk="1" hangingPunct="1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8599" y="1411255"/>
            <a:ext cx="6079748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00"/>
            <a:r>
              <a:rPr lang="ru-RU" sz="32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Анализ и исследование трансформации систем профессионального и высшего образования в условиях пандемии: Институт образования НИУ ВШЭ</a:t>
            </a:r>
          </a:p>
          <a:p>
            <a:pPr algn="l" defTabSz="584200"/>
            <a:r>
              <a:rPr lang="ru-RU" sz="32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м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арт-июнь 2020</a:t>
            </a:r>
            <a:endParaRPr kumimoji="0" lang="en-US" sz="3200" b="1" i="0" u="none" strike="noStrike" cap="none" spc="0" normalizeH="0" dirty="0" smtClean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cs typeface="Arial" pitchFamily="34" charset="0"/>
              <a:sym typeface="Helvetica Light"/>
            </a:endParaRP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1509" y="409031"/>
            <a:ext cx="1607309" cy="20060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71060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Линия"/>
          <p:cNvSpPr/>
          <p:nvPr/>
        </p:nvSpPr>
        <p:spPr>
          <a:xfrm>
            <a:off x="929803" y="532448"/>
            <a:ext cx="8036719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>
              <a:latin typeface="+mn-lt"/>
            </a:endParaRPr>
          </a:p>
        </p:txBody>
      </p:sp>
      <p:pic>
        <p:nvPicPr>
          <p:cNvPr id="14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041" y="28748"/>
            <a:ext cx="615818" cy="615818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Прямоугольник 26"/>
          <p:cNvSpPr/>
          <p:nvPr/>
        </p:nvSpPr>
        <p:spPr>
          <a:xfrm>
            <a:off x="1337364" y="119729"/>
            <a:ext cx="8345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1200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СЕТЕВЫЕ РЕСУРСЫ И МЕТОДИЧЕСКИЕ ПРОДУКТЫ</a:t>
            </a:r>
            <a:endParaRPr lang="ru-RU" altLang="ru-RU" sz="2400" b="1" kern="1200" dirty="0" smtClean="0">
              <a:solidFill>
                <a:srgbClr val="002060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10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92585" y="2236977"/>
            <a:ext cx="7197786" cy="10166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lvl="1" indent="-285750" algn="just" fontAlgn="base" hangingPunct="1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latin typeface="+mn-lt"/>
                <a:ea typeface="ＭＳ Ｐゴシック" pitchFamily="34" charset="-128"/>
                <a:hlinkClick r:id="rId4"/>
              </a:rPr>
              <a:t>С</a:t>
            </a:r>
            <a:r>
              <a:rPr lang="ru-RU" sz="1800" dirty="0" smtClean="0">
                <a:latin typeface="+mn-lt"/>
                <a:ea typeface="ＭＳ Ｐゴシック" pitchFamily="34" charset="-128"/>
                <a:hlinkClick r:id="rId4"/>
              </a:rPr>
              <a:t>траница </a:t>
            </a:r>
            <a:r>
              <a:rPr lang="ru-RU" sz="1800" dirty="0">
                <a:latin typeface="+mn-lt"/>
                <a:ea typeface="ＭＳ Ｐゴシック" pitchFamily="34" charset="-128"/>
                <a:hlinkClick r:id="rId4"/>
              </a:rPr>
              <a:t>на сайте Института </a:t>
            </a:r>
            <a:r>
              <a:rPr lang="ru-RU" sz="1800" dirty="0" smtClean="0">
                <a:latin typeface="+mn-lt"/>
                <a:ea typeface="ＭＳ Ｐゴシック" pitchFamily="34" charset="-128"/>
                <a:hlinkClick r:id="rId4"/>
              </a:rPr>
              <a:t>образования, на </a:t>
            </a:r>
            <a:r>
              <a:rPr lang="ru-RU" sz="1800" dirty="0">
                <a:latin typeface="+mn-lt"/>
                <a:ea typeface="ＭＳ Ｐゴシック" pitchFamily="34" charset="-128"/>
                <a:hlinkClick r:id="rId4"/>
              </a:rPr>
              <a:t>которой собраны ответы на наиболее часто задаваемые </a:t>
            </a:r>
            <a:r>
              <a:rPr lang="ru-RU" sz="1800" dirty="0" smtClean="0">
                <a:latin typeface="+mn-lt"/>
                <a:ea typeface="ＭＳ Ｐゴシック" pitchFamily="34" charset="-128"/>
                <a:hlinkClick r:id="rId4"/>
              </a:rPr>
              <a:t>вопросы, результаты исследований, ссылки на мероприятия</a:t>
            </a:r>
            <a:endParaRPr lang="ru-RU" sz="1800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68958"/>
            <a:ext cx="9372600" cy="1133475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92585" y="4347371"/>
            <a:ext cx="8041378" cy="1477963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/>
        </p:spPr>
        <p:txBody>
          <a:bodyPr lIns="89985" tIns="46792" rIns="89985" bIns="46792"/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+mn-lt"/>
                <a:hlinkClick r:id="rId6"/>
              </a:rPr>
              <a:t>Методические рекомендации «Экспертные разъяснения по вопросам организации учебного процесса и ведения финансового-хозяйственной деятельности университетами в условиях распространения </a:t>
            </a:r>
            <a:r>
              <a:rPr lang="ru-RU" sz="1800" dirty="0" err="1" smtClean="0">
                <a:latin typeface="+mn-lt"/>
                <a:hlinkClick r:id="rId6"/>
              </a:rPr>
              <a:t>коронавирусной</a:t>
            </a:r>
            <a:r>
              <a:rPr lang="ru-RU" sz="1800" dirty="0" smtClean="0">
                <a:latin typeface="+mn-lt"/>
                <a:hlinkClick r:id="rId6"/>
              </a:rPr>
              <a:t> инфекции»</a:t>
            </a:r>
            <a:endParaRPr lang="ru-RU" sz="1800" dirty="0" smtClean="0"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+mn-lt"/>
              </a:rPr>
              <a:t>Методическая поддержка для вузов по широкому спектру вопросов функционирования и развития в период карантина и пандемии, например,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800" kern="1200" dirty="0" smtClean="0">
                <a:solidFill>
                  <a:prstClr val="black"/>
                </a:solidFill>
                <a:latin typeface="+mn-lt"/>
                <a:cs typeface="Arial" pitchFamily="34" charset="0"/>
                <a:hlinkClick r:id="rId7"/>
              </a:rPr>
              <a:t>Рекомендации по переводу курсов в онлайн</a:t>
            </a:r>
            <a:endParaRPr lang="ru-RU" altLang="ru-RU" sz="1800" kern="1200" dirty="0" smtClean="0">
              <a:solidFill>
                <a:prstClr val="black"/>
              </a:solidFill>
              <a:latin typeface="+mn-lt"/>
              <a:cs typeface="Arial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800" kern="1200" dirty="0" smtClean="0">
                <a:solidFill>
                  <a:prstClr val="black"/>
                </a:solidFill>
                <a:latin typeface="+mn-lt"/>
                <a:cs typeface="Arial" pitchFamily="34" charset="0"/>
                <a:hlinkClick r:id="rId8"/>
              </a:rPr>
              <a:t>5 уроков перехода в онлайн</a:t>
            </a:r>
            <a:endParaRPr lang="en-US" altLang="ru-RU" sz="1800" kern="1200" dirty="0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288145" y="3471287"/>
            <a:ext cx="819513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Методические</a:t>
            </a:r>
            <a:r>
              <a:rPr kumimoji="0" lang="ru-RU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 рекомендации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10903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Линия"/>
          <p:cNvSpPr/>
          <p:nvPr/>
        </p:nvSpPr>
        <p:spPr>
          <a:xfrm>
            <a:off x="934641" y="846022"/>
            <a:ext cx="8036719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>
              <a:latin typeface="+mn-lt"/>
            </a:endParaRPr>
          </a:p>
        </p:txBody>
      </p:sp>
      <p:pic>
        <p:nvPicPr>
          <p:cNvPr id="14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702" y="209875"/>
            <a:ext cx="615818" cy="615818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Прямоугольник 26"/>
          <p:cNvSpPr/>
          <p:nvPr/>
        </p:nvSpPr>
        <p:spPr>
          <a:xfrm>
            <a:off x="1237187" y="160991"/>
            <a:ext cx="8345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1200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СЛОЖИВШАЯСЯ СИТУАЦИЯ</a:t>
            </a:r>
            <a:endParaRPr lang="ru-RU" altLang="ru-RU" sz="2400" b="1" kern="1200" dirty="0" smtClean="0">
              <a:solidFill>
                <a:srgbClr val="002060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183" y="977703"/>
            <a:ext cx="4856390" cy="53958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702" y="1209926"/>
            <a:ext cx="40821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+mn-lt"/>
              </a:rPr>
              <a:t>400 </a:t>
            </a:r>
            <a:r>
              <a:rPr lang="ru-RU" sz="1800" dirty="0">
                <a:latin typeface="+mn-lt"/>
              </a:rPr>
              <a:t>млн студентов колледжей и университетов по всему миру перешли в новый режим обучения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+mn-lt"/>
              </a:rPr>
              <a:t>30 </a:t>
            </a:r>
            <a:r>
              <a:rPr lang="ru-RU" sz="1800" dirty="0">
                <a:latin typeface="+mn-lt"/>
              </a:rPr>
              <a:t>лет назад пандемия означала бы прекращение деятельности университетов и колледжей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+mn-lt"/>
              </a:rPr>
              <a:t>Цифровые </a:t>
            </a:r>
            <a:r>
              <a:rPr lang="ru-RU" sz="1800" dirty="0">
                <a:latin typeface="+mn-lt"/>
              </a:rPr>
              <a:t>технологии </a:t>
            </a:r>
            <a:r>
              <a:rPr lang="ru-RU" sz="1800" dirty="0" smtClean="0">
                <a:latin typeface="+mn-lt"/>
              </a:rPr>
              <a:t>предоставили новые возможности и «спасли</a:t>
            </a:r>
            <a:r>
              <a:rPr lang="ru-RU" sz="1800" dirty="0">
                <a:latin typeface="+mn-lt"/>
              </a:rPr>
              <a:t>» образовательный </a:t>
            </a:r>
            <a:r>
              <a:rPr lang="ru-RU" sz="1800" dirty="0" smtClean="0">
                <a:latin typeface="+mn-lt"/>
              </a:rPr>
              <a:t>процесс, одновременно, </a:t>
            </a:r>
            <a:r>
              <a:rPr lang="ru-RU" sz="1800" dirty="0">
                <a:latin typeface="+mn-lt"/>
              </a:rPr>
              <a:t>обострили </a:t>
            </a:r>
            <a:r>
              <a:rPr lang="ru-RU" sz="1800" dirty="0" smtClean="0">
                <a:latin typeface="+mn-lt"/>
              </a:rPr>
              <a:t>существующие проблемы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+mn-lt"/>
              </a:rPr>
              <a:t>Ведущие научные и образовательные центры мира мгновенно начали исследования и разработки, с целью поддержки университетов и колледжей для понимания процесса трансформации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058099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Линия"/>
          <p:cNvSpPr/>
          <p:nvPr/>
        </p:nvSpPr>
        <p:spPr>
          <a:xfrm>
            <a:off x="934641" y="846022"/>
            <a:ext cx="8036719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>
              <a:latin typeface="+mn-lt"/>
            </a:endParaRPr>
          </a:p>
        </p:txBody>
      </p:sp>
      <p:pic>
        <p:nvPicPr>
          <p:cNvPr id="14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702" y="209875"/>
            <a:ext cx="615818" cy="615818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Прямоугольник 26"/>
          <p:cNvSpPr/>
          <p:nvPr/>
        </p:nvSpPr>
        <p:spPr>
          <a:xfrm>
            <a:off x="1237187" y="162151"/>
            <a:ext cx="8345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1200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ВОПРОСЫ, НА КОТОРЫЕ БЫЛИ ПОЛУЧЕНЫ ОТВЕТЫ</a:t>
            </a:r>
            <a:endParaRPr lang="ru-RU" altLang="ru-RU" sz="2400" b="1" kern="1200" dirty="0" smtClean="0">
              <a:solidFill>
                <a:srgbClr val="002060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62633" y="1294295"/>
            <a:ext cx="9073100" cy="4257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+mn-lt"/>
              </a:rPr>
              <a:t>Как </a:t>
            </a:r>
            <a:r>
              <a:rPr lang="ru-RU" sz="2000" dirty="0">
                <a:latin typeface="+mn-lt"/>
              </a:rPr>
              <a:t>среднее профессиональное и высшее образование шагнуло в реальность пандемии? 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+mn-lt"/>
              </a:rPr>
              <a:t>Были ли подготовлены условия для перехода в дистанционный режим работы?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+mn-lt"/>
              </a:rPr>
              <a:t> Как сдавать выпускные и вступительные экзамены?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+mn-lt"/>
              </a:rPr>
              <a:t>Как проходила адаптация системы образования на разных уровнях к работе в дистанционном формате?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+mn-lt"/>
              </a:rPr>
              <a:t> Были готовы студенты и преподаватели к переходу в дистанционный формат работы? С какими трудностями они столкнулись 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+mn-lt"/>
              </a:rPr>
              <a:t>Приживется ли </a:t>
            </a:r>
            <a:r>
              <a:rPr lang="ru-RU" sz="2000" dirty="0" err="1">
                <a:latin typeface="+mn-lt"/>
              </a:rPr>
              <a:t>дистационный</a:t>
            </a:r>
            <a:r>
              <a:rPr lang="ru-RU" sz="2000" dirty="0">
                <a:latin typeface="+mn-lt"/>
              </a:rPr>
              <a:t> формат работы в образовательной системе России? </a:t>
            </a:r>
          </a:p>
        </p:txBody>
      </p:sp>
    </p:spTree>
    <p:extLst>
      <p:ext uri="{BB962C8B-B14F-4D97-AF65-F5344CB8AC3E}">
        <p14:creationId xmlns:p14="http://schemas.microsoft.com/office/powerpoint/2010/main" val="3376861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Линия"/>
          <p:cNvSpPr/>
          <p:nvPr/>
        </p:nvSpPr>
        <p:spPr>
          <a:xfrm>
            <a:off x="934641" y="1048412"/>
            <a:ext cx="8036719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>
              <a:latin typeface="+mn-lt"/>
            </a:endParaRPr>
          </a:p>
        </p:txBody>
      </p:sp>
      <p:pic>
        <p:nvPicPr>
          <p:cNvPr id="14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702" y="209875"/>
            <a:ext cx="615818" cy="615818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Прямоугольник 26"/>
          <p:cNvSpPr/>
          <p:nvPr/>
        </p:nvSpPr>
        <p:spPr>
          <a:xfrm>
            <a:off x="1237187" y="217415"/>
            <a:ext cx="8345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1200" dirty="0" smtClean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ДОКАЗАТЕЛЬНАЯ АНАЛИТИКА (ОСНОВАННАЯ НА ДАННЫХ)</a:t>
            </a:r>
            <a:endParaRPr lang="ru-RU" altLang="ru-RU" sz="2400" b="1" kern="1200" dirty="0">
              <a:solidFill>
                <a:srgbClr val="00206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8702" y="1344242"/>
            <a:ext cx="902631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+mn-lt"/>
              </a:rPr>
              <a:t>Мониторинг готовности инфраструктуры вузов к переходу на дистанционную форму </a:t>
            </a:r>
            <a:r>
              <a:rPr lang="ru-RU" sz="2000" dirty="0" smtClean="0">
                <a:latin typeface="+mn-lt"/>
              </a:rPr>
              <a:t>обучения </a:t>
            </a:r>
            <a:r>
              <a:rPr lang="en-US" sz="2000" dirty="0" smtClean="0">
                <a:latin typeface="+mn-lt"/>
              </a:rPr>
              <a:t>&gt; </a:t>
            </a:r>
            <a:r>
              <a:rPr lang="ru-RU" sz="2000" dirty="0">
                <a:latin typeface="+mn-lt"/>
              </a:rPr>
              <a:t>76.2% вузов (580 из 758</a:t>
            </a:r>
            <a:r>
              <a:rPr lang="ru-RU" sz="2000" dirty="0" smtClean="0">
                <a:latin typeface="+mn-lt"/>
              </a:rPr>
              <a:t>)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+mn-lt"/>
              </a:rPr>
              <a:t>Национальный опрос студентов: первая волна - </a:t>
            </a:r>
            <a:r>
              <a:rPr lang="en-US" sz="2000" dirty="0" smtClean="0">
                <a:latin typeface="+mn-lt"/>
              </a:rPr>
              <a:t>&gt;</a:t>
            </a:r>
            <a:r>
              <a:rPr lang="ru-RU" sz="2000" dirty="0" smtClean="0">
                <a:latin typeface="+mn-lt"/>
              </a:rPr>
              <a:t>10 тыс. студентов, вторая волна - </a:t>
            </a:r>
            <a:r>
              <a:rPr lang="en-US" sz="2000" dirty="0" smtClean="0">
                <a:latin typeface="+mn-lt"/>
              </a:rPr>
              <a:t>&gt;</a:t>
            </a:r>
            <a:r>
              <a:rPr lang="ru-RU" sz="2000" dirty="0" smtClean="0">
                <a:latin typeface="+mn-lt"/>
              </a:rPr>
              <a:t>24 тыс. студентов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+mn-lt"/>
              </a:rPr>
              <a:t>Опрос преподавателей: 123 </a:t>
            </a:r>
            <a:r>
              <a:rPr lang="ru-RU" sz="2000" dirty="0">
                <a:latin typeface="+mn-lt"/>
              </a:rPr>
              <a:t>интервью в 28 </a:t>
            </a:r>
            <a:r>
              <a:rPr lang="ru-RU" sz="2000" dirty="0" smtClean="0">
                <a:latin typeface="+mn-lt"/>
              </a:rPr>
              <a:t>университетах различных когорт</a:t>
            </a:r>
            <a:endParaRPr lang="en-US" sz="2000" dirty="0" smtClean="0">
              <a:latin typeface="+mn-lt"/>
            </a:endParaRP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+mn-lt"/>
              </a:rPr>
              <a:t>Анализ управленческих практик вузов, кейсов быстрых реакций российских и зарубежных вузов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+mn-lt"/>
              </a:rPr>
              <a:t>Анализ российских и зарубежных СМИ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+mn-lt"/>
              </a:rPr>
              <a:t>Анализ </a:t>
            </a:r>
            <a:r>
              <a:rPr lang="ru-RU" sz="2000" dirty="0" smtClean="0">
                <a:latin typeface="+mn-lt"/>
              </a:rPr>
              <a:t>соц</a:t>
            </a:r>
            <a:r>
              <a:rPr lang="ru-RU" sz="2000" dirty="0" smtClean="0">
                <a:latin typeface="+mn-lt"/>
              </a:rPr>
              <a:t>иальных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сетей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8883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Линия"/>
          <p:cNvSpPr/>
          <p:nvPr/>
        </p:nvSpPr>
        <p:spPr>
          <a:xfrm>
            <a:off x="934641" y="846022"/>
            <a:ext cx="8036719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>
              <a:latin typeface="+mn-lt"/>
            </a:endParaRPr>
          </a:p>
        </p:txBody>
      </p:sp>
      <p:pic>
        <p:nvPicPr>
          <p:cNvPr id="14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702" y="209875"/>
            <a:ext cx="615818" cy="615818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13653" y="1615067"/>
            <a:ext cx="4583490" cy="1477963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/>
        </p:spPr>
        <p:txBody>
          <a:bodyPr lIns="89985" tIns="46792" rIns="89985" bIns="46792"/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n-lt"/>
                <a:hlinkClick r:id="rId4"/>
              </a:rPr>
              <a:t>Потери в обучении из-за пандемии </a:t>
            </a:r>
            <a:r>
              <a:rPr lang="en-US" sz="1200" dirty="0" smtClean="0">
                <a:latin typeface="+mn-lt"/>
                <a:hlinkClick r:id="rId4"/>
              </a:rPr>
              <a:t>Covid-19</a:t>
            </a:r>
            <a:r>
              <a:rPr lang="ru-RU" sz="1200" dirty="0" smtClean="0">
                <a:latin typeface="+mn-lt"/>
                <a:hlinkClick r:id="rId4"/>
              </a:rPr>
              <a:t>: прогнозирование и поиск способов </a:t>
            </a:r>
            <a:r>
              <a:rPr lang="ru-RU" sz="1200" dirty="0" err="1" smtClean="0">
                <a:latin typeface="+mn-lt"/>
                <a:hlinkClick r:id="rId4"/>
              </a:rPr>
              <a:t>копменсации</a:t>
            </a:r>
            <a:endParaRPr lang="ru-RU" sz="1200" dirty="0" smtClean="0">
              <a:latin typeface="+mn-lt"/>
            </a:endParaRPr>
          </a:p>
          <a:p>
            <a:pPr marL="0" indent="0" algn="l"/>
            <a:r>
              <a:rPr lang="ru-RU" sz="1200" dirty="0" smtClean="0">
                <a:latin typeface="+mn-lt"/>
              </a:rPr>
              <a:t>МЕЖДУНАРОДНЫЕ ПРАТИКИ: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n-lt"/>
                <a:hlinkClick r:id="rId5"/>
              </a:rPr>
              <a:t>Среднее </a:t>
            </a:r>
            <a:r>
              <a:rPr lang="ru-RU" sz="1200" dirty="0">
                <a:latin typeface="+mn-lt"/>
                <a:hlinkClick r:id="rId5"/>
              </a:rPr>
              <a:t>профессиональное образование в условиях пандемии: международная </a:t>
            </a:r>
            <a:r>
              <a:rPr lang="ru-RU" sz="1200" dirty="0" smtClean="0">
                <a:latin typeface="+mn-lt"/>
                <a:hlinkClick r:id="rId5"/>
              </a:rPr>
              <a:t>практика</a:t>
            </a:r>
            <a:endParaRPr lang="ru-RU" sz="1200" dirty="0" smtClean="0"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dirty="0">
                <a:latin typeface="+mn-lt"/>
                <a:hlinkClick r:id="rId6"/>
              </a:rPr>
              <a:t>"COVID-19 и ГИА-2020: стратегии проведения выпускных экзаменов в зарубежных и российских </a:t>
            </a:r>
            <a:r>
              <a:rPr lang="ru-RU" sz="1200" dirty="0" smtClean="0">
                <a:latin typeface="+mn-lt"/>
                <a:hlinkClick r:id="rId6"/>
              </a:rPr>
              <a:t>университетах«</a:t>
            </a:r>
            <a:endParaRPr lang="ru-RU" sz="1200" dirty="0" smtClean="0"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n-lt"/>
                <a:hlinkClick r:id="rId7"/>
              </a:rPr>
              <a:t>Что происходит с защитами диссертаций в условиях пандемии? Опят российских и зарубежных университетов</a:t>
            </a:r>
            <a:endParaRPr lang="ru-RU" sz="1200" dirty="0" smtClean="0"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n-lt"/>
                <a:hlinkClick r:id="rId8"/>
              </a:rPr>
              <a:t>Опыт </a:t>
            </a:r>
            <a:r>
              <a:rPr lang="ru-RU" sz="1200" dirty="0" err="1" smtClean="0">
                <a:latin typeface="+mn-lt"/>
                <a:hlinkClick r:id="rId8"/>
              </a:rPr>
              <a:t>онлайнизации</a:t>
            </a:r>
            <a:r>
              <a:rPr lang="ru-RU" sz="1200" dirty="0" smtClean="0">
                <a:latin typeface="+mn-lt"/>
                <a:hlinkClick r:id="rId8"/>
              </a:rPr>
              <a:t> экзаменов в зарубежных образовательных организациях и системах</a:t>
            </a:r>
            <a:endParaRPr lang="ru-RU" sz="1200" dirty="0" smtClean="0"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n-lt"/>
                <a:hlinkClick r:id="rId9"/>
              </a:rPr>
              <a:t>Оценка различных вариантов проведения ГИА (в </a:t>
            </a:r>
            <a:r>
              <a:rPr lang="ru-RU" sz="1200" dirty="0" err="1" smtClean="0">
                <a:latin typeface="+mn-lt"/>
                <a:hlinkClick r:id="rId9"/>
              </a:rPr>
              <a:t>т.ч</a:t>
            </a:r>
            <a:r>
              <a:rPr lang="ru-RU" sz="1200" dirty="0" smtClean="0">
                <a:latin typeface="+mn-lt"/>
                <a:hlinkClick r:id="rId9"/>
              </a:rPr>
              <a:t>. ЕГЭ в 2020 году с учетом международного опыта</a:t>
            </a:r>
            <a:endParaRPr lang="ru-RU" sz="1200" dirty="0">
              <a:latin typeface="+mn-lt"/>
            </a:endParaRPr>
          </a:p>
          <a:p>
            <a:pPr marL="0" indent="0" algn="l"/>
            <a:r>
              <a:rPr lang="ru-RU" sz="1200" b="1" dirty="0" smtClean="0">
                <a:latin typeface="+mn-lt"/>
              </a:rPr>
              <a:t>РЕГИОНАЛЬНЫЕ ПРАТИКИ</a:t>
            </a:r>
            <a:endParaRPr lang="ru-RU" sz="1200" b="1" dirty="0"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dirty="0">
                <a:latin typeface="+mn-lt"/>
                <a:hlinkClick r:id="rId10"/>
              </a:rPr>
              <a:t>Шторм первых недель: как высшее образование шагнуло в реальность </a:t>
            </a:r>
            <a:r>
              <a:rPr lang="ru-RU" sz="1200" dirty="0" smtClean="0">
                <a:latin typeface="+mn-lt"/>
                <a:hlinkClick r:id="rId10"/>
              </a:rPr>
              <a:t>пандемии</a:t>
            </a:r>
            <a:endParaRPr lang="ru-RU" sz="1200" dirty="0" smtClean="0"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n-lt"/>
                <a:hlinkClick r:id="rId11"/>
              </a:rPr>
              <a:t>Кейсы быстрых реакций вузов в период пандемии</a:t>
            </a:r>
            <a:endParaRPr lang="ru-RU" sz="1200" dirty="0" smtClean="0"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dirty="0">
                <a:latin typeface="+mn-lt"/>
                <a:hlinkClick r:id="rId12"/>
              </a:rPr>
              <a:t>Онлайн без паники. Модели и эффективность внедрения массовых онлайн-курсов в российских </a:t>
            </a:r>
            <a:r>
              <a:rPr lang="ru-RU" sz="1200" dirty="0" smtClean="0">
                <a:latin typeface="+mn-lt"/>
                <a:hlinkClick r:id="rId12"/>
              </a:rPr>
              <a:t>университетах</a:t>
            </a:r>
            <a:endParaRPr lang="ru-RU" sz="1200" dirty="0" smtClean="0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13653" y="955796"/>
            <a:ext cx="4760476" cy="64631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square" lIns="91425" tIns="45712" rIns="91425" bIns="45712" anchor="ctr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kern="1200" dirty="0">
                <a:solidFill>
                  <a:prstClr val="white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Современная аналитика </a:t>
            </a:r>
            <a:r>
              <a:rPr lang="ru-RU" altLang="ru-RU" sz="1800" b="1" kern="1200" dirty="0" smtClean="0">
                <a:solidFill>
                  <a:prstClr val="white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образования (САО)</a:t>
            </a:r>
            <a:r>
              <a:rPr lang="en-US" altLang="ru-RU" sz="1800" b="1" kern="1200" dirty="0" smtClean="0">
                <a:solidFill>
                  <a:prstClr val="white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&amp;Express-</a:t>
            </a:r>
            <a:r>
              <a:rPr lang="ru-RU" altLang="ru-RU" sz="1800" b="1" kern="1200" dirty="0" smtClean="0">
                <a:solidFill>
                  <a:prstClr val="white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выпуски САО</a:t>
            </a:r>
            <a:endParaRPr lang="ru-RU" altLang="ru-RU" sz="1800" b="1" kern="1200" dirty="0">
              <a:solidFill>
                <a:prstClr val="white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37187" y="56648"/>
            <a:ext cx="8345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1200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АНАЛИТИКА И ПРАКТИЧЕСКИЕ СОВЕТЫ ДЛЯ ОРГАНИЗАЦИИ ОБУЧЕНИЯ В ВУЗЕ И СПО В УСЛОВИЯХ ПАНДЕМИИ </a:t>
            </a:r>
            <a:endParaRPr lang="ru-RU" altLang="ru-RU" sz="2400" b="1" kern="1200" dirty="0" smtClean="0">
              <a:solidFill>
                <a:srgbClr val="002060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5</a:t>
            </a:fld>
            <a:endParaRPr lang="ru-RU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36611" y="5221858"/>
            <a:ext cx="4460532" cy="458571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square" lIns="91425" tIns="45712" rIns="91425" bIns="45712" anchor="ctr">
            <a:spAutoFit/>
          </a:bodyPr>
          <a:lstStyle>
            <a:lvl1pPr defTabSz="447675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47675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47675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47675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47675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altLang="ru-RU" sz="1400" b="1" kern="1200" dirty="0" smtClean="0">
                <a:solidFill>
                  <a:srgbClr val="FFFFFF"/>
                </a:solidFill>
                <a:latin typeface="+mn-lt"/>
                <a:ea typeface="SimSun" pitchFamily="2" charset="-122"/>
                <a:cs typeface="+mn-cs"/>
              </a:rPr>
              <a:t>Факты образования</a:t>
            </a:r>
            <a:endParaRPr lang="en-US" altLang="ru-RU" sz="1400" b="1" kern="1200" dirty="0">
              <a:solidFill>
                <a:srgbClr val="FFFFFF"/>
              </a:solidFill>
              <a:latin typeface="+mn-lt"/>
              <a:ea typeface="SimSun" pitchFamily="2" charset="-122"/>
              <a:cs typeface="+mn-cs"/>
            </a:endParaRPr>
          </a:p>
          <a:p>
            <a:pPr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altLang="ru-RU" sz="1400" b="1" kern="1200" dirty="0">
              <a:solidFill>
                <a:srgbClr val="FFFFFF"/>
              </a:solidFill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478155" y="5824128"/>
            <a:ext cx="4321028" cy="437637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/>
        </p:spPr>
        <p:txBody>
          <a:bodyPr lIns="91425" tIns="45712" rIns="91425" bIns="45712"/>
          <a:lstStyle>
            <a:lvl1pPr marL="342900" indent="-342900" defTabSz="447675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47675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7675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7675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7675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lvl="1" indent="-285750" algn="l" defTabSz="430322"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latin typeface="+mn-lt"/>
                <a:ea typeface="ＭＳ Ｐゴシック" pitchFamily="34" charset="-128"/>
                <a:hlinkClick r:id="rId13"/>
              </a:rPr>
              <a:t>Система СПО в условиях пандемии: региональные </a:t>
            </a:r>
            <a:r>
              <a:rPr lang="ru-RU" sz="1200" dirty="0" smtClean="0">
                <a:latin typeface="+mn-lt"/>
                <a:ea typeface="ＭＳ Ｐゴシック" pitchFamily="34" charset="-128"/>
                <a:hlinkClick r:id="rId13"/>
              </a:rPr>
              <a:t>практики</a:t>
            </a:r>
            <a:endParaRPr lang="ru-RU" sz="1200" dirty="0" smtClean="0">
              <a:latin typeface="+mn-lt"/>
              <a:ea typeface="ＭＳ Ｐゴシック" pitchFamily="34" charset="-128"/>
            </a:endParaRPr>
          </a:p>
          <a:p>
            <a:pPr marL="285750" lvl="1" indent="-285750" algn="l" defTabSz="430322">
              <a:buFont typeface="Arial" panose="020B0604020202020204" pitchFamily="34" charset="0"/>
              <a:buChar char="•"/>
              <a:tabLst/>
              <a:defRPr/>
            </a:pPr>
            <a:endParaRPr lang="en-US" sz="1100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33357" y="955795"/>
            <a:ext cx="3949492" cy="49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86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Линия"/>
          <p:cNvSpPr/>
          <p:nvPr/>
        </p:nvSpPr>
        <p:spPr>
          <a:xfrm>
            <a:off x="934641" y="846022"/>
            <a:ext cx="8036719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>
              <a:latin typeface="+mn-lt"/>
            </a:endParaRPr>
          </a:p>
        </p:txBody>
      </p:sp>
      <p:pic>
        <p:nvPicPr>
          <p:cNvPr id="14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702" y="209875"/>
            <a:ext cx="615818" cy="615818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Прямоугольник 26"/>
          <p:cNvSpPr/>
          <p:nvPr/>
        </p:nvSpPr>
        <p:spPr>
          <a:xfrm>
            <a:off x="1237187" y="217415"/>
            <a:ext cx="8345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1200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МЕЖДУНАРОДНАЯ КООПЕРАЦИЯ</a:t>
            </a:r>
            <a:endParaRPr lang="ru-RU" altLang="ru-RU" sz="2400" b="1" kern="1200" dirty="0">
              <a:solidFill>
                <a:srgbClr val="002060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8702" y="1344242"/>
            <a:ext cx="551692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1800"/>
              </a:spcBef>
              <a:buFont typeface="+mj-lt"/>
              <a:buAutoNum type="arabicPeriod"/>
            </a:pPr>
            <a:r>
              <a:rPr lang="ru-RU" sz="1800" dirty="0">
                <a:latin typeface="+mn-lt"/>
              </a:rPr>
              <a:t>Н</a:t>
            </a:r>
            <a:r>
              <a:rPr lang="ru-RU" sz="1800" dirty="0" smtClean="0">
                <a:latin typeface="+mn-lt"/>
              </a:rPr>
              <a:t>алажен </a:t>
            </a:r>
            <a:r>
              <a:rPr lang="ru-RU" sz="1800" dirty="0">
                <a:latin typeface="+mn-lt"/>
              </a:rPr>
              <a:t>обмен </a:t>
            </a:r>
            <a:r>
              <a:rPr lang="ru-RU" sz="1800" dirty="0" smtClean="0">
                <a:latin typeface="+mn-lt"/>
              </a:rPr>
              <a:t>данными и опытом с </a:t>
            </a:r>
            <a:r>
              <a:rPr lang="ru-RU" sz="1800" dirty="0">
                <a:latin typeface="+mn-lt"/>
              </a:rPr>
              <a:t>зарубежными университетами (Калифорнийский университет Беркли, факультет образования Университета штата Калифорния в Сакраменто и другие)</a:t>
            </a:r>
          </a:p>
          <a:p>
            <a:pPr marL="514350" indent="-514350" algn="just">
              <a:spcBef>
                <a:spcPts val="1800"/>
              </a:spcBef>
              <a:buFont typeface="+mj-lt"/>
              <a:buAutoNum type="arabicPeriod"/>
            </a:pPr>
            <a:r>
              <a:rPr lang="ru-RU" sz="1800" dirty="0" smtClean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Партнеры </a:t>
            </a:r>
            <a:r>
              <a:rPr lang="ru-RU" sz="1800" dirty="0" smtClean="0">
                <a:latin typeface="+mn-lt"/>
              </a:rPr>
              <a:t>Института образования </a:t>
            </a:r>
            <a:r>
              <a:rPr lang="ru-RU" sz="1800" dirty="0">
                <a:latin typeface="+mn-lt"/>
              </a:rPr>
              <a:t>помогают проводить анализ международного </a:t>
            </a:r>
            <a:r>
              <a:rPr lang="ru-RU" sz="1800" dirty="0" smtClean="0">
                <a:latin typeface="+mn-lt"/>
              </a:rPr>
              <a:t>опыта (Германия, Швейцария, США)</a:t>
            </a:r>
          </a:p>
          <a:p>
            <a:pPr marL="514350" lvl="1" indent="-514350" algn="just" fontAlgn="base" hangingPunct="1">
              <a:spcBef>
                <a:spcPts val="180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ru-RU" sz="1800" dirty="0" smtClean="0">
                <a:latin typeface="+mn-lt"/>
              </a:rPr>
              <a:t>Создан </a:t>
            </a:r>
            <a:r>
              <a:rPr lang="ru-RU" sz="1800" dirty="0">
                <a:latin typeface="+mn-lt"/>
              </a:rPr>
              <a:t>международный </a:t>
            </a:r>
            <a:r>
              <a:rPr lang="ru-RU" sz="1800" dirty="0" smtClean="0">
                <a:latin typeface="+mn-lt"/>
              </a:rPr>
              <a:t>консорциум, </a:t>
            </a:r>
            <a:r>
              <a:rPr lang="ru-RU" sz="1800" dirty="0" smtClean="0">
                <a:latin typeface="+mn-lt"/>
              </a:rPr>
              <a:t>включающий политехнический </a:t>
            </a:r>
            <a:r>
              <a:rPr lang="ru-RU" sz="1800" dirty="0" smtClean="0">
                <a:latin typeface="+mn-lt"/>
              </a:rPr>
              <a:t>университет Милана Италия, </a:t>
            </a:r>
            <a:r>
              <a:rPr lang="ru-RU" sz="1800" dirty="0">
                <a:latin typeface="+mn-lt"/>
              </a:rPr>
              <a:t>Университет Торонто Канада, Университет </a:t>
            </a:r>
            <a:r>
              <a:rPr lang="ru-RU" sz="1800" dirty="0" smtClean="0">
                <a:latin typeface="+mn-lt"/>
              </a:rPr>
              <a:t>Порту Португалия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smtClean="0">
                <a:latin typeface="+mn-lt"/>
              </a:rPr>
              <a:t>Оксфорд </a:t>
            </a:r>
            <a:r>
              <a:rPr lang="ru-RU" sz="1800" dirty="0">
                <a:latin typeface="+mn-lt"/>
              </a:rPr>
              <a:t>Великобритания, Беркли, Калифорния, США, Пекинский </a:t>
            </a:r>
            <a:r>
              <a:rPr lang="ru-RU" sz="1800" dirty="0" smtClean="0">
                <a:latin typeface="+mn-lt"/>
              </a:rPr>
              <a:t>университет Китай.  </a:t>
            </a:r>
            <a:r>
              <a:rPr lang="ru-RU" sz="1800" dirty="0">
                <a:latin typeface="+mn-lt"/>
              </a:rPr>
              <a:t>Будет создана обсерватория трансформации </a:t>
            </a:r>
            <a:r>
              <a:rPr lang="ru-RU" sz="1800" dirty="0" smtClean="0">
                <a:latin typeface="+mn-lt"/>
              </a:rPr>
              <a:t>высшего образования. </a:t>
            </a:r>
          </a:p>
          <a:p>
            <a:pPr marL="514350" lvl="1" indent="-514350" algn="just" fontAlgn="base" hangingPunct="1">
              <a:spcBef>
                <a:spcPts val="180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ru-RU" sz="1800" dirty="0" smtClean="0">
                <a:latin typeface="+mn-lt"/>
                <a:ea typeface="ＭＳ Ｐゴシック" pitchFamily="34" charset="-128"/>
              </a:rPr>
              <a:t>Проводится </a:t>
            </a:r>
            <a:r>
              <a:rPr lang="ru-RU" sz="1800" dirty="0">
                <a:latin typeface="+mn-lt"/>
                <a:ea typeface="ＭＳ Ｐゴシック" pitchFamily="34" charset="-128"/>
                <a:hlinkClick r:id="rId4"/>
              </a:rPr>
              <a:t>серия онлайн семинаров со Всемирным Банком про вызовы для образования в ситуации </a:t>
            </a:r>
            <a:r>
              <a:rPr lang="en-US" sz="1800" dirty="0">
                <a:latin typeface="+mn-lt"/>
                <a:ea typeface="ＭＳ Ｐゴシック" pitchFamily="34" charset="-128"/>
                <a:hlinkClick r:id="rId4"/>
              </a:rPr>
              <a:t>COVID</a:t>
            </a:r>
            <a:r>
              <a:rPr lang="ru-RU" sz="1800" dirty="0">
                <a:latin typeface="+mn-lt"/>
                <a:ea typeface="ＭＳ Ｐゴシック" pitchFamily="34" charset="-128"/>
                <a:hlinkClick r:id="rId4"/>
              </a:rPr>
              <a:t> </a:t>
            </a:r>
            <a:r>
              <a:rPr lang="ru-RU" sz="1800" dirty="0">
                <a:latin typeface="+mn-lt"/>
                <a:ea typeface="ＭＳ Ｐゴシック" pitchFamily="34" charset="-128"/>
              </a:rPr>
              <a:t>(более 4000 человек из 29 стран)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578" y="1581830"/>
            <a:ext cx="3260271" cy="365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9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Линия"/>
          <p:cNvSpPr/>
          <p:nvPr/>
        </p:nvSpPr>
        <p:spPr>
          <a:xfrm>
            <a:off x="929803" y="532448"/>
            <a:ext cx="8036719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>
              <a:latin typeface="+mn-lt"/>
            </a:endParaRPr>
          </a:p>
        </p:txBody>
      </p:sp>
      <p:pic>
        <p:nvPicPr>
          <p:cNvPr id="14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041" y="28748"/>
            <a:ext cx="615818" cy="615818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Прямоугольник 26"/>
          <p:cNvSpPr/>
          <p:nvPr/>
        </p:nvSpPr>
        <p:spPr>
          <a:xfrm>
            <a:off x="1337364" y="119729"/>
            <a:ext cx="8345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1200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МЕРОПРИЯТИЯ</a:t>
            </a:r>
            <a:endParaRPr lang="ru-RU" altLang="ru-RU" sz="2400" b="1" kern="1200" dirty="0" smtClean="0">
              <a:solidFill>
                <a:srgbClr val="002060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7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2281" y="994113"/>
            <a:ext cx="4438142" cy="21246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indent="0" algn="just" fontAlgn="base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sz="1800" dirty="0" smtClean="0">
                <a:latin typeface="+mn-lt"/>
                <a:ea typeface="ＭＳ Ｐゴシック" pitchFamily="34" charset="-128"/>
              </a:rPr>
              <a:t>Создан сайт «</a:t>
            </a:r>
            <a:r>
              <a:rPr lang="ru-RU" sz="1800" dirty="0" smtClean="0">
                <a:latin typeface="+mn-lt"/>
                <a:ea typeface="ＭＳ Ｐゴシック" pitchFamily="34" charset="-128"/>
                <a:hlinkClick r:id="rId4"/>
              </a:rPr>
              <a:t>Учим в </a:t>
            </a:r>
            <a:r>
              <a:rPr lang="ru-RU" sz="1800" dirty="0" err="1" smtClean="0">
                <a:latin typeface="+mn-lt"/>
                <a:ea typeface="ＭＳ Ｐゴシック" pitchFamily="34" charset="-128"/>
                <a:hlinkClick r:id="rId4"/>
              </a:rPr>
              <a:t>дистанте</a:t>
            </a:r>
            <a:r>
              <a:rPr lang="ru-RU" sz="1800" dirty="0" smtClean="0">
                <a:latin typeface="+mn-lt"/>
                <a:ea typeface="ＭＳ Ｐゴシック" pitchFamily="34" charset="-128"/>
              </a:rPr>
              <a:t>» - </a:t>
            </a:r>
            <a:r>
              <a:rPr lang="ru-RU" sz="1800" dirty="0">
                <a:latin typeface="+mn-lt"/>
              </a:rPr>
              <a:t>Проект исследования перехода общеобразовательных организаций на дистанционную форму </a:t>
            </a:r>
            <a:r>
              <a:rPr lang="ru-RU" sz="1800" dirty="0" smtClean="0">
                <a:latin typeface="+mn-lt"/>
              </a:rPr>
              <a:t>обучения, </a:t>
            </a:r>
            <a:r>
              <a:rPr lang="ru-RU" sz="1800" dirty="0" smtClean="0">
                <a:latin typeface="+mn-lt"/>
                <a:ea typeface="ＭＳ Ｐゴシック" pitchFamily="34" charset="-128"/>
              </a:rPr>
              <a:t>на котором собраны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главные вопросы и кейсы образовательных </a:t>
            </a:r>
            <a:r>
              <a:rPr lang="ru-RU" sz="1800" dirty="0" smtClean="0">
                <a:latin typeface="+mn-lt"/>
              </a:rPr>
              <a:t>организаций. Представленная информация прокомментирована экспертами </a:t>
            </a:r>
            <a:r>
              <a:rPr lang="ru-RU" sz="1800" dirty="0">
                <a:latin typeface="+mn-lt"/>
              </a:rPr>
              <a:t>Института образования НИУ </a:t>
            </a:r>
            <a:r>
              <a:rPr lang="ru-RU" sz="1800" dirty="0" smtClean="0">
                <a:latin typeface="+mn-lt"/>
              </a:rPr>
              <a:t>ВШЭ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195" y="644566"/>
            <a:ext cx="4276044" cy="3114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041" y="3694010"/>
            <a:ext cx="4637997" cy="28112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58329" y="4366574"/>
            <a:ext cx="43641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just" fontAlgn="base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sz="1800" dirty="0">
                <a:latin typeface="+mn-lt"/>
              </a:rPr>
              <a:t>Создан к</a:t>
            </a:r>
            <a:r>
              <a:rPr lang="ru-RU" sz="1800" dirty="0">
                <a:latin typeface="+mn-lt"/>
                <a:ea typeface="ＭＳ Ｐゴシック" pitchFamily="34" charset="-128"/>
              </a:rPr>
              <a:t>анал </a:t>
            </a:r>
            <a:r>
              <a:rPr lang="ru-RU" sz="1800" dirty="0">
                <a:latin typeface="+mn-lt"/>
                <a:ea typeface="ＭＳ Ｐゴシック" pitchFamily="34" charset="-128"/>
                <a:hlinkClick r:id="rId7"/>
              </a:rPr>
              <a:t>«Право Онлайн</a:t>
            </a:r>
            <a:r>
              <a:rPr lang="ru-RU" sz="1800" dirty="0">
                <a:latin typeface="+mn-lt"/>
                <a:ea typeface="ＭＳ Ｐゴシック" pitchFamily="34" charset="-128"/>
              </a:rPr>
              <a:t>» на </a:t>
            </a:r>
            <a:r>
              <a:rPr lang="ru-RU" sz="1800" dirty="0" err="1">
                <a:latin typeface="+mn-lt"/>
                <a:ea typeface="ＭＳ Ｐゴシック" pitchFamily="34" charset="-128"/>
              </a:rPr>
              <a:t>YouTube</a:t>
            </a:r>
            <a:r>
              <a:rPr lang="ru-RU" sz="1800" dirty="0">
                <a:latin typeface="+mn-lt"/>
                <a:ea typeface="ＭＳ Ｐゴシック" pitchFamily="34" charset="-128"/>
              </a:rPr>
              <a:t>, ролики, разъясняющие правовые проблемы образовательных организаций в условиях пандемии (7 486 - часть тем для роликов является запросом аудитории</a:t>
            </a:r>
            <a:r>
              <a:rPr lang="ru-RU" sz="1800" dirty="0">
                <a:latin typeface="+mn-lt"/>
              </a:rPr>
              <a:t>.)</a:t>
            </a:r>
            <a:endParaRPr lang="ru-RU" sz="180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58767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4" y="783479"/>
            <a:ext cx="7734300" cy="895350"/>
          </a:xfrm>
          <a:prstGeom prst="rect">
            <a:avLst/>
          </a:prstGeom>
        </p:spPr>
      </p:pic>
      <p:sp>
        <p:nvSpPr>
          <p:cNvPr id="139" name="Линия"/>
          <p:cNvSpPr/>
          <p:nvPr/>
        </p:nvSpPr>
        <p:spPr>
          <a:xfrm>
            <a:off x="929803" y="532448"/>
            <a:ext cx="8036719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>
              <a:latin typeface="+mn-lt"/>
            </a:endParaRPr>
          </a:p>
        </p:txBody>
      </p:sp>
      <p:pic>
        <p:nvPicPr>
          <p:cNvPr id="143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1041" y="28748"/>
            <a:ext cx="615818" cy="615818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Прямоугольник 26"/>
          <p:cNvSpPr/>
          <p:nvPr/>
        </p:nvSpPr>
        <p:spPr>
          <a:xfrm>
            <a:off x="1337364" y="119729"/>
            <a:ext cx="8345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1200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СЕТЕВЫЕ РЕСУРСЫ И МЕТОДИЧЕСКИЕ ПРОДУКТЫ</a:t>
            </a:r>
            <a:endParaRPr lang="ru-RU" altLang="ru-RU" sz="2400" b="1" kern="1200" dirty="0" smtClean="0">
              <a:solidFill>
                <a:srgbClr val="002060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6614" y="1929859"/>
            <a:ext cx="5018771" cy="442019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latin typeface="+mn-lt"/>
              </a:rPr>
              <a:t>17</a:t>
            </a:r>
            <a:r>
              <a:rPr lang="ru-RU" dirty="0" smtClean="0">
                <a:latin typeface="+mn-lt"/>
              </a:rPr>
              <a:t> выпусков</a:t>
            </a:r>
            <a:endParaRPr lang="ru-RU" dirty="0">
              <a:latin typeface="+mn-lt"/>
            </a:endParaRPr>
          </a:p>
          <a:p>
            <a:pPr algn="just"/>
            <a:r>
              <a:rPr lang="en-US" b="1" dirty="0">
                <a:latin typeface="+mn-lt"/>
              </a:rPr>
              <a:t>&gt;</a:t>
            </a:r>
            <a:r>
              <a:rPr lang="ru-RU" b="1" dirty="0" smtClean="0">
                <a:latin typeface="+mn-lt"/>
              </a:rPr>
              <a:t> 200 </a:t>
            </a:r>
            <a:r>
              <a:rPr lang="ru-RU" dirty="0" smtClean="0">
                <a:latin typeface="+mn-lt"/>
              </a:rPr>
              <a:t>сюжетов из 21 страны:</a:t>
            </a:r>
            <a:endParaRPr lang="ru-RU" dirty="0">
              <a:latin typeface="+mn-lt"/>
            </a:endParaRPr>
          </a:p>
          <a:p>
            <a:pPr algn="just"/>
            <a:r>
              <a:rPr lang="ru-RU" dirty="0">
                <a:latin typeface="+mn-lt"/>
              </a:rPr>
              <a:t>США, Великобритания, Канада, Индия, Пакистан, </a:t>
            </a:r>
            <a:r>
              <a:rPr lang="ru-RU" dirty="0" smtClean="0">
                <a:latin typeface="+mn-lt"/>
              </a:rPr>
              <a:t>Непал, </a:t>
            </a:r>
            <a:r>
              <a:rPr lang="ru-RU" dirty="0">
                <a:latin typeface="+mn-lt"/>
              </a:rPr>
              <a:t>Франция, Сингапур, Италия, Австралия, Япония , Корея, Новая Зеландия, Нигерия, ЮАР, Чили, Вьетнам, Мьянма, Израиль, Кения, </a:t>
            </a:r>
            <a:r>
              <a:rPr lang="ru-RU" dirty="0" smtClean="0">
                <a:latin typeface="+mn-lt"/>
              </a:rPr>
              <a:t>Тайвань</a:t>
            </a:r>
          </a:p>
          <a:p>
            <a:pPr algn="just"/>
            <a:r>
              <a:rPr lang="en-GB" dirty="0">
                <a:latin typeface="+mn-lt"/>
                <a:hlinkClick r:id="rId5"/>
              </a:rPr>
              <a:t>https://</a:t>
            </a:r>
            <a:r>
              <a:rPr lang="en-GB" dirty="0" smtClean="0">
                <a:latin typeface="+mn-lt"/>
                <a:hlinkClick r:id="rId5"/>
              </a:rPr>
              <a:t>uni.hse.ru/covid19</a:t>
            </a:r>
            <a:r>
              <a:rPr lang="ru-RU" dirty="0" smtClean="0"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8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6838" y="1817742"/>
            <a:ext cx="4076187" cy="23055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839" y="4134790"/>
            <a:ext cx="4076188" cy="296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219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Линия"/>
          <p:cNvSpPr/>
          <p:nvPr/>
        </p:nvSpPr>
        <p:spPr>
          <a:xfrm>
            <a:off x="929803" y="532448"/>
            <a:ext cx="8036719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>
              <a:latin typeface="+mn-lt"/>
            </a:endParaRPr>
          </a:p>
        </p:txBody>
      </p:sp>
      <p:pic>
        <p:nvPicPr>
          <p:cNvPr id="14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041" y="28748"/>
            <a:ext cx="615818" cy="615818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Прямоугольник 26"/>
          <p:cNvSpPr/>
          <p:nvPr/>
        </p:nvSpPr>
        <p:spPr>
          <a:xfrm>
            <a:off x="1337364" y="119729"/>
            <a:ext cx="8345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1200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СЕТЕВЫЕ РЕСУРСЫ И МЕТОДИЧЕСКИЕ ПРОДУКТЫ</a:t>
            </a:r>
            <a:endParaRPr lang="ru-RU" altLang="ru-RU" sz="2400" b="1" kern="1200" dirty="0" smtClean="0">
              <a:solidFill>
                <a:srgbClr val="002060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720" y="1755461"/>
            <a:ext cx="8454926" cy="66606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Методические </a:t>
            </a:r>
            <a:r>
              <a:rPr lang="ru-RU" sz="2800" dirty="0" err="1" smtClean="0">
                <a:latin typeface="+mn-lt"/>
              </a:rPr>
              <a:t>вебинары</a:t>
            </a:r>
            <a:r>
              <a:rPr lang="ru-RU" sz="2800" dirty="0" smtClean="0">
                <a:latin typeface="+mn-lt"/>
              </a:rPr>
              <a:t> для вузов</a:t>
            </a:r>
            <a:endParaRPr lang="ru-RU" sz="2800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42651" y="2421525"/>
            <a:ext cx="5441881" cy="382226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+mn-lt"/>
              </a:rPr>
              <a:t>Тематика и количество просмотров: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+mn-lt"/>
              </a:rPr>
              <a:t>Преподаватель </a:t>
            </a:r>
            <a:r>
              <a:rPr lang="ru-RU" sz="2000" dirty="0">
                <a:latin typeface="+mn-lt"/>
              </a:rPr>
              <a:t>на </a:t>
            </a:r>
            <a:r>
              <a:rPr lang="ru-RU" sz="2000" dirty="0" err="1">
                <a:latin typeface="+mn-lt"/>
              </a:rPr>
              <a:t>дистанте</a:t>
            </a:r>
            <a:r>
              <a:rPr lang="ru-RU" sz="2000" dirty="0">
                <a:latin typeface="+mn-lt"/>
              </a:rPr>
              <a:t>: возможности и </a:t>
            </a:r>
            <a:r>
              <a:rPr lang="ru-RU" sz="2000" dirty="0" smtClean="0">
                <a:latin typeface="+mn-lt"/>
              </a:rPr>
              <a:t>преимущества </a:t>
            </a:r>
            <a:r>
              <a:rPr lang="ru-RU" sz="2000" dirty="0">
                <a:latin typeface="+mn-lt"/>
              </a:rPr>
              <a:t>(9107)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+mn-lt"/>
              </a:rPr>
              <a:t>"</a:t>
            </a:r>
            <a:r>
              <a:rPr lang="ru-RU" sz="2000" dirty="0">
                <a:latin typeface="+mn-lt"/>
              </a:rPr>
              <a:t>Правовая поддержка вузов в условиях пандемии: кейсы практик" (3780)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+mn-lt"/>
              </a:rPr>
              <a:t>Учеба </a:t>
            </a:r>
            <a:r>
              <a:rPr lang="ru-RU" sz="2000" dirty="0">
                <a:latin typeface="+mn-lt"/>
              </a:rPr>
              <a:t>и работа студентов: как совмещать</a:t>
            </a:r>
            <a:r>
              <a:rPr lang="ru-RU" sz="2000" dirty="0" smtClean="0">
                <a:latin typeface="+mn-lt"/>
              </a:rPr>
              <a:t>? </a:t>
            </a:r>
            <a:r>
              <a:rPr lang="ru-RU" sz="2000" dirty="0">
                <a:latin typeface="+mn-lt"/>
              </a:rPr>
              <a:t>(3338)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+mn-lt"/>
              </a:rPr>
              <a:t>Университеты </a:t>
            </a:r>
            <a:r>
              <a:rPr lang="ru-RU" sz="2000" dirty="0">
                <a:latin typeface="+mn-lt"/>
              </a:rPr>
              <a:t>и </a:t>
            </a:r>
            <a:r>
              <a:rPr lang="ru-RU" sz="2000" dirty="0" smtClean="0">
                <a:latin typeface="+mn-lt"/>
              </a:rPr>
              <a:t>волонтерство </a:t>
            </a:r>
            <a:r>
              <a:rPr lang="ru-RU" sz="2000" dirty="0">
                <a:latin typeface="+mn-lt"/>
              </a:rPr>
              <a:t>(1136)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+mn-lt"/>
              </a:rPr>
              <a:t>ИТ-платформы </a:t>
            </a:r>
            <a:r>
              <a:rPr lang="ru-RU" sz="2000" dirty="0">
                <a:latin typeface="+mn-lt"/>
              </a:rPr>
              <a:t>поддержки и управления учебным </a:t>
            </a:r>
            <a:r>
              <a:rPr lang="ru-RU" sz="2000" dirty="0" smtClean="0">
                <a:latin typeface="+mn-lt"/>
              </a:rPr>
              <a:t>процессом </a:t>
            </a:r>
            <a:r>
              <a:rPr lang="ru-RU" sz="2000" dirty="0">
                <a:latin typeface="+mn-lt"/>
              </a:rPr>
              <a:t>(4651)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+mn-lt"/>
              </a:rPr>
              <a:t>Дистанционные форматы обучения в университетах (7844</a:t>
            </a:r>
            <a:r>
              <a:rPr lang="ru-RU" sz="2000" dirty="0" smtClean="0">
                <a:latin typeface="+mn-lt"/>
              </a:rPr>
              <a:t>)</a:t>
            </a:r>
            <a:endParaRPr lang="ru-RU" sz="2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8" y="581394"/>
            <a:ext cx="4214446" cy="1103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11880" b="15000"/>
          <a:stretch/>
        </p:blipFill>
        <p:spPr>
          <a:xfrm>
            <a:off x="6058811" y="586154"/>
            <a:ext cx="1795651" cy="13129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20737" t="18603" r="22147" b="23847"/>
          <a:stretch/>
        </p:blipFill>
        <p:spPr>
          <a:xfrm>
            <a:off x="5893504" y="2707337"/>
            <a:ext cx="3789522" cy="214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68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Шаблон 2018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2018.thmx</Template>
  <TotalTime>2722</TotalTime>
  <Words>883</Words>
  <Application>Microsoft Office PowerPoint</Application>
  <PresentationFormat>Лист A4 (210x297 мм)</PresentationFormat>
  <Paragraphs>80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ＭＳ Ｐゴシック</vt:lpstr>
      <vt:lpstr>SimSun</vt:lpstr>
      <vt:lpstr>Arial</vt:lpstr>
      <vt:lpstr>Arial Narrow</vt:lpstr>
      <vt:lpstr>Calibri</vt:lpstr>
      <vt:lpstr>Calibri Light</vt:lpstr>
      <vt:lpstr>Helvetica</vt:lpstr>
      <vt:lpstr>Helvetica Light</vt:lpstr>
      <vt:lpstr>Helvetica Neue</vt:lpstr>
      <vt:lpstr>Times New Roman</vt:lpstr>
      <vt:lpstr>Wingdings</vt:lpstr>
      <vt:lpstr>Шаблон 2018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Методические вебинары для вузов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Заманова Лилия Каримовна</dc:creator>
  <cp:lastModifiedBy>Полянская Анна Сергеевна</cp:lastModifiedBy>
  <cp:revision>194</cp:revision>
  <cp:lastPrinted>2019-05-16T13:20:27Z</cp:lastPrinted>
  <dcterms:modified xsi:type="dcterms:W3CDTF">2020-06-16T11:40:07Z</dcterms:modified>
</cp:coreProperties>
</file>