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3" r:id="rId2"/>
    <p:sldId id="274" r:id="rId3"/>
    <p:sldId id="275" r:id="rId4"/>
    <p:sldId id="276" r:id="rId5"/>
    <p:sldId id="277" r:id="rId6"/>
    <p:sldId id="278" r:id="rId7"/>
    <p:sldId id="279" r:id="rId8"/>
    <p:sldId id="280" r:id="rId9"/>
    <p:sldId id="281" r:id="rId10"/>
    <p:sldId id="282" r:id="rId11"/>
    <p:sldId id="283" r:id="rId12"/>
    <p:sldId id="284" r:id="rId13"/>
    <p:sldId id="285" r:id="rId14"/>
    <p:sldId id="286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41" autoAdjust="0"/>
    <p:restoredTop sz="94660"/>
  </p:normalViewPr>
  <p:slideViewPr>
    <p:cSldViewPr snapToGrid="0">
      <p:cViewPr varScale="1">
        <p:scale>
          <a:sx n="63" d="100"/>
          <a:sy n="63" d="100"/>
        </p:scale>
        <p:origin x="1384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N333461\Desktop\&#1044;&#1086;&#1082;&#1083;&#1072;&#1076;%20&#1042;&#1054;2.0\&#1076;&#1072;&#1085;&#1085;&#1099;&#1077;\&#1042;&#1090;&#1086;&#1088;&#1072;&#1103;%20&#1074;&#1086;&#1083;&#1085;&#1072;%20&#1086;&#1087;&#1088;&#1086;&#1089;&#1072;%20&#1089;&#1090;&#1091;&#1076;&#1077;&#1085;&#1090;&#1086;&#1074;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N333461\Desktop\&#1044;&#1086;&#1082;&#1083;&#1072;&#1076;%20&#1042;&#1054;2.0\&#1076;&#1072;&#1085;&#1085;&#1099;&#1077;\&#1042;&#1090;&#1086;&#1088;&#1072;&#1103;%20&#1074;&#1086;&#1083;&#1085;&#1072;%20&#1086;&#1087;&#1088;&#1086;&#1089;&#1072;%20&#1089;&#1090;&#1091;&#1076;&#1077;&#1085;&#1090;&#1086;&#1074;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'Вопросы по двум волнам'!$I$343</c:f>
              <c:strCache>
                <c:ptCount val="1"/>
                <c:pt idx="0">
                  <c:v>Май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'Вопросы по двум волнам'!$H$344:$H$347</c:f>
              <c:strCache>
                <c:ptCount val="4"/>
                <c:pt idx="0">
                  <c:v>Совершенно не удовлетворен(а)</c:v>
                </c:pt>
                <c:pt idx="1">
                  <c:v>Скорее не удовлетворен(а)</c:v>
                </c:pt>
                <c:pt idx="2">
                  <c:v>Скорее удовлетворен(а)</c:v>
                </c:pt>
                <c:pt idx="3">
                  <c:v>Полностью удовлетворен(а)</c:v>
                </c:pt>
              </c:strCache>
            </c:strRef>
          </c:cat>
          <c:val>
            <c:numRef>
              <c:f>'Вопросы по двум волнам'!$I$344:$I$347</c:f>
              <c:numCache>
                <c:formatCode>0%</c:formatCode>
                <c:ptCount val="4"/>
                <c:pt idx="0">
                  <c:v>0.10756249511224</c:v>
                </c:pt>
                <c:pt idx="1">
                  <c:v>0.25750988502280198</c:v>
                </c:pt>
                <c:pt idx="2">
                  <c:v>0.49611912290801802</c:v>
                </c:pt>
                <c:pt idx="3">
                  <c:v>0.13880849695694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896-4F64-914B-88E6D6D71559}"/>
            </c:ext>
          </c:extLst>
        </c:ser>
        <c:ser>
          <c:idx val="1"/>
          <c:order val="1"/>
          <c:tx>
            <c:strRef>
              <c:f>'Вопросы по двум волнам'!$J$343</c:f>
              <c:strCache>
                <c:ptCount val="1"/>
                <c:pt idx="0">
                  <c:v>Март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'Вопросы по двум волнам'!$H$344:$H$347</c:f>
              <c:strCache>
                <c:ptCount val="4"/>
                <c:pt idx="0">
                  <c:v>Совершенно не удовлетворен(а)</c:v>
                </c:pt>
                <c:pt idx="1">
                  <c:v>Скорее не удовлетворен(а)</c:v>
                </c:pt>
                <c:pt idx="2">
                  <c:v>Скорее удовлетворен(а)</c:v>
                </c:pt>
                <c:pt idx="3">
                  <c:v>Полностью удовлетворен(а)</c:v>
                </c:pt>
              </c:strCache>
            </c:strRef>
          </c:cat>
          <c:val>
            <c:numRef>
              <c:f>'Вопросы по двум волнам'!$J$344:$J$347</c:f>
              <c:numCache>
                <c:formatCode>0%</c:formatCode>
                <c:ptCount val="4"/>
                <c:pt idx="0">
                  <c:v>0.112079103684893</c:v>
                </c:pt>
                <c:pt idx="1">
                  <c:v>0.20359160779315599</c:v>
                </c:pt>
                <c:pt idx="2">
                  <c:v>0.47811142731891898</c:v>
                </c:pt>
                <c:pt idx="3">
                  <c:v>0.20621786120303201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896-4F64-914B-88E6D6D7155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-1167219728"/>
        <c:axId val="-1167217008"/>
      </c:barChart>
      <c:catAx>
        <c:axId val="-116721972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-1167217008"/>
        <c:crosses val="autoZero"/>
        <c:auto val="1"/>
        <c:lblAlgn val="ctr"/>
        <c:lblOffset val="100"/>
        <c:noMultiLvlLbl val="0"/>
      </c:catAx>
      <c:valAx>
        <c:axId val="-116721700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-11672197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'Вопросы по двум волнам'!$H$175</c:f>
              <c:strCache>
                <c:ptCount val="1"/>
                <c:pt idx="0">
                  <c:v>Май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C580-47E4-A545-C9768241ECDA}"/>
                </c:ext>
              </c:extLst>
            </c:dLbl>
            <c:dLbl>
              <c:idx val="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580-47E4-A545-C9768241ECDA}"/>
                </c:ext>
              </c:extLst>
            </c:dLbl>
            <c:dLbl>
              <c:idx val="2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C580-47E4-A545-C9768241ECDA}"/>
                </c:ext>
              </c:extLst>
            </c:dLbl>
            <c:dLbl>
              <c:idx val="3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580-47E4-A545-C9768241ECDA}"/>
                </c:ext>
              </c:extLst>
            </c:dLbl>
            <c:dLbl>
              <c:idx val="4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C580-47E4-A545-C9768241ECDA}"/>
                </c:ext>
              </c:extLst>
            </c:dLbl>
            <c:dLbl>
              <c:idx val="5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C580-47E4-A545-C9768241ECD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'Вопросы по двум волнам'!$G$176:$G$181</c:f>
              <c:strCache>
                <c:ptCount val="6"/>
                <c:pt idx="0">
                  <c:v>Не хватает общения с одногруппниками</c:v>
                </c:pt>
                <c:pt idx="1">
                  <c:v>Я чувствую себя более одиноким(-ой), изолированным(-ой) при дистанционном формате обучения</c:v>
                </c:pt>
                <c:pt idx="2">
                  <c:v>Сложно учиться в домашней обстановке</c:v>
                </c:pt>
                <c:pt idx="3">
                  <c:v>Меня смущает, когда преподаватель просит включить веб-камеру</c:v>
                </c:pt>
                <c:pt idx="4">
                  <c:v>Мне сложно сосредоточиться при самостоятельном изучении материала</c:v>
                </c:pt>
                <c:pt idx="5">
                  <c:v>Мне сложно задавать вопросы преподавателю при отсутствии очных занятий</c:v>
                </c:pt>
              </c:strCache>
            </c:strRef>
          </c:cat>
          <c:val>
            <c:numRef>
              <c:f>'Вопросы по двум волнам'!$H$176:$H$181</c:f>
              <c:numCache>
                <c:formatCode>0%</c:formatCode>
                <c:ptCount val="6"/>
                <c:pt idx="0">
                  <c:v>0.42780139289090002</c:v>
                </c:pt>
                <c:pt idx="1">
                  <c:v>0.29848089289153301</c:v>
                </c:pt>
                <c:pt idx="2">
                  <c:v>0.38551297719412098</c:v>
                </c:pt>
                <c:pt idx="3">
                  <c:v>0.31359170110530799</c:v>
                </c:pt>
                <c:pt idx="4">
                  <c:v>0.36172592056607</c:v>
                </c:pt>
                <c:pt idx="5">
                  <c:v>0.35480429896569698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C580-47E4-A545-C9768241ECDA}"/>
            </c:ext>
          </c:extLst>
        </c:ser>
        <c:ser>
          <c:idx val="1"/>
          <c:order val="1"/>
          <c:tx>
            <c:strRef>
              <c:f>'Вопросы по двум волнам'!$I$175</c:f>
              <c:strCache>
                <c:ptCount val="1"/>
                <c:pt idx="0">
                  <c:v>Март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'Вопросы по двум волнам'!$G$176:$G$181</c:f>
              <c:strCache>
                <c:ptCount val="6"/>
                <c:pt idx="0">
                  <c:v>Не хватает общения с одногруппниками</c:v>
                </c:pt>
                <c:pt idx="1">
                  <c:v>Я чувствую себя более одиноким(-ой), изолированным(-ой) при дистанционном формате обучения</c:v>
                </c:pt>
                <c:pt idx="2">
                  <c:v>Сложно учиться в домашней обстановке</c:v>
                </c:pt>
                <c:pt idx="3">
                  <c:v>Меня смущает, когда преподаватель просит включить веб-камеру</c:v>
                </c:pt>
                <c:pt idx="4">
                  <c:v>Мне сложно сосредоточиться при самостоятельном изучении материала</c:v>
                </c:pt>
                <c:pt idx="5">
                  <c:v>Мне сложно задавать вопросы преподавателю при отсутствии очных занятий</c:v>
                </c:pt>
              </c:strCache>
            </c:strRef>
          </c:cat>
          <c:val>
            <c:numRef>
              <c:f>'Вопросы по двум волнам'!$I$176:$I$181</c:f>
              <c:numCache>
                <c:formatCode>0%</c:formatCode>
                <c:ptCount val="6"/>
                <c:pt idx="0">
                  <c:v>0.338629626165939</c:v>
                </c:pt>
                <c:pt idx="1">
                  <c:v>0.23729250301315299</c:v>
                </c:pt>
                <c:pt idx="2">
                  <c:v>0.26577557637606802</c:v>
                </c:pt>
                <c:pt idx="3">
                  <c:v>0.148425653417572</c:v>
                </c:pt>
                <c:pt idx="4">
                  <c:v>0.26568248096275199</c:v>
                </c:pt>
                <c:pt idx="5">
                  <c:v>0.24924777209037599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C580-47E4-A545-C9768241ECD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-1167205040"/>
        <c:axId val="-1167204496"/>
      </c:barChart>
      <c:catAx>
        <c:axId val="-116720504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-1167204496"/>
        <c:crosses val="autoZero"/>
        <c:auto val="1"/>
        <c:lblAlgn val="ctr"/>
        <c:lblOffset val="100"/>
        <c:noMultiLvlLbl val="0"/>
      </c:catAx>
      <c:valAx>
        <c:axId val="-116720449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-11672050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B3EEE-5B1F-4F08-9914-873A288F1480}" type="datetimeFigureOut">
              <a:rPr lang="ru-RU" smtClean="0"/>
              <a:t>16.06.2020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BFA61-7404-4402-8168-82544ACF5F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28112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B3EEE-5B1F-4F08-9914-873A288F1480}" type="datetimeFigureOut">
              <a:rPr lang="ru-RU" smtClean="0"/>
              <a:t>16.06.2020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BFA61-7404-4402-8168-82544ACF5F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77388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365125"/>
            <a:ext cx="5800725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B3EEE-5B1F-4F08-9914-873A288F1480}" type="datetimeFigureOut">
              <a:rPr lang="ru-RU" smtClean="0"/>
              <a:t>16.06.2020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BFA61-7404-4402-8168-82544ACF5F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2587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Титульный слайд">
    <p:bg>
      <p:bgPr>
        <a:solidFill>
          <a:srgbClr val="317AB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496" y="2556024"/>
            <a:ext cx="8390353" cy="801859"/>
          </a:xfrm>
          <a:prstGeom prst="rect">
            <a:avLst/>
          </a:prstGeom>
        </p:spPr>
        <p:txBody>
          <a:bodyPr anchor="b"/>
          <a:lstStyle>
            <a:lvl1pPr algn="l">
              <a:defRPr sz="4800">
                <a:solidFill>
                  <a:schemeClr val="bg1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10" hasCustomPrompt="1"/>
          </p:nvPr>
        </p:nvSpPr>
        <p:spPr>
          <a:xfrm>
            <a:off x="514496" y="3400081"/>
            <a:ext cx="8390354" cy="914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/>
              <a:t>Подзаголовок</a:t>
            </a:r>
          </a:p>
        </p:txBody>
      </p:sp>
      <p:sp>
        <p:nvSpPr>
          <p:cNvPr id="16" name="Текст 14"/>
          <p:cNvSpPr>
            <a:spLocks noGrp="1"/>
          </p:cNvSpPr>
          <p:nvPr>
            <p:ph type="body" sz="quarter" idx="11" hasCustomPrompt="1"/>
          </p:nvPr>
        </p:nvSpPr>
        <p:spPr>
          <a:xfrm>
            <a:off x="514496" y="4581771"/>
            <a:ext cx="2636668" cy="53457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/>
              <a:t>Месяц 2016</a:t>
            </a:r>
          </a:p>
        </p:txBody>
      </p:sp>
      <p:pic>
        <p:nvPicPr>
          <p:cNvPr id="4" name="Рисунок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143" y="261344"/>
            <a:ext cx="5276099" cy="1237491"/>
          </a:xfrm>
          <a:prstGeom prst="rect">
            <a:avLst/>
          </a:prstGeom>
        </p:spPr>
      </p:pic>
      <p:sp>
        <p:nvSpPr>
          <p:cNvPr id="9" name="Текст 18"/>
          <p:cNvSpPr>
            <a:spLocks noGrp="1"/>
          </p:cNvSpPr>
          <p:nvPr>
            <p:ph type="body" sz="quarter" idx="12" hasCustomPrompt="1"/>
          </p:nvPr>
        </p:nvSpPr>
        <p:spPr>
          <a:xfrm>
            <a:off x="514497" y="5383630"/>
            <a:ext cx="8389571" cy="130224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/>
              <a:t>Текст</a:t>
            </a:r>
          </a:p>
        </p:txBody>
      </p:sp>
    </p:spTree>
    <p:extLst>
      <p:ext uri="{BB962C8B-B14F-4D97-AF65-F5344CB8AC3E}">
        <p14:creationId xmlns:p14="http://schemas.microsoft.com/office/powerpoint/2010/main" val="34585718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42875" y="441325"/>
            <a:ext cx="8858250" cy="865187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>
              <a:defRPr sz="3200" b="0" baseline="0">
                <a:solidFill>
                  <a:schemeClr val="accent1"/>
                </a:solidFill>
              </a:defRPr>
            </a:lvl1pPr>
          </a:lstStyle>
          <a:p>
            <a:r>
              <a:rPr lang="ru-RU" dirty="0"/>
              <a:t>Заголовок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42875" y="1412875"/>
            <a:ext cx="9001125" cy="5040313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 marL="0" indent="0">
              <a:buNone/>
              <a:defRPr sz="2400" baseline="0"/>
            </a:lvl1pPr>
          </a:lstStyle>
          <a:p>
            <a:pPr lvl="0"/>
            <a:r>
              <a:rPr lang="ru-RU" dirty="0"/>
              <a:t>Содержимое слайда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94950" y="6549700"/>
            <a:ext cx="349050" cy="295599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 sz="1200"/>
            </a:lvl1pPr>
          </a:lstStyle>
          <a:p>
            <a:fld id="{C62690AE-542B-43A9-82B9-9D048D614B60}" type="slidenum">
              <a:rPr lang="ru-RU" smtClean="0">
                <a:solidFill>
                  <a:prstClr val="black"/>
                </a:solidFill>
              </a:rPr>
              <a:pPr/>
              <a:t>‹#›</a:t>
            </a:fld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3" hasCustomPrompt="1"/>
          </p:nvPr>
        </p:nvSpPr>
        <p:spPr>
          <a:xfrm>
            <a:off x="142875" y="6524625"/>
            <a:ext cx="3993028" cy="320675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1000"/>
            </a:lvl1pPr>
          </a:lstStyle>
          <a:p>
            <a:pPr lvl="0"/>
            <a:r>
              <a:rPr lang="ru-RU" dirty="0"/>
              <a:t>ИСТОЧНИК</a:t>
            </a:r>
            <a:r>
              <a:rPr lang="en-US" dirty="0"/>
              <a:t>:</a:t>
            </a:r>
            <a:endParaRPr lang="ru-RU" dirty="0"/>
          </a:p>
        </p:txBody>
      </p:sp>
      <p:pic>
        <p:nvPicPr>
          <p:cNvPr id="15" name="Рисунок 1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86544" y="101926"/>
            <a:ext cx="2621031" cy="3128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4233558"/>
      </p:ext>
    </p:extLst>
  </p:cSld>
  <p:clrMapOvr>
    <a:masterClrMapping/>
  </p:clrMapOvr>
  <p:hf hdr="0" ftr="0" dt="0"/>
  <p:extLst>
    <p:ext uri="{DCECCB84-F9BA-43D5-87BE-67443E8EF086}">
      <p15:sldGuideLst xmlns:p15="http://schemas.microsoft.com/office/powerpoint/2012/main">
        <p15:guide id="1" pos="2880">
          <p15:clr>
            <a:srgbClr val="FBAE40"/>
          </p15:clr>
        </p15:guide>
        <p15:guide id="2" pos="90">
          <p15:clr>
            <a:srgbClr val="FBAE40"/>
          </p15:clr>
        </p15:guide>
        <p15:guide id="3" pos="5670">
          <p15:clr>
            <a:srgbClr val="FBAE40"/>
          </p15:clr>
        </p15:guide>
        <p15:guide id="4" orient="horz" pos="2160">
          <p15:clr>
            <a:srgbClr val="FBAE40"/>
          </p15:clr>
        </p15:guide>
        <p15:guide id="5" orient="horz" pos="278">
          <p15:clr>
            <a:srgbClr val="FBAE40"/>
          </p15:clr>
        </p15:guide>
        <p15:guide id="6" orient="horz" pos="890">
          <p15:clr>
            <a:srgbClr val="FBAE40"/>
          </p15:clr>
        </p15:guide>
        <p15:guide id="7" orient="horz" pos="4110">
          <p15:clr>
            <a:srgbClr val="FBAE40"/>
          </p15:clr>
        </p15:guide>
        <p15:guide id="8" orient="horz" pos="822">
          <p15:clr>
            <a:srgbClr val="FBAE40"/>
          </p15:clr>
        </p15:guide>
        <p15:guide id="9" orient="horz" pos="4065">
          <p15:clr>
            <a:srgbClr val="FBAE40"/>
          </p15:clr>
        </p15:guide>
        <p15:guide id="10" orient="horz" pos="5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B3EEE-5B1F-4F08-9914-873A288F1480}" type="datetimeFigureOut">
              <a:rPr lang="ru-RU" smtClean="0"/>
              <a:t>16.06.2020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BFA61-7404-4402-8168-82544ACF5F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7596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1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6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B3EEE-5B1F-4F08-9914-873A288F1480}" type="datetimeFigureOut">
              <a:rPr lang="ru-RU" smtClean="0"/>
              <a:t>16.06.2020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BFA61-7404-4402-8168-82544ACF5F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16337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B3EEE-5B1F-4F08-9914-873A288F1480}" type="datetimeFigureOut">
              <a:rPr lang="ru-RU" smtClean="0"/>
              <a:t>16.06.2020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BFA61-7404-4402-8168-82544ACF5F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4484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8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B3EEE-5B1F-4F08-9914-873A288F1480}" type="datetimeFigureOut">
              <a:rPr lang="ru-RU" smtClean="0"/>
              <a:t>16.06.2020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BFA61-7404-4402-8168-82544ACF5F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9706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B3EEE-5B1F-4F08-9914-873A288F1480}" type="datetimeFigureOut">
              <a:rPr lang="ru-RU" smtClean="0"/>
              <a:t>16.06.2020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BFA61-7404-4402-8168-82544ACF5F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17672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B3EEE-5B1F-4F08-9914-873A288F1480}" type="datetimeFigureOut">
              <a:rPr lang="ru-RU" smtClean="0"/>
              <a:t>16.06.2020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BFA61-7404-4402-8168-82544ACF5F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85506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8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B3EEE-5B1F-4F08-9914-873A288F1480}" type="datetimeFigureOut">
              <a:rPr lang="ru-RU" smtClean="0"/>
              <a:t>16.06.2020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BFA61-7404-4402-8168-82544ACF5F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22306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8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B3EEE-5B1F-4F08-9914-873A288F1480}" type="datetimeFigureOut">
              <a:rPr lang="ru-RU" smtClean="0"/>
              <a:t>16.06.2020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BFA61-7404-4402-8168-82544ACF5F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2680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8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DB3EEE-5B1F-4F08-9914-873A288F1480}" type="datetimeFigureOut">
              <a:rPr lang="ru-RU" smtClean="0"/>
              <a:t>16.06.2020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4BFA61-7404-4402-8168-82544ACF5F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4415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484909" y="2418996"/>
            <a:ext cx="8390353" cy="1656184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>
                <a:latin typeface="Arial Narrow" panose="020B0606020202030204" pitchFamily="34" charset="0"/>
              </a:rPr>
              <a:t>Как проявила себя система высшего образования в условиях кризиса – взгляд студентов и преподавателей</a:t>
            </a:r>
            <a:br>
              <a:rPr lang="ru-RU" sz="2000" dirty="0">
                <a:latin typeface="Arial Narrow" panose="020B0606020202030204" pitchFamily="34" charset="0"/>
                <a:cs typeface="Arial" panose="020B0604020202020204" pitchFamily="34" charset="0"/>
              </a:rPr>
            </a:br>
            <a:br>
              <a:rPr lang="ru-RU" sz="2000" dirty="0">
                <a:latin typeface="Arial Narrow" panose="020B0606020202030204" pitchFamily="34" charset="0"/>
                <a:cs typeface="Arial" panose="020B0604020202020204" pitchFamily="34" charset="0"/>
              </a:rPr>
            </a:br>
            <a:endParaRPr lang="ru-RU" sz="2000" dirty="0"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0"/>
          </p:nvPr>
        </p:nvSpPr>
        <p:spPr>
          <a:xfrm>
            <a:off x="4107649" y="4630765"/>
            <a:ext cx="8390354" cy="914400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600" b="1">
                <a:latin typeface="Arial Narrow" panose="020B0606020202030204" pitchFamily="34" charset="0"/>
              </a:rPr>
              <a:t>О.В. </a:t>
            </a:r>
            <a:r>
              <a:rPr lang="ru-RU" sz="1600" b="1" dirty="0">
                <a:latin typeface="Arial Narrow" panose="020B0606020202030204" pitchFamily="34" charset="0"/>
              </a:rPr>
              <a:t>Лешуков</a:t>
            </a:r>
            <a:r>
              <a:rPr lang="ru-RU" sz="1600" dirty="0">
                <a:latin typeface="Arial Narrow" panose="020B0606020202030204" pitchFamily="34" charset="0"/>
              </a:rPr>
              <a:t> — заместитель руководителя лаборатории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600" dirty="0">
                <a:latin typeface="Arial Narrow" panose="020B0606020202030204" pitchFamily="34" charset="0"/>
              </a:rPr>
              <a:t>"Развитие университетов" Института образования НИУ ВШЭ;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br>
              <a:rPr lang="ru-RU" sz="1600" dirty="0">
                <a:latin typeface="Arial Narrow" panose="020B0606020202030204" pitchFamily="34" charset="0"/>
              </a:rPr>
            </a:br>
            <a:r>
              <a:rPr lang="ru-RU" sz="1600" b="1" dirty="0">
                <a:latin typeface="Arial Narrow" panose="020B0606020202030204" pitchFamily="34" charset="0"/>
              </a:rPr>
              <a:t>Е.А. Терентьев</a:t>
            </a:r>
            <a:r>
              <a:rPr lang="ru-RU" sz="1600" dirty="0">
                <a:latin typeface="Arial Narrow" panose="020B0606020202030204" pitchFamily="34" charset="0"/>
              </a:rPr>
              <a:t> — </a:t>
            </a:r>
            <a:r>
              <a:rPr lang="ru-RU" sz="1600" dirty="0" err="1">
                <a:latin typeface="Arial Narrow" panose="020B0606020202030204" pitchFamily="34" charset="0"/>
              </a:rPr>
              <a:t>и.о</a:t>
            </a:r>
            <a:r>
              <a:rPr lang="ru-RU" sz="1600" dirty="0">
                <a:latin typeface="Arial Narrow" panose="020B0606020202030204" pitchFamily="34" charset="0"/>
              </a:rPr>
              <a:t>. директора центра социологии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600" dirty="0">
                <a:latin typeface="Arial Narrow" panose="020B0606020202030204" pitchFamily="34" charset="0"/>
              </a:rPr>
              <a:t>высшего образования Института образования, академический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600" dirty="0">
                <a:latin typeface="Arial Narrow" panose="020B0606020202030204" pitchFamily="34" charset="0"/>
              </a:rPr>
              <a:t>руководитель аспирантской школы по образованию НИУ ВШЭ</a:t>
            </a:r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1"/>
          </p:nvPr>
        </p:nvSpPr>
        <p:spPr>
          <a:xfrm>
            <a:off x="3488403" y="6419949"/>
            <a:ext cx="2636668" cy="534573"/>
          </a:xfrm>
        </p:spPr>
        <p:txBody>
          <a:bodyPr>
            <a:normAutofit/>
          </a:bodyPr>
          <a:lstStyle/>
          <a:p>
            <a:pPr algn="ctr"/>
            <a:r>
              <a:rPr lang="ru-RU" sz="1600" dirty="0">
                <a:latin typeface="Arial Narrow" panose="020B0606020202030204" pitchFamily="34" charset="0"/>
                <a:cs typeface="Arial" panose="020B0604020202020204" pitchFamily="34" charset="0"/>
              </a:rPr>
              <a:t>16.06.2020</a:t>
            </a:r>
          </a:p>
        </p:txBody>
      </p:sp>
    </p:spTree>
    <p:extLst>
      <p:ext uri="{BB962C8B-B14F-4D97-AF65-F5344CB8AC3E}">
        <p14:creationId xmlns:p14="http://schemas.microsoft.com/office/powerpoint/2010/main" val="11393509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794950" y="6549700"/>
            <a:ext cx="349050" cy="294785"/>
          </a:xfrm>
        </p:spPr>
        <p:txBody>
          <a:bodyPr/>
          <a:lstStyle/>
          <a:p>
            <a:fld id="{C62690AE-542B-43A9-82B9-9D048D614B60}" type="slidenum">
              <a:rPr lang="ru-RU" smtClean="0">
                <a:solidFill>
                  <a:prstClr val="black"/>
                </a:solidFill>
                <a:latin typeface="Arial Narrow" panose="020B0606020202030204" pitchFamily="34" charset="0"/>
              </a:rPr>
              <a:pPr/>
              <a:t>10</a:t>
            </a:fld>
            <a:endParaRPr lang="ru-RU" dirty="0">
              <a:solidFill>
                <a:prstClr val="black"/>
              </a:solidFill>
              <a:latin typeface="Arial Narrow" panose="020B0606020202030204" pitchFamily="34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173620" y="500062"/>
            <a:ext cx="8970380" cy="1325563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kern="1200" baseline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700" b="1" dirty="0">
                <a:latin typeface="Arial Narrow" panose="020B0606020202030204" pitchFamily="34" charset="0"/>
              </a:rPr>
              <a:t>Пожара нет: несмотря на форс-мажор дистанционный формат работает</a:t>
            </a:r>
          </a:p>
        </p:txBody>
      </p:sp>
      <p:sp>
        <p:nvSpPr>
          <p:cNvPr id="8" name="Объект 2"/>
          <p:cNvSpPr txBox="1">
            <a:spLocks/>
          </p:cNvSpPr>
          <p:nvPr/>
        </p:nvSpPr>
        <p:spPr>
          <a:xfrm>
            <a:off x="162045" y="1825625"/>
            <a:ext cx="8727311" cy="4351338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i="1" dirty="0">
                <a:latin typeface="Arial Narrow" panose="020B0606020202030204" pitchFamily="34" charset="0"/>
              </a:rPr>
              <a:t>“Для меня основное открытие - это то, что можно так работать (в дистанционном режиме). Когда кто-то это использует не массово, а в рамках собственных творческих моментов и владении технологиями, то это одно. Но, оказывается, что все могут работать так, а это уже другое” (Вуз-участник Проекта 5-100).</a:t>
            </a:r>
          </a:p>
          <a:p>
            <a:endParaRPr lang="ru-RU" dirty="0">
              <a:latin typeface="Arial Narrow" panose="020B0606020202030204" pitchFamily="34" charset="0"/>
            </a:endParaRPr>
          </a:p>
          <a:p>
            <a:r>
              <a:rPr lang="ru-RU" i="1" dirty="0">
                <a:latin typeface="Arial Narrow" panose="020B0606020202030204" pitchFamily="34" charset="0"/>
              </a:rPr>
              <a:t>“Ничего катастрофического не происходит. Мы не видим пожара» (Вуз без особого статуса).</a:t>
            </a:r>
            <a:endParaRPr lang="ru-RU" dirty="0">
              <a:latin typeface="Arial Narrow" panose="020B0606020202030204" pitchFamily="34" charset="0"/>
            </a:endParaRPr>
          </a:p>
          <a:p>
            <a:endParaRPr lang="ru-RU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69037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794950" y="6549700"/>
            <a:ext cx="349050" cy="294785"/>
          </a:xfrm>
        </p:spPr>
        <p:txBody>
          <a:bodyPr/>
          <a:lstStyle/>
          <a:p>
            <a:fld id="{C62690AE-542B-43A9-82B9-9D048D614B60}" type="slidenum">
              <a:rPr lang="ru-RU" smtClean="0">
                <a:solidFill>
                  <a:prstClr val="black"/>
                </a:solidFill>
                <a:latin typeface="Arial Narrow" panose="020B0606020202030204" pitchFamily="34" charset="0"/>
              </a:rPr>
              <a:pPr/>
              <a:t>11</a:t>
            </a:fld>
            <a:endParaRPr lang="ru-RU" dirty="0">
              <a:solidFill>
                <a:prstClr val="black"/>
              </a:solidFill>
              <a:latin typeface="Arial Narrow" panose="020B0606020202030204" pitchFamily="34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343261" y="561897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kern="1200" baseline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b="1" dirty="0">
                <a:latin typeface="Arial Narrow" panose="020B0606020202030204" pitchFamily="34" charset="0"/>
              </a:rPr>
              <a:t>Открытия со знаком «+»</a:t>
            </a:r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57873" y="1741990"/>
            <a:ext cx="8457477" cy="4434973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dirty="0">
                <a:latin typeface="Arial Narrow" panose="020B0606020202030204" pitchFamily="34" charset="0"/>
              </a:rPr>
              <a:t>Стимул для совершенствования работы университетских сервисов электронной поддержки обучения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dirty="0">
                <a:latin typeface="Arial Narrow" panose="020B0606020202030204" pitchFamily="34" charset="0"/>
              </a:rPr>
              <a:t>Повышение компьютерной грамотности и развитие цифровых компетенций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dirty="0">
                <a:latin typeface="Arial Narrow" panose="020B0606020202030204" pitchFamily="34" charset="0"/>
              </a:rPr>
              <a:t>Возможность для пересмотра содержания учебных курсов и методик их преподавания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dirty="0">
                <a:latin typeface="Arial Narrow" panose="020B0606020202030204" pitchFamily="34" charset="0"/>
              </a:rPr>
              <a:t>Возможности выстраивания персонализированного обучения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dirty="0">
                <a:latin typeface="Arial Narrow" panose="020B0606020202030204" pitchFamily="34" charset="0"/>
              </a:rPr>
              <a:t>Сплочение коллектива перед лицом внешней угрозы</a:t>
            </a:r>
          </a:p>
        </p:txBody>
      </p:sp>
    </p:spTree>
    <p:extLst>
      <p:ext uri="{BB962C8B-B14F-4D97-AF65-F5344CB8AC3E}">
        <p14:creationId xmlns:p14="http://schemas.microsoft.com/office/powerpoint/2010/main" val="31843609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794950" y="6549700"/>
            <a:ext cx="349050" cy="294785"/>
          </a:xfrm>
        </p:spPr>
        <p:txBody>
          <a:bodyPr/>
          <a:lstStyle/>
          <a:p>
            <a:fld id="{C62690AE-542B-43A9-82B9-9D048D614B60}" type="slidenum">
              <a:rPr lang="ru-RU" smtClean="0">
                <a:solidFill>
                  <a:prstClr val="black"/>
                </a:solidFill>
                <a:latin typeface="+mj-lt"/>
              </a:rPr>
              <a:pPr/>
              <a:t>12</a:t>
            </a:fld>
            <a:endParaRPr lang="ru-RU" dirty="0">
              <a:solidFill>
                <a:prstClr val="black"/>
              </a:solidFill>
              <a:latin typeface="+mj-lt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628650" y="365128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kern="1200" baseline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dirty="0"/>
              <a:t>Трудности перехода</a:t>
            </a:r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40511" y="1192193"/>
            <a:ext cx="8854633" cy="4660679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Arial" panose="020B0604020202020204" pitchFamily="34" charset="0"/>
              <a:buChar char="•"/>
            </a:pPr>
            <a:endParaRPr lang="ru-RU" sz="2000" dirty="0">
              <a:latin typeface="Arial Narrow" panose="020B0606020202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dirty="0">
                <a:latin typeface="Arial Narrow" panose="020B0606020202030204" pitchFamily="34" charset="0"/>
              </a:rPr>
              <a:t>Рост преподавательской нагрузки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dirty="0">
                <a:latin typeface="Arial Narrow" panose="020B0606020202030204" pitchFamily="34" charset="0"/>
              </a:rPr>
              <a:t>Рост административной нагрузки, </a:t>
            </a:r>
            <a:r>
              <a:rPr lang="en-US" sz="2000" dirty="0">
                <a:latin typeface="Arial Narrow" panose="020B0606020202030204" pitchFamily="34" charset="0"/>
              </a:rPr>
              <a:t>control freak</a:t>
            </a:r>
            <a:endParaRPr lang="ru-RU" sz="2000" dirty="0">
              <a:latin typeface="Arial Narrow" panose="020B0606020202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dirty="0">
                <a:latin typeface="Arial Narrow" panose="020B0606020202030204" pitchFamily="34" charset="0"/>
              </a:rPr>
              <a:t>Приостановка исследовательской работы (в особенности для работающих с лабораторным оборудованием)</a:t>
            </a:r>
            <a:endParaRPr lang="en-US" sz="2000" dirty="0">
              <a:latin typeface="Arial Narrow" panose="020B0606020202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dirty="0">
                <a:latin typeface="Arial Narrow" panose="020B0606020202030204" pitchFamily="34" charset="0"/>
              </a:rPr>
              <a:t>Размывание границ рабочего и личного времени и пространства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dirty="0">
                <a:latin typeface="Arial Narrow" panose="020B0606020202030204" pitchFamily="34" charset="0"/>
              </a:rPr>
              <a:t>Изоляция и информационный вакуум, психологические проблемы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dirty="0">
                <a:latin typeface="Arial Narrow" panose="020B0606020202030204" pitchFamily="34" charset="0"/>
              </a:rPr>
              <a:t>Неготовность к трансформации своей профессиональной роли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dirty="0">
                <a:latin typeface="Arial Narrow" panose="020B0606020202030204" pitchFamily="34" charset="0"/>
              </a:rPr>
              <a:t>Поломка в драматургии образовательного процесса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dirty="0">
                <a:latin typeface="Arial Narrow" panose="020B0606020202030204" pitchFamily="34" charset="0"/>
              </a:rPr>
              <a:t>Распространение практик академического мошенничества студентов и имитации работы преподавателей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dirty="0">
                <a:latin typeface="Arial Narrow" panose="020B0606020202030204" pitchFamily="34" charset="0"/>
              </a:rPr>
              <a:t>Потеря университетской культуры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ru-RU" sz="20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11300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794950" y="6549700"/>
            <a:ext cx="349050" cy="294785"/>
          </a:xfrm>
        </p:spPr>
        <p:txBody>
          <a:bodyPr/>
          <a:lstStyle/>
          <a:p>
            <a:fld id="{C62690AE-542B-43A9-82B9-9D048D614B60}" type="slidenum">
              <a:rPr lang="ru-RU" smtClean="0">
                <a:solidFill>
                  <a:prstClr val="black"/>
                </a:solidFill>
                <a:latin typeface="Arial Narrow" panose="020B0606020202030204" pitchFamily="34" charset="0"/>
              </a:rPr>
              <a:pPr/>
              <a:t>13</a:t>
            </a:fld>
            <a:endParaRPr lang="ru-RU" dirty="0">
              <a:solidFill>
                <a:prstClr val="black"/>
              </a:solidFill>
              <a:latin typeface="Arial Narrow" panose="020B0606020202030204" pitchFamily="34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196770" y="381965"/>
            <a:ext cx="8318580" cy="130872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kern="1200" baseline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dirty="0">
                <a:latin typeface="Arial Narrow" panose="020B0606020202030204" pitchFamily="34" charset="0"/>
              </a:rPr>
              <a:t>Долговременные риски</a:t>
            </a:r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196769" y="1574157"/>
            <a:ext cx="8854633" cy="471668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 fontScale="77500" lnSpcReduction="2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>
              <a:latin typeface="Arial Narrow" panose="020B0606020202030204" pitchFamily="34" charset="0"/>
            </a:endParaRPr>
          </a:p>
          <a:p>
            <a:r>
              <a:rPr lang="ru-RU" sz="2600" b="1" dirty="0">
                <a:latin typeface="Arial Narrow" panose="020B0606020202030204" pitchFamily="34" charset="0"/>
              </a:rPr>
              <a:t>Усиление неравенства</a:t>
            </a:r>
          </a:p>
          <a:p>
            <a:r>
              <a:rPr lang="ru-RU" sz="2600" dirty="0">
                <a:latin typeface="Arial Narrow" panose="020B0606020202030204" pitchFamily="34" charset="0"/>
              </a:rPr>
              <a:t>«Одна у меня группа - четвертый курс. Они как неплохо себя показывали раньше, так неплохо покажут и сейчас. Потому что они очень активно участвовали у меня в </a:t>
            </a:r>
            <a:r>
              <a:rPr lang="ru-RU" sz="2600" dirty="0" err="1">
                <a:latin typeface="Arial Narrow" panose="020B0606020202030204" pitchFamily="34" charset="0"/>
              </a:rPr>
              <a:t>вебинарах</a:t>
            </a:r>
            <a:r>
              <a:rPr lang="ru-RU" sz="2600" dirty="0">
                <a:latin typeface="Arial Narrow" panose="020B0606020202030204" pitchFamily="34" charset="0"/>
              </a:rPr>
              <a:t>, мы с ними проводили и лекционные и практические занятия, они готовили презентации, с отдачей работали. Я вижу результат этой работы. А третий курс у меня – они сельские. Вот тут у меня тревога повышенная, потому что я не знаю, как они дышат, чем они дышат, что у них там, какие там проблемы? Потому что часть из них даже не смогли со мной выйти на связь: то интернет у них не ловит, то извинения они без конца просят» (вуз без особого статуса).</a:t>
            </a:r>
          </a:p>
          <a:p>
            <a:endParaRPr lang="ru-RU" sz="2600" dirty="0">
              <a:latin typeface="Arial Narrow" panose="020B0606020202030204" pitchFamily="34" charset="0"/>
            </a:endParaRPr>
          </a:p>
          <a:p>
            <a:r>
              <a:rPr lang="ru-RU" sz="2600" b="1" dirty="0">
                <a:latin typeface="Arial Narrow" panose="020B0606020202030204" pitchFamily="34" charset="0"/>
              </a:rPr>
              <a:t>Потеря «воспитательной» функции ВО</a:t>
            </a:r>
          </a:p>
          <a:p>
            <a:r>
              <a:rPr lang="ru-RU" sz="2600" dirty="0">
                <a:latin typeface="Arial Narrow" panose="020B0606020202030204" pitchFamily="34" charset="0"/>
              </a:rPr>
              <a:t>«Если постоянно работать дистанционно, то воспитательная составляющая высшего образования сойдёт на нет. Потому что в общении, личном примером, мы всегда показываем, как нужно делать. Бывает, иногда приводишь примеры из собственной жизни. А дистанционно так не получается» (вуз без особого статуса).</a:t>
            </a:r>
          </a:p>
          <a:p>
            <a:endParaRPr lang="ru-RU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04262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794950" y="6549700"/>
            <a:ext cx="349050" cy="294785"/>
          </a:xfrm>
        </p:spPr>
        <p:txBody>
          <a:bodyPr/>
          <a:lstStyle/>
          <a:p>
            <a:fld id="{C62690AE-542B-43A9-82B9-9D048D614B60}" type="slidenum">
              <a:rPr lang="ru-RU" sz="2000" smtClean="0">
                <a:solidFill>
                  <a:prstClr val="black"/>
                </a:solidFill>
                <a:latin typeface="Arial Narrow" panose="020B0606020202030204" pitchFamily="34" charset="0"/>
              </a:rPr>
              <a:pPr/>
              <a:t>14</a:t>
            </a:fld>
            <a:endParaRPr lang="ru-RU" sz="2000" dirty="0">
              <a:solidFill>
                <a:prstClr val="black"/>
              </a:solidFill>
              <a:latin typeface="Arial Narrow" panose="020B0606020202030204" pitchFamily="34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90427" y="500062"/>
            <a:ext cx="8833654" cy="1325563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kern="1200" baseline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b="1" dirty="0">
                <a:latin typeface="Arial Narrow" panose="020B0606020202030204" pitchFamily="34" charset="0"/>
              </a:rPr>
              <a:t>Дистанционное обучение как надстройка, но не замена очного обучения</a:t>
            </a:r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90427" y="1825624"/>
            <a:ext cx="8885740" cy="4361043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000" dirty="0">
                <a:latin typeface="Arial Narrow" panose="020B0606020202030204" pitchFamily="34" charset="0"/>
              </a:rPr>
              <a:t>«Говорить однозначно, что, давайте все образование переведем в онлайн я бы не стала. Это утопия. Потому что нельзя перевести некоторые курсы в </a:t>
            </a:r>
            <a:r>
              <a:rPr lang="ru-RU" sz="2000" dirty="0" err="1">
                <a:latin typeface="Arial Narrow" panose="020B0606020202030204" pitchFamily="34" charset="0"/>
              </a:rPr>
              <a:t>дистант</a:t>
            </a:r>
            <a:r>
              <a:rPr lang="ru-RU" sz="2000" dirty="0">
                <a:latin typeface="Arial Narrow" panose="020B0606020202030204" pitchFamily="34" charset="0"/>
              </a:rPr>
              <a:t>. Это в первую очередь связано с нашей жизнью. Это медицина, это строительство, какие-то инженерные вещи. Понимаете, даже управление нельзя полностью перевести в </a:t>
            </a:r>
            <a:r>
              <a:rPr lang="ru-RU" sz="2000" dirty="0" err="1">
                <a:latin typeface="Arial Narrow" panose="020B0606020202030204" pitchFamily="34" charset="0"/>
              </a:rPr>
              <a:t>дистант</a:t>
            </a:r>
            <a:r>
              <a:rPr lang="ru-RU" sz="2000" dirty="0">
                <a:latin typeface="Arial Narrow" panose="020B0606020202030204" pitchFamily="34" charset="0"/>
              </a:rPr>
              <a:t>, потому что если студентам не объяснять на примерах, чтобы они пощупали, посмотрели – это проблема будет большая. Переводить все в </a:t>
            </a:r>
            <a:r>
              <a:rPr lang="ru-RU" sz="2000" dirty="0" err="1">
                <a:latin typeface="Arial Narrow" panose="020B0606020202030204" pitchFamily="34" charset="0"/>
              </a:rPr>
              <a:t>дистант</a:t>
            </a:r>
            <a:r>
              <a:rPr lang="ru-RU" sz="2000" dirty="0">
                <a:latin typeface="Arial Narrow" panose="020B0606020202030204" pitchFamily="34" charset="0"/>
              </a:rPr>
              <a:t> – это утопия» (вуз без особого статуса).</a:t>
            </a:r>
          </a:p>
          <a:p>
            <a:endParaRPr lang="ru-RU" sz="2000" dirty="0">
              <a:latin typeface="Arial Narrow" panose="020B0606020202030204" pitchFamily="34" charset="0"/>
            </a:endParaRPr>
          </a:p>
          <a:p>
            <a:r>
              <a:rPr lang="ru-RU" sz="2000" dirty="0">
                <a:latin typeface="Arial Narrow" panose="020B0606020202030204" pitchFamily="34" charset="0"/>
              </a:rPr>
              <a:t>«</a:t>
            </a:r>
            <a:r>
              <a:rPr lang="ru-RU" sz="2000" i="1" dirty="0">
                <a:latin typeface="Arial Narrow" panose="020B0606020202030204" pitchFamily="34" charset="0"/>
              </a:rPr>
              <a:t>Технологии нашу работу украшают, но сказать, что мы без них никак не обойдемся, нельзя. То есть, они делают ее интереснее, комфортнее, делают какие-то вещи более доступными и позволяют на каких-то примерах легче объяснить. Но, в принципе, преподавать и без технических средств</a:t>
            </a:r>
            <a:r>
              <a:rPr lang="ru-RU" sz="2000" dirty="0">
                <a:latin typeface="Arial Narrow" panose="020B0606020202030204" pitchFamily="34" charset="0"/>
              </a:rPr>
              <a:t>» (вуз участник Проекта 5-100).</a:t>
            </a:r>
          </a:p>
          <a:p>
            <a:endParaRPr lang="ru-RU" sz="20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05729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794950" y="6549700"/>
            <a:ext cx="349050" cy="294785"/>
          </a:xfrm>
        </p:spPr>
        <p:txBody>
          <a:bodyPr/>
          <a:lstStyle/>
          <a:p>
            <a:fld id="{C62690AE-542B-43A9-82B9-9D048D614B60}" type="slidenum">
              <a:rPr lang="ru-RU" smtClean="0">
                <a:solidFill>
                  <a:prstClr val="black"/>
                </a:solidFill>
                <a:latin typeface="+mj-lt"/>
              </a:rPr>
              <a:pPr/>
              <a:t>2</a:t>
            </a:fld>
            <a:endParaRPr lang="ru-RU" dirty="0">
              <a:solidFill>
                <a:prstClr val="black"/>
              </a:solidFill>
              <a:latin typeface="+mj-lt"/>
            </a:endParaRPr>
          </a:p>
        </p:txBody>
      </p:sp>
      <p:pic>
        <p:nvPicPr>
          <p:cNvPr id="7" name="Picture 2" descr="https://pbs.twimg.com/media/EUBwtORX0AAQfxQ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2532" y="1598184"/>
            <a:ext cx="6855104" cy="52463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Заголовок 3"/>
          <p:cNvSpPr txBox="1">
            <a:spLocks/>
          </p:cNvSpPr>
          <p:nvPr/>
        </p:nvSpPr>
        <p:spPr>
          <a:xfrm>
            <a:off x="224983" y="686527"/>
            <a:ext cx="7622653" cy="551833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kern="1200" baseline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b="1" dirty="0">
                <a:latin typeface="Arial Narrow" panose="020B0606020202030204" pitchFamily="34" charset="0"/>
              </a:rPr>
              <a:t>Беспрецедентное влияние кризиса на сферу образования</a:t>
            </a:r>
          </a:p>
        </p:txBody>
      </p:sp>
    </p:spTree>
    <p:extLst>
      <p:ext uri="{BB962C8B-B14F-4D97-AF65-F5344CB8AC3E}">
        <p14:creationId xmlns:p14="http://schemas.microsoft.com/office/powerpoint/2010/main" val="30102983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794950" y="6549700"/>
            <a:ext cx="349050" cy="294785"/>
          </a:xfrm>
        </p:spPr>
        <p:txBody>
          <a:bodyPr/>
          <a:lstStyle/>
          <a:p>
            <a:fld id="{C62690AE-542B-43A9-82B9-9D048D614B60}" type="slidenum">
              <a:rPr lang="ru-RU" smtClean="0">
                <a:solidFill>
                  <a:prstClr val="black"/>
                </a:solidFill>
                <a:latin typeface="+mj-lt"/>
              </a:rPr>
              <a:pPr/>
              <a:t>3</a:t>
            </a:fld>
            <a:endParaRPr lang="ru-RU" dirty="0">
              <a:solidFill>
                <a:prstClr val="black"/>
              </a:solidFill>
              <a:latin typeface="+mj-lt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165663" y="460539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kern="1200" baseline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b="1">
                <a:latin typeface="Arial Narrow" panose="020B0606020202030204" pitchFamily="34" charset="0"/>
              </a:rPr>
              <a:t>Студенты: стартовая ситуация</a:t>
            </a:r>
            <a:endParaRPr lang="ru-RU" sz="2800" b="1" dirty="0">
              <a:latin typeface="Arial Narrow" panose="020B0606020202030204" pitchFamily="34" charset="0"/>
            </a:endParaRPr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952759" y="1250064"/>
            <a:ext cx="8191241" cy="4797707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800" dirty="0">
                <a:latin typeface="Arial Narrow" panose="020B0606020202030204" pitchFamily="34" charset="0"/>
              </a:rPr>
              <a:t>Численность очных студентов (на 2018 год) – 2 394 555 чел.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800" dirty="0">
                <a:latin typeface="Arial Narrow" panose="020B0606020202030204" pitchFamily="34" charset="0"/>
              </a:rPr>
              <a:t>Численность проживающих в общежитиях (на 2018 год) – 775 873 чел.</a:t>
            </a:r>
          </a:p>
          <a:p>
            <a:pPr algn="just"/>
            <a:endParaRPr lang="en-US" sz="1800" dirty="0">
              <a:latin typeface="Arial Narrow" panose="020B060602020203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800" dirty="0">
                <a:latin typeface="Arial Narrow" panose="020B0606020202030204" pitchFamily="34" charset="0"/>
              </a:rPr>
              <a:t>30% всех студентов – приехали из других городов и регионов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800" dirty="0">
                <a:latin typeface="Arial Narrow" panose="020B0606020202030204" pitchFamily="34" charset="0"/>
              </a:rPr>
              <a:t>Численность иностранных студентов – </a:t>
            </a:r>
            <a:r>
              <a:rPr lang="ru-RU" sz="1800">
                <a:latin typeface="Arial Narrow" panose="020B0606020202030204" pitchFamily="34" charset="0"/>
              </a:rPr>
              <a:t>более 300 </a:t>
            </a:r>
            <a:r>
              <a:rPr lang="ru-RU" sz="1800" dirty="0">
                <a:latin typeface="Arial Narrow" panose="020B0606020202030204" pitchFamily="34" charset="0"/>
              </a:rPr>
              <a:t>тыс. чел.</a:t>
            </a:r>
          </a:p>
          <a:p>
            <a:pPr algn="just"/>
            <a:endParaRPr lang="en-US" sz="1800" dirty="0">
              <a:latin typeface="Arial Narrow" panose="020B0606020202030204" pitchFamily="34" charset="0"/>
            </a:endParaRPr>
          </a:p>
          <a:p>
            <a:pPr marL="266700" algn="just"/>
            <a:r>
              <a:rPr lang="ru-RU" sz="1800" dirty="0">
                <a:latin typeface="Arial Narrow" panose="020B0606020202030204" pitchFamily="34" charset="0"/>
              </a:rPr>
              <a:t>Более 245 тыс. преподавателей (всего сотрудников – более 633 тыс.), из них более 45 тыс. – старше 65 лет</a:t>
            </a:r>
          </a:p>
          <a:p>
            <a:pPr algn="just"/>
            <a:endParaRPr lang="en-US" sz="1800" dirty="0">
              <a:latin typeface="Arial Narrow" panose="020B060602020203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800" dirty="0">
                <a:latin typeface="Arial Narrow" panose="020B0606020202030204" pitchFamily="34" charset="0"/>
              </a:rPr>
              <a:t>Почти 40% вузов имеют низкую производительность каналов доступа к интернет, 10% общежитий не подключены к интернету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800" dirty="0">
                <a:latin typeface="Arial Narrow" panose="020B0606020202030204" pitchFamily="34" charset="0"/>
              </a:rPr>
              <a:t>Только 11% образовательных программ реализовывалось с применением дистанционных образовательных технологий </a:t>
            </a:r>
          </a:p>
          <a:p>
            <a:pPr algn="just"/>
            <a:endParaRPr lang="en-US" sz="1800" dirty="0">
              <a:latin typeface="Arial Narrow" panose="020B0606020202030204" pitchFamily="34" charset="0"/>
            </a:endParaRPr>
          </a:p>
          <a:p>
            <a:pPr marL="266700" algn="just"/>
            <a:r>
              <a:rPr lang="ru-RU" sz="1800" dirty="0">
                <a:latin typeface="Arial Narrow" panose="020B0606020202030204" pitchFamily="34" charset="0"/>
              </a:rPr>
              <a:t>Более 60% студентов совмещают обучение и работу (</a:t>
            </a:r>
            <a:r>
              <a:rPr lang="en-US" sz="1800" dirty="0" err="1">
                <a:latin typeface="Arial Narrow" panose="020B0606020202030204" pitchFamily="34" charset="0"/>
              </a:rPr>
              <a:t>Roshchin</a:t>
            </a:r>
            <a:r>
              <a:rPr lang="en-US" sz="1800" dirty="0">
                <a:latin typeface="Arial Narrow" panose="020B0606020202030204" pitchFamily="34" charset="0"/>
              </a:rPr>
              <a:t>, </a:t>
            </a:r>
            <a:r>
              <a:rPr lang="en-US" sz="1800" dirty="0" err="1">
                <a:latin typeface="Arial Narrow" panose="020B0606020202030204" pitchFamily="34" charset="0"/>
              </a:rPr>
              <a:t>Rudakov</a:t>
            </a:r>
            <a:r>
              <a:rPr lang="ru-RU" sz="1800" dirty="0">
                <a:latin typeface="Arial Narrow" panose="020B0606020202030204" pitchFamily="34" charset="0"/>
              </a:rPr>
              <a:t>, 2017) </a:t>
            </a:r>
          </a:p>
          <a:p>
            <a:pPr algn="just"/>
            <a:endParaRPr lang="en-US" sz="1800" dirty="0">
              <a:latin typeface="Arial Narrow" panose="020B0606020202030204" pitchFamily="34" charset="0"/>
            </a:endParaRPr>
          </a:p>
          <a:p>
            <a:pPr algn="just"/>
            <a:endParaRPr lang="en-US" sz="1800" dirty="0">
              <a:latin typeface="Arial Narrow" panose="020B0606020202030204" pitchFamily="34" charset="0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841" y="2383759"/>
            <a:ext cx="680417" cy="680417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321" y="3363977"/>
            <a:ext cx="751631" cy="751631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321" y="4658809"/>
            <a:ext cx="721147" cy="721147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321" y="1198705"/>
            <a:ext cx="787097" cy="787097"/>
          </a:xfrm>
          <a:prstGeom prst="rect">
            <a:avLst/>
          </a:prstGeom>
        </p:spPr>
      </p:pic>
      <p:pic>
        <p:nvPicPr>
          <p:cNvPr id="16" name="Рисунок 1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321" y="5925061"/>
            <a:ext cx="712477" cy="7124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47084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794950" y="6549700"/>
            <a:ext cx="349050" cy="294785"/>
          </a:xfrm>
        </p:spPr>
        <p:txBody>
          <a:bodyPr/>
          <a:lstStyle/>
          <a:p>
            <a:fld id="{C62690AE-542B-43A9-82B9-9D048D614B60}" type="slidenum">
              <a:rPr lang="ru-RU" smtClean="0">
                <a:solidFill>
                  <a:prstClr val="black"/>
                </a:solidFill>
                <a:latin typeface="+mj-lt"/>
              </a:rPr>
              <a:pPr/>
              <a:t>4</a:t>
            </a:fld>
            <a:endParaRPr lang="ru-RU" dirty="0">
              <a:solidFill>
                <a:prstClr val="black"/>
              </a:solidFill>
              <a:latin typeface="+mj-lt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276348" y="704079"/>
            <a:ext cx="8239004" cy="56387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kern="1200" baseline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b="1" dirty="0">
                <a:latin typeface="Arial Narrow" panose="020B0606020202030204" pitchFamily="34" charset="0"/>
              </a:rPr>
              <a:t>Оперативная реакция системы</a:t>
            </a:r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79133" y="1822904"/>
            <a:ext cx="8715817" cy="4253805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 fontScale="77500" lnSpcReduction="2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800" dirty="0">
                <a:latin typeface="Arial Narrow" panose="020B0606020202030204" pitchFamily="34" charset="0"/>
              </a:rPr>
              <a:t>За 2 недели были предприняты чрезвычайные меры:</a:t>
            </a:r>
          </a:p>
          <a:p>
            <a:endParaRPr lang="ru-RU" sz="2800" dirty="0">
              <a:latin typeface="Arial Narrow" panose="020B0606020202030204" pitchFamily="34" charset="0"/>
            </a:endParaRPr>
          </a:p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2800" dirty="0">
                <a:latin typeface="Arial Narrow" panose="020B0606020202030204" pitchFamily="34" charset="0"/>
              </a:rPr>
              <a:t>Быстрое закрытие кампусов университетов</a:t>
            </a:r>
          </a:p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2800" dirty="0">
                <a:latin typeface="Arial Narrow" panose="020B0606020202030204" pitchFamily="34" charset="0"/>
              </a:rPr>
              <a:t>Перевод всей деятельности в дистанционный формат</a:t>
            </a:r>
            <a:r>
              <a:rPr lang="en-US" sz="2800" dirty="0">
                <a:latin typeface="Arial Narrow" panose="020B0606020202030204" pitchFamily="34" charset="0"/>
              </a:rPr>
              <a:t> (90% </a:t>
            </a:r>
            <a:r>
              <a:rPr lang="ru-RU" sz="2800" dirty="0">
                <a:latin typeface="Arial Narrow" panose="020B0606020202030204" pitchFamily="34" charset="0"/>
              </a:rPr>
              <a:t>занятий к маю 2020)</a:t>
            </a:r>
          </a:p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2800" dirty="0">
                <a:latin typeface="Arial Narrow" panose="020B0606020202030204" pitchFamily="34" charset="0"/>
              </a:rPr>
              <a:t>«Горячая линия» и оперативный штаб</a:t>
            </a:r>
          </a:p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2800" dirty="0">
                <a:latin typeface="Arial Narrow" panose="020B0606020202030204" pitchFamily="34" charset="0"/>
              </a:rPr>
              <a:t>Разработка рекомендаций для университетов по стороны регуляторов</a:t>
            </a:r>
          </a:p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2800" dirty="0">
                <a:latin typeface="Arial Narrow" panose="020B0606020202030204" pitchFamily="34" charset="0"/>
              </a:rPr>
              <a:t>Приостановка проверок</a:t>
            </a:r>
          </a:p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2800" dirty="0">
                <a:latin typeface="Arial Narrow" panose="020B0606020202030204" pitchFamily="34" charset="0"/>
              </a:rPr>
              <a:t>Выстраивание горизонтальной кооперации</a:t>
            </a:r>
          </a:p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2800" dirty="0" err="1">
                <a:latin typeface="Arial Narrow" panose="020B0606020202030204" pitchFamily="34" charset="0"/>
              </a:rPr>
              <a:t>Таргетированные</a:t>
            </a:r>
            <a:r>
              <a:rPr lang="ru-RU" sz="2800" dirty="0">
                <a:latin typeface="Arial Narrow" panose="020B0606020202030204" pitchFamily="34" charset="0"/>
              </a:rPr>
              <a:t> программы поддержки (например, трудоустройство)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113457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794950" y="6549700"/>
            <a:ext cx="349050" cy="294785"/>
          </a:xfrm>
        </p:spPr>
        <p:txBody>
          <a:bodyPr/>
          <a:lstStyle/>
          <a:p>
            <a:fld id="{C62690AE-542B-43A9-82B9-9D048D614B60}" type="slidenum">
              <a:rPr lang="ru-RU" smtClean="0">
                <a:solidFill>
                  <a:prstClr val="black"/>
                </a:solidFill>
                <a:latin typeface="Arial Narrow" panose="020B0606020202030204" pitchFamily="34" charset="0"/>
              </a:rPr>
              <a:pPr/>
              <a:t>5</a:t>
            </a:fld>
            <a:endParaRPr lang="ru-RU" dirty="0">
              <a:solidFill>
                <a:prstClr val="black"/>
              </a:solidFill>
              <a:latin typeface="Arial Narrow" panose="020B0606020202030204" pitchFamily="34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71437" y="597848"/>
            <a:ext cx="9263545" cy="451522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kern="1200" baseline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b="1" dirty="0">
                <a:latin typeface="Arial Narrow" panose="020B0606020202030204" pitchFamily="34" charset="0"/>
              </a:rPr>
              <a:t>Вынужденный переход: основные сложности и риски для студентов</a:t>
            </a:r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-253197" y="2328448"/>
            <a:ext cx="5160864" cy="5397653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54831" indent="-285750" algn="just">
              <a:buFont typeface="Arial" panose="020B0604020202020204" pitchFamily="34" charset="0"/>
              <a:buChar char="•"/>
            </a:pPr>
            <a:r>
              <a:rPr lang="ru-RU" sz="1600" dirty="0">
                <a:latin typeface="Arial Narrow" panose="020B0606020202030204" pitchFamily="34" charset="0"/>
              </a:rPr>
              <a:t>Преобладание </a:t>
            </a:r>
            <a:r>
              <a:rPr lang="ru-RU" sz="1600" b="1" dirty="0">
                <a:latin typeface="Arial Narrow" panose="020B0606020202030204" pitchFamily="34" charset="0"/>
              </a:rPr>
              <a:t>синхронных форматов </a:t>
            </a:r>
            <a:r>
              <a:rPr lang="ru-RU" sz="1600" dirty="0">
                <a:latin typeface="Arial Narrow" panose="020B0606020202030204" pitchFamily="34" charset="0"/>
              </a:rPr>
              <a:t>обучения</a:t>
            </a:r>
          </a:p>
          <a:p>
            <a:pPr marL="554831" indent="-285750" algn="just">
              <a:buFont typeface="Arial" panose="020B0604020202020204" pitchFamily="34" charset="0"/>
              <a:buChar char="•"/>
            </a:pPr>
            <a:r>
              <a:rPr lang="ru-RU" sz="1600" dirty="0">
                <a:latin typeface="Arial Narrow" panose="020B0606020202030204" pitchFamily="34" charset="0"/>
              </a:rPr>
              <a:t>50% студентов отметили </a:t>
            </a:r>
            <a:r>
              <a:rPr lang="ru-RU" sz="1600" b="1" dirty="0">
                <a:latin typeface="Arial Narrow" panose="020B0606020202030204" pitchFamily="34" charset="0"/>
              </a:rPr>
              <a:t>снижение эффективности сразу после </a:t>
            </a:r>
            <a:r>
              <a:rPr lang="ru-RU" sz="1600" dirty="0">
                <a:latin typeface="Arial Narrow" panose="020B0606020202030204" pitchFamily="34" charset="0"/>
              </a:rPr>
              <a:t>перехода на дистанционный формат обучения и намечается негативная тенденция – к концу мая доля таких студентов составляет уже 66% </a:t>
            </a:r>
          </a:p>
          <a:p>
            <a:pPr marL="554831" indent="-285750" algn="just">
              <a:buFont typeface="Arial" panose="020B0604020202020204" pitchFamily="34" charset="0"/>
              <a:buChar char="•"/>
            </a:pPr>
            <a:r>
              <a:rPr lang="ru-RU" sz="1600" dirty="0">
                <a:latin typeface="Arial Narrow" panose="020B0606020202030204" pitchFamily="34" charset="0"/>
              </a:rPr>
              <a:t>Проявилась </a:t>
            </a:r>
            <a:r>
              <a:rPr lang="ru-RU" sz="1600" b="1" dirty="0">
                <a:latin typeface="Arial Narrow" panose="020B0606020202030204" pitchFamily="34" charset="0"/>
              </a:rPr>
              <a:t>неоднородность</a:t>
            </a:r>
            <a:r>
              <a:rPr lang="ru-RU" sz="1600" dirty="0">
                <a:latin typeface="Arial Narrow" panose="020B0606020202030204" pitchFamily="34" charset="0"/>
              </a:rPr>
              <a:t> студенческого контингента: 6,5% студентов </a:t>
            </a:r>
            <a:r>
              <a:rPr lang="ru-RU" sz="1600" b="1" dirty="0">
                <a:latin typeface="Arial Narrow" panose="020B0606020202030204" pitchFamily="34" charset="0"/>
              </a:rPr>
              <a:t>не смогут завершить обучение </a:t>
            </a:r>
            <a:r>
              <a:rPr lang="ru-RU" sz="1600" dirty="0">
                <a:latin typeface="Arial Narrow" panose="020B0606020202030204" pitchFamily="34" charset="0"/>
              </a:rPr>
              <a:t>в дистанционном формате (в силу специфики программ); с особыми трудностями сталкиваются студенты из удаленных регионов и зарубежных стран</a:t>
            </a:r>
          </a:p>
          <a:p>
            <a:pPr marL="554831" indent="-285750" algn="just">
              <a:buFont typeface="Arial" panose="020B0604020202020204" pitchFamily="34" charset="0"/>
              <a:buChar char="•"/>
            </a:pPr>
            <a:r>
              <a:rPr lang="ru-RU" sz="1600" dirty="0">
                <a:latin typeface="Arial Narrow" panose="020B0606020202030204" pitchFamily="34" charset="0"/>
              </a:rPr>
              <a:t>Более 40% студентов отмечают существенное </a:t>
            </a:r>
            <a:r>
              <a:rPr lang="ru-RU" sz="1600" b="1" dirty="0">
                <a:latin typeface="Arial Narrow" panose="020B0606020202030204" pitchFamily="34" charset="0"/>
              </a:rPr>
              <a:t>увеличение учебной нагрузки </a:t>
            </a:r>
          </a:p>
          <a:p>
            <a:pPr marL="554831" indent="-285750" algn="just">
              <a:buFont typeface="Arial" panose="020B0604020202020204" pitchFamily="34" charset="0"/>
              <a:buChar char="•"/>
            </a:pPr>
            <a:r>
              <a:rPr lang="ru-RU" sz="1600" dirty="0">
                <a:latin typeface="Arial Narrow" panose="020B0606020202030204" pitchFamily="34" charset="0"/>
              </a:rPr>
              <a:t>63% студентов ожидают увеличение </a:t>
            </a:r>
            <a:r>
              <a:rPr lang="ru-RU" sz="1600" b="1" dirty="0">
                <a:latin typeface="Arial Narrow" panose="020B0606020202030204" pitchFamily="34" charset="0"/>
              </a:rPr>
              <a:t>нечестного поведения </a:t>
            </a:r>
            <a:r>
              <a:rPr lang="ru-RU" sz="1600" dirty="0">
                <a:latin typeface="Arial Narrow" panose="020B0606020202030204" pitchFamily="34" charset="0"/>
              </a:rPr>
              <a:t>при сдаче экзаменов</a:t>
            </a:r>
          </a:p>
          <a:p>
            <a:pPr marL="269081"/>
            <a:endParaRPr lang="ru-RU" sz="1200" dirty="0">
              <a:latin typeface="Arial Narrow" panose="020B0606020202030204" pitchFamily="34" charset="0"/>
            </a:endParaRPr>
          </a:p>
          <a:p>
            <a:pPr marL="269081"/>
            <a:endParaRPr lang="ru-RU" sz="1200" b="1" dirty="0">
              <a:latin typeface="Arial Narrow" panose="020B0606020202030204" pitchFamily="34" charset="0"/>
            </a:endParaRPr>
          </a:p>
          <a:p>
            <a:pPr marL="269081"/>
            <a:endParaRPr lang="ru-RU" sz="1200" b="1" dirty="0">
              <a:latin typeface="Arial Narrow" panose="020B0606020202030204" pitchFamily="34" charset="0"/>
            </a:endParaRPr>
          </a:p>
          <a:p>
            <a:pPr marL="269081"/>
            <a:endParaRPr lang="ru-RU" sz="1200" b="1" dirty="0">
              <a:latin typeface="Arial Narrow" panose="020B0606020202030204" pitchFamily="34" charset="0"/>
            </a:endParaRPr>
          </a:p>
          <a:p>
            <a:pPr marL="269081"/>
            <a:endParaRPr lang="ru-RU" sz="1200" b="1" dirty="0">
              <a:latin typeface="Arial Narrow" panose="020B0606020202030204" pitchFamily="34" charset="0"/>
            </a:endParaRPr>
          </a:p>
          <a:p>
            <a:pPr marL="269081"/>
            <a:endParaRPr lang="ru-RU" sz="1200" b="1" dirty="0">
              <a:latin typeface="Arial Narrow" panose="020B0606020202030204" pitchFamily="34" charset="0"/>
            </a:endParaRPr>
          </a:p>
        </p:txBody>
      </p:sp>
      <p:graphicFrame>
        <p:nvGraphicFramePr>
          <p:cNvPr id="7" name="Диаграм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43426378"/>
              </p:ext>
            </p:extLst>
          </p:nvPr>
        </p:nvGraphicFramePr>
        <p:xfrm>
          <a:off x="4859775" y="1934909"/>
          <a:ext cx="4266267" cy="47341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0" y="1357828"/>
            <a:ext cx="8738290" cy="5770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>
                <a:latin typeface="Arial Narrow" panose="020B0606020202030204" pitchFamily="34" charset="0"/>
              </a:rPr>
              <a:t>1) Вызовы сохранения качества образовательного процесса и вовлеченности студентов</a:t>
            </a:r>
            <a:r>
              <a:rPr lang="ru-RU" sz="1400" b="1" dirty="0">
                <a:latin typeface="Arial Narrow" panose="020B0606020202030204" pitchFamily="34" charset="0"/>
              </a:rPr>
              <a:t>:</a:t>
            </a:r>
          </a:p>
          <a:p>
            <a:endParaRPr lang="ru-RU" sz="135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07066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794950" y="6549700"/>
            <a:ext cx="349050" cy="294785"/>
          </a:xfrm>
        </p:spPr>
        <p:txBody>
          <a:bodyPr/>
          <a:lstStyle/>
          <a:p>
            <a:fld id="{C62690AE-542B-43A9-82B9-9D048D614B60}" type="slidenum">
              <a:rPr lang="ru-RU" smtClean="0">
                <a:solidFill>
                  <a:prstClr val="black"/>
                </a:solidFill>
                <a:latin typeface="Arial Narrow" panose="020B0606020202030204" pitchFamily="34" charset="0"/>
              </a:rPr>
              <a:pPr/>
              <a:t>6</a:t>
            </a:fld>
            <a:endParaRPr lang="ru-RU" dirty="0">
              <a:solidFill>
                <a:prstClr val="black"/>
              </a:solidFill>
              <a:latin typeface="Arial Narrow" panose="020B0606020202030204" pitchFamily="34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0" y="405574"/>
            <a:ext cx="9144000" cy="451522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kern="1200" baseline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b="1" dirty="0">
                <a:latin typeface="Arial Narrow" panose="020B0606020202030204" pitchFamily="34" charset="0"/>
              </a:rPr>
              <a:t>Вынужденный переход: основные сложности и риски для студентов</a:t>
            </a:r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45283" y="901664"/>
            <a:ext cx="8924192" cy="1080063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600" b="1" dirty="0">
                <a:latin typeface="Arial Narrow" panose="020B0606020202030204" pitchFamily="34" charset="0"/>
              </a:rPr>
              <a:t>2) Обостряется неравенство доступа к высшему образованию: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>
                <a:latin typeface="Arial Narrow" panose="020B0606020202030204" pitchFamily="34" charset="0"/>
              </a:rPr>
              <a:t>10% студентов не имели техники, которая отвечает всем функциональным требованиям к удаленному обучению, однако из низкодоходных групп населения доля таких студентов – 30%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>
                <a:latin typeface="Arial Narrow" panose="020B0606020202030204" pitchFamily="34" charset="0"/>
              </a:rPr>
              <a:t>Усиливается неравенство в практиках цифрового обучения и навыках самоорганизации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Усиление неравенства в предложении качественного образования из-за дифференциации эффективности перехода на </a:t>
            </a:r>
            <a:r>
              <a:rPr lang="ru-RU" sz="16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дистант</a:t>
            </a:r>
            <a:r>
              <a:rPr lang="ru-RU" sz="16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в разных вузах</a:t>
            </a:r>
            <a:endParaRPr lang="ru-RU" sz="1600" dirty="0">
              <a:latin typeface="Arial Narrow" panose="020B0606020202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>
                <a:latin typeface="Arial Narrow" panose="020B0606020202030204" pitchFamily="34" charset="0"/>
              </a:rPr>
              <a:t>У 60% студентов снизились доходы, приостановлена трудовая деятельность – риски выбытия студентов из образовательной системы</a:t>
            </a:r>
          </a:p>
          <a:p>
            <a:endParaRPr lang="ru-RU" sz="1050" dirty="0">
              <a:latin typeface="Arial Narrow" panose="020B0606020202030204" pitchFamily="34" charset="0"/>
            </a:endParaRPr>
          </a:p>
          <a:p>
            <a:r>
              <a:rPr lang="ru-RU" sz="1600" b="1" dirty="0">
                <a:latin typeface="Arial Narrow" panose="020B0606020202030204" pitchFamily="34" charset="0"/>
              </a:rPr>
              <a:t>3) Студенты испытают серьезные психологические сложности при переходе в </a:t>
            </a:r>
            <a:r>
              <a:rPr lang="ru-RU" sz="1600" b="1" dirty="0" err="1">
                <a:latin typeface="Arial Narrow" panose="020B0606020202030204" pitchFamily="34" charset="0"/>
              </a:rPr>
              <a:t>дистант</a:t>
            </a:r>
            <a:r>
              <a:rPr lang="ru-RU" sz="1600" b="1" dirty="0">
                <a:latin typeface="Arial Narrow" panose="020B0606020202030204" pitchFamily="34" charset="0"/>
              </a:rPr>
              <a:t>:</a:t>
            </a:r>
          </a:p>
          <a:p>
            <a:endParaRPr lang="ru-RU" sz="1400" dirty="0">
              <a:latin typeface="Arial Narrow" panose="020B0606020202030204" pitchFamily="34" charset="0"/>
            </a:endParaRPr>
          </a:p>
          <a:p>
            <a:endParaRPr lang="ru-RU" sz="1050" dirty="0">
              <a:latin typeface="Arial Narrow" panose="020B0606020202030204" pitchFamily="34" charset="0"/>
            </a:endParaRPr>
          </a:p>
          <a:p>
            <a:endParaRPr lang="ru-RU" sz="1050" b="1" dirty="0">
              <a:latin typeface="Arial Narrow" panose="020B0606020202030204" pitchFamily="34" charset="0"/>
            </a:endParaRPr>
          </a:p>
          <a:p>
            <a:endParaRPr lang="ru-RU" sz="1050" dirty="0">
              <a:latin typeface="Arial Narrow" panose="020B0606020202030204" pitchFamily="34" charset="0"/>
            </a:endParaRPr>
          </a:p>
          <a:p>
            <a:endParaRPr lang="ru-RU" sz="1050" dirty="0">
              <a:latin typeface="Arial Narrow" panose="020B0606020202030204" pitchFamily="34" charset="0"/>
            </a:endParaRPr>
          </a:p>
          <a:p>
            <a:endParaRPr lang="ru-RU" sz="1050" dirty="0">
              <a:latin typeface="Arial Narrow" panose="020B0606020202030204" pitchFamily="34" charset="0"/>
            </a:endParaRPr>
          </a:p>
          <a:p>
            <a:endParaRPr lang="ru-RU" sz="1050" dirty="0">
              <a:latin typeface="Arial Narrow" panose="020B0606020202030204" pitchFamily="34" charset="0"/>
            </a:endParaRPr>
          </a:p>
          <a:p>
            <a:endParaRPr lang="ru-RU" sz="1050" dirty="0">
              <a:latin typeface="Arial Narrow" panose="020B0606020202030204" pitchFamily="34" charset="0"/>
            </a:endParaRPr>
          </a:p>
          <a:p>
            <a:endParaRPr lang="ru-RU" sz="1050" dirty="0">
              <a:latin typeface="Arial Narrow" panose="020B0606020202030204" pitchFamily="34" charset="0"/>
            </a:endParaRPr>
          </a:p>
          <a:p>
            <a:endParaRPr lang="ru-RU" sz="1050" dirty="0">
              <a:latin typeface="Arial Narrow" panose="020B0606020202030204" pitchFamily="34" charset="0"/>
            </a:endParaRPr>
          </a:p>
          <a:p>
            <a:endParaRPr lang="ru-RU" sz="1050" dirty="0">
              <a:latin typeface="Arial Narrow" panose="020B0606020202030204" pitchFamily="34" charset="0"/>
            </a:endParaRPr>
          </a:p>
          <a:p>
            <a:endParaRPr lang="ru-RU" sz="1050" dirty="0">
              <a:latin typeface="Arial Narrow" panose="020B0606020202030204" pitchFamily="34" charset="0"/>
            </a:endParaRPr>
          </a:p>
        </p:txBody>
      </p:sp>
      <p:graphicFrame>
        <p:nvGraphicFramePr>
          <p:cNvPr id="7" name="Диаграм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39687185"/>
              </p:ext>
            </p:extLst>
          </p:nvPr>
        </p:nvGraphicFramePr>
        <p:xfrm>
          <a:off x="3906456" y="3918030"/>
          <a:ext cx="5179673" cy="30499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0" y="4001225"/>
            <a:ext cx="3815306" cy="22390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1400" dirty="0">
              <a:latin typeface="Arial Narrow" panose="020B0606020202030204" pitchFamily="34" charset="0"/>
            </a:endParaRPr>
          </a:p>
          <a:p>
            <a:pPr marL="214313" indent="-214313" algn="just">
              <a:buFont typeface="Arial" panose="020B0604020202020204" pitchFamily="34" charset="0"/>
              <a:buChar char="•"/>
            </a:pPr>
            <a:r>
              <a:rPr lang="ru-RU" sz="1600" dirty="0">
                <a:latin typeface="Arial Narrow" panose="020B0606020202030204" pitchFamily="34" charset="0"/>
              </a:rPr>
              <a:t>В особой зоне риска – студенты первого курса;</a:t>
            </a:r>
          </a:p>
          <a:p>
            <a:pPr marL="214313" indent="-214313" algn="just">
              <a:buFont typeface="Arial" panose="020B0604020202020204" pitchFamily="34" charset="0"/>
              <a:buChar char="•"/>
            </a:pPr>
            <a:endParaRPr lang="ru-RU" sz="1600" dirty="0">
              <a:latin typeface="Arial Narrow" panose="020B0606020202030204" pitchFamily="34" charset="0"/>
            </a:endParaRPr>
          </a:p>
          <a:p>
            <a:pPr marL="214313" indent="-214313" algn="just">
              <a:buFont typeface="Arial" panose="020B0604020202020204" pitchFamily="34" charset="0"/>
              <a:buChar char="•"/>
            </a:pPr>
            <a:r>
              <a:rPr lang="ru-RU" sz="1600" dirty="0">
                <a:latin typeface="Arial Narrow" panose="020B0606020202030204" pitchFamily="34" charset="0"/>
              </a:rPr>
              <a:t>Ухудшается информирование студентов (42% не получает необходимой информации о текущих изменениях в образовательной деятельности)</a:t>
            </a:r>
          </a:p>
          <a:p>
            <a:endParaRPr lang="ru-RU" sz="135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18146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794950" y="6549700"/>
            <a:ext cx="349050" cy="294785"/>
          </a:xfrm>
        </p:spPr>
        <p:txBody>
          <a:bodyPr/>
          <a:lstStyle/>
          <a:p>
            <a:fld id="{C62690AE-542B-43A9-82B9-9D048D614B60}" type="slidenum">
              <a:rPr lang="ru-RU" smtClean="0">
                <a:solidFill>
                  <a:prstClr val="black"/>
                </a:solidFill>
                <a:latin typeface="+mj-lt"/>
              </a:rPr>
              <a:pPr/>
              <a:t>7</a:t>
            </a:fld>
            <a:endParaRPr lang="ru-RU" dirty="0">
              <a:solidFill>
                <a:prstClr val="black"/>
              </a:solidFill>
              <a:latin typeface="+mj-lt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240008" y="463103"/>
            <a:ext cx="7886700" cy="341618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kern="1200" baseline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b="1" dirty="0">
                <a:latin typeface="Arial Narrow" panose="020B0606020202030204" pitchFamily="34" charset="0"/>
              </a:rPr>
              <a:t>Вынужденный переход: новые возможности</a:t>
            </a:r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114302" y="1238491"/>
            <a:ext cx="9029701" cy="5619509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800" dirty="0">
                <a:latin typeface="Arial Narrow" panose="020B0606020202030204" pitchFamily="34" charset="0"/>
              </a:rPr>
              <a:t>Трети студентов дистанционный формат обучения нравится больше, чем очный (по некоторым дисциплинам даже отмечается рост посещения занятий)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800" dirty="0">
                <a:latin typeface="Arial Narrow" panose="020B0606020202030204" pitchFamily="34" charset="0"/>
              </a:rPr>
              <a:t>Проявился высокий уровень студенческой самоорганизации и неравнодушия к кризисной ситуации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800" dirty="0">
                <a:latin typeface="Arial Narrow" panose="020B0606020202030204" pitchFamily="34" charset="0"/>
              </a:rPr>
              <a:t>У 64% студентов появилось больше времени на сон, у 49% стало больше свободного времени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800" dirty="0">
                <a:latin typeface="Arial Narrow" panose="020B0606020202030204" pitchFamily="34" charset="0"/>
              </a:rPr>
              <a:t>Тотальный эксперимент в системе высшего образования - апробация новых методов обучения и развитие цифровой дидактики</a:t>
            </a:r>
          </a:p>
          <a:p>
            <a:pPr algn="just"/>
            <a:endParaRPr lang="ru-RU" sz="1800" dirty="0">
              <a:latin typeface="Arial Narrow" panose="020B0606020202030204" pitchFamily="34" charset="0"/>
            </a:endParaRPr>
          </a:p>
          <a:p>
            <a:pPr algn="just"/>
            <a:r>
              <a:rPr lang="ru-RU" sz="2000" b="1" dirty="0">
                <a:solidFill>
                  <a:schemeClr val="accent1"/>
                </a:solidFill>
                <a:latin typeface="Arial Narrow" panose="020B0606020202030204" pitchFamily="34" charset="0"/>
              </a:rPr>
              <a:t>Что нужно учитывать дальше?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800" dirty="0">
                <a:latin typeface="Arial Narrow" panose="020B0606020202030204" pitchFamily="34" charset="0"/>
              </a:rPr>
              <a:t>Необходима адекватная реакция системы на неоднородность студенческого контингента по отношению к переходу к дистанционному формату обучения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800" dirty="0">
                <a:latin typeface="Arial Narrow" panose="020B0606020202030204" pitchFamily="34" charset="0"/>
              </a:rPr>
              <a:t>Актуальны действия, направленные на нейтрализацию рисков увеличения неравенства доступа к высшему образованию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800" dirty="0">
                <a:latin typeface="Arial Narrow" panose="020B0606020202030204" pitchFamily="34" charset="0"/>
              </a:rPr>
              <a:t>Изменение логистики образовательного процесса (гибкие траектории, нелинейность и т.д.)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800" dirty="0">
                <a:latin typeface="Arial Narrow" panose="020B0606020202030204" pitchFamily="34" charset="0"/>
              </a:rPr>
              <a:t>Расширение каналов коммуникации со студентами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755666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794950" y="6549700"/>
            <a:ext cx="349050" cy="294785"/>
          </a:xfrm>
        </p:spPr>
        <p:txBody>
          <a:bodyPr/>
          <a:lstStyle/>
          <a:p>
            <a:fld id="{C62690AE-542B-43A9-82B9-9D048D614B60}" type="slidenum">
              <a:rPr lang="ru-RU" smtClean="0">
                <a:solidFill>
                  <a:prstClr val="black"/>
                </a:solidFill>
                <a:latin typeface="+mj-lt"/>
              </a:rPr>
              <a:pPr/>
              <a:t>8</a:t>
            </a:fld>
            <a:endParaRPr lang="ru-RU" dirty="0">
              <a:solidFill>
                <a:prstClr val="black"/>
              </a:solidFill>
              <a:latin typeface="+mj-lt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761036" y="2175659"/>
            <a:ext cx="7772400" cy="23876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kern="1200" baseline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b="1" dirty="0">
                <a:latin typeface="Arial Narrow" panose="020B0606020202030204" pitchFamily="34" charset="0"/>
              </a:rPr>
              <a:t>Восприятие университетскими преподавателями перехода на дистанционное обучение</a:t>
            </a:r>
          </a:p>
        </p:txBody>
      </p:sp>
    </p:spTree>
    <p:extLst>
      <p:ext uri="{BB962C8B-B14F-4D97-AF65-F5344CB8AC3E}">
        <p14:creationId xmlns:p14="http://schemas.microsoft.com/office/powerpoint/2010/main" val="11945977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794950" y="6549700"/>
            <a:ext cx="349050" cy="294785"/>
          </a:xfrm>
        </p:spPr>
        <p:txBody>
          <a:bodyPr/>
          <a:lstStyle/>
          <a:p>
            <a:fld id="{C62690AE-542B-43A9-82B9-9D048D614B60}" type="slidenum">
              <a:rPr lang="ru-RU" smtClean="0">
                <a:solidFill>
                  <a:prstClr val="black"/>
                </a:solidFill>
                <a:latin typeface="Arial Narrow" panose="020B0606020202030204" pitchFamily="34" charset="0"/>
              </a:rPr>
              <a:pPr/>
              <a:t>9</a:t>
            </a:fld>
            <a:endParaRPr lang="ru-RU" dirty="0">
              <a:solidFill>
                <a:prstClr val="black"/>
              </a:solidFill>
              <a:latin typeface="Arial Narrow" panose="020B0606020202030204" pitchFamily="34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628650" y="365128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kern="1200" baseline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dirty="0">
                <a:latin typeface="Arial Narrow" panose="020B0606020202030204" pitchFamily="34" charset="0"/>
              </a:rPr>
              <a:t>Данные</a:t>
            </a:r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162046" y="1825625"/>
            <a:ext cx="8750460" cy="4351338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dirty="0">
                <a:latin typeface="Arial Narrow" panose="020B0606020202030204" pitchFamily="34" charset="0"/>
              </a:rPr>
              <a:t>61 интервью с преподавателями 27 российских университетов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dirty="0">
                <a:latin typeface="Arial Narrow" panose="020B0606020202030204" pitchFamily="34" charset="0"/>
              </a:rPr>
              <a:t>32 интервью – вузы 5-100 + опорные университеты (12 университетов), 29 интервью – вузы без особого статуса (15 университетов)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dirty="0">
                <a:latin typeface="Arial Narrow" panose="020B0606020202030204" pitchFamily="34" charset="0"/>
              </a:rPr>
              <a:t>Сроки проведения: апрель-июнь 2020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dirty="0">
                <a:latin typeface="Arial Narrow" panose="020B0606020202030204" pitchFamily="34" charset="0"/>
              </a:rPr>
              <a:t>Требования к участникам: не меньше 0,5 ставки ППС, возраст (</a:t>
            </a:r>
            <a:r>
              <a:rPr lang="en-US" dirty="0">
                <a:latin typeface="Arial Narrow" panose="020B0606020202030204" pitchFamily="34" charset="0"/>
              </a:rPr>
              <a:t>&lt;65)</a:t>
            </a:r>
            <a:r>
              <a:rPr lang="ru-RU" dirty="0">
                <a:latin typeface="Arial Narrow" panose="020B0606020202030204" pitchFamily="34" charset="0"/>
              </a:rPr>
              <a:t>, равномерная представленность разных групп дисциплин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dirty="0">
                <a:latin typeface="Arial Narrow" panose="020B0606020202030204" pitchFamily="34" charset="0"/>
              </a:rPr>
              <a:t>Способ </a:t>
            </a:r>
            <a:r>
              <a:rPr lang="ru-RU" dirty="0" err="1">
                <a:latin typeface="Arial Narrow" panose="020B0606020202030204" pitchFamily="34" charset="0"/>
              </a:rPr>
              <a:t>рекрутирования</a:t>
            </a:r>
            <a:r>
              <a:rPr lang="ru-RU" dirty="0">
                <a:latin typeface="Arial Narrow" panose="020B0606020202030204" pitchFamily="34" charset="0"/>
              </a:rPr>
              <a:t>: личные контакты + информация от вузов-партнеров</a:t>
            </a:r>
          </a:p>
          <a:p>
            <a:endParaRPr lang="ru-RU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062517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4159</TotalTime>
  <Words>1217</Words>
  <Application>Microsoft Office PowerPoint</Application>
  <PresentationFormat>Экран (4:3)</PresentationFormat>
  <Paragraphs>127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9" baseType="lpstr">
      <vt:lpstr>Arial</vt:lpstr>
      <vt:lpstr>Arial Narrow</vt:lpstr>
      <vt:lpstr>Calibri</vt:lpstr>
      <vt:lpstr>Calibri Light</vt:lpstr>
      <vt:lpstr>Тема Office</vt:lpstr>
      <vt:lpstr>Как проявила себя система высшего образования в условиях кризиса – взгляд студентов и преподавателей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N333461</dc:creator>
  <cp:lastModifiedBy>Anastasia Pichugina</cp:lastModifiedBy>
  <cp:revision>110</cp:revision>
  <dcterms:created xsi:type="dcterms:W3CDTF">2020-06-13T10:45:19Z</dcterms:created>
  <dcterms:modified xsi:type="dcterms:W3CDTF">2020-06-16T12:15:23Z</dcterms:modified>
</cp:coreProperties>
</file>