
<file path=[Content_Types].xml><?xml version="1.0" encoding="utf-8"?>
<Types xmlns="http://schemas.openxmlformats.org/package/2006/content-types">
  <Default Extension="png" ContentType="image/png"/>
  <Default Extension="bin" ContentType="application/vnd.openxmlformats-officedocument.oleObject"/>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7"/>
  </p:notesMasterIdLst>
  <p:sldIdLst>
    <p:sldId id="256" r:id="rId2"/>
    <p:sldId id="360" r:id="rId3"/>
    <p:sldId id="397" r:id="rId4"/>
    <p:sldId id="399" r:id="rId5"/>
    <p:sldId id="263" r:id="rId6"/>
  </p:sldIdLst>
  <p:sldSz cx="24384000" cy="13716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821531"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j-lt"/>
        <a:ea typeface="+mj-ea"/>
        <a:cs typeface="+mj-cs"/>
        <a:sym typeface="Helvetica Light"/>
      </a:defRPr>
    </a:lvl1pPr>
    <a:lvl2pPr marL="0" marR="0" indent="228600" algn="ctr" defTabSz="821531"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j-lt"/>
        <a:ea typeface="+mj-ea"/>
        <a:cs typeface="+mj-cs"/>
        <a:sym typeface="Helvetica Light"/>
      </a:defRPr>
    </a:lvl2pPr>
    <a:lvl3pPr marL="0" marR="0" indent="457200" algn="ctr" defTabSz="821531"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j-lt"/>
        <a:ea typeface="+mj-ea"/>
        <a:cs typeface="+mj-cs"/>
        <a:sym typeface="Helvetica Light"/>
      </a:defRPr>
    </a:lvl3pPr>
    <a:lvl4pPr marL="0" marR="0" indent="685800" algn="ctr" defTabSz="821531"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j-lt"/>
        <a:ea typeface="+mj-ea"/>
        <a:cs typeface="+mj-cs"/>
        <a:sym typeface="Helvetica Light"/>
      </a:defRPr>
    </a:lvl4pPr>
    <a:lvl5pPr marL="0" marR="0" indent="914400" algn="ctr" defTabSz="821531"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j-lt"/>
        <a:ea typeface="+mj-ea"/>
        <a:cs typeface="+mj-cs"/>
        <a:sym typeface="Helvetica Light"/>
      </a:defRPr>
    </a:lvl5pPr>
    <a:lvl6pPr marL="0" marR="0" indent="1143000" algn="ctr" defTabSz="821531"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j-lt"/>
        <a:ea typeface="+mj-ea"/>
        <a:cs typeface="+mj-cs"/>
        <a:sym typeface="Helvetica Light"/>
      </a:defRPr>
    </a:lvl6pPr>
    <a:lvl7pPr marL="0" marR="0" indent="1371600" algn="ctr" defTabSz="821531"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j-lt"/>
        <a:ea typeface="+mj-ea"/>
        <a:cs typeface="+mj-cs"/>
        <a:sym typeface="Helvetica Light"/>
      </a:defRPr>
    </a:lvl7pPr>
    <a:lvl8pPr marL="0" marR="0" indent="1600200" algn="ctr" defTabSz="821531"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j-lt"/>
        <a:ea typeface="+mj-ea"/>
        <a:cs typeface="+mj-cs"/>
        <a:sym typeface="Helvetica Light"/>
      </a:defRPr>
    </a:lvl8pPr>
    <a:lvl9pPr marL="0" marR="0" indent="1828800" algn="ctr" defTabSz="821531"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j-lt"/>
        <a:ea typeface="+mj-ea"/>
        <a:cs typeface="+mj-cs"/>
        <a:sym typeface="Helvetica Light"/>
      </a:defRPr>
    </a:lvl9pPr>
  </p:defaultTextStyle>
  <p:extLst>
    <p:ext uri="{EFAFB233-063F-42B5-8137-9DF3F51BA10A}">
      <p15:sldGuideLst xmlns:p15="http://schemas.microsoft.com/office/powerpoint/2012/main">
        <p15:guide id="1" orient="horz" pos="4320">
          <p15:clr>
            <a:srgbClr val="A4A3A4"/>
          </p15:clr>
        </p15:guide>
        <p15:guide id="2" pos="76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F35"/>
    <a:srgbClr val="001848"/>
    <a:srgbClr val="024C90"/>
    <a:srgbClr val="00174D"/>
    <a:srgbClr val="054FBC"/>
    <a:srgbClr val="C1E1FE"/>
    <a:srgbClr val="00071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aj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i="off">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398CCE"/>
          </a:solidFill>
        </a:fill>
      </a:tcStyle>
    </a:firstCol>
    <a:lastRow>
      <a:tcTxStyle b="off" i="off">
        <a:fontRef idx="major">
          <a:srgbClr val="000000"/>
        </a:fontRef>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Row>
  </a:tblStyle>
  <a:tblStyle styleId="{C7B018BB-80A7-4F77-B60F-C8B233D01FF8}" styleName="">
    <a:tblBg/>
    <a:wholeTbl>
      <a:tcTxStyle b="off" i="off">
        <a:fontRef idx="major">
          <a:srgbClr val="000000"/>
        </a:fontRef>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a:tcStyle>
        <a:tcBdr/>
        <a:fill>
          <a:solidFill>
            <a:srgbClr val="E1E0DA"/>
          </a:solidFill>
        </a:fill>
      </a:tcStyle>
    </a:band2H>
    <a:firstCol>
      <a:tcTxStyle b="on" i="off">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5AC831"/>
          </a:solidFill>
        </a:fill>
      </a:tcStyle>
    </a:firstCol>
    <a:lastRow>
      <a:tcTxStyle b="off" i="off">
        <a:fontRef idx="major">
          <a:srgbClr val="000000"/>
        </a:fontRef>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lastRow>
    <a:firstRow>
      <a:tcTxStyle b="on" i="off">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2"/>
          </a:solidFill>
        </a:fill>
      </a:tcStyle>
    </a:firstRow>
  </a:tblStyle>
  <a:tblStyle styleId="{EEE7283C-3CF3-47DC-8721-378D4A62B228}" styleName="">
    <a:tblBg/>
    <a:wholeTbl>
      <a:tcTxStyle b="off" i="off">
        <a:fontRef idx="major">
          <a:srgbClr val="000000"/>
        </a:fontRef>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E6E3D7"/>
          </a:solidFill>
        </a:fill>
      </a:tcStyle>
    </a:wholeTbl>
    <a:band2H>
      <a:tcTxStyle/>
      <a:tcStyle>
        <a:tcBdr/>
        <a:fill>
          <a:solidFill>
            <a:srgbClr val="C3C2C2"/>
          </a:solidFill>
        </a:fill>
      </a:tcStyle>
    </a:band2H>
    <a:firstCol>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09C99"/>
          </a:solidFill>
        </a:fill>
      </a:tcStyle>
    </a:firstCol>
    <a:lastRow>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lastRow>
    <a:firstRow>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firstRow>
  </a:tblStyle>
  <a:tblStyle styleId="{CF821DB8-F4EB-4A41-A1BA-3FCAFE7338EE}" styleName="">
    <a:tblBg/>
    <a:wholeTbl>
      <a:tcTxStyle b="off" i="off">
        <a:fontRef idx="maj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EBEBEB"/>
          </a:solidFill>
        </a:fill>
      </a:tcStyle>
    </a:wholeTbl>
    <a:band2H>
      <a:tcTxStyle/>
      <a:tcStyle>
        <a:tcBdr/>
        <a:fill>
          <a:solidFill>
            <a:srgbClr val="DCE5E6"/>
          </a:solidFill>
        </a:fill>
      </a:tcStyle>
    </a:band2H>
    <a:firstCol>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Col>
    <a:lastRow>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lastRow>
    <a:firstRow>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Row>
  </a:tblStyle>
  <a:tblStyle styleId="{33BA23B1-9221-436E-865A-0063620EA4FD}" styleName="">
    <a:tblBg/>
    <a:wholeTbl>
      <a:tcTxStyle b="off" i="off">
        <a:fontRef idx="major">
          <a:srgbClr val="000000"/>
        </a:fontRef>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D0D1D2"/>
          </a:solidFill>
        </a:fill>
      </a:tcStyle>
    </a:wholeTbl>
    <a:band2H>
      <a:tcTxStyle/>
      <a:tcStyle>
        <a:tcBdr/>
        <a:fill>
          <a:solidFill>
            <a:srgbClr val="DEDEDF"/>
          </a:solidFill>
        </a:fill>
      </a:tcStyle>
    </a:band2H>
    <a:firstCol>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761"/>
          </a:solidFill>
        </a:fill>
      </a:tcStyle>
    </a:firstCol>
    <a:lastRow>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909398"/>
          </a:solidFill>
        </a:fill>
      </a:tcStyle>
    </a:lastRow>
    <a:firstRow>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67C85"/>
          </a:solidFill>
        </a:fill>
      </a:tcStyle>
    </a:firstRow>
  </a:tblStyle>
  <a:tblStyle styleId="{2708684C-4D16-4618-839F-0558EEFCDFE6}" styleName="">
    <a:tblBg/>
    <a:wholeTbl>
      <a:tcTxStyle b="off" i="off">
        <a:fontRef idx="major">
          <a:srgbClr val="000000"/>
        </a:fontRef>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a:tcStyle>
        <a:tcBdr/>
        <a:fill>
          <a:solidFill>
            <a:srgbClr val="EDEEEE"/>
          </a:solidFill>
        </a:fill>
      </a:tcStyle>
    </a:band2H>
    <a:firstCol>
      <a:tcTxStyle b="on" i="off">
        <a:font>
          <a:latin typeface="Helvetica"/>
          <a:ea typeface="Helvetica"/>
          <a:cs typeface="Helvetica"/>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 styleId="{5940675A-B579-460E-94D1-54222C63F5DA}" styleName="Нет стиля, сетка таблиц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Стиль из темы 1 - акцент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D5ABB26-0587-4C30-8999-92F81FD0307C}" styleName="Нет стиля, нет сетки">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27F97BB-C833-4FB7-BDE5-3F7075034690}" styleName="Стиль из темы 2 - акцент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38B1855-1B75-4FBE-930C-398BA8C253C6}" styleName="Стиль из темы 2 - акцент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E269D01E-BC32-4049-B463-5C60D7B0CCD2}" styleName="Стиль из темы 2 - акцент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06799F8-075E-4A3A-A7F6-7FBC6576F1A4}" styleName="Стиль из темы 2 - акцент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7E9639D4-E3E2-4D34-9284-5A2195B3D0D7}" styleName="Светлый стиль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3B4B98B0-60AC-42C2-AFA5-B58CD77FA1E5}" styleName="Светлый стиль 1 — акцент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0E3FDE45-AF77-4B5C-9715-49D594BDF05E}" styleName="Светлый стиль 1 — акцент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776"/>
    <p:restoredTop sz="95833"/>
  </p:normalViewPr>
  <p:slideViewPr>
    <p:cSldViewPr>
      <p:cViewPr varScale="1">
        <p:scale>
          <a:sx n="38" d="100"/>
          <a:sy n="38" d="100"/>
        </p:scale>
        <p:origin x="342" y="54"/>
      </p:cViewPr>
      <p:guideLst>
        <p:guide orient="horz" pos="4320"/>
        <p:guide pos="7680"/>
      </p:guideLst>
    </p:cSldViewPr>
  </p:slideViewPr>
  <p:outlineViewPr>
    <p:cViewPr>
      <p:scale>
        <a:sx n="33" d="100"/>
        <a:sy n="33" d="100"/>
      </p:scale>
      <p:origin x="0" y="0"/>
    </p:cViewPr>
  </p:outlineViewPr>
  <p:notesTextViewPr>
    <p:cViewPr>
      <p:scale>
        <a:sx n="1" d="1"/>
        <a:sy n="1" d="1"/>
      </p:scale>
      <p:origin x="0" y="0"/>
    </p:cViewPr>
  </p:notesTextViewPr>
  <p:sorterViewPr>
    <p:cViewPr>
      <p:scale>
        <a:sx n="85" d="100"/>
        <a:sy n="85"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oleObject" Target="../embeddings/oleObject1.bin"/><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spPr>
            <a:pattFill prst="narVert">
              <a:fgClr>
                <a:schemeClr val="accent1"/>
              </a:fgClr>
              <a:bgClr>
                <a:schemeClr val="accent1">
                  <a:lumMod val="20000"/>
                  <a:lumOff val="80000"/>
                </a:schemeClr>
              </a:bgClr>
            </a:pattFill>
            <a:ln>
              <a:noFill/>
            </a:ln>
            <a:effectLst>
              <a:innerShdw blurRad="114300">
                <a:schemeClr val="accent1"/>
              </a:innerShdw>
            </a:effectLst>
          </c:spPr>
          <c:invertIfNegative val="0"/>
          <c:dLbls>
            <c:spPr>
              <a:noFill/>
              <a:ln>
                <a:noFill/>
              </a:ln>
              <a:effectLst/>
            </c:spPr>
            <c:txPr>
              <a:bodyPr rot="0" spcFirstLastPara="1" vertOverflow="ellipsis" vert="horz" wrap="square" anchor="ctr" anchorCtr="1"/>
              <a:lstStyle/>
              <a:p>
                <a:pPr>
                  <a:defRPr sz="2800" b="0" i="0" u="none" strike="noStrike" kern="1200" baseline="0">
                    <a:solidFill>
                      <a:schemeClr val="tx1">
                        <a:lumMod val="75000"/>
                        <a:lumOff val="25000"/>
                      </a:schemeClr>
                    </a:solidFill>
                    <a:latin typeface="+mn-lt"/>
                    <a:ea typeface="+mn-ea"/>
                    <a:cs typeface="+mn-cs"/>
                  </a:defRPr>
                </a:pPr>
                <a:endParaRPr lang="ru-RU"/>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tx1">
                          <a:lumMod val="35000"/>
                          <a:lumOff val="65000"/>
                        </a:schemeClr>
                      </a:solidFill>
                    </a:ln>
                    <a:effectLst/>
                  </c:spPr>
                </c15:leaderLines>
              </c:ext>
            </c:extLst>
          </c:dLbls>
          <c:cat>
            <c:strRef>
              <c:f>'[График (1).xlsx]Лист1'!$A$2:$A$12</c:f>
              <c:strCache>
                <c:ptCount val="11"/>
                <c:pt idx="0">
                  <c:v>РЕСПОНДЕНТ ЗАТРУДНЯЕТСЯ С ОТВЕТОМ</c:v>
                </c:pt>
                <c:pt idx="1">
                  <c:v>ИСПОЛЬЗОВАНИЕ ПОДКАСТОВ</c:v>
                </c:pt>
                <c:pt idx="2">
                  <c:v>ИСПОЛЬЗОВАНИЕ ТЕЛЕВИДЕНИЯ</c:v>
                </c:pt>
                <c:pt idx="3">
                  <c:v>СИМУЛЯТОРЫ. ИНСТРУМЕНТЫ ВИРТУАЛЬНОЙ ИЛИ ДОПОЛНЕННОЙ РЕАЛЬНОСТИ</c:v>
                </c:pt>
                <c:pt idx="4">
                  <c:v>РАССЫЛКА УЧЕБНЫХ МАТЕРИАЛОВ В ТЕКСТОВОЙ ФОРМЕ</c:v>
                </c:pt>
                <c:pt idx="5">
                  <c:v>YOUTUBE</c:v>
                </c:pt>
                <c:pt idx="6">
                  <c:v>РАЗРАБОТКА БЛОГОВ, ФОРУМОВ ДЛЯ ОБСУЖДЕНИЯ</c:v>
                </c:pt>
                <c:pt idx="7">
                  <c:v>СОЗДАНИЕ ВИРТУАЛЬНЫХ УЧЕБНЫХ СРЕД</c:v>
                </c:pt>
                <c:pt idx="8">
                  <c:v>ПОДГОТОВКА ВИДЕО МАТЕРИАЛОВ </c:v>
                </c:pt>
                <c:pt idx="9">
                  <c:v>РАЗРАБОТКА НОВЫХ УЧЕБНЫХ МАТЕРИАЛОВ В ТЕКСТОВОЙ ФОРМЕ</c:v>
                </c:pt>
                <c:pt idx="10">
                  <c:v>ВИДЕО КОНФЕРЕНЦИЯ МЕЖДУ УЧИТЕЛЯМИ И СТУДЕНТАМИ</c:v>
                </c:pt>
              </c:strCache>
            </c:strRef>
          </c:cat>
          <c:val>
            <c:numRef>
              <c:f>'[График (1).xlsx]Лист1'!$B$2:$B$12</c:f>
              <c:numCache>
                <c:formatCode>General</c:formatCode>
                <c:ptCount val="11"/>
                <c:pt idx="0">
                  <c:v>5</c:v>
                </c:pt>
                <c:pt idx="1">
                  <c:v>7</c:v>
                </c:pt>
                <c:pt idx="2">
                  <c:v>10</c:v>
                </c:pt>
                <c:pt idx="3">
                  <c:v>14</c:v>
                </c:pt>
                <c:pt idx="4">
                  <c:v>21</c:v>
                </c:pt>
                <c:pt idx="5">
                  <c:v>22</c:v>
                </c:pt>
                <c:pt idx="6">
                  <c:v>24</c:v>
                </c:pt>
                <c:pt idx="7">
                  <c:v>26</c:v>
                </c:pt>
                <c:pt idx="8">
                  <c:v>26</c:v>
                </c:pt>
                <c:pt idx="9">
                  <c:v>26</c:v>
                </c:pt>
                <c:pt idx="10">
                  <c:v>40</c:v>
                </c:pt>
              </c:numCache>
            </c:numRef>
          </c:val>
          <c:extLst xmlns:c16r2="http://schemas.microsoft.com/office/drawing/2015/06/chart">
            <c:ext xmlns:c16="http://schemas.microsoft.com/office/drawing/2014/chart" uri="{C3380CC4-5D6E-409C-BE32-E72D297353CC}">
              <c16:uniqueId val="{00000000-9A3A-410E-ABBD-99D1AFA93059}"/>
            </c:ext>
          </c:extLst>
        </c:ser>
        <c:dLbls>
          <c:showLegendKey val="0"/>
          <c:showVal val="0"/>
          <c:showCatName val="0"/>
          <c:showSerName val="0"/>
          <c:showPercent val="0"/>
          <c:showBubbleSize val="0"/>
        </c:dLbls>
        <c:gapWidth val="227"/>
        <c:overlap val="-48"/>
        <c:axId val="198672608"/>
        <c:axId val="198673168"/>
      </c:barChart>
      <c:catAx>
        <c:axId val="198672608"/>
        <c:scaling>
          <c:orientation val="minMax"/>
        </c:scaling>
        <c:delete val="0"/>
        <c:axPos val="l"/>
        <c:numFmt formatCode="General" sourceLinked="1"/>
        <c:majorTickMark val="none"/>
        <c:minorTickMark val="none"/>
        <c:tickLblPos val="nextTo"/>
        <c:spPr>
          <a:noFill/>
          <a:ln w="19050" cap="flat" cmpd="sng" algn="ctr">
            <a:solidFill>
              <a:schemeClr val="tx1">
                <a:lumMod val="25000"/>
                <a:lumOff val="75000"/>
              </a:schemeClr>
            </a:solidFill>
            <a:round/>
          </a:ln>
          <a:effectLst/>
        </c:spPr>
        <c:txPr>
          <a:bodyPr rot="-60000000" spcFirstLastPara="1" vertOverflow="ellipsis" vert="horz" wrap="square" anchor="ctr" anchorCtr="1"/>
          <a:lstStyle/>
          <a:p>
            <a:pPr>
              <a:defRPr sz="2800" b="0" i="0" u="none" strike="noStrike" kern="1200" baseline="0">
                <a:solidFill>
                  <a:schemeClr val="tx1">
                    <a:lumMod val="65000"/>
                    <a:lumOff val="35000"/>
                  </a:schemeClr>
                </a:solidFill>
                <a:latin typeface="+mn-lt"/>
                <a:ea typeface="+mn-ea"/>
                <a:cs typeface="+mn-cs"/>
              </a:defRPr>
            </a:pPr>
            <a:endParaRPr lang="ru-RU"/>
          </a:p>
        </c:txPr>
        <c:crossAx val="198673168"/>
        <c:crosses val="autoZero"/>
        <c:auto val="1"/>
        <c:lblAlgn val="ctr"/>
        <c:lblOffset val="100"/>
        <c:noMultiLvlLbl val="0"/>
      </c:catAx>
      <c:valAx>
        <c:axId val="198673168"/>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2800" b="0" i="0" u="none" strike="noStrike" kern="1200" baseline="0">
                <a:solidFill>
                  <a:schemeClr val="tx1">
                    <a:lumMod val="65000"/>
                    <a:lumOff val="35000"/>
                  </a:schemeClr>
                </a:solidFill>
                <a:latin typeface="+mn-lt"/>
                <a:ea typeface="+mn-ea"/>
                <a:cs typeface="+mn-cs"/>
              </a:defRPr>
            </a:pPr>
            <a:endParaRPr lang="ru-RU"/>
          </a:p>
        </c:txPr>
        <c:crossAx val="198672608"/>
        <c:crosses val="autoZero"/>
        <c:crossBetween val="between"/>
      </c:valAx>
      <c:spPr>
        <a:noFill/>
        <a:ln>
          <a:noFill/>
        </a:ln>
        <a:effectLst/>
      </c:spPr>
    </c:plotArea>
    <c:plotVisOnly val="1"/>
    <c:dispBlanksAs val="gap"/>
    <c:showDLblsOverMax val="0"/>
  </c:chart>
  <c:spPr>
    <a:noFill/>
    <a:ln>
      <a:noFill/>
    </a:ln>
    <a:effectLst/>
  </c:spPr>
  <c:txPr>
    <a:bodyPr/>
    <a:lstStyle/>
    <a:p>
      <a:pPr>
        <a:defRPr sz="2800"/>
      </a:pPr>
      <a:endParaRPr lang="ru-RU"/>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17">
  <cs:axisTitle>
    <cs:lnRef idx="0"/>
    <cs:fillRef idx="0"/>
    <cs:effectRef idx="0"/>
    <cs:fontRef idx="minor">
      <a:schemeClr val="tx1">
        <a:lumMod val="65000"/>
        <a:lumOff val="35000"/>
      </a:schemeClr>
    </cs:fontRef>
    <cs:defRPr sz="1197" b="1" kern="1200"/>
  </cs:axisTitle>
  <cs:categoryAxis>
    <cs:lnRef idx="0"/>
    <cs:fillRef idx="0"/>
    <cs:effectRef idx="0"/>
    <cs:fontRef idx="minor">
      <a:schemeClr val="tx1">
        <a:lumMod val="65000"/>
        <a:lumOff val="35000"/>
      </a:schemeClr>
    </cs:fontRef>
    <cs:spPr>
      <a:ln w="19050" cap="flat" cmpd="sng" algn="ctr">
        <a:solidFill>
          <a:schemeClr val="tx1">
            <a:lumMod val="25000"/>
            <a:lumOff val="75000"/>
          </a:schemeClr>
        </a:solidFill>
        <a:round/>
      </a:ln>
    </cs:spPr>
    <cs:defRPr sz="1197"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styleClr val="auto"/>
    </cs:effectRef>
    <cs:fontRef idx="minor">
      <a:schemeClr val="dk1"/>
    </cs:fontRef>
    <cs:spPr>
      <a:pattFill prst="narVert">
        <a:fgClr>
          <a:schemeClr val="phClr"/>
        </a:fgClr>
        <a:bgClr>
          <a:schemeClr val="phClr">
            <a:lumMod val="20000"/>
            <a:lumOff val="80000"/>
          </a:schemeClr>
        </a:bgClr>
      </a:pattFill>
      <a:effectLst>
        <a:innerShdw blurRad="114300">
          <a:schemeClr val="phClr"/>
        </a:innerShdw>
      </a:effectLst>
    </cs:spPr>
  </cs:dataPoint>
  <cs:dataPoint3D>
    <cs:lnRef idx="0"/>
    <cs:fillRef idx="0">
      <cs:styleClr val="auto"/>
    </cs:fillRef>
    <cs:effectRef idx="0"/>
    <cs:fontRef idx="minor">
      <a:schemeClr val="dk1"/>
    </cs:fontRef>
    <cs:spPr>
      <a:pattFill prst="narVert">
        <a:fgClr>
          <a:schemeClr val="phClr"/>
        </a:fgClr>
        <a:bgClr>
          <a:schemeClr val="phClr">
            <a:lumMod val="20000"/>
            <a:lumOff val="80000"/>
          </a:schemeClr>
        </a:bgClr>
      </a:pattFill>
      <a:effectLst>
        <a:innerShdw blurRad="114300">
          <a:schemeClr val="phClr"/>
        </a:innerShdw>
      </a:effectLst>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round/>
      </a:ln>
    </cs:spPr>
  </cs:dropLine>
  <cs:errorBar>
    <cs:lnRef idx="0"/>
    <cs:fillRef idx="0"/>
    <cs:effectRef idx="0"/>
    <cs:fontRef idx="minor">
      <a:schemeClr val="dk1"/>
    </cs:fontRef>
    <cs:spPr>
      <a:ln w="9525">
        <a:solidFill>
          <a:schemeClr val="tx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a:solidFill>
          <a:schemeClr val="tx1">
            <a:lumMod val="15000"/>
            <a:lumOff val="85000"/>
          </a:schemeClr>
        </a:solidFill>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35000"/>
            <a:lumOff val="65000"/>
          </a:schemeClr>
        </a:solidFill>
        <a:round/>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50000"/>
        <a:lumOff val="50000"/>
      </a:schemeClr>
    </cs:fontRef>
    <cs:defRPr sz="2200" b="1" kern="1200" cap="all" spc="15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dk1"/>
    </cs:fontRef>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8" name="Shape 48"/>
          <p:cNvSpPr>
            <a:spLocks noGrp="1" noRot="1" noChangeAspect="1"/>
          </p:cNvSpPr>
          <p:nvPr>
            <p:ph type="sldImg"/>
          </p:nvPr>
        </p:nvSpPr>
        <p:spPr>
          <a:xfrm>
            <a:off x="1143000" y="685800"/>
            <a:ext cx="4572000" cy="3429000"/>
          </a:xfrm>
          <a:prstGeom prst="rect">
            <a:avLst/>
          </a:prstGeom>
        </p:spPr>
        <p:txBody>
          <a:bodyPr/>
          <a:lstStyle/>
          <a:p>
            <a:endParaRPr/>
          </a:p>
        </p:txBody>
      </p:sp>
      <p:sp>
        <p:nvSpPr>
          <p:cNvPr id="49" name="Shape 49"/>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1166211256"/>
      </p:ext>
    </p:extLst>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381000" y="685800"/>
            <a:ext cx="6096000" cy="3429000"/>
          </a:xfrm>
        </p:spPr>
      </p:sp>
      <p:sp>
        <p:nvSpPr>
          <p:cNvPr id="3" name="Заметки 2"/>
          <p:cNvSpPr>
            <a:spLocks noGrp="1"/>
          </p:cNvSpPr>
          <p:nvPr>
            <p:ph type="body" idx="1"/>
          </p:nvPr>
        </p:nvSpPr>
        <p:spPr/>
        <p:txBody>
          <a:bodyPr/>
          <a:lstStyle/>
          <a:p>
            <a:endParaRPr lang="ru-RU" dirty="0"/>
          </a:p>
        </p:txBody>
      </p:sp>
    </p:spTree>
    <p:extLst>
      <p:ext uri="{BB962C8B-B14F-4D97-AF65-F5344CB8AC3E}">
        <p14:creationId xmlns:p14="http://schemas.microsoft.com/office/powerpoint/2010/main" val="42086670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381000" y="685800"/>
            <a:ext cx="6096000" cy="3429000"/>
          </a:xfrm>
        </p:spPr>
      </p:sp>
      <p:sp>
        <p:nvSpPr>
          <p:cNvPr id="3" name="Заметки 2"/>
          <p:cNvSpPr>
            <a:spLocks noGrp="1"/>
          </p:cNvSpPr>
          <p:nvPr>
            <p:ph type="body" idx="1"/>
          </p:nvPr>
        </p:nvSpPr>
        <p:spPr/>
        <p:txBody>
          <a:bodyPr/>
          <a:lstStyle/>
          <a:p>
            <a:pPr marL="457200" indent="-457200">
              <a:buAutoNum type="arabicParenR"/>
            </a:pPr>
            <a:endParaRPr lang="ru-RU" dirty="0"/>
          </a:p>
        </p:txBody>
      </p:sp>
    </p:spTree>
    <p:extLst>
      <p:ext uri="{BB962C8B-B14F-4D97-AF65-F5344CB8AC3E}">
        <p14:creationId xmlns:p14="http://schemas.microsoft.com/office/powerpoint/2010/main" val="29544315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381000" y="685800"/>
            <a:ext cx="6096000" cy="3429000"/>
          </a:xfrm>
        </p:spPr>
      </p:sp>
      <p:sp>
        <p:nvSpPr>
          <p:cNvPr id="3" name="Заметки 2"/>
          <p:cNvSpPr>
            <a:spLocks noGrp="1"/>
          </p:cNvSpPr>
          <p:nvPr>
            <p:ph type="body" idx="1"/>
          </p:nvPr>
        </p:nvSpPr>
        <p:spPr/>
        <p:txBody>
          <a:bodyPr/>
          <a:lstStyle/>
          <a:p>
            <a:pPr marL="457200" indent="-457200">
              <a:buAutoNum type="arabicParenR"/>
            </a:pPr>
            <a:endParaRPr lang="ru-RU" dirty="0"/>
          </a:p>
        </p:txBody>
      </p:sp>
    </p:spTree>
    <p:extLst>
      <p:ext uri="{BB962C8B-B14F-4D97-AF65-F5344CB8AC3E}">
        <p14:creationId xmlns:p14="http://schemas.microsoft.com/office/powerpoint/2010/main" val="27767975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381000" y="685800"/>
            <a:ext cx="6096000" cy="3429000"/>
          </a:xfrm>
        </p:spPr>
      </p:sp>
      <p:sp>
        <p:nvSpPr>
          <p:cNvPr id="3" name="Заметки 2"/>
          <p:cNvSpPr>
            <a:spLocks noGrp="1"/>
          </p:cNvSpPr>
          <p:nvPr>
            <p:ph type="body" idx="1"/>
          </p:nvPr>
        </p:nvSpPr>
        <p:spPr/>
        <p:txBody>
          <a:bodyPr/>
          <a:lstStyle/>
          <a:p>
            <a:pPr marL="457200" indent="-457200">
              <a:buAutoNum type="arabicParenR"/>
            </a:pPr>
            <a:endParaRPr lang="ru-RU" dirty="0"/>
          </a:p>
        </p:txBody>
      </p:sp>
    </p:spTree>
    <p:extLst>
      <p:ext uri="{BB962C8B-B14F-4D97-AF65-F5344CB8AC3E}">
        <p14:creationId xmlns:p14="http://schemas.microsoft.com/office/powerpoint/2010/main" val="38266286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p:cSld name="Заголовок — по центру">
    <p:bg>
      <p:bgPr>
        <a:solidFill>
          <a:srgbClr val="FFFFFF"/>
        </a:solidFill>
        <a:effectLst/>
      </p:bgPr>
    </p:bg>
    <p:spTree>
      <p:nvGrpSpPr>
        <p:cNvPr id="1" name=""/>
        <p:cNvGrpSpPr/>
        <p:nvPr/>
      </p:nvGrpSpPr>
      <p:grpSpPr>
        <a:xfrm>
          <a:off x="0" y="0"/>
          <a:ext cx="0" cy="0"/>
          <a:chOff x="0" y="0"/>
          <a:chExt cx="0" cy="0"/>
        </a:xfrm>
      </p:grpSpPr>
      <p:sp>
        <p:nvSpPr>
          <p:cNvPr id="14"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Пункты">
    <p:bg>
      <p:bgPr>
        <a:solidFill>
          <a:srgbClr val="FFFFFF"/>
        </a:solidFill>
        <a:effectLst/>
      </p:bgPr>
    </p:bg>
    <p:spTree>
      <p:nvGrpSpPr>
        <p:cNvPr id="1" name=""/>
        <p:cNvGrpSpPr/>
        <p:nvPr/>
      </p:nvGrpSpPr>
      <p:grpSpPr>
        <a:xfrm>
          <a:off x="0" y="0"/>
          <a:ext cx="0" cy="0"/>
          <a:chOff x="0" y="0"/>
          <a:chExt cx="0" cy="0"/>
        </a:xfrm>
      </p:grpSpPr>
      <p:sp>
        <p:nvSpPr>
          <p:cNvPr id="32" name="Уровень текста 1…"/>
          <p:cNvSpPr txBox="1">
            <a:spLocks noGrp="1"/>
          </p:cNvSpPr>
          <p:nvPr>
            <p:ph type="body" idx="1"/>
          </p:nvPr>
        </p:nvSpPr>
        <p:spPr>
          <a:xfrm>
            <a:off x="4387453" y="1785937"/>
            <a:ext cx="15609094" cy="10144126"/>
          </a:xfrm>
          <a:prstGeom prst="rect">
            <a:avLst/>
          </a:prstGeom>
        </p:spPr>
        <p:txBody>
          <a:bodyPr/>
          <a:lstStyle/>
          <a:p>
            <a:r>
              <a:t>Уровень текста 1</a:t>
            </a:r>
          </a:p>
          <a:p>
            <a:pPr lvl="1"/>
            <a:r>
              <a:t>Уровень текста 2</a:t>
            </a:r>
          </a:p>
          <a:p>
            <a:pPr lvl="2"/>
            <a:r>
              <a:t>Уровень текста 3</a:t>
            </a:r>
          </a:p>
          <a:p>
            <a:pPr lvl="3"/>
            <a:r>
              <a:t>Уровень текста 4</a:t>
            </a:r>
          </a:p>
          <a:p>
            <a:pPr lvl="4"/>
            <a:r>
              <a:t>Уровень текста 5</a:t>
            </a:r>
          </a:p>
        </p:txBody>
      </p:sp>
      <p:sp>
        <p:nvSpPr>
          <p:cNvPr id="33"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Цитата">
    <p:bg>
      <p:bgPr>
        <a:solidFill>
          <a:srgbClr val="FFFFFF"/>
        </a:solidFill>
        <a:effectLst/>
      </p:bgPr>
    </p:bg>
    <p:spTree>
      <p:nvGrpSpPr>
        <p:cNvPr id="1" name=""/>
        <p:cNvGrpSpPr/>
        <p:nvPr/>
      </p:nvGrpSpPr>
      <p:grpSpPr>
        <a:xfrm>
          <a:off x="0" y="0"/>
          <a:ext cx="0" cy="0"/>
          <a:chOff x="0" y="0"/>
          <a:chExt cx="0" cy="0"/>
        </a:xfrm>
      </p:grpSpPr>
      <p:sp>
        <p:nvSpPr>
          <p:cNvPr id="40" name="–Иван Арсентьев"/>
          <p:cNvSpPr txBox="1">
            <a:spLocks noGrp="1"/>
          </p:cNvSpPr>
          <p:nvPr>
            <p:ph type="body" sz="quarter" idx="13"/>
          </p:nvPr>
        </p:nvSpPr>
        <p:spPr>
          <a:xfrm>
            <a:off x="4833937" y="8947546"/>
            <a:ext cx="14716126" cy="660798"/>
          </a:xfrm>
          <a:prstGeom prst="rect">
            <a:avLst/>
          </a:prstGeom>
        </p:spPr>
        <p:txBody>
          <a:bodyPr anchor="t">
            <a:spAutoFit/>
          </a:bodyPr>
          <a:lstStyle>
            <a:lvl1pPr marL="0" indent="0" algn="ctr">
              <a:spcBef>
                <a:spcPts val="0"/>
              </a:spcBef>
              <a:buSzTx/>
              <a:buNone/>
              <a:defRPr sz="3200">
                <a:latin typeface="Helvetica"/>
                <a:ea typeface="Helvetica"/>
                <a:cs typeface="Helvetica"/>
                <a:sym typeface="Helvetica"/>
              </a:defRPr>
            </a:lvl1pPr>
          </a:lstStyle>
          <a:p>
            <a:r>
              <a:t>–Иван Арсентьев</a:t>
            </a:r>
          </a:p>
        </p:txBody>
      </p:sp>
      <p:sp>
        <p:nvSpPr>
          <p:cNvPr id="41" name="«Место ввода цитаты»."/>
          <p:cNvSpPr txBox="1">
            <a:spLocks noGrp="1"/>
          </p:cNvSpPr>
          <p:nvPr>
            <p:ph type="body" sz="quarter" idx="14"/>
          </p:nvPr>
        </p:nvSpPr>
        <p:spPr>
          <a:xfrm>
            <a:off x="4833937" y="6000353"/>
            <a:ext cx="14716126" cy="965201"/>
          </a:xfrm>
          <a:prstGeom prst="rect">
            <a:avLst/>
          </a:prstGeom>
        </p:spPr>
        <p:txBody>
          <a:bodyPr>
            <a:spAutoFit/>
          </a:bodyPr>
          <a:lstStyle>
            <a:lvl1pPr marL="0" indent="0" algn="ctr">
              <a:spcBef>
                <a:spcPts val="0"/>
              </a:spcBef>
              <a:buSzTx/>
              <a:buNone/>
              <a:defRPr sz="5200"/>
            </a:lvl1pPr>
          </a:lstStyle>
          <a:p>
            <a:r>
              <a:t>«Место ввода цитаты».</a:t>
            </a:r>
          </a:p>
        </p:txBody>
      </p:sp>
      <p:sp>
        <p:nvSpPr>
          <p:cNvPr id="42"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Фото">
    <p:bg>
      <p:bgPr>
        <a:solidFill>
          <a:srgbClr val="FFFFFF"/>
        </a:solidFill>
        <a:effectLst/>
      </p:bgPr>
    </p:bg>
    <p:spTree>
      <p:nvGrpSpPr>
        <p:cNvPr id="1" name=""/>
        <p:cNvGrpSpPr/>
        <p:nvPr/>
      </p:nvGrpSpPr>
      <p:grpSpPr>
        <a:xfrm>
          <a:off x="0" y="0"/>
          <a:ext cx="0" cy="0"/>
          <a:chOff x="0" y="0"/>
          <a:chExt cx="0" cy="0"/>
        </a:xfrm>
      </p:grpSpPr>
      <p:sp>
        <p:nvSpPr>
          <p:cNvPr id="44" name="Изображение"/>
          <p:cNvSpPr>
            <a:spLocks noGrp="1"/>
          </p:cNvSpPr>
          <p:nvPr>
            <p:ph type="pic" idx="13"/>
          </p:nvPr>
        </p:nvSpPr>
        <p:spPr>
          <a:xfrm>
            <a:off x="3048000" y="0"/>
            <a:ext cx="18288000" cy="13716000"/>
          </a:xfrm>
          <a:prstGeom prst="rect">
            <a:avLst/>
          </a:prstGeom>
        </p:spPr>
        <p:txBody>
          <a:bodyPr lIns="91439" tIns="45719" rIns="91439" bIns="45719" anchor="t">
            <a:noAutofit/>
          </a:bodyPr>
          <a:lstStyle/>
          <a:p>
            <a:endParaRPr/>
          </a:p>
        </p:txBody>
      </p:sp>
      <p:sp>
        <p:nvSpPr>
          <p:cNvPr id="45"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Пустой">
    <p:bg>
      <p:bgPr>
        <a:solidFill>
          <a:srgbClr val="FFFFFF"/>
        </a:solidFill>
        <a:effectLst/>
      </p:bgPr>
    </p:bg>
    <p:spTree>
      <p:nvGrpSpPr>
        <p:cNvPr id="1" name=""/>
        <p:cNvGrpSpPr/>
        <p:nvPr/>
      </p:nvGrpSpPr>
      <p:grpSpPr>
        <a:xfrm>
          <a:off x="0" y="0"/>
          <a:ext cx="0" cy="0"/>
          <a:chOff x="0" y="0"/>
          <a:chExt cx="0" cy="0"/>
        </a:xfrm>
      </p:grpSpPr>
      <p:sp>
        <p:nvSpPr>
          <p:cNvPr id="47"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cSld name="Заголовок и подзаголовок">
    <p:spTree>
      <p:nvGrpSpPr>
        <p:cNvPr id="1" name=""/>
        <p:cNvGrpSpPr/>
        <p:nvPr/>
      </p:nvGrpSpPr>
      <p:grpSpPr>
        <a:xfrm>
          <a:off x="0" y="0"/>
          <a:ext cx="0" cy="0"/>
          <a:chOff x="0" y="0"/>
          <a:chExt cx="0" cy="0"/>
        </a:xfrm>
      </p:grpSpPr>
      <p:sp>
        <p:nvSpPr>
          <p:cNvPr id="6" name="Прямоугольник"/>
          <p:cNvSpPr/>
          <p:nvPr/>
        </p:nvSpPr>
        <p:spPr>
          <a:xfrm>
            <a:off x="5230254" y="-37339"/>
            <a:ext cx="19217708" cy="13716001"/>
          </a:xfrm>
          <a:prstGeom prst="rect">
            <a:avLst/>
          </a:prstGeom>
          <a:solidFill>
            <a:srgbClr val="FFFFFF"/>
          </a:solidFill>
          <a:ln w="12700">
            <a:miter lim="400000"/>
          </a:ln>
        </p:spPr>
        <p:txBody>
          <a:bodyPr lIns="71437" tIns="71437" rIns="71437" bIns="71437" anchor="ctr"/>
          <a:lstStyle/>
          <a:p>
            <a:pPr>
              <a:defRPr sz="3200">
                <a:solidFill>
                  <a:srgbClr val="FFFFFF"/>
                </a:solidFill>
              </a:defRPr>
            </a:pPr>
            <a:endParaRPr/>
          </a:p>
        </p:txBody>
      </p:sp>
      <p:sp>
        <p:nvSpPr>
          <p:cNvPr id="7"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2785292649"/>
      </p:ext>
    </p:extLst>
  </p:cSld>
  <p:clrMapOvr>
    <a:masterClrMapping/>
  </p:clrMapOvr>
  <p:transition spd="med"/>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53957"/>
        </a:solidFill>
        <a:effectLst/>
      </p:bgPr>
    </p:bg>
    <p:spTree>
      <p:nvGrpSpPr>
        <p:cNvPr id="1" name=""/>
        <p:cNvGrpSpPr/>
        <p:nvPr/>
      </p:nvGrpSpPr>
      <p:grpSpPr>
        <a:xfrm>
          <a:off x="0" y="0"/>
          <a:ext cx="0" cy="0"/>
          <a:chOff x="0" y="0"/>
          <a:chExt cx="0" cy="0"/>
        </a:xfrm>
      </p:grpSpPr>
      <p:sp>
        <p:nvSpPr>
          <p:cNvPr id="2" name="Текст заголовка"/>
          <p:cNvSpPr txBox="1">
            <a:spLocks noGrp="1"/>
          </p:cNvSpPr>
          <p:nvPr>
            <p:ph type="title"/>
          </p:nvPr>
        </p:nvSpPr>
        <p:spPr>
          <a:xfrm>
            <a:off x="4387453" y="625078"/>
            <a:ext cx="15609094" cy="303609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nchor="ctr">
            <a:normAutofit/>
          </a:bodyPr>
          <a:lstStyle/>
          <a:p>
            <a:r>
              <a:t>Текст заголовка</a:t>
            </a:r>
          </a:p>
        </p:txBody>
      </p:sp>
      <p:sp>
        <p:nvSpPr>
          <p:cNvPr id="3" name="Уровень текста 1…"/>
          <p:cNvSpPr txBox="1">
            <a:spLocks noGrp="1"/>
          </p:cNvSpPr>
          <p:nvPr>
            <p:ph type="body" idx="1"/>
          </p:nvPr>
        </p:nvSpPr>
        <p:spPr>
          <a:xfrm>
            <a:off x="4387453" y="3661171"/>
            <a:ext cx="15609094" cy="884039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nchor="ctr">
            <a:normAutofit/>
          </a:bodyPr>
          <a:lstStyle/>
          <a:p>
            <a:r>
              <a:t>Уровень текста 1</a:t>
            </a:r>
          </a:p>
          <a:p>
            <a:pPr lvl="1"/>
            <a:r>
              <a:t>Уровень текста 2</a:t>
            </a:r>
          </a:p>
          <a:p>
            <a:pPr lvl="2"/>
            <a:r>
              <a:t>Уровень текста 3</a:t>
            </a:r>
          </a:p>
          <a:p>
            <a:pPr lvl="3"/>
            <a:r>
              <a:t>Уровень текста 4</a:t>
            </a:r>
          </a:p>
          <a:p>
            <a:pPr lvl="4"/>
            <a:r>
              <a:t>Уровень текста 5</a:t>
            </a:r>
          </a:p>
        </p:txBody>
      </p:sp>
      <p:sp>
        <p:nvSpPr>
          <p:cNvPr id="4" name="Номер слайда"/>
          <p:cNvSpPr txBox="1">
            <a:spLocks noGrp="1"/>
          </p:cNvSpPr>
          <p:nvPr>
            <p:ph type="sldNum" sz="quarter" idx="2"/>
          </p:nvPr>
        </p:nvSpPr>
        <p:spPr>
          <a:xfrm>
            <a:off x="11935814" y="13010554"/>
            <a:ext cx="494513" cy="511176"/>
          </a:xfrm>
          <a:prstGeom prst="rect">
            <a:avLst/>
          </a:prstGeom>
          <a:ln w="12700">
            <a:miter lim="400000"/>
          </a:ln>
        </p:spPr>
        <p:txBody>
          <a:bodyPr wrap="none" lIns="71437" tIns="71437" rIns="71437" bIns="71437">
            <a:spAutoFit/>
          </a:bodyPr>
          <a:lstStyle>
            <a:lvl1pPr>
              <a:defRPr sz="2400"/>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51" r:id="rId1"/>
    <p:sldLayoutId id="2147483656" r:id="rId2"/>
    <p:sldLayoutId id="2147483658" r:id="rId3"/>
    <p:sldLayoutId id="2147483659" r:id="rId4"/>
    <p:sldLayoutId id="2147483660" r:id="rId5"/>
    <p:sldLayoutId id="2147483661" r:id="rId6"/>
  </p:sldLayoutIdLst>
  <p:transition spd="med"/>
  <p:hf hdr="0" ftr="0" dt="0"/>
  <p:txStyles>
    <p:titleStyle>
      <a:lvl1pPr marL="0" marR="0" indent="0" algn="ctr" defTabSz="821531"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j-lt"/>
          <a:ea typeface="+mj-ea"/>
          <a:cs typeface="+mj-cs"/>
          <a:sym typeface="Helvetica Light"/>
        </a:defRPr>
      </a:lvl1pPr>
      <a:lvl2pPr marL="0" marR="0" indent="228600" algn="ctr" defTabSz="821531"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j-lt"/>
          <a:ea typeface="+mj-ea"/>
          <a:cs typeface="+mj-cs"/>
          <a:sym typeface="Helvetica Light"/>
        </a:defRPr>
      </a:lvl2pPr>
      <a:lvl3pPr marL="0" marR="0" indent="457200" algn="ctr" defTabSz="821531"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j-lt"/>
          <a:ea typeface="+mj-ea"/>
          <a:cs typeface="+mj-cs"/>
          <a:sym typeface="Helvetica Light"/>
        </a:defRPr>
      </a:lvl3pPr>
      <a:lvl4pPr marL="0" marR="0" indent="685800" algn="ctr" defTabSz="821531"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j-lt"/>
          <a:ea typeface="+mj-ea"/>
          <a:cs typeface="+mj-cs"/>
          <a:sym typeface="Helvetica Light"/>
        </a:defRPr>
      </a:lvl4pPr>
      <a:lvl5pPr marL="0" marR="0" indent="914400" algn="ctr" defTabSz="821531"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j-lt"/>
          <a:ea typeface="+mj-ea"/>
          <a:cs typeface="+mj-cs"/>
          <a:sym typeface="Helvetica Light"/>
        </a:defRPr>
      </a:lvl5pPr>
      <a:lvl6pPr marL="0" marR="0" indent="1143000" algn="ctr" defTabSz="821531"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j-lt"/>
          <a:ea typeface="+mj-ea"/>
          <a:cs typeface="+mj-cs"/>
          <a:sym typeface="Helvetica Light"/>
        </a:defRPr>
      </a:lvl6pPr>
      <a:lvl7pPr marL="0" marR="0" indent="1371600" algn="ctr" defTabSz="821531"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j-lt"/>
          <a:ea typeface="+mj-ea"/>
          <a:cs typeface="+mj-cs"/>
          <a:sym typeface="Helvetica Light"/>
        </a:defRPr>
      </a:lvl7pPr>
      <a:lvl8pPr marL="0" marR="0" indent="1600200" algn="ctr" defTabSz="821531"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j-lt"/>
          <a:ea typeface="+mj-ea"/>
          <a:cs typeface="+mj-cs"/>
          <a:sym typeface="Helvetica Light"/>
        </a:defRPr>
      </a:lvl8pPr>
      <a:lvl9pPr marL="0" marR="0" indent="1828800" algn="ctr" defTabSz="821531"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j-lt"/>
          <a:ea typeface="+mj-ea"/>
          <a:cs typeface="+mj-cs"/>
          <a:sym typeface="Helvetica Light"/>
        </a:defRPr>
      </a:lvl9pPr>
    </p:titleStyle>
    <p:bodyStyle>
      <a:lvl1pPr marL="617361" marR="0" indent="-617361" algn="l" defTabSz="821531" rtl="0" latinLnBrk="0">
        <a:lnSpc>
          <a:spcPct val="100000"/>
        </a:lnSpc>
        <a:spcBef>
          <a:spcPts val="5900"/>
        </a:spcBef>
        <a:spcAft>
          <a:spcPts val="0"/>
        </a:spcAft>
        <a:buClrTx/>
        <a:buSzPct val="75000"/>
        <a:buFontTx/>
        <a:buChar char="•"/>
        <a:tabLst/>
        <a:defRPr sz="5000" b="0" i="0" u="none" strike="noStrike" cap="none" spc="0" baseline="0">
          <a:ln>
            <a:noFill/>
          </a:ln>
          <a:solidFill>
            <a:srgbClr val="000000"/>
          </a:solidFill>
          <a:uFillTx/>
          <a:latin typeface="+mj-lt"/>
          <a:ea typeface="+mj-ea"/>
          <a:cs typeface="+mj-cs"/>
          <a:sym typeface="Helvetica Light"/>
        </a:defRPr>
      </a:lvl1pPr>
      <a:lvl2pPr marL="1061861" marR="0" indent="-617361" algn="l" defTabSz="821531" rtl="0" latinLnBrk="0">
        <a:lnSpc>
          <a:spcPct val="100000"/>
        </a:lnSpc>
        <a:spcBef>
          <a:spcPts val="5900"/>
        </a:spcBef>
        <a:spcAft>
          <a:spcPts val="0"/>
        </a:spcAft>
        <a:buClrTx/>
        <a:buSzPct val="75000"/>
        <a:buFontTx/>
        <a:buChar char="•"/>
        <a:tabLst/>
        <a:defRPr sz="5000" b="0" i="0" u="none" strike="noStrike" cap="none" spc="0" baseline="0">
          <a:ln>
            <a:noFill/>
          </a:ln>
          <a:solidFill>
            <a:srgbClr val="000000"/>
          </a:solidFill>
          <a:uFillTx/>
          <a:latin typeface="+mj-lt"/>
          <a:ea typeface="+mj-ea"/>
          <a:cs typeface="+mj-cs"/>
          <a:sym typeface="Helvetica Light"/>
        </a:defRPr>
      </a:lvl2pPr>
      <a:lvl3pPr marL="1506361" marR="0" indent="-617361" algn="l" defTabSz="821531" rtl="0" latinLnBrk="0">
        <a:lnSpc>
          <a:spcPct val="100000"/>
        </a:lnSpc>
        <a:spcBef>
          <a:spcPts val="5900"/>
        </a:spcBef>
        <a:spcAft>
          <a:spcPts val="0"/>
        </a:spcAft>
        <a:buClrTx/>
        <a:buSzPct val="75000"/>
        <a:buFontTx/>
        <a:buChar char="•"/>
        <a:tabLst/>
        <a:defRPr sz="5000" b="0" i="0" u="none" strike="noStrike" cap="none" spc="0" baseline="0">
          <a:ln>
            <a:noFill/>
          </a:ln>
          <a:solidFill>
            <a:srgbClr val="000000"/>
          </a:solidFill>
          <a:uFillTx/>
          <a:latin typeface="+mj-lt"/>
          <a:ea typeface="+mj-ea"/>
          <a:cs typeface="+mj-cs"/>
          <a:sym typeface="Helvetica Light"/>
        </a:defRPr>
      </a:lvl3pPr>
      <a:lvl4pPr marL="1950861" marR="0" indent="-617361" algn="l" defTabSz="821531" rtl="0" latinLnBrk="0">
        <a:lnSpc>
          <a:spcPct val="100000"/>
        </a:lnSpc>
        <a:spcBef>
          <a:spcPts val="5900"/>
        </a:spcBef>
        <a:spcAft>
          <a:spcPts val="0"/>
        </a:spcAft>
        <a:buClrTx/>
        <a:buSzPct val="75000"/>
        <a:buFontTx/>
        <a:buChar char="•"/>
        <a:tabLst/>
        <a:defRPr sz="5000" b="0" i="0" u="none" strike="noStrike" cap="none" spc="0" baseline="0">
          <a:ln>
            <a:noFill/>
          </a:ln>
          <a:solidFill>
            <a:srgbClr val="000000"/>
          </a:solidFill>
          <a:uFillTx/>
          <a:latin typeface="+mj-lt"/>
          <a:ea typeface="+mj-ea"/>
          <a:cs typeface="+mj-cs"/>
          <a:sym typeface="Helvetica Light"/>
        </a:defRPr>
      </a:lvl4pPr>
      <a:lvl5pPr marL="2395361" marR="0" indent="-617361" algn="l" defTabSz="821531" rtl="0" latinLnBrk="0">
        <a:lnSpc>
          <a:spcPct val="100000"/>
        </a:lnSpc>
        <a:spcBef>
          <a:spcPts val="5900"/>
        </a:spcBef>
        <a:spcAft>
          <a:spcPts val="0"/>
        </a:spcAft>
        <a:buClrTx/>
        <a:buSzPct val="75000"/>
        <a:buFontTx/>
        <a:buChar char="•"/>
        <a:tabLst/>
        <a:defRPr sz="5000" b="0" i="0" u="none" strike="noStrike" cap="none" spc="0" baseline="0">
          <a:ln>
            <a:noFill/>
          </a:ln>
          <a:solidFill>
            <a:srgbClr val="000000"/>
          </a:solidFill>
          <a:uFillTx/>
          <a:latin typeface="+mj-lt"/>
          <a:ea typeface="+mj-ea"/>
          <a:cs typeface="+mj-cs"/>
          <a:sym typeface="Helvetica Light"/>
        </a:defRPr>
      </a:lvl5pPr>
      <a:lvl6pPr marL="2839861" marR="0" indent="-617361" algn="l" defTabSz="821531" rtl="0" latinLnBrk="0">
        <a:lnSpc>
          <a:spcPct val="100000"/>
        </a:lnSpc>
        <a:spcBef>
          <a:spcPts val="5900"/>
        </a:spcBef>
        <a:spcAft>
          <a:spcPts val="0"/>
        </a:spcAft>
        <a:buClrTx/>
        <a:buSzPct val="75000"/>
        <a:buFontTx/>
        <a:buChar char="•"/>
        <a:tabLst/>
        <a:defRPr sz="5000" b="0" i="0" u="none" strike="noStrike" cap="none" spc="0" baseline="0">
          <a:ln>
            <a:noFill/>
          </a:ln>
          <a:solidFill>
            <a:srgbClr val="000000"/>
          </a:solidFill>
          <a:uFillTx/>
          <a:latin typeface="+mj-lt"/>
          <a:ea typeface="+mj-ea"/>
          <a:cs typeface="+mj-cs"/>
          <a:sym typeface="Helvetica Light"/>
        </a:defRPr>
      </a:lvl6pPr>
      <a:lvl7pPr marL="3284361" marR="0" indent="-617361" algn="l" defTabSz="821531" rtl="0" latinLnBrk="0">
        <a:lnSpc>
          <a:spcPct val="100000"/>
        </a:lnSpc>
        <a:spcBef>
          <a:spcPts val="5900"/>
        </a:spcBef>
        <a:spcAft>
          <a:spcPts val="0"/>
        </a:spcAft>
        <a:buClrTx/>
        <a:buSzPct val="75000"/>
        <a:buFontTx/>
        <a:buChar char="•"/>
        <a:tabLst/>
        <a:defRPr sz="5000" b="0" i="0" u="none" strike="noStrike" cap="none" spc="0" baseline="0">
          <a:ln>
            <a:noFill/>
          </a:ln>
          <a:solidFill>
            <a:srgbClr val="000000"/>
          </a:solidFill>
          <a:uFillTx/>
          <a:latin typeface="+mj-lt"/>
          <a:ea typeface="+mj-ea"/>
          <a:cs typeface="+mj-cs"/>
          <a:sym typeface="Helvetica Light"/>
        </a:defRPr>
      </a:lvl7pPr>
      <a:lvl8pPr marL="3728861" marR="0" indent="-617361" algn="l" defTabSz="821531" rtl="0" latinLnBrk="0">
        <a:lnSpc>
          <a:spcPct val="100000"/>
        </a:lnSpc>
        <a:spcBef>
          <a:spcPts val="5900"/>
        </a:spcBef>
        <a:spcAft>
          <a:spcPts val="0"/>
        </a:spcAft>
        <a:buClrTx/>
        <a:buSzPct val="75000"/>
        <a:buFontTx/>
        <a:buChar char="•"/>
        <a:tabLst/>
        <a:defRPr sz="5000" b="0" i="0" u="none" strike="noStrike" cap="none" spc="0" baseline="0">
          <a:ln>
            <a:noFill/>
          </a:ln>
          <a:solidFill>
            <a:srgbClr val="000000"/>
          </a:solidFill>
          <a:uFillTx/>
          <a:latin typeface="+mj-lt"/>
          <a:ea typeface="+mj-ea"/>
          <a:cs typeface="+mj-cs"/>
          <a:sym typeface="Helvetica Light"/>
        </a:defRPr>
      </a:lvl8pPr>
      <a:lvl9pPr marL="4173361" marR="0" indent="-617361" algn="l" defTabSz="821531" rtl="0" latinLnBrk="0">
        <a:lnSpc>
          <a:spcPct val="100000"/>
        </a:lnSpc>
        <a:spcBef>
          <a:spcPts val="5900"/>
        </a:spcBef>
        <a:spcAft>
          <a:spcPts val="0"/>
        </a:spcAft>
        <a:buClrTx/>
        <a:buSzPct val="75000"/>
        <a:buFontTx/>
        <a:buChar char="•"/>
        <a:tabLst/>
        <a:defRPr sz="5000" b="0" i="0" u="none" strike="noStrike" cap="none" spc="0" baseline="0">
          <a:ln>
            <a:noFill/>
          </a:ln>
          <a:solidFill>
            <a:srgbClr val="000000"/>
          </a:solidFill>
          <a:uFillTx/>
          <a:latin typeface="+mj-lt"/>
          <a:ea typeface="+mj-ea"/>
          <a:cs typeface="+mj-cs"/>
          <a:sym typeface="Helvetica Light"/>
        </a:defRPr>
      </a:lvl9pPr>
    </p:bodyStyle>
    <p:otherStyle>
      <a:lvl1pPr marL="0" marR="0" indent="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Light"/>
        </a:defRPr>
      </a:lvl1pPr>
      <a:lvl2pPr marL="0" marR="0" indent="2286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Light"/>
        </a:defRPr>
      </a:lvl2pPr>
      <a:lvl3pPr marL="0" marR="0" indent="4572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Light"/>
        </a:defRPr>
      </a:lvl3pPr>
      <a:lvl4pPr marL="0" marR="0" indent="6858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Light"/>
        </a:defRPr>
      </a:lvl4pPr>
      <a:lvl5pPr marL="0" marR="0" indent="9144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Light"/>
        </a:defRPr>
      </a:lvl5pPr>
      <a:lvl6pPr marL="0" marR="0" indent="11430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Light"/>
        </a:defRPr>
      </a:lvl6pPr>
      <a:lvl7pPr marL="0" marR="0" indent="13716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Light"/>
        </a:defRPr>
      </a:lvl7pPr>
      <a:lvl8pPr marL="0" marR="0" indent="16002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Light"/>
        </a:defRPr>
      </a:lvl8pPr>
      <a:lvl9pPr marL="0" marR="0" indent="18288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Light"/>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chart" Target="../charts/char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 name="Линия"/>
          <p:cNvSpPr/>
          <p:nvPr/>
        </p:nvSpPr>
        <p:spPr>
          <a:xfrm flipV="1">
            <a:off x="10370343" y="1604166"/>
            <a:ext cx="1" cy="2777349"/>
          </a:xfrm>
          <a:prstGeom prst="line">
            <a:avLst/>
          </a:prstGeom>
          <a:ln w="12700">
            <a:solidFill>
              <a:srgbClr val="FFFFFF"/>
            </a:solidFill>
            <a:miter lim="400000"/>
          </a:ln>
        </p:spPr>
        <p:txBody>
          <a:bodyPr lIns="71437" tIns="71437" rIns="71437" bIns="71437" anchor="ctr"/>
          <a:lstStyle/>
          <a:p>
            <a:pPr>
              <a:defRPr sz="3200"/>
            </a:pPr>
            <a:endParaRPr/>
          </a:p>
        </p:txBody>
      </p:sp>
      <p:sp>
        <p:nvSpPr>
          <p:cNvPr id="52" name="Очень крутой…"/>
          <p:cNvSpPr txBox="1"/>
          <p:nvPr/>
        </p:nvSpPr>
        <p:spPr>
          <a:xfrm>
            <a:off x="7114954" y="3650599"/>
            <a:ext cx="15012189" cy="415609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nchor="b"/>
          <a:lstStyle/>
          <a:p>
            <a:pPr algn="just">
              <a:defRPr sz="7000" b="1" cap="all">
                <a:solidFill>
                  <a:srgbClr val="253957"/>
                </a:solidFill>
                <a:latin typeface="+mn-lt"/>
                <a:ea typeface="+mn-ea"/>
                <a:cs typeface="+mn-cs"/>
                <a:sym typeface="Arial Narrow"/>
              </a:defRPr>
            </a:pPr>
            <a:r>
              <a:rPr lang="ru-RU" sz="4400" dirty="0" smtClean="0"/>
              <a:t>Уроки пандемии: Среднее </a:t>
            </a:r>
            <a:r>
              <a:rPr lang="ru-RU" sz="4400" dirty="0"/>
              <a:t>профессиональное образование </a:t>
            </a:r>
          </a:p>
        </p:txBody>
      </p:sp>
      <p:sp>
        <p:nvSpPr>
          <p:cNvPr id="53" name="Очень крутой подзаголовок презентации"/>
          <p:cNvSpPr txBox="1"/>
          <p:nvPr/>
        </p:nvSpPr>
        <p:spPr>
          <a:xfrm>
            <a:off x="7152452" y="7557274"/>
            <a:ext cx="15012189" cy="169702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lstStyle>
            <a:lvl1pPr algn="l">
              <a:defRPr sz="4200">
                <a:solidFill>
                  <a:srgbClr val="253957"/>
                </a:solidFill>
                <a:latin typeface="+mn-lt"/>
                <a:ea typeface="+mn-ea"/>
                <a:cs typeface="+mn-cs"/>
                <a:sym typeface="Arial Narrow"/>
              </a:defRPr>
            </a:lvl1pPr>
          </a:lstStyle>
          <a:p>
            <a:endParaRPr lang="de-DE" b="1" dirty="0"/>
          </a:p>
        </p:txBody>
      </p:sp>
      <p:sp>
        <p:nvSpPr>
          <p:cNvPr id="54" name="Название подразделения,  лаборатории, факультета и т.д."/>
          <p:cNvSpPr txBox="1"/>
          <p:nvPr/>
        </p:nvSpPr>
        <p:spPr>
          <a:xfrm>
            <a:off x="7116915" y="1847447"/>
            <a:ext cx="9443423" cy="7906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nchor="ctr">
            <a:spAutoFit/>
          </a:bodyPr>
          <a:lstStyle/>
          <a:p>
            <a:pPr algn="l">
              <a:defRPr sz="4200">
                <a:solidFill>
                  <a:srgbClr val="253957"/>
                </a:solidFill>
                <a:latin typeface="+mn-lt"/>
                <a:ea typeface="+mn-ea"/>
                <a:cs typeface="+mn-cs"/>
                <a:sym typeface="Arial Narrow"/>
              </a:defRPr>
            </a:pPr>
            <a:r>
              <a:rPr lang="ru-RU" dirty="0"/>
              <a:t>Институт образования НИУ ВШЭ</a:t>
            </a:r>
            <a:endParaRPr dirty="0"/>
          </a:p>
        </p:txBody>
      </p:sp>
      <p:sp>
        <p:nvSpPr>
          <p:cNvPr id="55" name="Москва, 2017"/>
          <p:cNvSpPr txBox="1"/>
          <p:nvPr/>
        </p:nvSpPr>
        <p:spPr>
          <a:xfrm>
            <a:off x="7295456" y="11898560"/>
            <a:ext cx="9443424" cy="69826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nchor="ctr">
            <a:spAutoFit/>
          </a:bodyPr>
          <a:lstStyle>
            <a:lvl1pPr algn="l" defTabSz="642937">
              <a:defRPr sz="2800">
                <a:solidFill>
                  <a:srgbClr val="253957"/>
                </a:solidFill>
                <a:latin typeface="+mn-lt"/>
                <a:ea typeface="+mn-ea"/>
                <a:cs typeface="+mn-cs"/>
                <a:sym typeface="Arial Narrow"/>
              </a:defRPr>
            </a:lvl1pPr>
          </a:lstStyle>
          <a:p>
            <a:r>
              <a:rPr lang="ru-RU" sz="3600" b="1" dirty="0"/>
              <a:t>Москва, 2020 г.</a:t>
            </a:r>
            <a:endParaRPr sz="3600" b="1" dirty="0"/>
          </a:p>
        </p:txBody>
      </p:sp>
      <p:pic>
        <p:nvPicPr>
          <p:cNvPr id="56" name="Изображение" descr="Изображение"/>
          <p:cNvPicPr>
            <a:picLocks noChangeAspect="1"/>
          </p:cNvPicPr>
          <p:nvPr/>
        </p:nvPicPr>
        <p:blipFill>
          <a:blip r:embed="rId3"/>
          <a:stretch>
            <a:fillRect/>
          </a:stretch>
        </p:blipFill>
        <p:spPr>
          <a:xfrm>
            <a:off x="1221970" y="1330739"/>
            <a:ext cx="2736119" cy="2645547"/>
          </a:xfrm>
          <a:prstGeom prst="rect">
            <a:avLst/>
          </a:prstGeom>
          <a:ln w="12700">
            <a:miter lim="400000"/>
          </a:ln>
        </p:spPr>
      </p:pic>
      <p:sp>
        <p:nvSpPr>
          <p:cNvPr id="2" name="TextBox 1"/>
          <p:cNvSpPr txBox="1"/>
          <p:nvPr/>
        </p:nvSpPr>
        <p:spPr>
          <a:xfrm>
            <a:off x="15500729" y="10145451"/>
            <a:ext cx="7258396" cy="1252265"/>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71437" tIns="71437" rIns="71437" bIns="71437" numCol="1" spcCol="38100" rtlCol="0" anchor="ctr">
            <a:spAutoFit/>
          </a:bodyPr>
          <a:lstStyle/>
          <a:p>
            <a:pPr marL="0" marR="0" indent="0" algn="ctr" defTabSz="821531" rtl="0" fontAlgn="auto" latinLnBrk="0" hangingPunct="0">
              <a:lnSpc>
                <a:spcPct val="100000"/>
              </a:lnSpc>
              <a:spcBef>
                <a:spcPts val="0"/>
              </a:spcBef>
              <a:spcAft>
                <a:spcPts val="0"/>
              </a:spcAft>
              <a:buClrTx/>
              <a:buSzTx/>
              <a:buFontTx/>
              <a:buNone/>
              <a:tabLst/>
            </a:pPr>
            <a:r>
              <a:rPr lang="ru-RU" sz="3600" dirty="0" smtClean="0">
                <a:solidFill>
                  <a:schemeClr val="accent1">
                    <a:lumMod val="50000"/>
                  </a:schemeClr>
                </a:solidFill>
              </a:rPr>
              <a:t>Дудырев Федор Феликсович,</a:t>
            </a:r>
          </a:p>
          <a:p>
            <a:pPr marL="0" marR="0" indent="0" algn="ctr" defTabSz="821531" rtl="0" fontAlgn="auto" latinLnBrk="0" hangingPunct="0">
              <a:lnSpc>
                <a:spcPct val="100000"/>
              </a:lnSpc>
              <a:spcBef>
                <a:spcPts val="0"/>
              </a:spcBef>
              <a:spcAft>
                <a:spcPts val="0"/>
              </a:spcAft>
              <a:buClrTx/>
              <a:buSzTx/>
              <a:buFontTx/>
              <a:buNone/>
              <a:tabLst/>
            </a:pPr>
            <a:r>
              <a:rPr kumimoji="0" lang="ru-RU" sz="3600" b="0" i="0" u="none" strike="noStrike" cap="none" spc="0" normalizeH="0" baseline="0" dirty="0" smtClean="0">
                <a:ln>
                  <a:noFill/>
                </a:ln>
                <a:solidFill>
                  <a:schemeClr val="accent1">
                    <a:lumMod val="50000"/>
                  </a:schemeClr>
                </a:solidFill>
                <a:effectLst/>
                <a:uFillTx/>
                <a:sym typeface="Helvetica Light"/>
              </a:rPr>
              <a:t>Институт образования НИУ ВШЭ</a:t>
            </a:r>
            <a:endParaRPr kumimoji="0" lang="ru-RU" sz="3600" b="0" i="0" u="none" strike="noStrike" cap="none" spc="0" normalizeH="0" baseline="0" dirty="0">
              <a:ln>
                <a:noFill/>
              </a:ln>
              <a:solidFill>
                <a:schemeClr val="accent1">
                  <a:lumMod val="50000"/>
                </a:schemeClr>
              </a:solidFill>
              <a:effectLst/>
              <a:uFillTx/>
              <a:sym typeface="Helvetica Light"/>
            </a:endParaRPr>
          </a:p>
        </p:txBody>
      </p:sp>
    </p:spTree>
    <p:extLst>
      <p:ext uri="{BB962C8B-B14F-4D97-AF65-F5344CB8AC3E}">
        <p14:creationId xmlns:p14="http://schemas.microsoft.com/office/powerpoint/2010/main" val="3383676759"/>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Линия"/>
          <p:cNvSpPr/>
          <p:nvPr/>
        </p:nvSpPr>
        <p:spPr>
          <a:xfrm>
            <a:off x="1201065" y="2214562"/>
            <a:ext cx="21506373" cy="1"/>
          </a:xfrm>
          <a:prstGeom prst="line">
            <a:avLst/>
          </a:prstGeom>
          <a:ln w="12700">
            <a:solidFill>
              <a:srgbClr val="253957"/>
            </a:solidFill>
            <a:miter lim="400000"/>
          </a:ln>
        </p:spPr>
        <p:txBody>
          <a:bodyPr lIns="71437" tIns="71437" rIns="71437" bIns="71437" anchor="ctr"/>
          <a:lstStyle/>
          <a:p>
            <a:pPr>
              <a:defRPr sz="3200"/>
            </a:pPr>
            <a:endParaRPr/>
          </a:p>
        </p:txBody>
      </p:sp>
      <p:sp>
        <p:nvSpPr>
          <p:cNvPr id="60" name="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p:cNvSpPr txBox="1"/>
          <p:nvPr/>
        </p:nvSpPr>
        <p:spPr>
          <a:xfrm>
            <a:off x="958752" y="2934413"/>
            <a:ext cx="21563318" cy="1016711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lstStyle/>
          <a:p>
            <a:pPr marL="914400" indent="-914400" algn="l">
              <a:buFont typeface="+mj-lt"/>
              <a:buAutoNum type="arabicPeriod"/>
              <a:defRPr sz="2800">
                <a:solidFill>
                  <a:srgbClr val="253957"/>
                </a:solidFill>
                <a:latin typeface="+mn-lt"/>
                <a:ea typeface="+mn-ea"/>
                <a:cs typeface="+mn-cs"/>
                <a:sym typeface="Arial Narrow"/>
              </a:defRPr>
            </a:pPr>
            <a:endParaRPr lang="ru-RU" sz="4800" b="1" dirty="0">
              <a:solidFill>
                <a:srgbClr val="001848"/>
              </a:solidFill>
              <a:latin typeface="+mn-lt"/>
              <a:sym typeface="Arial Narrow"/>
            </a:endParaRPr>
          </a:p>
          <a:p>
            <a:pPr marL="457200" indent="-457200" algn="l">
              <a:buFont typeface="+mj-lt"/>
              <a:buAutoNum type="arabicPeriod"/>
              <a:defRPr sz="2800">
                <a:solidFill>
                  <a:srgbClr val="253957"/>
                </a:solidFill>
                <a:latin typeface="+mn-lt"/>
                <a:ea typeface="+mn-ea"/>
                <a:cs typeface="+mn-cs"/>
                <a:sym typeface="Arial Narrow"/>
              </a:defRPr>
            </a:pPr>
            <a:endParaRPr lang="en" sz="2400" dirty="0">
              <a:solidFill>
                <a:srgbClr val="001848"/>
              </a:solidFill>
              <a:latin typeface="+mn-lt"/>
            </a:endParaRPr>
          </a:p>
        </p:txBody>
      </p:sp>
      <p:pic>
        <p:nvPicPr>
          <p:cNvPr id="63" name="Изображение" descr="Изображение"/>
          <p:cNvPicPr>
            <a:picLocks noChangeAspect="1"/>
          </p:cNvPicPr>
          <p:nvPr/>
        </p:nvPicPr>
        <p:blipFill>
          <a:blip r:embed="rId3"/>
          <a:stretch>
            <a:fillRect/>
          </a:stretch>
        </p:blipFill>
        <p:spPr>
          <a:xfrm>
            <a:off x="1226606" y="586180"/>
            <a:ext cx="1199579" cy="1199579"/>
          </a:xfrm>
          <a:prstGeom prst="rect">
            <a:avLst/>
          </a:prstGeom>
          <a:ln w="12700">
            <a:miter lim="400000"/>
          </a:ln>
        </p:spPr>
      </p:pic>
      <p:sp>
        <p:nvSpPr>
          <p:cNvPr id="7" name="Очень крутой заголовок…">
            <a:extLst>
              <a:ext uri="{FF2B5EF4-FFF2-40B4-BE49-F238E27FC236}">
                <a16:creationId xmlns="" xmlns:a16="http://schemas.microsoft.com/office/drawing/2014/main" id="{37A6D9AA-43E4-AD4E-A596-7BF84ED34F9A}"/>
              </a:ext>
            </a:extLst>
          </p:cNvPr>
          <p:cNvSpPr txBox="1"/>
          <p:nvPr/>
        </p:nvSpPr>
        <p:spPr>
          <a:xfrm>
            <a:off x="1890801" y="644682"/>
            <a:ext cx="21489608" cy="115661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lstStyle/>
          <a:p>
            <a:pPr>
              <a:defRPr sz="7000" b="1" cap="all">
                <a:solidFill>
                  <a:srgbClr val="253957"/>
                </a:solidFill>
                <a:latin typeface="+mn-lt"/>
                <a:ea typeface="+mn-ea"/>
                <a:cs typeface="+mn-cs"/>
                <a:sym typeface="Arial Narrow"/>
              </a:defRPr>
            </a:pPr>
            <a:r>
              <a:rPr lang="ru-RU" sz="4400" b="1" dirty="0" smtClean="0"/>
              <a:t>Международный контекст: Меры по предотвращению распространения</a:t>
            </a:r>
          </a:p>
          <a:p>
            <a:pPr>
              <a:defRPr sz="7000" b="1" cap="all">
                <a:solidFill>
                  <a:srgbClr val="253957"/>
                </a:solidFill>
                <a:latin typeface="+mn-lt"/>
                <a:ea typeface="+mn-ea"/>
                <a:cs typeface="+mn-cs"/>
                <a:sym typeface="Arial Narrow"/>
              </a:defRPr>
            </a:pPr>
            <a:r>
              <a:rPr lang="ru-RU" sz="4400" b="1" dirty="0" smtClean="0"/>
              <a:t> </a:t>
            </a:r>
            <a:r>
              <a:rPr lang="en-AU" sz="4400" b="1" dirty="0" smtClean="0"/>
              <a:t>COVID-19 </a:t>
            </a:r>
            <a:r>
              <a:rPr lang="ru-RU" sz="4400" b="1" dirty="0" smtClean="0"/>
              <a:t>в колледжах</a:t>
            </a:r>
            <a:endParaRPr sz="4400" b="1" dirty="0"/>
          </a:p>
        </p:txBody>
      </p:sp>
      <p:sp>
        <p:nvSpPr>
          <p:cNvPr id="8" name="Овал 7">
            <a:extLst>
              <a:ext uri="{FF2B5EF4-FFF2-40B4-BE49-F238E27FC236}">
                <a16:creationId xmlns="" xmlns:a16="http://schemas.microsoft.com/office/drawing/2014/main" id="{DC66537A-BE14-0642-9EAD-6571509084A4}"/>
              </a:ext>
            </a:extLst>
          </p:cNvPr>
          <p:cNvSpPr/>
          <p:nvPr/>
        </p:nvSpPr>
        <p:spPr>
          <a:xfrm>
            <a:off x="23065208" y="12428831"/>
            <a:ext cx="1044793" cy="981896"/>
          </a:xfrm>
          <a:prstGeom prst="ellipse">
            <a:avLst/>
          </a:prstGeom>
          <a:solidFill>
            <a:srgbClr val="001848"/>
          </a:solidFill>
          <a:ln w="12700" cap="flat">
            <a:noFill/>
            <a:miter lim="400000"/>
          </a:ln>
          <a:effectLst>
            <a:outerShdw blurRad="50800" dist="25400" dir="5400000" rotWithShape="0">
              <a:srgbClr val="000000">
                <a:alpha val="50000"/>
              </a:srgbClr>
            </a:outerShdw>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71437" tIns="71437" rIns="71437" bIns="71437" numCol="1" spcCol="38100" rtlCol="0" anchor="ctr">
            <a:spAutoFit/>
          </a:bodyPr>
          <a:lstStyle/>
          <a:p>
            <a:pPr marL="0" marR="0" indent="0" algn="ctr" defTabSz="821531" rtl="0" fontAlgn="auto" latinLnBrk="0" hangingPunct="0">
              <a:lnSpc>
                <a:spcPct val="100000"/>
              </a:lnSpc>
              <a:spcBef>
                <a:spcPts val="0"/>
              </a:spcBef>
              <a:spcAft>
                <a:spcPts val="0"/>
              </a:spcAft>
              <a:buClrTx/>
              <a:buSzTx/>
              <a:buFontTx/>
              <a:buNone/>
              <a:tabLst/>
            </a:pPr>
            <a:r>
              <a:rPr lang="ru-RU" sz="3600" dirty="0">
                <a:solidFill>
                  <a:srgbClr val="FFFFFF"/>
                </a:solidFill>
              </a:rPr>
              <a:t>2</a:t>
            </a:r>
            <a:endParaRPr kumimoji="0" lang="ru-RU" sz="3600" b="0" i="0" u="none" strike="noStrike" cap="none" spc="0" normalizeH="0" baseline="0" dirty="0">
              <a:ln>
                <a:noFill/>
              </a:ln>
              <a:solidFill>
                <a:srgbClr val="FFFFFF"/>
              </a:solidFill>
              <a:effectLst/>
              <a:uFillTx/>
              <a:latin typeface="+mj-lt"/>
              <a:ea typeface="+mj-ea"/>
              <a:cs typeface="+mj-cs"/>
              <a:sym typeface="Helvetica Light"/>
            </a:endParaRPr>
          </a:p>
        </p:txBody>
      </p:sp>
      <p:sp>
        <p:nvSpPr>
          <p:cNvPr id="2" name="Прямоугольник 1"/>
          <p:cNvSpPr/>
          <p:nvPr/>
        </p:nvSpPr>
        <p:spPr>
          <a:xfrm>
            <a:off x="2294041" y="2471369"/>
            <a:ext cx="7998792" cy="1621597"/>
          </a:xfrm>
          <a:prstGeom prst="rect">
            <a:avLst/>
          </a:prstGeom>
          <a:ln>
            <a:solidFill>
              <a:srgbClr val="FF0000"/>
            </a:solidFill>
          </a:ln>
          <a:effectLst>
            <a:outerShdw blurRad="50800" dist="38100" dir="8100000" algn="tr" rotWithShape="0">
              <a:prstClr val="black">
                <a:alpha val="40000"/>
              </a:prstClr>
            </a:outerShdw>
          </a:effectLst>
        </p:spPr>
        <p:style>
          <a:lnRef idx="2">
            <a:schemeClr val="accent5"/>
          </a:lnRef>
          <a:fillRef idx="1">
            <a:schemeClr val="lt1"/>
          </a:fillRef>
          <a:effectRef idx="0">
            <a:schemeClr val="accent5"/>
          </a:effectRef>
          <a:fontRef idx="minor">
            <a:schemeClr val="dk1"/>
          </a:fontRef>
        </p:style>
        <p:txBody>
          <a:bodyPr rot="0" spcFirstLastPara="1" vertOverflow="overflow" horzOverflow="overflow" vert="horz" wrap="square" lIns="71437" tIns="71437" rIns="71437" bIns="71437" numCol="1" spcCol="38100" rtlCol="0" anchor="ctr">
            <a:spAutoFit/>
          </a:bodyPr>
          <a:lstStyle/>
          <a:p>
            <a:pPr marL="0" marR="0" indent="0" algn="ctr" defTabSz="821531" rtl="0" fontAlgn="auto" latinLnBrk="0" hangingPunct="0">
              <a:lnSpc>
                <a:spcPct val="100000"/>
              </a:lnSpc>
              <a:spcBef>
                <a:spcPts val="0"/>
              </a:spcBef>
              <a:spcAft>
                <a:spcPts val="0"/>
              </a:spcAft>
              <a:buClrTx/>
              <a:buSzTx/>
              <a:buFontTx/>
              <a:buNone/>
              <a:tabLst/>
            </a:pPr>
            <a:r>
              <a:rPr lang="ru-RU" sz="3200" dirty="0" smtClean="0">
                <a:solidFill>
                  <a:schemeClr val="tx1"/>
                </a:solidFill>
                <a:latin typeface="+mj-lt"/>
                <a:ea typeface="+mj-ea"/>
                <a:cs typeface="+mj-cs"/>
              </a:rPr>
              <a:t>ПОО  были закрыты полностью в странах, наиболее пострадавших от </a:t>
            </a:r>
            <a:r>
              <a:rPr lang="en-AU" sz="3200" dirty="0" smtClean="0">
                <a:solidFill>
                  <a:schemeClr val="tx1"/>
                </a:solidFill>
                <a:latin typeface="+mj-lt"/>
                <a:ea typeface="+mj-ea"/>
                <a:cs typeface="+mj-cs"/>
              </a:rPr>
              <a:t>COVID</a:t>
            </a:r>
            <a:r>
              <a:rPr lang="ru-RU" sz="3200" dirty="0" smtClean="0">
                <a:solidFill>
                  <a:schemeClr val="tx1"/>
                </a:solidFill>
                <a:latin typeface="+mj-lt"/>
                <a:ea typeface="+mj-ea"/>
                <a:cs typeface="+mj-cs"/>
              </a:rPr>
              <a:t>-</a:t>
            </a:r>
            <a:r>
              <a:rPr lang="en-AU" sz="3200" dirty="0" smtClean="0">
                <a:solidFill>
                  <a:schemeClr val="tx1"/>
                </a:solidFill>
                <a:latin typeface="+mj-lt"/>
                <a:ea typeface="+mj-ea"/>
                <a:cs typeface="+mj-cs"/>
              </a:rPr>
              <a:t>19</a:t>
            </a:r>
            <a:endParaRPr kumimoji="0" lang="ru-RU" sz="3200" b="0" i="0" u="none" strike="noStrike" cap="none" spc="0" normalizeH="0" baseline="0" dirty="0">
              <a:ln>
                <a:noFill/>
              </a:ln>
              <a:solidFill>
                <a:schemeClr val="tx1"/>
              </a:solidFill>
              <a:effectLst/>
              <a:uFillTx/>
              <a:latin typeface="+mj-lt"/>
              <a:ea typeface="+mj-ea"/>
              <a:cs typeface="+mj-cs"/>
              <a:sym typeface="Helvetica Light"/>
            </a:endParaRPr>
          </a:p>
        </p:txBody>
      </p:sp>
      <p:sp>
        <p:nvSpPr>
          <p:cNvPr id="13" name="Прямоугольник 12"/>
          <p:cNvSpPr/>
          <p:nvPr/>
        </p:nvSpPr>
        <p:spPr>
          <a:xfrm>
            <a:off x="12174660" y="2488965"/>
            <a:ext cx="8465583" cy="1621597"/>
          </a:xfrm>
          <a:prstGeom prst="rect">
            <a:avLst/>
          </a:prstGeom>
          <a:ln>
            <a:solidFill>
              <a:schemeClr val="accent1">
                <a:lumMod val="60000"/>
                <a:lumOff val="40000"/>
              </a:schemeClr>
            </a:solidFill>
          </a:ln>
          <a:effectLst>
            <a:outerShdw blurRad="50800" dist="38100" dir="2700000" algn="tl" rotWithShape="0">
              <a:prstClr val="black">
                <a:alpha val="40000"/>
              </a:prstClr>
            </a:outerShdw>
          </a:effectLst>
        </p:spPr>
        <p:style>
          <a:lnRef idx="2">
            <a:schemeClr val="accent5"/>
          </a:lnRef>
          <a:fillRef idx="1">
            <a:schemeClr val="lt1"/>
          </a:fillRef>
          <a:effectRef idx="0">
            <a:schemeClr val="accent5"/>
          </a:effectRef>
          <a:fontRef idx="minor">
            <a:schemeClr val="dk1"/>
          </a:fontRef>
        </p:style>
        <p:txBody>
          <a:bodyPr rot="0" spcFirstLastPara="1" vertOverflow="overflow" horzOverflow="overflow" vert="horz" wrap="square" lIns="71437" tIns="71437" rIns="71437" bIns="71437" numCol="1" spcCol="38100" rtlCol="0" anchor="ctr">
            <a:spAutoFit/>
          </a:bodyPr>
          <a:lstStyle/>
          <a:p>
            <a:pPr marL="0" marR="0" indent="0" algn="ctr" defTabSz="821531" rtl="0" fontAlgn="auto" latinLnBrk="0" hangingPunct="0">
              <a:lnSpc>
                <a:spcPct val="100000"/>
              </a:lnSpc>
              <a:spcBef>
                <a:spcPts val="0"/>
              </a:spcBef>
              <a:spcAft>
                <a:spcPts val="0"/>
              </a:spcAft>
              <a:buClrTx/>
              <a:buSzTx/>
              <a:buFontTx/>
              <a:buNone/>
              <a:tabLst/>
            </a:pPr>
            <a:r>
              <a:rPr lang="ru-RU" sz="3200" dirty="0" smtClean="0">
                <a:solidFill>
                  <a:schemeClr val="tx1"/>
                </a:solidFill>
                <a:latin typeface="+mj-lt"/>
                <a:ea typeface="+mj-ea"/>
                <a:cs typeface="+mj-cs"/>
              </a:rPr>
              <a:t>ПОО были закрыты частично в странах, зафиксировавших сравнительно небольшое количество зараженных</a:t>
            </a:r>
            <a:endParaRPr kumimoji="0" lang="ru-RU" sz="3200" b="0" i="0" u="none" strike="noStrike" cap="none" spc="0" normalizeH="0" baseline="0" dirty="0">
              <a:ln>
                <a:noFill/>
              </a:ln>
              <a:solidFill>
                <a:schemeClr val="tx1"/>
              </a:solidFill>
              <a:effectLst/>
              <a:uFillTx/>
              <a:latin typeface="+mj-lt"/>
              <a:ea typeface="+mj-ea"/>
              <a:cs typeface="+mj-cs"/>
              <a:sym typeface="Helvetica Light"/>
            </a:endParaRPr>
          </a:p>
        </p:txBody>
      </p:sp>
      <p:sp>
        <p:nvSpPr>
          <p:cNvPr id="3" name="TextBox 2"/>
          <p:cNvSpPr txBox="1"/>
          <p:nvPr/>
        </p:nvSpPr>
        <p:spPr>
          <a:xfrm>
            <a:off x="238672" y="4121191"/>
            <a:ext cx="5112568" cy="1436931"/>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71437" tIns="71437" rIns="71437" bIns="71437" numCol="1" spcCol="38100" rtlCol="0" anchor="ctr">
            <a:spAutoFit/>
          </a:bodyPr>
          <a:lstStyle/>
          <a:p>
            <a:pPr marL="0" marR="0" indent="0" algn="ctr" defTabSz="821531" rtl="0" fontAlgn="auto" latinLnBrk="0" hangingPunct="0">
              <a:lnSpc>
                <a:spcPct val="100000"/>
              </a:lnSpc>
              <a:spcBef>
                <a:spcPts val="0"/>
              </a:spcBef>
              <a:spcAft>
                <a:spcPts val="0"/>
              </a:spcAft>
              <a:buClrTx/>
              <a:buSzTx/>
              <a:buFontTx/>
              <a:buNone/>
              <a:tabLst/>
            </a:pPr>
            <a:r>
              <a:rPr lang="ru-RU" sz="2800" i="1" dirty="0" smtClean="0"/>
              <a:t>Италия, Испания, Франция, Словения, Литва, Австрия, Польша и др.</a:t>
            </a:r>
            <a:endParaRPr kumimoji="0" lang="ru-RU" sz="2800" b="0" i="1" u="none" strike="noStrike" cap="none" spc="0" normalizeH="0" baseline="0" dirty="0">
              <a:ln>
                <a:noFill/>
              </a:ln>
              <a:solidFill>
                <a:srgbClr val="000000"/>
              </a:solidFill>
              <a:effectLst/>
              <a:uFillTx/>
              <a:sym typeface="Helvetica Light"/>
            </a:endParaRPr>
          </a:p>
        </p:txBody>
      </p:sp>
      <p:sp>
        <p:nvSpPr>
          <p:cNvPr id="18" name="TextBox 17"/>
          <p:cNvSpPr txBox="1"/>
          <p:nvPr/>
        </p:nvSpPr>
        <p:spPr>
          <a:xfrm>
            <a:off x="18267853" y="4170788"/>
            <a:ext cx="5842148" cy="1436931"/>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71437" tIns="71437" rIns="71437" bIns="71437" numCol="1" spcCol="38100" rtlCol="0" anchor="ctr">
            <a:spAutoFit/>
          </a:bodyPr>
          <a:lstStyle/>
          <a:p>
            <a:pPr marL="0" marR="0" indent="0" algn="ctr" defTabSz="821531" rtl="0" fontAlgn="auto" latinLnBrk="0" hangingPunct="0">
              <a:lnSpc>
                <a:spcPct val="100000"/>
              </a:lnSpc>
              <a:spcBef>
                <a:spcPts val="0"/>
              </a:spcBef>
              <a:spcAft>
                <a:spcPts val="0"/>
              </a:spcAft>
              <a:buClrTx/>
              <a:buSzTx/>
              <a:buFontTx/>
              <a:buNone/>
              <a:tabLst/>
            </a:pPr>
            <a:r>
              <a:rPr lang="ru-RU" sz="2800" i="1" dirty="0" smtClean="0"/>
              <a:t>Австралия, Индонезия, Филиппины, Бруней, Таиланд, Египет, Вьетнам и др.</a:t>
            </a:r>
            <a:endParaRPr kumimoji="0" lang="ru-RU" sz="2800" b="0" i="1" u="none" strike="noStrike" cap="none" spc="0" normalizeH="0" baseline="0" dirty="0">
              <a:ln>
                <a:noFill/>
              </a:ln>
              <a:solidFill>
                <a:srgbClr val="000000"/>
              </a:solidFill>
              <a:effectLst/>
              <a:uFillTx/>
              <a:sym typeface="Helvetica Light"/>
            </a:endParaRPr>
          </a:p>
        </p:txBody>
      </p:sp>
      <p:sp>
        <p:nvSpPr>
          <p:cNvPr id="4" name="TextBox 3"/>
          <p:cNvSpPr txBox="1"/>
          <p:nvPr/>
        </p:nvSpPr>
        <p:spPr>
          <a:xfrm>
            <a:off x="4343128" y="5129808"/>
            <a:ext cx="15049672" cy="1621597"/>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71437" tIns="71437" rIns="71437" bIns="71437" numCol="1" spcCol="38100" rtlCol="0" anchor="ctr">
            <a:spAutoFit/>
          </a:bodyPr>
          <a:lstStyle/>
          <a:p>
            <a:r>
              <a:rPr lang="ru-RU" sz="3200" b="1" dirty="0"/>
              <a:t>Использование инструментов и ресурсов для организации дистанционного обучения на программах среднего профессионального образования, % от </a:t>
            </a:r>
            <a:r>
              <a:rPr lang="ru-RU" sz="3200" b="1" dirty="0" smtClean="0"/>
              <a:t>опрошенных*</a:t>
            </a:r>
            <a:endParaRPr kumimoji="0" lang="ru-RU" sz="3200" b="1" i="0" u="none" strike="noStrike" cap="none" spc="0" normalizeH="0" baseline="0" dirty="0">
              <a:ln>
                <a:noFill/>
              </a:ln>
              <a:solidFill>
                <a:srgbClr val="000000"/>
              </a:solidFill>
              <a:effectLst/>
              <a:uFillTx/>
              <a:sym typeface="Helvetica Light"/>
            </a:endParaRPr>
          </a:p>
        </p:txBody>
      </p:sp>
      <p:graphicFrame>
        <p:nvGraphicFramePr>
          <p:cNvPr id="19" name="Диаграмма 18"/>
          <p:cNvGraphicFramePr/>
          <p:nvPr>
            <p:extLst>
              <p:ext uri="{D42A27DB-BD31-4B8C-83A1-F6EECF244321}">
                <p14:modId xmlns:p14="http://schemas.microsoft.com/office/powerpoint/2010/main" val="875100537"/>
              </p:ext>
            </p:extLst>
          </p:nvPr>
        </p:nvGraphicFramePr>
        <p:xfrm>
          <a:off x="1606824" y="6816049"/>
          <a:ext cx="21100614" cy="6285479"/>
        </p:xfrm>
        <a:graphic>
          <a:graphicData uri="http://schemas.openxmlformats.org/drawingml/2006/chart">
            <c:chart xmlns:c="http://schemas.openxmlformats.org/drawingml/2006/chart" xmlns:r="http://schemas.openxmlformats.org/officeDocument/2006/relationships" r:id="rId4"/>
          </a:graphicData>
        </a:graphic>
      </p:graphicFrame>
      <p:sp>
        <p:nvSpPr>
          <p:cNvPr id="5" name="TextBox 4"/>
          <p:cNvSpPr txBox="1"/>
          <p:nvPr/>
        </p:nvSpPr>
        <p:spPr>
          <a:xfrm>
            <a:off x="410604" y="12846895"/>
            <a:ext cx="10773284" cy="636712"/>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71437" tIns="71437" rIns="71437" bIns="71437" numCol="1" spcCol="38100" rtlCol="0" anchor="ctr">
            <a:spAutoFit/>
          </a:bodyPr>
          <a:lstStyle/>
          <a:p>
            <a:pPr algn="l"/>
            <a:r>
              <a:rPr lang="ru-RU" sz="1600" i="1" dirty="0" smtClean="0"/>
              <a:t>*Источник: </a:t>
            </a:r>
            <a:r>
              <a:rPr lang="en-US" sz="1600" i="1" dirty="0" smtClean="0"/>
              <a:t>ILO-UNESCO </a:t>
            </a:r>
            <a:r>
              <a:rPr lang="en-US" sz="1600" i="1" dirty="0"/>
              <a:t>Joint Survey on Technical and Vocational Education and Training (TVET) and Skills Development during the time of COVID-19</a:t>
            </a:r>
            <a:endParaRPr kumimoji="0" lang="ru-RU" sz="1600" b="0" i="0" u="none" strike="noStrike" cap="none" spc="0" normalizeH="0" baseline="0" dirty="0">
              <a:ln>
                <a:noFill/>
              </a:ln>
              <a:solidFill>
                <a:srgbClr val="000000"/>
              </a:solidFill>
              <a:effectLst/>
              <a:uFillTx/>
              <a:sym typeface="Helvetica Light"/>
            </a:endParaRPr>
          </a:p>
        </p:txBody>
      </p:sp>
      <p:cxnSp>
        <p:nvCxnSpPr>
          <p:cNvPr id="22" name="Соединительная линия уступом 21"/>
          <p:cNvCxnSpPr>
            <a:stCxn id="18" idx="0"/>
            <a:endCxn id="13" idx="3"/>
          </p:cNvCxnSpPr>
          <p:nvPr/>
        </p:nvCxnSpPr>
        <p:spPr>
          <a:xfrm rot="16200000" flipV="1">
            <a:off x="20479073" y="3460934"/>
            <a:ext cx="871024" cy="548684"/>
          </a:xfrm>
          <a:prstGeom prst="bentConnector2">
            <a:avLst/>
          </a:prstGeom>
          <a:ln w="28575">
            <a:solidFill>
              <a:srgbClr val="0070C0"/>
            </a:solidFill>
            <a:prstDash val="dash"/>
            <a:tailEnd type="triangle"/>
          </a:ln>
        </p:spPr>
        <p:style>
          <a:lnRef idx="3">
            <a:schemeClr val="dk1"/>
          </a:lnRef>
          <a:fillRef idx="0">
            <a:schemeClr val="dk1"/>
          </a:fillRef>
          <a:effectRef idx="2">
            <a:schemeClr val="dk1"/>
          </a:effectRef>
          <a:fontRef idx="minor">
            <a:schemeClr val="tx1"/>
          </a:fontRef>
        </p:style>
      </p:cxnSp>
      <p:cxnSp>
        <p:nvCxnSpPr>
          <p:cNvPr id="26" name="Соединительная линия уступом 25"/>
          <p:cNvCxnSpPr>
            <a:endCxn id="2" idx="1"/>
          </p:cNvCxnSpPr>
          <p:nvPr/>
        </p:nvCxnSpPr>
        <p:spPr>
          <a:xfrm rot="5400000" flipH="1" flipV="1">
            <a:off x="1563995" y="3438170"/>
            <a:ext cx="886048" cy="574044"/>
          </a:xfrm>
          <a:prstGeom prst="bentConnector2">
            <a:avLst/>
          </a:prstGeom>
          <a:ln w="28575">
            <a:solidFill>
              <a:schemeClr val="accent5">
                <a:lumMod val="60000"/>
                <a:lumOff val="40000"/>
              </a:schemeClr>
            </a:solidFill>
            <a:prstDash val="dash"/>
            <a:tailEnd type="triangle"/>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1538823946"/>
      </p:ext>
    </p:extLst>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Линия"/>
          <p:cNvSpPr/>
          <p:nvPr/>
        </p:nvSpPr>
        <p:spPr>
          <a:xfrm>
            <a:off x="1201065" y="2214562"/>
            <a:ext cx="21506373" cy="1"/>
          </a:xfrm>
          <a:prstGeom prst="line">
            <a:avLst/>
          </a:prstGeom>
          <a:ln w="12700">
            <a:solidFill>
              <a:srgbClr val="253957"/>
            </a:solidFill>
            <a:miter lim="400000"/>
          </a:ln>
        </p:spPr>
        <p:txBody>
          <a:bodyPr lIns="71437" tIns="71437" rIns="71437" bIns="71437" anchor="ctr"/>
          <a:lstStyle/>
          <a:p>
            <a:pPr>
              <a:defRPr sz="3200"/>
            </a:pPr>
            <a:endParaRPr/>
          </a:p>
        </p:txBody>
      </p:sp>
      <p:sp>
        <p:nvSpPr>
          <p:cNvPr id="60" name="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p:cNvSpPr txBox="1"/>
          <p:nvPr/>
        </p:nvSpPr>
        <p:spPr>
          <a:xfrm>
            <a:off x="958752" y="2934413"/>
            <a:ext cx="21563318" cy="1016711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lstStyle/>
          <a:p>
            <a:pPr marL="914400" indent="-914400" algn="l">
              <a:buFont typeface="+mj-lt"/>
              <a:buAutoNum type="arabicPeriod"/>
              <a:defRPr sz="2800">
                <a:solidFill>
                  <a:srgbClr val="253957"/>
                </a:solidFill>
                <a:latin typeface="+mn-lt"/>
                <a:ea typeface="+mn-ea"/>
                <a:cs typeface="+mn-cs"/>
                <a:sym typeface="Arial Narrow"/>
              </a:defRPr>
            </a:pPr>
            <a:endParaRPr lang="ru-RU" sz="4800" b="1" dirty="0">
              <a:solidFill>
                <a:srgbClr val="001848"/>
              </a:solidFill>
              <a:latin typeface="+mn-lt"/>
              <a:sym typeface="Arial Narrow"/>
            </a:endParaRPr>
          </a:p>
          <a:p>
            <a:pPr marL="457200" indent="-457200" algn="l">
              <a:buFont typeface="+mj-lt"/>
              <a:buAutoNum type="arabicPeriod"/>
              <a:defRPr sz="2800">
                <a:solidFill>
                  <a:srgbClr val="253957"/>
                </a:solidFill>
                <a:latin typeface="+mn-lt"/>
                <a:ea typeface="+mn-ea"/>
                <a:cs typeface="+mn-cs"/>
                <a:sym typeface="Arial Narrow"/>
              </a:defRPr>
            </a:pPr>
            <a:endParaRPr lang="en" sz="2400" dirty="0">
              <a:solidFill>
                <a:srgbClr val="001848"/>
              </a:solidFill>
              <a:latin typeface="+mn-lt"/>
            </a:endParaRPr>
          </a:p>
        </p:txBody>
      </p:sp>
      <p:pic>
        <p:nvPicPr>
          <p:cNvPr id="63" name="Изображение" descr="Изображение"/>
          <p:cNvPicPr>
            <a:picLocks noChangeAspect="1"/>
          </p:cNvPicPr>
          <p:nvPr/>
        </p:nvPicPr>
        <p:blipFill>
          <a:blip r:embed="rId3"/>
          <a:stretch>
            <a:fillRect/>
          </a:stretch>
        </p:blipFill>
        <p:spPr>
          <a:xfrm>
            <a:off x="1226606" y="586180"/>
            <a:ext cx="1199579" cy="1199579"/>
          </a:xfrm>
          <a:prstGeom prst="rect">
            <a:avLst/>
          </a:prstGeom>
          <a:ln w="12700">
            <a:miter lim="400000"/>
          </a:ln>
        </p:spPr>
      </p:pic>
      <p:sp>
        <p:nvSpPr>
          <p:cNvPr id="7" name="Очень крутой заголовок…">
            <a:extLst>
              <a:ext uri="{FF2B5EF4-FFF2-40B4-BE49-F238E27FC236}">
                <a16:creationId xmlns="" xmlns:a16="http://schemas.microsoft.com/office/drawing/2014/main" id="{37A6D9AA-43E4-AD4E-A596-7BF84ED34F9A}"/>
              </a:ext>
            </a:extLst>
          </p:cNvPr>
          <p:cNvSpPr txBox="1"/>
          <p:nvPr/>
        </p:nvSpPr>
        <p:spPr>
          <a:xfrm>
            <a:off x="1890801" y="644682"/>
            <a:ext cx="21489608" cy="115661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lstStyle/>
          <a:p>
            <a:pPr>
              <a:defRPr sz="7000" b="1" cap="all">
                <a:solidFill>
                  <a:srgbClr val="253957"/>
                </a:solidFill>
                <a:latin typeface="+mn-lt"/>
                <a:ea typeface="+mn-ea"/>
                <a:cs typeface="+mn-cs"/>
                <a:sym typeface="Arial Narrow"/>
              </a:defRPr>
            </a:pPr>
            <a:r>
              <a:rPr lang="ru-RU" sz="4400" b="1" dirty="0" smtClean="0"/>
              <a:t> переход </a:t>
            </a:r>
            <a:r>
              <a:rPr lang="ru-RU" sz="4400" b="1" dirty="0" smtClean="0"/>
              <a:t>российских колледжей</a:t>
            </a:r>
            <a:r>
              <a:rPr lang="ru-RU" sz="4400" b="1" dirty="0" smtClean="0"/>
              <a:t> </a:t>
            </a:r>
            <a:r>
              <a:rPr lang="ru-RU" sz="4400" b="1" dirty="0" smtClean="0"/>
              <a:t>на дистанционное обучение: общие проблемы</a:t>
            </a:r>
            <a:endParaRPr sz="4400" b="1" dirty="0"/>
          </a:p>
        </p:txBody>
      </p:sp>
      <p:sp>
        <p:nvSpPr>
          <p:cNvPr id="8" name="Овал 7">
            <a:extLst>
              <a:ext uri="{FF2B5EF4-FFF2-40B4-BE49-F238E27FC236}">
                <a16:creationId xmlns="" xmlns:a16="http://schemas.microsoft.com/office/drawing/2014/main" id="{DC66537A-BE14-0642-9EAD-6571509084A4}"/>
              </a:ext>
            </a:extLst>
          </p:cNvPr>
          <p:cNvSpPr/>
          <p:nvPr/>
        </p:nvSpPr>
        <p:spPr>
          <a:xfrm>
            <a:off x="23065208" y="12428831"/>
            <a:ext cx="1044793" cy="981896"/>
          </a:xfrm>
          <a:prstGeom prst="ellipse">
            <a:avLst/>
          </a:prstGeom>
          <a:solidFill>
            <a:srgbClr val="001848"/>
          </a:solidFill>
          <a:ln w="12700" cap="flat">
            <a:noFill/>
            <a:miter lim="400000"/>
          </a:ln>
          <a:effectLst>
            <a:outerShdw blurRad="50800" dist="25400" dir="5400000" rotWithShape="0">
              <a:srgbClr val="000000">
                <a:alpha val="50000"/>
              </a:srgbClr>
            </a:outerShdw>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71437" tIns="71437" rIns="71437" bIns="71437" numCol="1" spcCol="38100" rtlCol="0" anchor="ctr">
            <a:spAutoFit/>
          </a:bodyPr>
          <a:lstStyle/>
          <a:p>
            <a:pPr marL="0" marR="0" indent="0" algn="ctr" defTabSz="821531" rtl="0" fontAlgn="auto" latinLnBrk="0" hangingPunct="0">
              <a:lnSpc>
                <a:spcPct val="100000"/>
              </a:lnSpc>
              <a:spcBef>
                <a:spcPts val="0"/>
              </a:spcBef>
              <a:spcAft>
                <a:spcPts val="0"/>
              </a:spcAft>
              <a:buClrTx/>
              <a:buSzTx/>
              <a:buFontTx/>
              <a:buNone/>
              <a:tabLst/>
            </a:pPr>
            <a:r>
              <a:rPr lang="ru-RU" sz="3600" dirty="0">
                <a:solidFill>
                  <a:srgbClr val="FFFFFF"/>
                </a:solidFill>
              </a:rPr>
              <a:t>2</a:t>
            </a:r>
            <a:endParaRPr kumimoji="0" lang="ru-RU" sz="3600" b="0" i="0" u="none" strike="noStrike" cap="none" spc="0" normalizeH="0" baseline="0" dirty="0">
              <a:ln>
                <a:noFill/>
              </a:ln>
              <a:solidFill>
                <a:srgbClr val="FFFFFF"/>
              </a:solidFill>
              <a:effectLst/>
              <a:uFillTx/>
              <a:latin typeface="+mj-lt"/>
              <a:ea typeface="+mj-ea"/>
              <a:cs typeface="+mj-cs"/>
              <a:sym typeface="Helvetica Light"/>
            </a:endParaRPr>
          </a:p>
        </p:txBody>
      </p:sp>
      <p:sp>
        <p:nvSpPr>
          <p:cNvPr id="3" name="TextBox 2"/>
          <p:cNvSpPr txBox="1"/>
          <p:nvPr/>
        </p:nvSpPr>
        <p:spPr>
          <a:xfrm>
            <a:off x="1890801" y="2303942"/>
            <a:ext cx="20094287" cy="1011623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71437" tIns="71437" rIns="71437" bIns="71437" numCol="1" spcCol="38100" rtlCol="0" anchor="ctr">
            <a:spAutoFit/>
          </a:bodyPr>
          <a:lstStyle/>
          <a:p>
            <a:pPr marL="36000" algn="just"/>
            <a:r>
              <a:rPr lang="ru-RU" sz="3600" dirty="0"/>
              <a:t>•	</a:t>
            </a:r>
            <a:r>
              <a:rPr lang="ru-RU" sz="3600" dirty="0" smtClean="0"/>
              <a:t>трудности первых дней: пиковые </a:t>
            </a:r>
            <a:r>
              <a:rPr lang="ru-RU" sz="3600" dirty="0"/>
              <a:t>нагрузки на сети и последовавшие затем технические сбои</a:t>
            </a:r>
          </a:p>
          <a:p>
            <a:pPr marL="36000" algn="just"/>
            <a:r>
              <a:rPr lang="ru-RU" sz="3600" dirty="0" smtClean="0"/>
              <a:t>• </a:t>
            </a:r>
            <a:r>
              <a:rPr lang="ru-RU" sz="3600" dirty="0"/>
              <a:t>с</a:t>
            </a:r>
            <a:r>
              <a:rPr lang="ru-RU" sz="3600" dirty="0" smtClean="0"/>
              <a:t>тресс преподавателей и студентов, вызванный </a:t>
            </a:r>
            <a:r>
              <a:rPr lang="ru-RU" sz="3600" dirty="0"/>
              <a:t>необходимостью «шокового» </a:t>
            </a:r>
            <a:r>
              <a:rPr lang="ru-RU" sz="3600" dirty="0" smtClean="0"/>
              <a:t>перехода </a:t>
            </a:r>
            <a:r>
              <a:rPr lang="ru-RU" sz="3600" dirty="0" smtClean="0"/>
              <a:t>к новой модели образовательного процесса;</a:t>
            </a:r>
            <a:endParaRPr lang="ru-RU" sz="3600" dirty="0"/>
          </a:p>
          <a:p>
            <a:pPr marL="36000" algn="just"/>
            <a:r>
              <a:rPr lang="ru-RU" sz="3600" dirty="0"/>
              <a:t>•	п</a:t>
            </a:r>
            <a:r>
              <a:rPr lang="ru-RU" sz="3600" dirty="0" smtClean="0"/>
              <a:t>ерегрузка </a:t>
            </a:r>
            <a:r>
              <a:rPr lang="ru-RU" sz="3600" dirty="0"/>
              <a:t>преподавателей, </a:t>
            </a:r>
            <a:r>
              <a:rPr lang="ru-RU" sz="3600" dirty="0" smtClean="0"/>
              <a:t>связанная </a:t>
            </a:r>
            <a:r>
              <a:rPr lang="ru-RU" sz="3600" dirty="0"/>
              <a:t>с освоением новых образовательных и информационно-коммуникационных </a:t>
            </a:r>
            <a:r>
              <a:rPr lang="ru-RU" sz="3600" dirty="0" smtClean="0"/>
              <a:t>технологий</a:t>
            </a:r>
            <a:r>
              <a:rPr lang="ru-RU" sz="3600" dirty="0"/>
              <a:t> </a:t>
            </a:r>
            <a:r>
              <a:rPr lang="ru-RU" sz="3600" dirty="0" smtClean="0"/>
              <a:t>и </a:t>
            </a:r>
            <a:r>
              <a:rPr lang="ru-RU" sz="3600" dirty="0"/>
              <a:t>с необходимостью поддержания нового режима </a:t>
            </a:r>
            <a:r>
              <a:rPr lang="ru-RU" sz="3600" dirty="0" smtClean="0"/>
              <a:t>взаимодействия </a:t>
            </a:r>
            <a:r>
              <a:rPr lang="ru-RU" sz="3600" dirty="0"/>
              <a:t>со </a:t>
            </a:r>
            <a:r>
              <a:rPr lang="ru-RU" sz="3600" dirty="0" smtClean="0"/>
              <a:t>студентами</a:t>
            </a:r>
          </a:p>
          <a:p>
            <a:pPr marL="36000" indent="-571500" algn="just">
              <a:buFont typeface="Arial" panose="020B0604020202020204" pitchFamily="34" charset="0"/>
              <a:buChar char="•"/>
            </a:pPr>
            <a:r>
              <a:rPr lang="ru-RU" sz="3600" dirty="0"/>
              <a:t>снижение мотивации студентов к обучению (особенно студентов программ подготовки рабочих</a:t>
            </a:r>
            <a:r>
              <a:rPr lang="ru-RU" sz="3600" dirty="0" smtClean="0"/>
              <a:t>);</a:t>
            </a:r>
            <a:endParaRPr lang="ru-RU" sz="3600" dirty="0" smtClean="0"/>
          </a:p>
          <a:p>
            <a:pPr marL="36000" indent="-571500" algn="just">
              <a:buFont typeface="Arial" panose="020B0604020202020204" pitchFamily="34" charset="0"/>
              <a:buChar char="•"/>
            </a:pPr>
            <a:r>
              <a:rPr lang="ru-RU" sz="3600" dirty="0"/>
              <a:t>н</a:t>
            </a:r>
            <a:r>
              <a:rPr lang="ru-RU" sz="3600" dirty="0" smtClean="0"/>
              <a:t>едоступность обучения в новом формате для учащихся из бедных семей: </a:t>
            </a:r>
            <a:r>
              <a:rPr lang="ru-RU" sz="3600" dirty="0">
                <a:solidFill>
                  <a:schemeClr val="tx2">
                    <a:lumMod val="50000"/>
                  </a:schemeClr>
                </a:solidFill>
              </a:rPr>
              <a:t>«</a:t>
            </a:r>
            <a:r>
              <a:rPr lang="ru-RU" sz="3600" b="1" dirty="0">
                <a:solidFill>
                  <a:schemeClr val="tx2">
                    <a:lumMod val="50000"/>
                  </a:schemeClr>
                </a:solidFill>
              </a:rPr>
              <a:t>700 тыс.</a:t>
            </a:r>
            <a:r>
              <a:rPr lang="ru-RU" sz="3600" dirty="0">
                <a:solidFill>
                  <a:schemeClr val="tx2">
                    <a:lumMod val="50000"/>
                  </a:schemeClr>
                </a:solidFill>
              </a:rPr>
              <a:t> </a:t>
            </a:r>
            <a:r>
              <a:rPr lang="ru-RU" sz="3600" b="1" dirty="0">
                <a:solidFill>
                  <a:schemeClr val="tx2">
                    <a:lumMod val="50000"/>
                  </a:schemeClr>
                </a:solidFill>
              </a:rPr>
              <a:t>детей фактически не имеют возможности участвовать в дистанционном образовании» – Министерство просвещения РФ</a:t>
            </a:r>
            <a:endParaRPr lang="ru-RU" sz="3600" b="1" dirty="0" smtClean="0"/>
          </a:p>
          <a:p>
            <a:pPr algn="l"/>
            <a:endParaRPr lang="ru-RU" sz="3600" dirty="0"/>
          </a:p>
          <a:p>
            <a:pPr algn="just"/>
            <a:r>
              <a:rPr lang="ru-RU" sz="3600" b="1" dirty="0" smtClean="0"/>
              <a:t>В </a:t>
            </a:r>
            <a:r>
              <a:rPr lang="ru-RU" sz="3600" b="1" dirty="0"/>
              <a:t>наилучшем положении оказались те субъекты </a:t>
            </a:r>
            <a:r>
              <a:rPr lang="ru-RU" sz="3600" b="1" dirty="0" smtClean="0"/>
              <a:t>РФ, </a:t>
            </a:r>
            <a:r>
              <a:rPr lang="ru-RU" sz="3600" b="1" dirty="0"/>
              <a:t>которые задолго ДО возникновения кризиса </a:t>
            </a:r>
            <a:r>
              <a:rPr lang="ru-RU" sz="3600" b="1" dirty="0" smtClean="0"/>
              <a:t>начали внедрять </a:t>
            </a:r>
            <a:r>
              <a:rPr lang="ru-RU" sz="3600" b="1" dirty="0"/>
              <a:t>организационные и технологические решения для использования электронного обучения и дистанционных образовательных </a:t>
            </a:r>
            <a:r>
              <a:rPr lang="ru-RU" sz="3600" b="1" dirty="0" smtClean="0"/>
              <a:t>технологий </a:t>
            </a:r>
            <a:endParaRPr lang="ru-RU" sz="3600" b="1" dirty="0"/>
          </a:p>
          <a:p>
            <a:pPr algn="l"/>
            <a:endParaRPr lang="ru-RU" sz="3600" dirty="0"/>
          </a:p>
        </p:txBody>
      </p:sp>
    </p:spTree>
    <p:extLst>
      <p:ext uri="{BB962C8B-B14F-4D97-AF65-F5344CB8AC3E}">
        <p14:creationId xmlns:p14="http://schemas.microsoft.com/office/powerpoint/2010/main" val="2087893052"/>
      </p:ext>
    </p:extLst>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Линия"/>
          <p:cNvSpPr/>
          <p:nvPr/>
        </p:nvSpPr>
        <p:spPr>
          <a:xfrm>
            <a:off x="1201065" y="2214562"/>
            <a:ext cx="21506373" cy="1"/>
          </a:xfrm>
          <a:prstGeom prst="line">
            <a:avLst/>
          </a:prstGeom>
          <a:ln w="12700">
            <a:solidFill>
              <a:srgbClr val="253957"/>
            </a:solidFill>
            <a:miter lim="400000"/>
          </a:ln>
        </p:spPr>
        <p:txBody>
          <a:bodyPr lIns="71437" tIns="71437" rIns="71437" bIns="71437" anchor="ctr"/>
          <a:lstStyle/>
          <a:p>
            <a:pPr>
              <a:defRPr sz="3200"/>
            </a:pPr>
            <a:endParaRPr/>
          </a:p>
        </p:txBody>
      </p:sp>
      <p:sp>
        <p:nvSpPr>
          <p:cNvPr id="60" name="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p:cNvSpPr txBox="1"/>
          <p:nvPr/>
        </p:nvSpPr>
        <p:spPr>
          <a:xfrm>
            <a:off x="958752" y="2934413"/>
            <a:ext cx="21563318" cy="1016711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lstStyle/>
          <a:p>
            <a:pPr marL="914400" indent="-914400" algn="l">
              <a:buFont typeface="+mj-lt"/>
              <a:buAutoNum type="arabicPeriod"/>
              <a:defRPr sz="2800">
                <a:solidFill>
                  <a:srgbClr val="253957"/>
                </a:solidFill>
                <a:latin typeface="+mn-lt"/>
                <a:ea typeface="+mn-ea"/>
                <a:cs typeface="+mn-cs"/>
                <a:sym typeface="Arial Narrow"/>
              </a:defRPr>
            </a:pPr>
            <a:endParaRPr lang="ru-RU" sz="4800" b="1" dirty="0">
              <a:solidFill>
                <a:srgbClr val="001848"/>
              </a:solidFill>
              <a:latin typeface="+mn-lt"/>
              <a:sym typeface="Arial Narrow"/>
            </a:endParaRPr>
          </a:p>
          <a:p>
            <a:pPr marL="457200" indent="-457200" algn="l">
              <a:buFont typeface="+mj-lt"/>
              <a:buAutoNum type="arabicPeriod"/>
              <a:defRPr sz="2800">
                <a:solidFill>
                  <a:srgbClr val="253957"/>
                </a:solidFill>
                <a:latin typeface="+mn-lt"/>
                <a:ea typeface="+mn-ea"/>
                <a:cs typeface="+mn-cs"/>
                <a:sym typeface="Arial Narrow"/>
              </a:defRPr>
            </a:pPr>
            <a:endParaRPr lang="en" sz="2400" dirty="0">
              <a:solidFill>
                <a:srgbClr val="001848"/>
              </a:solidFill>
              <a:latin typeface="+mn-lt"/>
            </a:endParaRPr>
          </a:p>
        </p:txBody>
      </p:sp>
      <p:pic>
        <p:nvPicPr>
          <p:cNvPr id="63" name="Изображение" descr="Изображение"/>
          <p:cNvPicPr>
            <a:picLocks noChangeAspect="1"/>
          </p:cNvPicPr>
          <p:nvPr/>
        </p:nvPicPr>
        <p:blipFill>
          <a:blip r:embed="rId3"/>
          <a:stretch>
            <a:fillRect/>
          </a:stretch>
        </p:blipFill>
        <p:spPr>
          <a:xfrm>
            <a:off x="1226606" y="586180"/>
            <a:ext cx="1199579" cy="1199579"/>
          </a:xfrm>
          <a:prstGeom prst="rect">
            <a:avLst/>
          </a:prstGeom>
          <a:ln w="12700">
            <a:miter lim="400000"/>
          </a:ln>
        </p:spPr>
      </p:pic>
      <p:sp>
        <p:nvSpPr>
          <p:cNvPr id="7" name="Очень крутой заголовок…">
            <a:extLst>
              <a:ext uri="{FF2B5EF4-FFF2-40B4-BE49-F238E27FC236}">
                <a16:creationId xmlns="" xmlns:a16="http://schemas.microsoft.com/office/drawing/2014/main" id="{37A6D9AA-43E4-AD4E-A596-7BF84ED34F9A}"/>
              </a:ext>
            </a:extLst>
          </p:cNvPr>
          <p:cNvSpPr txBox="1"/>
          <p:nvPr/>
        </p:nvSpPr>
        <p:spPr>
          <a:xfrm>
            <a:off x="1890801" y="644682"/>
            <a:ext cx="21489608" cy="115661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lstStyle/>
          <a:p>
            <a:pPr>
              <a:defRPr sz="7000" b="1" cap="all">
                <a:solidFill>
                  <a:srgbClr val="253957"/>
                </a:solidFill>
                <a:latin typeface="+mn-lt"/>
                <a:ea typeface="+mn-ea"/>
                <a:cs typeface="+mn-cs"/>
                <a:sym typeface="Arial Narrow"/>
              </a:defRPr>
            </a:pPr>
            <a:r>
              <a:rPr lang="ru-RU" sz="4400" b="1" dirty="0" smtClean="0"/>
              <a:t> переход организаций </a:t>
            </a:r>
            <a:r>
              <a:rPr lang="ru-RU" sz="4400" b="1" dirty="0" err="1" smtClean="0"/>
              <a:t>спо</a:t>
            </a:r>
            <a:r>
              <a:rPr lang="ru-RU" sz="4400" b="1" dirty="0" smtClean="0"/>
              <a:t> на дистанционное обучение: </a:t>
            </a:r>
            <a:r>
              <a:rPr lang="ru-RU" sz="4400" b="1" dirty="0" smtClean="0"/>
              <a:t>особенности</a:t>
            </a:r>
            <a:endParaRPr sz="4400" b="1" dirty="0"/>
          </a:p>
        </p:txBody>
      </p:sp>
      <p:sp>
        <p:nvSpPr>
          <p:cNvPr id="8" name="Овал 7">
            <a:extLst>
              <a:ext uri="{FF2B5EF4-FFF2-40B4-BE49-F238E27FC236}">
                <a16:creationId xmlns="" xmlns:a16="http://schemas.microsoft.com/office/drawing/2014/main" id="{DC66537A-BE14-0642-9EAD-6571509084A4}"/>
              </a:ext>
            </a:extLst>
          </p:cNvPr>
          <p:cNvSpPr/>
          <p:nvPr/>
        </p:nvSpPr>
        <p:spPr>
          <a:xfrm>
            <a:off x="23065208" y="12428831"/>
            <a:ext cx="1044793" cy="981896"/>
          </a:xfrm>
          <a:prstGeom prst="ellipse">
            <a:avLst/>
          </a:prstGeom>
          <a:solidFill>
            <a:srgbClr val="001848"/>
          </a:solidFill>
          <a:ln w="12700" cap="flat">
            <a:noFill/>
            <a:miter lim="400000"/>
          </a:ln>
          <a:effectLst>
            <a:outerShdw blurRad="50800" dist="25400" dir="5400000" rotWithShape="0">
              <a:srgbClr val="000000">
                <a:alpha val="50000"/>
              </a:srgbClr>
            </a:outerShdw>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71437" tIns="71437" rIns="71437" bIns="71437" numCol="1" spcCol="38100" rtlCol="0" anchor="ctr">
            <a:spAutoFit/>
          </a:bodyPr>
          <a:lstStyle/>
          <a:p>
            <a:pPr marL="0" marR="0" indent="0" algn="ctr" defTabSz="821531" rtl="0" fontAlgn="auto" latinLnBrk="0" hangingPunct="0">
              <a:lnSpc>
                <a:spcPct val="100000"/>
              </a:lnSpc>
              <a:spcBef>
                <a:spcPts val="0"/>
              </a:spcBef>
              <a:spcAft>
                <a:spcPts val="0"/>
              </a:spcAft>
              <a:buClrTx/>
              <a:buSzTx/>
              <a:buFontTx/>
              <a:buNone/>
              <a:tabLst/>
            </a:pPr>
            <a:r>
              <a:rPr lang="ru-RU" sz="3600" dirty="0">
                <a:solidFill>
                  <a:srgbClr val="FFFFFF"/>
                </a:solidFill>
              </a:rPr>
              <a:t>2</a:t>
            </a:r>
            <a:endParaRPr kumimoji="0" lang="ru-RU" sz="3600" b="0" i="0" u="none" strike="noStrike" cap="none" spc="0" normalizeH="0" baseline="0" dirty="0">
              <a:ln>
                <a:noFill/>
              </a:ln>
              <a:solidFill>
                <a:srgbClr val="FFFFFF"/>
              </a:solidFill>
              <a:effectLst/>
              <a:uFillTx/>
              <a:latin typeface="+mj-lt"/>
              <a:ea typeface="+mj-ea"/>
              <a:cs typeface="+mj-cs"/>
              <a:sym typeface="Helvetica Light"/>
            </a:endParaRPr>
          </a:p>
        </p:txBody>
      </p:sp>
      <p:sp>
        <p:nvSpPr>
          <p:cNvPr id="3" name="TextBox 2"/>
          <p:cNvSpPr txBox="1"/>
          <p:nvPr/>
        </p:nvSpPr>
        <p:spPr>
          <a:xfrm>
            <a:off x="1890801" y="2303943"/>
            <a:ext cx="20094287" cy="1011623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71437" tIns="71437" rIns="71437" bIns="71437" numCol="1" spcCol="38100" rtlCol="0" anchor="ctr">
            <a:spAutoFit/>
          </a:bodyPr>
          <a:lstStyle/>
          <a:p>
            <a:pPr marL="36000" lvl="1" algn="just"/>
            <a:r>
              <a:rPr lang="ru-RU" sz="3600" dirty="0"/>
              <a:t>•	</a:t>
            </a:r>
            <a:r>
              <a:rPr lang="ru-RU" sz="3600" dirty="0" smtClean="0"/>
              <a:t>Платформенные решения, специально ориентированные для целей системы СПО, являются скорее исключением, чем правилом</a:t>
            </a:r>
          </a:p>
          <a:p>
            <a:pPr marL="36000" algn="just"/>
            <a:r>
              <a:rPr lang="ru-RU" sz="3600" dirty="0" smtClean="0"/>
              <a:t>10 регионов, в их числе Московская область, Республика </a:t>
            </a:r>
            <a:r>
              <a:rPr lang="ru-RU" sz="3600" dirty="0" smtClean="0"/>
              <a:t>Т</a:t>
            </a:r>
            <a:r>
              <a:rPr lang="ru-RU" sz="3600" dirty="0" smtClean="0"/>
              <a:t>атарстан, Саха-Якутия</a:t>
            </a:r>
          </a:p>
          <a:p>
            <a:pPr marL="36000" algn="just"/>
            <a:endParaRPr lang="ru-RU" sz="3600" dirty="0"/>
          </a:p>
          <a:p>
            <a:pPr marL="36000" algn="just"/>
            <a:r>
              <a:rPr lang="ru-RU" sz="3600" dirty="0" smtClean="0"/>
              <a:t>• Организация </a:t>
            </a:r>
            <a:r>
              <a:rPr lang="ru-RU" sz="3600" b="1" dirty="0" smtClean="0"/>
              <a:t>практической подготовки </a:t>
            </a:r>
            <a:r>
              <a:rPr lang="ru-RU" sz="3600" dirty="0" smtClean="0"/>
              <a:t>студентов СПО в новых условиях и перевод ее в </a:t>
            </a:r>
            <a:r>
              <a:rPr lang="ru-RU" sz="3600" dirty="0" err="1" smtClean="0"/>
              <a:t>дистантный</a:t>
            </a:r>
            <a:r>
              <a:rPr lang="ru-RU" sz="3600" dirty="0" smtClean="0"/>
              <a:t> формат затруднена, а в ряде случаев невозможна + высокие дополнительные ресурсные требования</a:t>
            </a:r>
          </a:p>
          <a:p>
            <a:pPr marL="36000" algn="just"/>
            <a:endParaRPr lang="ru-RU" sz="3600" dirty="0" smtClean="0"/>
          </a:p>
          <a:p>
            <a:pPr marL="36000" indent="-571500" algn="just">
              <a:buFont typeface="Arial" panose="020B0604020202020204" pitchFamily="34" charset="0"/>
              <a:buChar char="•"/>
            </a:pPr>
            <a:r>
              <a:rPr lang="ru-RU" sz="3600" dirty="0" smtClean="0"/>
              <a:t>Низкое предложение на образовательном рынке: в РФ </a:t>
            </a:r>
            <a:r>
              <a:rPr lang="ru-RU" sz="3600" dirty="0"/>
              <a:t>действуют только 2-3 крупных провайдера, </a:t>
            </a:r>
            <a:r>
              <a:rPr lang="ru-RU" sz="3600" dirty="0" smtClean="0"/>
              <a:t>предлагающих </a:t>
            </a:r>
            <a:r>
              <a:rPr lang="ru-RU" sz="3600" dirty="0"/>
              <a:t>образовательный контент для организаций среднего профессионального </a:t>
            </a:r>
            <a:r>
              <a:rPr lang="ru-RU" sz="3600" dirty="0" smtClean="0"/>
              <a:t>образования</a:t>
            </a:r>
          </a:p>
          <a:p>
            <a:pPr marL="36000" indent="-571500" algn="just">
              <a:buFont typeface="Arial" panose="020B0604020202020204" pitchFamily="34" charset="0"/>
              <a:buChar char="•"/>
            </a:pPr>
            <a:endParaRPr lang="ru-RU" sz="3600" dirty="0" smtClean="0"/>
          </a:p>
          <a:p>
            <a:pPr marL="36000" algn="l"/>
            <a:r>
              <a:rPr lang="ru-RU" sz="3600" dirty="0" smtClean="0"/>
              <a:t>•</a:t>
            </a:r>
            <a:r>
              <a:rPr lang="ru-RU" sz="3600" dirty="0" smtClean="0"/>
              <a:t>  хроническая нехватка </a:t>
            </a:r>
            <a:r>
              <a:rPr lang="ru-RU" sz="3600" dirty="0"/>
              <a:t>ресурсов </a:t>
            </a:r>
            <a:r>
              <a:rPr lang="ru-RU" sz="3600" dirty="0" smtClean="0"/>
              <a:t>для развития «цифрового сегмента» системы СПО. </a:t>
            </a:r>
          </a:p>
          <a:p>
            <a:pPr marL="36000" algn="just"/>
            <a:r>
              <a:rPr lang="ru-RU" sz="3600" dirty="0" smtClean="0"/>
              <a:t>Все </a:t>
            </a:r>
            <a:r>
              <a:rPr lang="ru-RU" sz="3600" dirty="0"/>
              <a:t>проекты в области </a:t>
            </a:r>
            <a:r>
              <a:rPr lang="ru-RU" sz="3600" dirty="0" err="1"/>
              <a:t>цифровизации</a:t>
            </a:r>
            <a:r>
              <a:rPr lang="ru-RU" sz="3600" dirty="0"/>
              <a:t> образования, реализуемые на федеральном уровне (в </a:t>
            </a:r>
            <a:r>
              <a:rPr lang="ru-RU" sz="3600" dirty="0" err="1"/>
              <a:t>т.ч</a:t>
            </a:r>
            <a:r>
              <a:rPr lang="ru-RU" sz="3600" dirty="0"/>
              <a:t>. «Кадры для цифровой экономики»), ориентированы исключительно на уровни школьного и высшего образования</a:t>
            </a:r>
            <a:endParaRPr lang="ru-RU" sz="3600" b="1" dirty="0" smtClean="0"/>
          </a:p>
          <a:p>
            <a:pPr algn="l"/>
            <a:endParaRPr lang="ru-RU" sz="3600" dirty="0"/>
          </a:p>
          <a:p>
            <a:pPr algn="l"/>
            <a:endParaRPr lang="ru-RU" sz="3600" dirty="0"/>
          </a:p>
        </p:txBody>
      </p:sp>
    </p:spTree>
    <p:extLst>
      <p:ext uri="{BB962C8B-B14F-4D97-AF65-F5344CB8AC3E}">
        <p14:creationId xmlns:p14="http://schemas.microsoft.com/office/powerpoint/2010/main" val="717879755"/>
      </p:ext>
    </p:extLst>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00F35"/>
        </a:solidFill>
        <a:effectLst/>
      </p:bgPr>
    </p:bg>
    <p:spTree>
      <p:nvGrpSpPr>
        <p:cNvPr id="1" name=""/>
        <p:cNvGrpSpPr/>
        <p:nvPr/>
      </p:nvGrpSpPr>
      <p:grpSpPr>
        <a:xfrm>
          <a:off x="0" y="0"/>
          <a:ext cx="0" cy="0"/>
          <a:chOff x="0" y="0"/>
          <a:chExt cx="0" cy="0"/>
        </a:xfrm>
      </p:grpSpPr>
      <p:sp>
        <p:nvSpPr>
          <p:cNvPr id="100" name="Адрес: ТехтТехтТехтТехтТехтТехтТехтТехтТехтТехтТехтТехтТехт"/>
          <p:cNvSpPr txBox="1"/>
          <p:nvPr/>
        </p:nvSpPr>
        <p:spPr>
          <a:xfrm>
            <a:off x="11368362" y="11494669"/>
            <a:ext cx="10400701" cy="5136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71437" tIns="71437" rIns="71437" bIns="71437" anchor="ctr">
            <a:spAutoFit/>
          </a:bodyPr>
          <a:lstStyle>
            <a:lvl1pPr algn="r" defTabSz="642937">
              <a:defRPr sz="2400">
                <a:solidFill>
                  <a:srgbClr val="FFFFFF"/>
                </a:solidFill>
                <a:latin typeface="+mn-lt"/>
                <a:ea typeface="+mn-ea"/>
                <a:cs typeface="+mn-cs"/>
                <a:sym typeface="Arial Narrow"/>
              </a:defRPr>
            </a:lvl1pPr>
          </a:lstStyle>
          <a:p>
            <a:r>
              <a:rPr dirty="0" err="1">
                <a:solidFill>
                  <a:schemeClr val="bg1">
                    <a:lumMod val="85000"/>
                  </a:schemeClr>
                </a:solidFill>
              </a:rPr>
              <a:t>Адрес</a:t>
            </a:r>
            <a:r>
              <a:rPr dirty="0">
                <a:solidFill>
                  <a:schemeClr val="bg1">
                    <a:lumMod val="85000"/>
                  </a:schemeClr>
                </a:solidFill>
              </a:rPr>
              <a:t>: </a:t>
            </a:r>
            <a:r>
              <a:rPr lang="ru-RU" dirty="0">
                <a:solidFill>
                  <a:schemeClr val="bg1">
                    <a:lumMod val="85000"/>
                  </a:schemeClr>
                </a:solidFill>
              </a:rPr>
              <a:t>Москва, Потаповский переулок, д. 16, стр. 10, Институт образования НИУ ВШЭ</a:t>
            </a:r>
            <a:endParaRPr dirty="0">
              <a:solidFill>
                <a:schemeClr val="bg1">
                  <a:lumMod val="85000"/>
                </a:schemeClr>
              </a:solidFill>
            </a:endParaRPr>
          </a:p>
        </p:txBody>
      </p:sp>
      <p:sp>
        <p:nvSpPr>
          <p:cNvPr id="101" name="www.text"/>
          <p:cNvSpPr txBox="1"/>
          <p:nvPr/>
        </p:nvSpPr>
        <p:spPr>
          <a:xfrm>
            <a:off x="11497257" y="12017828"/>
            <a:ext cx="2292668" cy="5136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71437" tIns="71437" rIns="71437" bIns="71437" anchor="ctr">
            <a:spAutoFit/>
          </a:bodyPr>
          <a:lstStyle>
            <a:lvl1pPr algn="l" defTabSz="642937">
              <a:defRPr sz="2400">
                <a:solidFill>
                  <a:srgbClr val="FFFFFF"/>
                </a:solidFill>
                <a:latin typeface="+mn-lt"/>
                <a:ea typeface="+mn-ea"/>
                <a:cs typeface="+mn-cs"/>
                <a:sym typeface="Arial Narrow"/>
              </a:defRPr>
            </a:lvl1pPr>
          </a:lstStyle>
          <a:p>
            <a:r>
              <a:rPr dirty="0" err="1">
                <a:solidFill>
                  <a:schemeClr val="bg1">
                    <a:lumMod val="85000"/>
                  </a:schemeClr>
                </a:solidFill>
              </a:rPr>
              <a:t>www.</a:t>
            </a:r>
            <a:r>
              <a:rPr lang="en-US" dirty="0" err="1">
                <a:solidFill>
                  <a:schemeClr val="bg1">
                    <a:lumMod val="85000"/>
                  </a:schemeClr>
                </a:solidFill>
              </a:rPr>
              <a:t>ioe.hse.ru</a:t>
            </a:r>
            <a:endParaRPr dirty="0">
              <a:solidFill>
                <a:schemeClr val="bg1">
                  <a:lumMod val="85000"/>
                </a:schemeClr>
              </a:solidFill>
            </a:endParaRPr>
          </a:p>
        </p:txBody>
      </p:sp>
      <p:pic>
        <p:nvPicPr>
          <p:cNvPr id="103" name="Изображение" descr="Изображение"/>
          <p:cNvPicPr>
            <a:picLocks noChangeAspect="1"/>
          </p:cNvPicPr>
          <p:nvPr/>
        </p:nvPicPr>
        <p:blipFill>
          <a:blip r:embed="rId2"/>
          <a:stretch>
            <a:fillRect/>
          </a:stretch>
        </p:blipFill>
        <p:spPr>
          <a:xfrm>
            <a:off x="10594075" y="4920064"/>
            <a:ext cx="3195850" cy="3090059"/>
          </a:xfrm>
          <a:prstGeom prst="rect">
            <a:avLst/>
          </a:prstGeom>
          <a:ln w="12700">
            <a:miter lim="400000"/>
          </a:ln>
        </p:spPr>
      </p:pic>
      <p:sp>
        <p:nvSpPr>
          <p:cNvPr id="2" name="Номер слайда 1">
            <a:extLst>
              <a:ext uri="{FF2B5EF4-FFF2-40B4-BE49-F238E27FC236}">
                <a16:creationId xmlns="" xmlns:a16="http://schemas.microsoft.com/office/drawing/2014/main" id="{A65A2EFA-D586-D845-9237-119EF0BE58DE}"/>
              </a:ext>
            </a:extLst>
          </p:cNvPr>
          <p:cNvSpPr>
            <a:spLocks noGrp="1"/>
          </p:cNvSpPr>
          <p:nvPr>
            <p:ph type="sldNum" sz="quarter" idx="2"/>
          </p:nvPr>
        </p:nvSpPr>
        <p:spPr/>
        <p:txBody>
          <a:bodyPr/>
          <a:lstStyle/>
          <a:p>
            <a:fld id="{86CB4B4D-7CA3-9044-876B-883B54F8677D}" type="slidenum">
              <a:rPr lang="ru-RU" smtClean="0"/>
              <a:t>5</a:t>
            </a:fld>
            <a:endParaRPr lang="ru-RU"/>
          </a:p>
        </p:txBody>
      </p:sp>
    </p:spTree>
    <p:extLst>
      <p:ext uri="{BB962C8B-B14F-4D97-AF65-F5344CB8AC3E}">
        <p14:creationId xmlns:p14="http://schemas.microsoft.com/office/powerpoint/2010/main" val="3412438873"/>
      </p:ext>
    </p:extLst>
  </p:cSld>
  <p:clrMapOvr>
    <a:masterClrMapping/>
  </p:clrMapOvr>
  <p:transition spd="med"/>
</p:sld>
</file>

<file path=ppt/theme/_rels/theme1.xml.rels><?xml version="1.0" encoding="UTF-8" standalone="yes"?>
<Relationships xmlns="http://schemas.openxmlformats.org/package/2006/relationships"><Relationship Id="rId1" Type="http://schemas.openxmlformats.org/officeDocument/2006/relationships/image" Target="../media/image1.png"/></Relationships>
</file>

<file path=ppt/theme/_rels/theme2.xml.rels><?xml version="1.0" encoding="UTF-8" standalone="yes"?>
<Relationships xmlns="http://schemas.openxmlformats.org/package/2006/relationships"><Relationship Id="rId1" Type="http://schemas.openxmlformats.org/officeDocument/2006/relationships/image" Target="../media/image1.png"/></Relationships>
</file>

<file path=ppt/theme/theme1.xml><?xml version="1.0" encoding="utf-8"?>
<a:theme xmlns:a="http://schemas.openxmlformats.org/drawingml/2006/main"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Helvetica Light"/>
        <a:ea typeface="Helvetica Light"/>
        <a:cs typeface="Helvetica Light"/>
      </a:majorFont>
      <a:minorFont>
        <a:latin typeface="Arial Narrow"/>
        <a:ea typeface="Arial Narrow"/>
        <a:cs typeface="Arial Narrow"/>
      </a:minorFont>
    </a:fontScheme>
    <a:fmtScheme name="White">
      <a:fillStyleLst>
        <a:solidFill>
          <a:srgbClr val="FFFFFF"/>
        </a:solidFill>
        <a:solidFill>
          <a:srgbClr val="FFFFFF"/>
        </a:solidFill>
        <a:solidFill>
          <a:srgbClr val="FFFFFF"/>
        </a:solidFill>
      </a:fillStyleLst>
      <a:lnStyleLst>
        <a:ln>
          <a:solidFill>
            <a:srgbClr val="000000"/>
          </a:solidFill>
        </a:ln>
        <a:ln>
          <a:solidFill>
            <a:srgbClr val="000000"/>
          </a:solidFill>
        </a:ln>
        <a:ln>
          <a:solidFill>
            <a:srgbClr val="000000"/>
          </a:solidFill>
        </a:ln>
      </a:lnStyleLst>
      <a:effectStyleLst>
        <a:effectStyle>
          <a:effectLst>
            <a:outerShdw blurRad="50800" dist="25400" dir="5400000" rotWithShape="0">
              <a:srgbClr val="000000">
                <a:alpha val="50000"/>
              </a:srgbClr>
            </a:outerShdw>
          </a:effectLst>
        </a:effectStyle>
        <a:effectStyle>
          <a:effectLst>
            <a:outerShdw blurRad="63500" dist="12700" rotWithShape="0">
              <a:srgbClr val="000000">
                <a:alpha val="50000"/>
              </a:srgbClr>
            </a:outerShdw>
          </a:effectLst>
        </a:effectStyle>
        <a:effectStyle>
          <a:effectLst>
            <a:outerShdw blurRad="50800" dist="25400" dir="5400000" rotWithShape="0">
              <a:srgbClr val="000000">
                <a:alpha val="50000"/>
              </a:srgbClr>
            </a:outerShdw>
          </a:effectLst>
        </a:effectStyle>
      </a:effectStyleLst>
      <a:bgFillStyleLst>
        <a:solidFill>
          <a:srgbClr val="FFFFFF"/>
        </a:solidFill>
        <a:solidFill>
          <a:srgbClr val="FFFFFF"/>
        </a:solidFill>
        <a:solidFill>
          <a:srgbClr val="FFFFFF"/>
        </a:solidFill>
      </a:bgFillStyleLst>
    </a:fmtScheme>
  </a:themeElements>
  <a:objectDefaults>
    <a:spDef>
      <a:spPr>
        <a:blipFill rotWithShape="1">
          <a:blip xmlns:r="http://schemas.openxmlformats.org/officeDocument/2006/relationships" r:embed="rId1"/>
          <a:srcRect/>
          <a:tile tx="0" ty="0" sx="100000" sy="100000" flip="none" algn="tl"/>
        </a:blipFill>
        <a:ln w="12700" cap="flat">
          <a:noFill/>
          <a:miter lim="400000"/>
        </a:ln>
        <a:effectLst>
          <a:outerShdw blurRad="50800" dist="25400" dir="5400000" rotWithShape="0">
            <a:srgbClr val="000000">
              <a:alpha val="50000"/>
            </a:srgbClr>
          </a:outerShdw>
        </a:effectLst>
        <a:sp3d/>
      </a:spPr>
      <a:bodyPr rot="0" spcFirstLastPara="1" vertOverflow="overflow" horzOverflow="overflow" vert="horz" wrap="square" lIns="71437" tIns="71437" rIns="71437" bIns="71437" numCol="1" spcCol="38100" rtlCol="0" anchor="ctr">
        <a:spAutoFit/>
      </a:bodyPr>
      <a:lstStyle>
        <a:defPPr marL="0" marR="0" indent="0" algn="ctr" defTabSz="821531"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j-lt"/>
            <a:ea typeface="+mj-ea"/>
            <a:cs typeface="+mj-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71437" tIns="71437" rIns="71437" bIns="71437" numCol="1" spcCol="38100" rtlCol="0" anchor="ctr">
        <a:spAutoFit/>
      </a:bodyPr>
      <a:lstStyle>
        <a:defPPr marL="0" marR="0" indent="0" algn="ctr" defTabSz="821531"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j-lt"/>
            <a:ea typeface="+mj-ea"/>
            <a:cs typeface="+mj-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Helvetica Light"/>
        <a:ea typeface="Helvetica Light"/>
        <a:cs typeface="Helvetica Light"/>
      </a:majorFont>
      <a:minorFont>
        <a:latin typeface="Arial Narrow"/>
        <a:ea typeface="Arial Narrow"/>
        <a:cs typeface="Arial Narrow"/>
      </a:minorFont>
    </a:fontScheme>
    <a:fmtScheme name="White">
      <a:fillStyleLst>
        <a:solidFill>
          <a:srgbClr val="FFFFFF"/>
        </a:solidFill>
        <a:solidFill>
          <a:srgbClr val="FFFFFF"/>
        </a:solidFill>
        <a:solidFill>
          <a:srgbClr val="FFFFFF"/>
        </a:solidFill>
      </a:fillStyleLst>
      <a:lnStyleLst>
        <a:ln>
          <a:solidFill>
            <a:srgbClr val="000000"/>
          </a:solidFill>
        </a:ln>
        <a:ln>
          <a:solidFill>
            <a:srgbClr val="000000"/>
          </a:solidFill>
        </a:ln>
        <a:ln>
          <a:solidFill>
            <a:srgbClr val="000000"/>
          </a:solidFill>
        </a:ln>
      </a:lnStyleLst>
      <a:effectStyleLst>
        <a:effectStyle>
          <a:effectLst>
            <a:outerShdw blurRad="50800" dist="25400" dir="5400000" rotWithShape="0">
              <a:srgbClr val="000000">
                <a:alpha val="50000"/>
              </a:srgbClr>
            </a:outerShdw>
          </a:effectLst>
        </a:effectStyle>
        <a:effectStyle>
          <a:effectLst>
            <a:outerShdw blurRad="63500" dist="12700" rotWithShape="0">
              <a:srgbClr val="000000">
                <a:alpha val="50000"/>
              </a:srgbClr>
            </a:outerShdw>
          </a:effectLst>
        </a:effectStyle>
        <a:effectStyle>
          <a:effectLst>
            <a:outerShdw blurRad="50800" dist="25400" dir="5400000" rotWithShape="0">
              <a:srgbClr val="000000">
                <a:alpha val="50000"/>
              </a:srgbClr>
            </a:outerShdw>
          </a:effectLst>
        </a:effectStyle>
      </a:effectStyleLst>
      <a:bgFillStyleLst>
        <a:solidFill>
          <a:srgbClr val="FFFFFF"/>
        </a:solidFill>
        <a:solidFill>
          <a:srgbClr val="FFFFFF"/>
        </a:solidFill>
        <a:solidFill>
          <a:srgbClr val="FFFFFF"/>
        </a:solidFill>
      </a:bgFillStyleLst>
    </a:fmtScheme>
  </a:themeElements>
  <a:objectDefaults>
    <a:spDef>
      <a:spPr>
        <a:blipFill rotWithShape="1">
          <a:blip xmlns:r="http://schemas.openxmlformats.org/officeDocument/2006/relationships" r:embed="rId1"/>
          <a:srcRect/>
          <a:tile tx="0" ty="0" sx="100000" sy="100000" flip="none" algn="tl"/>
        </a:blipFill>
        <a:ln w="12700" cap="flat">
          <a:noFill/>
          <a:miter lim="400000"/>
        </a:ln>
        <a:effectLst>
          <a:outerShdw blurRad="50800" dist="25400" dir="5400000" rotWithShape="0">
            <a:srgbClr val="000000">
              <a:alpha val="50000"/>
            </a:srgbClr>
          </a:outerShdw>
        </a:effectLst>
        <a:sp3d/>
      </a:spPr>
      <a:bodyPr rot="0" spcFirstLastPara="1" vertOverflow="overflow" horzOverflow="overflow" vert="horz" wrap="square" lIns="71437" tIns="71437" rIns="71437" bIns="71437" numCol="1" spcCol="38100" rtlCol="0" anchor="ctr">
        <a:spAutoFit/>
      </a:bodyPr>
      <a:lstStyle>
        <a:defPPr marL="0" marR="0" indent="0" algn="ctr" defTabSz="821531"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j-lt"/>
            <a:ea typeface="+mj-ea"/>
            <a:cs typeface="+mj-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71437" tIns="71437" rIns="71437" bIns="71437" numCol="1" spcCol="38100" rtlCol="0" anchor="ctr">
        <a:spAutoFit/>
      </a:bodyPr>
      <a:lstStyle>
        <a:defPPr marL="0" marR="0" indent="0" algn="ctr" defTabSz="821531"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j-lt"/>
            <a:ea typeface="+mj-ea"/>
            <a:cs typeface="+mj-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25527</TotalTime>
  <Words>179</Words>
  <Application>Microsoft Office PowerPoint</Application>
  <PresentationFormat>Произвольный</PresentationFormat>
  <Paragraphs>37</Paragraphs>
  <Slides>5</Slides>
  <Notes>4</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5</vt:i4>
      </vt:variant>
    </vt:vector>
  </HeadingPairs>
  <TitlesOfParts>
    <vt:vector size="11" baseType="lpstr">
      <vt:lpstr>Arial</vt:lpstr>
      <vt:lpstr>Arial Narrow</vt:lpstr>
      <vt:lpstr>Helvetica</vt:lpstr>
      <vt:lpstr>Helvetica Light</vt:lpstr>
      <vt:lpstr>Helvetica Neue</vt:lpstr>
      <vt:lpstr>White</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cp:lastModifiedBy>Федор Дудырев</cp:lastModifiedBy>
  <cp:revision>1187</cp:revision>
  <dcterms:modified xsi:type="dcterms:W3CDTF">2020-06-16T11:41:53Z</dcterms:modified>
</cp:coreProperties>
</file>