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33" r:id="rId2"/>
  </p:sldMasterIdLst>
  <p:notesMasterIdLst>
    <p:notesMasterId r:id="rId11"/>
  </p:notesMasterIdLst>
  <p:sldIdLst>
    <p:sldId id="262" r:id="rId3"/>
    <p:sldId id="286" r:id="rId4"/>
    <p:sldId id="287" r:id="rId5"/>
    <p:sldId id="288" r:id="rId6"/>
    <p:sldId id="276" r:id="rId7"/>
    <p:sldId id="289" r:id="rId8"/>
    <p:sldId id="273" r:id="rId9"/>
    <p:sldId id="277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ысин Андрей Викторович" initials="ПАВ" lastIdx="3" clrIdx="0">
    <p:extLst>
      <p:ext uri="{19B8F6BF-5375-455C-9EA6-DF929625EA0E}">
        <p15:presenceInfo xmlns:p15="http://schemas.microsoft.com/office/powerpoint/2012/main" userId="S-1-5-21-2993987193-2131203636-989207273-76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4FF"/>
    <a:srgbClr val="C1C7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3C7EB-AA79-4C4F-8C2E-B13864D51D2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120AE-FF3D-4AE3-A7F2-FBBDBA02A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4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20AE-FF3D-4AE3-A7F2-FBBDBA02A5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1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6DC8-8AC8-4599-8248-A19F3166A640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6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F6BB-1FEF-4E3A-9DBF-63AF7EF8B4B7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7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418-6435-4ECC-82A2-6C752552D197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83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0F90-35A7-45BE-A46D-2BC0763479ED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3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E11CB-7134-4CEF-B922-D3548320D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E4D4C5-0691-4A31-A0F2-BA8776598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48DE7-5034-4D30-B05B-04875892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82C9-FE57-4117-B57B-34897F6033A6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0157D-D7B7-465A-AF39-7D8D8921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3EB44-58BE-44EF-931C-4A9A97E6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16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488D5-6D18-456A-BC71-C67D904F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AEFF0-3880-4EE8-BA8E-FCA8B6D60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AE47D9-79D2-41CD-ADF8-86B3B098F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B48F-8553-4F25-B776-F28DB5ED431C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38233D-049F-49FF-9861-D18BE5B9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51E50-9D1A-487C-9482-7773B192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91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88396-A222-4F4E-BB24-402A60A7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FD4AB-40C1-41E1-A811-45D3B15AC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D12046-C0FA-422D-AA5E-72981D18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86FB-8236-47ED-A042-0D51C952F949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FF89C1-48BF-4A77-B347-241247568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12115-41DE-4B4B-9512-3BDD611D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93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B53C7-C54A-4417-9B60-E8F2CD8C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7B4A6-C395-4A50-B6D7-3AC5DED59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471A2-37E5-45DD-B5AB-C1E37F6DC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3FDDE7-9FCE-4D27-BD1D-93CB7F5C4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4BCF-0D2D-4F57-AF01-4C8A9763BBA7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BDABEB-12ED-47E2-9C52-29155039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9640B4-A5A9-45C2-9F74-04CA4F97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34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AA559-F4CF-40AB-89E7-94BAF498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A62CF1-515C-4D73-87BB-4EAC7CD53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80F6E9-0680-4C63-84AE-2A3EC7A89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D16A44-5E4F-4A0C-BD3A-EBF773CB1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07CE9B-1417-4D64-AEB3-9B98A7E0B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70140B-2400-4684-BAC6-DB21010D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C0F6-2B48-4F74-9B37-27945904E7A0}" type="datetime1">
              <a:rPr lang="en-US" smtClean="0"/>
              <a:t>6/16/2020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D67CAA-F882-4E24-8C0A-35E12C81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D3ACC6-8877-484F-8F46-6F735578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65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C7C09-6EB8-41F4-B86A-2DCC0F38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5CCEFB-6B07-4827-936C-B71D4661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6D94-305F-4369-870D-27D565651FCE}" type="datetime1">
              <a:rPr lang="en-US" smtClean="0"/>
              <a:t>6/16/2020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7C2379-5909-4BB4-9B93-32E4657F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8CD30E-50B2-47CC-AD55-49CF1A6D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7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A98D88-8E81-4F5D-A3C7-C02181FE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FBE7E-3A3C-48F7-AE95-618450824BD1}" type="datetime1">
              <a:rPr lang="en-US" smtClean="0"/>
              <a:t>6/16/2020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6B16D5-2A0F-4547-A867-20B6D7F6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50762-0419-43DF-A513-34983C2E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DB18-869E-4072-96BF-EC150A2E124A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03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F9D6D-3AFC-4249-A9FD-41F50832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EDE45-1493-4971-8560-D57EB312F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67C2AB-6345-4BAF-AE26-5D35BDC61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FA02A-167E-4740-A397-DD7419CA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D068-A777-42FB-AFAE-B58E269B0F7E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C1A547-E9E6-4199-BF87-1818565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1E2D2-3CFC-4F72-9EF1-BC574059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2345B-4FA7-414B-8594-D4B02D44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8431AF-DD16-4E0D-9F9D-3356B87C7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AFCBD3-A1F3-4CDF-9837-F856C7254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A842D9-FFA3-4715-B3B1-5579AC768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40D0-46A7-44BC-815B-1C71B336D1F6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2E175A-81A3-4AA1-83C7-C8093586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0E4101-3DBF-4FC8-947B-92F6B561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82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73A0F-9C48-48AE-AB34-F0E06C1F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4ADE15-EB56-4905-BFBC-16DFFB6A4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E0F35-6666-40E4-98C9-C2E4B9BA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CA2-8729-4315-A32C-CF9F8CC2D40A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68EF27-9BB5-40A9-B82E-2BCC6EDB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D70E9-FE82-4708-8ACB-C9C4A964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66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D3144F-AB3A-4086-B046-E915DA973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D64ECC-EB5F-495A-8C09-6DDF263B3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93103-2099-4DF5-B403-465F95D1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091C-4933-4247-8CBB-D1D41487CD3F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18447-CD4B-4DD2-B924-56813151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714BD5-4CEF-4E3D-90E7-22BEC5A9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1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D580-16D4-4325-80A7-DE7089D93DB0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B7B7-BD05-4EE0-98D0-9FF2C2B82433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8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CE41-79FA-4657-9B8E-A84BFB0FE6A5}" type="datetime1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7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29AD-46A1-42E1-BD00-01628D16117A}" type="datetime1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292-3C4F-4031-85B7-68768D531B81}" type="datetime1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0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F7DA-F44A-4832-925F-2654E0253B63}" type="datetime1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7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316C-3CB2-4EA3-AAFB-12520FB87E33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3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2E252-4905-46B4-80DC-02530C63E878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4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20" r:id="rId4"/>
    <p:sldLayoutId id="2147483721" r:id="rId5"/>
    <p:sldLayoutId id="2147483722" r:id="rId6"/>
    <p:sldLayoutId id="2147483727" r:id="rId7"/>
    <p:sldLayoutId id="2147483723" r:id="rId8"/>
    <p:sldLayoutId id="2147483724" r:id="rId9"/>
    <p:sldLayoutId id="2147483725" r:id="rId10"/>
    <p:sldLayoutId id="2147483726" r:id="rId11"/>
    <p:sldLayoutId id="214748372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D5A0A-23EB-48AB-928D-D5054534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24080B-7099-4A3B-A5DA-9F462217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0E3ACF-699C-48B0-9AF0-6FCAC1A76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D5088-734B-436C-A212-5BD849984EA3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A59FB-4EC0-425A-9677-ADC5F12B1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F530F3-CD37-4955-9210-24C77638F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5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40DCE9-E113-4FA6-88E4-779527E453B1}"/>
              </a:ext>
            </a:extLst>
          </p:cNvPr>
          <p:cNvSpPr txBox="1"/>
          <p:nvPr/>
        </p:nvSpPr>
        <p:spPr>
          <a:xfrm>
            <a:off x="722029" y="4960262"/>
            <a:ext cx="95787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66CC"/>
                </a:solidFill>
                <a:latin typeface="Century Gothic" panose="020B0502020202020204" pitchFamily="34" charset="0"/>
              </a:rPr>
              <a:t>Алексей Зиновьев</a:t>
            </a:r>
          </a:p>
          <a:p>
            <a:r>
              <a:rPr lang="ru-RU" sz="2400" u="sng" dirty="0">
                <a:solidFill>
                  <a:srgbClr val="0066CC"/>
                </a:solidFill>
                <a:latin typeface="Century Gothic" panose="020B0502020202020204" pitchFamily="34" charset="0"/>
              </a:rPr>
              <a:t>Директор</a:t>
            </a:r>
            <a:r>
              <a:rPr lang="ru-RU" sz="2400" dirty="0">
                <a:solidFill>
                  <a:srgbClr val="0066CC"/>
                </a:solidFill>
                <a:latin typeface="Century Gothic" panose="020B0502020202020204" pitchFamily="34" charset="0"/>
              </a:rPr>
              <a:t> ГБПОУ МО «Коломенский аграрный колледж»</a:t>
            </a:r>
          </a:p>
          <a:p>
            <a:r>
              <a:rPr lang="ru-RU" sz="2400" dirty="0">
                <a:solidFill>
                  <a:srgbClr val="0066CC"/>
                </a:solidFill>
                <a:latin typeface="Century Gothic" panose="020B0502020202020204" pitchFamily="34" charset="0"/>
              </a:rPr>
              <a:t>Общественный представитель АСИ по направлению «</a:t>
            </a:r>
            <a:r>
              <a:rPr lang="ru-RU" sz="2400" u="sng" dirty="0">
                <a:solidFill>
                  <a:srgbClr val="0066CC"/>
                </a:solidFill>
                <a:latin typeface="Century Gothic" panose="020B0502020202020204" pitchFamily="34" charset="0"/>
              </a:rPr>
              <a:t>Образование и кадры</a:t>
            </a:r>
            <a:r>
              <a:rPr lang="ru-RU" sz="2400" dirty="0">
                <a:solidFill>
                  <a:srgbClr val="0066CC"/>
                </a:solidFill>
                <a:latin typeface="Century Gothic" panose="020B0502020202020204" pitchFamily="34" charset="0"/>
              </a:rPr>
              <a:t>» в </a:t>
            </a:r>
            <a:r>
              <a:rPr lang="ru-RU" sz="2400" u="sng" dirty="0">
                <a:solidFill>
                  <a:srgbClr val="0066CC"/>
                </a:solidFill>
                <a:latin typeface="Century Gothic" panose="020B0502020202020204" pitchFamily="34" charset="0"/>
              </a:rPr>
              <a:t>Московской области</a:t>
            </a:r>
          </a:p>
          <a:p>
            <a:endParaRPr lang="ru-RU" sz="2400" u="sng" dirty="0">
              <a:solidFill>
                <a:srgbClr val="0066C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BBB036-8B1D-4D17-A029-E42852EBB4F0}"/>
              </a:ext>
            </a:extLst>
          </p:cNvPr>
          <p:cNvSpPr/>
          <p:nvPr/>
        </p:nvSpPr>
        <p:spPr>
          <a:xfrm>
            <a:off x="838832" y="1440405"/>
            <a:ext cx="108373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Проверка на прочность: как показала себя цифровая платформа учреждений СПО.</a:t>
            </a:r>
          </a:p>
          <a:p>
            <a:r>
              <a:rPr lang="ru-RU" sz="40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(Кейс Коломенского аграрного колледжа Московской области)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DF7705-4AE8-4B11-B255-A0E7F94A4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50" y="542375"/>
            <a:ext cx="1779223" cy="7383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37301B-EF79-476A-8841-CCAC6226B6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792" y="4487393"/>
            <a:ext cx="2124431" cy="205740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8EF1D4-FC81-43AA-ABB6-8326982C4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27" y="382664"/>
            <a:ext cx="808689" cy="10577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53A01E-9757-4DD1-BF36-B10688FF7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30"/>
            <a:ext cx="10668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112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</a:t>
            </a:fld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A399E6-1FC3-46BB-B188-22078BC9C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91" y="1047796"/>
            <a:ext cx="6313928" cy="52152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DF7705-4AE8-4B11-B255-A0E7F94A4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2" y="309479"/>
            <a:ext cx="1779223" cy="73831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47867E-A631-43EF-B8CD-6D1BE5085AC1}"/>
              </a:ext>
            </a:extLst>
          </p:cNvPr>
          <p:cNvSpPr/>
          <p:nvPr/>
        </p:nvSpPr>
        <p:spPr>
          <a:xfrm>
            <a:off x="3685530" y="247148"/>
            <a:ext cx="7341639" cy="100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СИСТЕМА ПРОФОБРАЗОВАНИЯ МОСКОВСКОЙ 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67876A-7534-4822-8DC6-ED62C8DC4449}"/>
              </a:ext>
            </a:extLst>
          </p:cNvPr>
          <p:cNvSpPr txBox="1"/>
          <p:nvPr/>
        </p:nvSpPr>
        <p:spPr>
          <a:xfrm>
            <a:off x="348426" y="1987304"/>
            <a:ext cx="6018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0066CC"/>
              </a:solidFill>
              <a:latin typeface="Century Gothic" panose="020B0502020202020204" pitchFamily="34" charset="0"/>
            </a:endParaRPr>
          </a:p>
          <a:p>
            <a:r>
              <a:rPr lang="ru-RU" sz="2800" b="1" u="sng" dirty="0">
                <a:solidFill>
                  <a:srgbClr val="0066CC"/>
                </a:solidFill>
                <a:latin typeface="Century Gothic" panose="020B0502020202020204" pitchFamily="34" charset="0"/>
              </a:rPr>
              <a:t>49</a:t>
            </a:r>
            <a:r>
              <a:rPr lang="ru-RU" sz="16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– УЧРЕЖДЕНИЙ СРЕДНЕГО ПРОФЕССИОНАЛЬНОГО ОБРАЗОВАНИЯ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5A25D-F0AE-422C-8122-CF7D7B914383}"/>
              </a:ext>
            </a:extLst>
          </p:cNvPr>
          <p:cNvSpPr txBox="1"/>
          <p:nvPr/>
        </p:nvSpPr>
        <p:spPr>
          <a:xfrm>
            <a:off x="348426" y="3232181"/>
            <a:ext cx="6018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0066CC"/>
              </a:solidFill>
              <a:latin typeface="Century Gothic" panose="020B0502020202020204" pitchFamily="34" charset="0"/>
            </a:endParaRPr>
          </a:p>
          <a:p>
            <a:r>
              <a:rPr lang="ru-RU" sz="2800" b="1" u="sng" dirty="0">
                <a:solidFill>
                  <a:srgbClr val="0066CC"/>
                </a:solidFill>
                <a:latin typeface="Century Gothic" panose="020B0502020202020204" pitchFamily="34" charset="0"/>
              </a:rPr>
              <a:t>6</a:t>
            </a:r>
            <a:r>
              <a:rPr lang="ru-RU" sz="16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– УЧРЕЖДЕНИЙ ВЫСШЕГО ПРОФЕССИОНАЛЬНОГО ОБРАЗОВАНИЯ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41362-351A-4931-AA0F-82FA52B9F93E}"/>
              </a:ext>
            </a:extLst>
          </p:cNvPr>
          <p:cNvSpPr txBox="1"/>
          <p:nvPr/>
        </p:nvSpPr>
        <p:spPr>
          <a:xfrm>
            <a:off x="1275060" y="1277010"/>
            <a:ext cx="618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0066CC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МИНИСТЕРСТВО ОБРАЗОВАНИЯ МОСКОВСКОЙ ОБЛАСТИ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01DBBD-DE3E-4FF3-8593-5EC9C5FD4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31" y="5398535"/>
            <a:ext cx="5001323" cy="10574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8EB2765-6385-4A85-9EC6-9E54FB687AE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13" y="4369303"/>
            <a:ext cx="1956417" cy="10574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71B62A8-7533-4A15-BA57-683C9688A3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8" y="1052900"/>
            <a:ext cx="738494" cy="99564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7A031B-2656-425A-A555-1112B0FC041E}"/>
              </a:ext>
            </a:extLst>
          </p:cNvPr>
          <p:cNvSpPr/>
          <p:nvPr/>
        </p:nvSpPr>
        <p:spPr>
          <a:xfrm>
            <a:off x="348426" y="4611383"/>
            <a:ext cx="490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66CC"/>
                </a:solidFill>
                <a:latin typeface="Century Gothic" panose="020B0502020202020204" pitchFamily="34" charset="0"/>
              </a:rPr>
              <a:t>1</a:t>
            </a:r>
            <a:endParaRPr lang="ru-RU" sz="28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E194CD-34D3-45ED-AA6B-8BEA3249326F}"/>
              </a:ext>
            </a:extLst>
          </p:cNvPr>
          <p:cNvSpPr/>
          <p:nvPr/>
        </p:nvSpPr>
        <p:spPr>
          <a:xfrm>
            <a:off x="348425" y="5631884"/>
            <a:ext cx="399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66CC"/>
                </a:solidFill>
                <a:latin typeface="Century Gothic" panose="020B0502020202020204" pitchFamily="34" charset="0"/>
              </a:rPr>
              <a:t>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55732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47867E-A631-43EF-B8CD-6D1BE5085AC1}"/>
              </a:ext>
            </a:extLst>
          </p:cNvPr>
          <p:cNvSpPr/>
          <p:nvPr/>
        </p:nvSpPr>
        <p:spPr>
          <a:xfrm>
            <a:off x="2629376" y="407305"/>
            <a:ext cx="7341639" cy="58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ru-RU" sz="32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Коломенский аграрный колледж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41362-351A-4931-AA0F-82FA52B9F93E}"/>
              </a:ext>
            </a:extLst>
          </p:cNvPr>
          <p:cNvSpPr txBox="1"/>
          <p:nvPr/>
        </p:nvSpPr>
        <p:spPr>
          <a:xfrm>
            <a:off x="864067" y="1214250"/>
            <a:ext cx="43217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0066CC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2 структурных подразделения </a:t>
            </a:r>
            <a:r>
              <a:rPr lang="ru-RU" sz="1600" dirty="0">
                <a:solidFill>
                  <a:srgbClr val="0066CC"/>
                </a:solidFill>
                <a:latin typeface="Century Gothic" panose="020B0502020202020204" pitchFamily="34" charset="0"/>
              </a:rPr>
              <a:t>(Коломна – 1, Егорьевск – 1);</a:t>
            </a:r>
          </a:p>
          <a:p>
            <a:r>
              <a:rPr lang="ru-RU" b="1" dirty="0">
                <a:solidFill>
                  <a:srgbClr val="0066CC"/>
                </a:solidFill>
                <a:latin typeface="Century Gothic" panose="020B0502020202020204" pitchFamily="34" charset="0"/>
              </a:rPr>
              <a:t>1117</a:t>
            </a:r>
            <a:r>
              <a:rPr lang="ru-RU" sz="1600" dirty="0">
                <a:solidFill>
                  <a:srgbClr val="0066CC"/>
                </a:solidFill>
                <a:latin typeface="Century Gothic" panose="020B0502020202020204" pitchFamily="34" charset="0"/>
              </a:rPr>
              <a:t> студентов;</a:t>
            </a:r>
          </a:p>
          <a:p>
            <a:r>
              <a:rPr lang="ru-RU" b="1" dirty="0">
                <a:solidFill>
                  <a:srgbClr val="0066CC"/>
                </a:solidFill>
                <a:latin typeface="Century Gothic" panose="020B0502020202020204" pitchFamily="34" charset="0"/>
              </a:rPr>
              <a:t>14 </a:t>
            </a:r>
            <a:r>
              <a:rPr lang="ru-RU" sz="1600" dirty="0">
                <a:solidFill>
                  <a:srgbClr val="0066CC"/>
                </a:solidFill>
                <a:latin typeface="Century Gothic" panose="020B0502020202020204" pitchFamily="34" charset="0"/>
              </a:rPr>
              <a:t>образовательных программ;</a:t>
            </a:r>
          </a:p>
          <a:p>
            <a:r>
              <a:rPr lang="ru-RU" b="1" dirty="0">
                <a:solidFill>
                  <a:srgbClr val="0066CC"/>
                </a:solidFill>
                <a:latin typeface="Century Gothic" panose="020B0502020202020204" pitchFamily="34" charset="0"/>
              </a:rPr>
              <a:t>6</a:t>
            </a:r>
            <a:r>
              <a:rPr lang="ru-RU" sz="1600" dirty="0">
                <a:solidFill>
                  <a:srgbClr val="0066CC"/>
                </a:solidFill>
                <a:latin typeface="Century Gothic" panose="020B0502020202020204" pitchFamily="34" charset="0"/>
              </a:rPr>
              <a:t> профессии и специальности из перечня наиболее востребованных и перспективных на рынке труда (транспорт, сельское хозяйство, гостиничное дело, логистика,</a:t>
            </a:r>
          </a:p>
          <a:p>
            <a:r>
              <a:rPr lang="ru-RU" sz="1600" dirty="0">
                <a:solidFill>
                  <a:srgbClr val="0066CC"/>
                </a:solidFill>
                <a:latin typeface="Century Gothic" panose="020B0502020202020204" pitchFamily="34" charset="0"/>
              </a:rPr>
              <a:t>ветеринария);</a:t>
            </a:r>
          </a:p>
          <a:p>
            <a:r>
              <a:rPr lang="ru-RU" b="1" dirty="0">
                <a:solidFill>
                  <a:srgbClr val="0066CC"/>
                </a:solidFill>
                <a:latin typeface="Century Gothic" panose="020B0502020202020204" pitchFamily="34" charset="0"/>
              </a:rPr>
              <a:t>83</a:t>
            </a:r>
            <a:r>
              <a:rPr lang="ru-RU" sz="1600" dirty="0">
                <a:solidFill>
                  <a:srgbClr val="0066CC"/>
                </a:solidFill>
                <a:latin typeface="Century Gothic" panose="020B0502020202020204" pitchFamily="34" charset="0"/>
              </a:rPr>
              <a:t> педагогических работника</a:t>
            </a:r>
          </a:p>
          <a:p>
            <a:r>
              <a:rPr lang="ru-RU" sz="1600" dirty="0">
                <a:solidFill>
                  <a:srgbClr val="0066CC"/>
                </a:solidFill>
                <a:latin typeface="Century Gothic" panose="020B0502020202020204" pitchFamily="34" charset="0"/>
              </a:rPr>
              <a:t>центр дополнительного профессионального образования;</a:t>
            </a:r>
          </a:p>
          <a:p>
            <a:r>
              <a:rPr lang="ru-RU" sz="16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204</a:t>
            </a:r>
            <a:r>
              <a:rPr lang="ru-RU" sz="1600" dirty="0">
                <a:solidFill>
                  <a:srgbClr val="0066CC"/>
                </a:solidFill>
                <a:latin typeface="Century Gothic" panose="020B0502020202020204" pitchFamily="34" charset="0"/>
              </a:rPr>
              <a:t> сотрудника;</a:t>
            </a:r>
          </a:p>
          <a:p>
            <a:r>
              <a:rPr lang="ru-RU" sz="16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275</a:t>
            </a:r>
            <a:r>
              <a:rPr lang="ru-RU" sz="1600" dirty="0">
                <a:solidFill>
                  <a:srgbClr val="0066CC"/>
                </a:solidFill>
                <a:latin typeface="Century Gothic" panose="020B0502020202020204" pitchFamily="34" charset="0"/>
              </a:rPr>
              <a:t> человек прием в 2020 году;</a:t>
            </a:r>
          </a:p>
          <a:p>
            <a:r>
              <a:rPr lang="ru-RU" sz="16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238</a:t>
            </a:r>
            <a:r>
              <a:rPr lang="ru-RU" sz="1600" dirty="0">
                <a:solidFill>
                  <a:srgbClr val="0066CC"/>
                </a:solidFill>
                <a:latin typeface="Century Gothic" panose="020B0502020202020204" pitchFamily="34" charset="0"/>
              </a:rPr>
              <a:t> человек выпуск в 2020 году;</a:t>
            </a:r>
          </a:p>
          <a:p>
            <a:r>
              <a:rPr lang="ru-RU" sz="16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63,44 %</a:t>
            </a:r>
            <a:r>
              <a:rPr lang="ru-RU" sz="1600" dirty="0">
                <a:solidFill>
                  <a:srgbClr val="0066CC"/>
                </a:solidFill>
                <a:latin typeface="Century Gothic" panose="020B0502020202020204" pitchFamily="34" charset="0"/>
              </a:rPr>
              <a:t>  среднее трудоустройство за 2 года. </a:t>
            </a:r>
          </a:p>
          <a:p>
            <a:endParaRPr lang="ru-RU" sz="1600" dirty="0">
              <a:solidFill>
                <a:srgbClr val="0066C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767848-5B0B-4F1F-B57F-E784D3589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5" y="156509"/>
            <a:ext cx="808689" cy="10577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BBEABCD-9E02-4911-9F38-20ADD4FAB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31" y="995351"/>
            <a:ext cx="5023071" cy="4148987"/>
          </a:xfrm>
          <a:prstGeom prst="rect">
            <a:avLst/>
          </a:prstGeom>
        </p:spPr>
      </p:pic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BD31DF82-6FB9-4694-AF50-1D42B3515441}"/>
              </a:ext>
            </a:extLst>
          </p:cNvPr>
          <p:cNvSpPr/>
          <p:nvPr/>
        </p:nvSpPr>
        <p:spPr>
          <a:xfrm>
            <a:off x="9412448" y="2961314"/>
            <a:ext cx="2038524" cy="702986"/>
          </a:xfrm>
          <a:prstGeom prst="wedgeRectCallout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Коломенский аграрный колледж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167E9C8-5BA7-4D1C-A1F3-0E02A50A2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8"/>
          <a:stretch/>
        </p:blipFill>
        <p:spPr>
          <a:xfrm>
            <a:off x="5484118" y="3737091"/>
            <a:ext cx="2828138" cy="292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74225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47867E-A631-43EF-B8CD-6D1BE5085AC1}"/>
              </a:ext>
            </a:extLst>
          </p:cNvPr>
          <p:cNvSpPr/>
          <p:nvPr/>
        </p:nvSpPr>
        <p:spPr>
          <a:xfrm>
            <a:off x="2629376" y="407305"/>
            <a:ext cx="7341639" cy="58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ru-RU" sz="32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Цифровой колледж Подмосковья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41362-351A-4931-AA0F-82FA52B9F93E}"/>
              </a:ext>
            </a:extLst>
          </p:cNvPr>
          <p:cNvSpPr txBox="1"/>
          <p:nvPr/>
        </p:nvSpPr>
        <p:spPr>
          <a:xfrm>
            <a:off x="864067" y="1214250"/>
            <a:ext cx="43217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0066CC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лекции в онлайн режиме</a:t>
            </a:r>
          </a:p>
          <a:p>
            <a:endParaRPr lang="ru-RU" sz="1600" b="1" dirty="0">
              <a:solidFill>
                <a:srgbClr val="0066CC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самостоятельное изучение темы студентами</a:t>
            </a:r>
          </a:p>
          <a:p>
            <a:endParaRPr lang="ru-RU" sz="1600" b="1" dirty="0">
              <a:solidFill>
                <a:srgbClr val="0066CC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практика на виртуальных тренажерах</a:t>
            </a:r>
          </a:p>
          <a:p>
            <a:endParaRPr lang="ru-RU" sz="1600" b="1" dirty="0">
              <a:solidFill>
                <a:srgbClr val="0066CC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проверка знаний и выставление оценок через личные кабинеты студента и преподавателя</a:t>
            </a:r>
          </a:p>
          <a:p>
            <a:endParaRPr lang="ru-RU" sz="1600" b="1" dirty="0">
              <a:solidFill>
                <a:srgbClr val="0066CC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создание образовательных курсов</a:t>
            </a:r>
          </a:p>
          <a:p>
            <a:endParaRPr lang="ru-RU" sz="1600" dirty="0">
              <a:solidFill>
                <a:srgbClr val="0066C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767848-5B0B-4F1F-B57F-E784D3589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5" y="156509"/>
            <a:ext cx="808689" cy="10577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75FE3-3ABD-4FC0-867E-EEB5AA3B2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452" r="-1" b="6561"/>
          <a:stretch/>
        </p:blipFill>
        <p:spPr>
          <a:xfrm>
            <a:off x="5935858" y="995351"/>
            <a:ext cx="5821325" cy="5380686"/>
          </a:xfrm>
          <a:prstGeom prst="rect">
            <a:avLst/>
          </a:prstGeom>
        </p:spPr>
      </p:pic>
      <p:sp>
        <p:nvSpPr>
          <p:cNvPr id="7" name="Знак умножения 6">
            <a:extLst>
              <a:ext uri="{FF2B5EF4-FFF2-40B4-BE49-F238E27FC236}">
                <a16:creationId xmlns:a16="http://schemas.microsoft.com/office/drawing/2014/main" id="{F0A668E9-90B4-434E-B4B9-F094E20FA612}"/>
              </a:ext>
            </a:extLst>
          </p:cNvPr>
          <p:cNvSpPr/>
          <p:nvPr/>
        </p:nvSpPr>
        <p:spPr>
          <a:xfrm>
            <a:off x="360729" y="1367406"/>
            <a:ext cx="503338" cy="46978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5A5CD9BA-0B00-4DFE-86BA-516093DEC6B7}"/>
              </a:ext>
            </a:extLst>
          </p:cNvPr>
          <p:cNvSpPr/>
          <p:nvPr/>
        </p:nvSpPr>
        <p:spPr>
          <a:xfrm rot="5400000">
            <a:off x="411061" y="2084668"/>
            <a:ext cx="402673" cy="427838"/>
          </a:xfrm>
          <a:prstGeom prst="chevr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умножения 12">
            <a:extLst>
              <a:ext uri="{FF2B5EF4-FFF2-40B4-BE49-F238E27FC236}">
                <a16:creationId xmlns:a16="http://schemas.microsoft.com/office/drawing/2014/main" id="{F4D78057-F5B7-49BF-A39C-606D80399BC9}"/>
              </a:ext>
            </a:extLst>
          </p:cNvPr>
          <p:cNvSpPr/>
          <p:nvPr/>
        </p:nvSpPr>
        <p:spPr>
          <a:xfrm>
            <a:off x="322979" y="2660709"/>
            <a:ext cx="503338" cy="46978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F3F8B70B-69E4-476B-BF51-06245D719584}"/>
              </a:ext>
            </a:extLst>
          </p:cNvPr>
          <p:cNvSpPr/>
          <p:nvPr/>
        </p:nvSpPr>
        <p:spPr>
          <a:xfrm rot="5400000">
            <a:off x="411061" y="3312253"/>
            <a:ext cx="402673" cy="427838"/>
          </a:xfrm>
          <a:prstGeom prst="chevr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: шеврон 15">
            <a:extLst>
              <a:ext uri="{FF2B5EF4-FFF2-40B4-BE49-F238E27FC236}">
                <a16:creationId xmlns:a16="http://schemas.microsoft.com/office/drawing/2014/main" id="{A9B7DF8A-77AD-4B79-BD20-2367F9B30642}"/>
              </a:ext>
            </a:extLst>
          </p:cNvPr>
          <p:cNvSpPr/>
          <p:nvPr/>
        </p:nvSpPr>
        <p:spPr>
          <a:xfrm rot="5400000">
            <a:off x="411060" y="4142764"/>
            <a:ext cx="402673" cy="427838"/>
          </a:xfrm>
          <a:prstGeom prst="chevr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984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41362-351A-4931-AA0F-82FA52B9F93E}"/>
              </a:ext>
            </a:extLst>
          </p:cNvPr>
          <p:cNvSpPr txBox="1"/>
          <p:nvPr/>
        </p:nvSpPr>
        <p:spPr>
          <a:xfrm>
            <a:off x="960822" y="2294096"/>
            <a:ext cx="107585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Цифровой колледж Подмосковья</a:t>
            </a:r>
            <a:r>
              <a:rPr lang="en-US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(https://e-learning.tspk-mo.ru</a:t>
            </a: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)</a:t>
            </a:r>
            <a:endParaRPr lang="en-US" sz="2000" b="1" dirty="0">
              <a:solidFill>
                <a:srgbClr val="0066CC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Электронные библиотечные системы (Лань, </a:t>
            </a:r>
            <a:r>
              <a:rPr lang="ru-RU" sz="2000" b="1" dirty="0" err="1">
                <a:solidFill>
                  <a:srgbClr val="0066CC"/>
                </a:solidFill>
                <a:latin typeface="Century Gothic" panose="020B0502020202020204" pitchFamily="34" charset="0"/>
              </a:rPr>
              <a:t>Юрайт</a:t>
            </a: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, </a:t>
            </a:r>
            <a:r>
              <a:rPr lang="en-US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IPR-book</a:t>
            </a: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, платформа </a:t>
            </a:r>
            <a:r>
              <a:rPr lang="en-US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prof</a:t>
            </a: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образования)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Сайт </a:t>
            </a:r>
            <a:r>
              <a:rPr lang="en-US" sz="2000" b="1" dirty="0" err="1">
                <a:solidFill>
                  <a:srgbClr val="0066CC"/>
                </a:solidFill>
                <a:latin typeface="Century Gothic" panose="020B0502020202020204" pitchFamily="34" charset="0"/>
              </a:rPr>
              <a:t>WorldSkills</a:t>
            </a:r>
            <a:r>
              <a:rPr lang="en-US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Russia</a:t>
            </a: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«Молодые профессионалы»</a:t>
            </a:r>
            <a:r>
              <a:rPr lang="en-US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(https://worldskills.ru/)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ЦОПП Московской области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66CC"/>
                </a:solidFill>
                <a:latin typeface="Century Gothic" panose="020B0502020202020204" pitchFamily="34" charset="0"/>
              </a:rPr>
              <a:t>Googleclass</a:t>
            </a:r>
            <a:endParaRPr lang="ru-RU" sz="2000" b="1" dirty="0">
              <a:solidFill>
                <a:srgbClr val="0066CC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ZOOM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66CC"/>
                </a:solidFill>
                <a:latin typeface="Century Gothic" panose="020B0502020202020204" pitchFamily="34" charset="0"/>
              </a:rPr>
              <a:t>Proficonf</a:t>
            </a:r>
            <a:endParaRPr lang="en-US" sz="2000" b="1" dirty="0">
              <a:solidFill>
                <a:srgbClr val="0066CC"/>
              </a:solidFill>
              <a:latin typeface="Century Gothic" panose="020B0502020202020204" pitchFamily="34" charset="0"/>
            </a:endParaRPr>
          </a:p>
          <a:p>
            <a:endParaRPr lang="ru-RU" sz="1400" dirty="0">
              <a:solidFill>
                <a:srgbClr val="0066C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805AF1-A4A0-4F2A-8BF4-214947470871}"/>
              </a:ext>
            </a:extLst>
          </p:cNvPr>
          <p:cNvSpPr/>
          <p:nvPr/>
        </p:nvSpPr>
        <p:spPr>
          <a:xfrm>
            <a:off x="4194495" y="323415"/>
            <a:ext cx="7004808" cy="167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ru-RU" sz="32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Используемые ресурсы и сервисы для дистанционного обучения в колледже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FB64C0-D52E-428B-BAC5-23B8BB95E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48" y="653579"/>
            <a:ext cx="808689" cy="10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147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41362-351A-4931-AA0F-82FA52B9F93E}"/>
              </a:ext>
            </a:extLst>
          </p:cNvPr>
          <p:cNvSpPr txBox="1"/>
          <p:nvPr/>
        </p:nvSpPr>
        <p:spPr>
          <a:xfrm>
            <a:off x="960822" y="2294096"/>
            <a:ext cx="107585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Цифровой колледж Подмосковья</a:t>
            </a:r>
            <a:r>
              <a:rPr lang="en-US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(https://e-learning.tspk-mo.ru</a:t>
            </a: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)</a:t>
            </a:r>
            <a:endParaRPr lang="en-US" sz="2000" b="1" dirty="0">
              <a:solidFill>
                <a:srgbClr val="0066CC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Электронные библиотечные системы (Лань, </a:t>
            </a:r>
            <a:r>
              <a:rPr lang="ru-RU" sz="2000" b="1" dirty="0" err="1">
                <a:solidFill>
                  <a:srgbClr val="0066CC"/>
                </a:solidFill>
                <a:latin typeface="Century Gothic" panose="020B0502020202020204" pitchFamily="34" charset="0"/>
              </a:rPr>
              <a:t>Юрайт</a:t>
            </a: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, </a:t>
            </a:r>
            <a:r>
              <a:rPr lang="en-US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IPR-book</a:t>
            </a: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, платформа </a:t>
            </a:r>
            <a:r>
              <a:rPr lang="en-US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prof</a:t>
            </a: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образования)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Сайт </a:t>
            </a:r>
            <a:r>
              <a:rPr lang="en-US" sz="2000" b="1" dirty="0" err="1">
                <a:solidFill>
                  <a:srgbClr val="0066CC"/>
                </a:solidFill>
                <a:latin typeface="Century Gothic" panose="020B0502020202020204" pitchFamily="34" charset="0"/>
              </a:rPr>
              <a:t>WorldSkills</a:t>
            </a:r>
            <a:r>
              <a:rPr lang="en-US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Russia</a:t>
            </a: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«Молодые профессионалы»</a:t>
            </a:r>
            <a:r>
              <a:rPr lang="en-US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(https://worldskills.ru/)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ЦОПП Московской области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66CC"/>
                </a:solidFill>
                <a:latin typeface="Century Gothic" panose="020B0502020202020204" pitchFamily="34" charset="0"/>
              </a:rPr>
              <a:t>Googleclass</a:t>
            </a:r>
            <a:endParaRPr lang="ru-RU" sz="2000" b="1" dirty="0">
              <a:solidFill>
                <a:srgbClr val="0066CC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ZOOM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66CC"/>
                </a:solidFill>
                <a:latin typeface="Century Gothic" panose="020B0502020202020204" pitchFamily="34" charset="0"/>
              </a:rPr>
              <a:t>Proficonf</a:t>
            </a:r>
            <a:endParaRPr lang="en-US" sz="2000" b="1" dirty="0">
              <a:solidFill>
                <a:srgbClr val="0066CC"/>
              </a:solidFill>
              <a:latin typeface="Century Gothic" panose="020B0502020202020204" pitchFamily="34" charset="0"/>
            </a:endParaRPr>
          </a:p>
          <a:p>
            <a:endParaRPr lang="ru-RU" sz="1400" dirty="0">
              <a:solidFill>
                <a:srgbClr val="0066C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805AF1-A4A0-4F2A-8BF4-214947470871}"/>
              </a:ext>
            </a:extLst>
          </p:cNvPr>
          <p:cNvSpPr/>
          <p:nvPr/>
        </p:nvSpPr>
        <p:spPr>
          <a:xfrm>
            <a:off x="4194495" y="323415"/>
            <a:ext cx="7004808" cy="167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ru-RU" sz="32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Используемые ресурсы и сервисы для дистанционного обучения в колледже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FB64C0-D52E-428B-BAC5-23B8BB95E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48" y="653579"/>
            <a:ext cx="808689" cy="10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0229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8DA952-7046-4167-B16E-78288480BBC0}"/>
              </a:ext>
            </a:extLst>
          </p:cNvPr>
          <p:cNvSpPr/>
          <p:nvPr/>
        </p:nvSpPr>
        <p:spPr>
          <a:xfrm>
            <a:off x="0" y="1236254"/>
            <a:ext cx="12192000" cy="5635256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7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2E348B-06F6-40E5-A6A0-6DAF3160AB4D}"/>
              </a:ext>
            </a:extLst>
          </p:cNvPr>
          <p:cNvSpPr txBox="1"/>
          <p:nvPr/>
        </p:nvSpPr>
        <p:spPr>
          <a:xfrm>
            <a:off x="278296" y="1204234"/>
            <a:ext cx="11532698" cy="34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3063" algn="just">
              <a:lnSpc>
                <a:spcPct val="130000"/>
              </a:lnSpc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99BA397-6ED2-406C-8B3E-CDBD4ADF9D1E}"/>
              </a:ext>
            </a:extLst>
          </p:cNvPr>
          <p:cNvSpPr/>
          <p:nvPr/>
        </p:nvSpPr>
        <p:spPr>
          <a:xfrm>
            <a:off x="3839883" y="557691"/>
            <a:ext cx="6347722" cy="40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ИТОГИ ДИСТАНЦИОННОГО ОБУЧЕНИЯ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6AF1A-3702-411D-A93C-4D92B29FEDAA}"/>
              </a:ext>
            </a:extLst>
          </p:cNvPr>
          <p:cNvSpPr txBox="1"/>
          <p:nvPr/>
        </p:nvSpPr>
        <p:spPr>
          <a:xfrm>
            <a:off x="966062" y="991809"/>
            <a:ext cx="11035435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ПЕРЕХОД НА ДИСТАНЦИОННОЕ ОБУЧЕНИЕ </a:t>
            </a:r>
            <a:r>
              <a:rPr lang="ru-RU" b="1" u="sng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СОСТОЯЛСЯ</a:t>
            </a:r>
          </a:p>
          <a:p>
            <a:pPr>
              <a:lnSpc>
                <a:spcPct val="150000"/>
              </a:lnSpc>
            </a:pPr>
            <a:r>
              <a:rPr lang="ru-RU" b="1" u="sng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ОН СОПРОВОЖДАЛСЯ:</a:t>
            </a:r>
            <a:endParaRPr lang="en-US" b="1" u="sng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НЕДОСТАТОЧНОЙ ГОТОВНОСТЬЮ ПРЕПОДОВАТЕЛЕЙ К ДОТ;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ТРУДНОСТЯМИ В ТЕХНИЧЕСКОМ ОСНАЩЕНИИ СТУДЕНТОВ И ПРЕПОДАВАТЕЛЕЙ;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НИЗКОЙ ЭФФЕКТИВНОСТЬЮ ОРГАНИЗАЦИИ ПРОИЗВОДСТВЕННОЙ И УЧЕБНОЙ ПРАКТИК;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ВОЗРОСШЕЙ ИНДИВИЛЬНОЙ РАБОТОЙ ПРЕПОДАВАТЕЛЕЙ СО СТУДЕНТАМИНА;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НИЗКОЙ КУЛЬТУРОЙ ОРГАНИЗАЦИИ ДИСТАНЦИОННЫХ УРОКОВ.</a:t>
            </a:r>
          </a:p>
          <a:p>
            <a:pPr>
              <a:lnSpc>
                <a:spcPct val="150000"/>
              </a:lnSpc>
            </a:pPr>
            <a:r>
              <a:rPr lang="ru-RU" b="1" u="sng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ОДНАКО: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ПОЯВИЛАСЬ МОТИВАЦИЯ К ПРОФЕССИОНАЛЬНОМУ ОБРАЗОВАНИЮ;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ВЫРАБОТАНЫ ОБЩИЕ ПОДХОДЫ К ОРГАНИЗАЦИИ ДО;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ПОВЫСИЛОСЬ ВЗАИМОДЕЙСТВИЕ С РАБОТОДАТЕЛЯМИ;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СОЗДАНА БАЗА ОБРАЗОВАТЕЛЬНОГО КОНТЕНТА;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ПОЯВИЛАСЬ ВОЗМОЖНОСТЬ РЕШЕНИЯ ДИФИЦИТА АУДИТОРНОГО ФОНДА В БУДУЩЕМ.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400" dirty="0">
              <a:solidFill>
                <a:srgbClr val="0066C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8197C1-02E2-4BD3-8C38-D54BBE1CD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37" y="146493"/>
            <a:ext cx="808689" cy="10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998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A2DBF2-866D-4273-ACF0-B3DDD0D2ABB4}"/>
              </a:ext>
            </a:extLst>
          </p:cNvPr>
          <p:cNvSpPr/>
          <p:nvPr/>
        </p:nvSpPr>
        <p:spPr>
          <a:xfrm>
            <a:off x="1870676" y="4950644"/>
            <a:ext cx="8900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СПАСИБО ЗА ВНИМАНИЕ!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0D667E-5B91-405B-9628-9F9DB6CF939E}"/>
              </a:ext>
            </a:extLst>
          </p:cNvPr>
          <p:cNvSpPr txBox="1"/>
          <p:nvPr/>
        </p:nvSpPr>
        <p:spPr>
          <a:xfrm>
            <a:off x="1870676" y="3412031"/>
            <a:ext cx="9949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66CC"/>
                </a:solidFill>
                <a:latin typeface="Century Gothic" panose="020B0502020202020204" pitchFamily="34" charset="0"/>
              </a:rPr>
              <a:t>Зиновьев А.К. 	тел.: +7(916)932-23-73 		</a:t>
            </a:r>
          </a:p>
          <a:p>
            <a:r>
              <a:rPr lang="ru-RU" sz="3200" dirty="0">
                <a:solidFill>
                  <a:srgbClr val="0066CC"/>
                </a:solidFill>
                <a:latin typeface="Century Gothic" panose="020B0502020202020204" pitchFamily="34" charset="0"/>
              </a:rPr>
              <a:t>				e-</a:t>
            </a:r>
            <a:r>
              <a:rPr lang="ru-RU" sz="3200" dirty="0" err="1">
                <a:solidFill>
                  <a:srgbClr val="0066CC"/>
                </a:solidFill>
                <a:latin typeface="Century Gothic" panose="020B0502020202020204" pitchFamily="34" charset="0"/>
              </a:rPr>
              <a:t>mail</a:t>
            </a:r>
            <a:r>
              <a:rPr lang="ru-RU" sz="3200" dirty="0">
                <a:solidFill>
                  <a:srgbClr val="0066CC"/>
                </a:solidFill>
                <a:latin typeface="Century Gothic" panose="020B0502020202020204" pitchFamily="34" charset="0"/>
              </a:rPr>
              <a:t>: akzinoviev@yandex.ru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A0DC95-BD54-4687-9874-D704FB9F70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03" y="1123932"/>
            <a:ext cx="2124431" cy="205740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9D2E5A-EC2A-4A42-B791-D518D51FD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7" y="284463"/>
            <a:ext cx="808689" cy="10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097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412429"/>
      </a:dk2>
      <a:lt2>
        <a:srgbClr val="E2E6E8"/>
      </a:lt2>
      <a:accent1>
        <a:srgbClr val="E77129"/>
      </a:accent1>
      <a:accent2>
        <a:srgbClr val="D5171F"/>
      </a:accent2>
      <a:accent3>
        <a:srgbClr val="E7297F"/>
      </a:accent3>
      <a:accent4>
        <a:srgbClr val="D517BD"/>
      </a:accent4>
      <a:accent5>
        <a:srgbClr val="B029E7"/>
      </a:accent5>
      <a:accent6>
        <a:srgbClr val="6433DA"/>
      </a:accent6>
      <a:hlink>
        <a:srgbClr val="B349C2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404</Words>
  <Application>Microsoft Office PowerPoint</Application>
  <PresentationFormat>Широкоэкранный</PresentationFormat>
  <Paragraphs>82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Elephant</vt:lpstr>
      <vt:lpstr>Wingdings</vt:lpstr>
      <vt:lpstr>BrushVTI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К. Зиновьев</dc:creator>
  <cp:lastModifiedBy>Алексей К. Зиновьев</cp:lastModifiedBy>
  <cp:revision>50</cp:revision>
  <cp:lastPrinted>2020-03-25T18:09:02Z</cp:lastPrinted>
  <dcterms:created xsi:type="dcterms:W3CDTF">2020-02-24T08:03:56Z</dcterms:created>
  <dcterms:modified xsi:type="dcterms:W3CDTF">2020-06-16T11:39:14Z</dcterms:modified>
</cp:coreProperties>
</file>