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81" r:id="rId4"/>
    <p:sldId id="271" r:id="rId5"/>
    <p:sldId id="272" r:id="rId6"/>
    <p:sldId id="280" r:id="rId7"/>
    <p:sldId id="274" r:id="rId8"/>
    <p:sldId id="278" r:id="rId9"/>
    <p:sldId id="276" r:id="rId10"/>
    <p:sldId id="282" r:id="rId11"/>
    <p:sldId id="283" r:id="rId12"/>
    <p:sldId id="263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7"/>
    <p:restoredTop sz="94512"/>
  </p:normalViewPr>
  <p:slideViewPr>
    <p:cSldViewPr>
      <p:cViewPr>
        <p:scale>
          <a:sx n="40" d="100"/>
          <a:sy n="40" d="100"/>
        </p:scale>
        <p:origin x="-542" y="-7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Лист1!$A$70</c:f>
              <c:strCache>
                <c:ptCount val="1"/>
                <c:pt idx="0">
                  <c:v>Абсолютно не согласен, не согласен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Лист1!$B$69:$C$69</c:f>
              <c:strCache>
                <c:ptCount val="2"/>
                <c:pt idx="0">
                  <c:v>«Я должен заботиться о моих братьях и сестрах» (%)</c:v>
                </c:pt>
                <c:pt idx="1">
                  <c:v>«Я наслаждаюсь тем, что провожу теперь столько времени с семьей» (%)</c:v>
                </c:pt>
              </c:strCache>
            </c:strRef>
          </c:cat>
          <c:val>
            <c:numRef>
              <c:f>Лист1!$B$70:$C$70</c:f>
              <c:numCache>
                <c:formatCode>General</c:formatCode>
                <c:ptCount val="2"/>
                <c:pt idx="0">
                  <c:v>27.8</c:v>
                </c:pt>
                <c:pt idx="1">
                  <c:v>29.4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7F-0043-A657-8A0FDDA57C06}"/>
            </c:ext>
          </c:extLst>
        </c:ser>
        <c:ser>
          <c:idx val="1"/>
          <c:order val="1"/>
          <c:tx>
            <c:strRef>
              <c:f>Лист1!$A$71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0305186799768051E-2"/>
                  <c:y val="-0.18006946666602988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13,5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672-DC40-9DB8-E2BD10A49E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Лист1!$B$69:$C$69</c:f>
              <c:strCache>
                <c:ptCount val="2"/>
                <c:pt idx="0">
                  <c:v>«Я должен заботиться о моих братьях и сестрах» (%)</c:v>
                </c:pt>
                <c:pt idx="1">
                  <c:v>«Я наслаждаюсь тем, что провожу теперь столько времени с семьей» (%)</c:v>
                </c:pt>
              </c:strCache>
            </c:strRef>
          </c:cat>
          <c:val>
            <c:numRef>
              <c:f>Лист1!$B$71:$C$71</c:f>
              <c:numCache>
                <c:formatCode>General</c:formatCode>
                <c:ptCount val="2"/>
                <c:pt idx="0">
                  <c:v>26.3</c:v>
                </c:pt>
                <c:pt idx="1">
                  <c:v>13.5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7F-0043-A657-8A0FDDA57C06}"/>
            </c:ext>
          </c:extLst>
        </c:ser>
        <c:ser>
          <c:idx val="2"/>
          <c:order val="2"/>
          <c:tx>
            <c:strRef>
              <c:f>Лист1!$A$72</c:f>
              <c:strCache>
                <c:ptCount val="1"/>
                <c:pt idx="0">
                  <c:v>Полностью согласен, согласен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Лист1!$B$69:$C$69</c:f>
              <c:strCache>
                <c:ptCount val="2"/>
                <c:pt idx="0">
                  <c:v>«Я должен заботиться о моих братьях и сестрах» (%)</c:v>
                </c:pt>
                <c:pt idx="1">
                  <c:v>«Я наслаждаюсь тем, что провожу теперь столько времени с семьей» (%)</c:v>
                </c:pt>
              </c:strCache>
            </c:strRef>
          </c:cat>
          <c:val>
            <c:numRef>
              <c:f>Лист1!$B$72:$C$72</c:f>
              <c:numCache>
                <c:formatCode>General</c:formatCode>
                <c:ptCount val="2"/>
                <c:pt idx="0">
                  <c:v>45.9</c:v>
                </c:pt>
                <c:pt idx="1">
                  <c:v>57.1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C7F-0043-A657-8A0FDDA57C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3814912"/>
        <c:axId val="176998656"/>
      </c:barChart>
      <c:catAx>
        <c:axId val="43814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6998656"/>
        <c:crosses val="autoZero"/>
        <c:auto val="1"/>
        <c:lblAlgn val="ctr"/>
        <c:lblOffset val="100"/>
        <c:noMultiLvlLbl val="0"/>
      </c:catAx>
      <c:valAx>
        <c:axId val="176998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81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6350" cap="flat" cmpd="sng" algn="ctr">
      <a:gradFill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  <a:round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4F6-A946-AC13-1CC039E9C1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4F6-A946-AC13-1CC039E9C14C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4F6-A946-AC13-1CC039E9C14C}"/>
              </c:ext>
            </c:extLst>
          </c:dPt>
          <c:dLbls>
            <c:dLbl>
              <c:idx val="0"/>
              <c:layout>
                <c:manualLayout>
                  <c:x val="-0.11165346533364955"/>
                  <c:y val="0.13963364714729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F6-A946-AC13-1CC039E9C14C}"/>
                </c:ext>
              </c:extLst>
            </c:dLbl>
            <c:dLbl>
              <c:idx val="1"/>
              <c:layout>
                <c:manualLayout>
                  <c:x val="-0.13334334073894696"/>
                  <c:y val="-9.9979935403956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F6-A946-AC13-1CC039E9C14C}"/>
                </c:ext>
              </c:extLst>
            </c:dLbl>
            <c:dLbl>
              <c:idx val="2"/>
              <c:layout>
                <c:manualLayout>
                  <c:x val="0.15726020592698023"/>
                  <c:y val="-0.123056826645415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F6-A946-AC13-1CC039E9C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'Все рис.'!$A$288:$A$290</c:f>
              <c:strCache>
                <c:ptCount val="3"/>
                <c:pt idx="0">
                  <c:v>Абсолютно не согласен, не согласен</c:v>
                </c:pt>
                <c:pt idx="1">
                  <c:v>Затрудняюсь ответить</c:v>
                </c:pt>
                <c:pt idx="2">
                  <c:v>Полностью согласен, согласен</c:v>
                </c:pt>
              </c:strCache>
            </c:strRef>
          </c:cat>
          <c:val>
            <c:numRef>
              <c:f>'Все рис.'!$B$288:$B$290</c:f>
              <c:numCache>
                <c:formatCode>General</c:formatCode>
                <c:ptCount val="3"/>
                <c:pt idx="0">
                  <c:v>25</c:v>
                </c:pt>
                <c:pt idx="1">
                  <c:v>14.9</c:v>
                </c:pt>
                <c:pt idx="2">
                  <c:v>60.1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4F6-A946-AC13-1CC039E9C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/>
            </a:pPr>
            <a:r>
              <a:rPr lang="ru-RU" sz="3200" dirty="0"/>
              <a:t>Вопрос: "Как Вы ощущаете себя в связи с переходом в дистанционный режим обучения?" (%,</a:t>
            </a:r>
            <a:r>
              <a:rPr lang="ru-RU" sz="3200" baseline="0" dirty="0"/>
              <a:t> ученики)</a:t>
            </a:r>
            <a:endParaRPr lang="ru-RU" sz="32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Лист1!$B$4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Лист1!$A$5:$A$7</c:f>
              <c:strCache>
                <c:ptCount val="3"/>
                <c:pt idx="0">
                  <c:v>Очень плохо, плохо</c:v>
                </c:pt>
                <c:pt idx="1">
                  <c:v>Неопределенно (посредственно)</c:v>
                </c:pt>
                <c:pt idx="2">
                  <c:v>Очень хорошо, хорошо</c:v>
                </c:pt>
              </c:strCache>
            </c:strRef>
          </c:cat>
          <c:val>
            <c:numRef>
              <c:f>Лист1!$B$5:$B$7</c:f>
              <c:numCache>
                <c:formatCode>General</c:formatCode>
                <c:ptCount val="3"/>
                <c:pt idx="0">
                  <c:v>28</c:v>
                </c:pt>
                <c:pt idx="1">
                  <c:v>32</c:v>
                </c:pt>
                <c:pt idx="2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9A-DB4F-A1E9-0258110BB1E7}"/>
            </c:ext>
          </c:extLst>
        </c:ser>
        <c:ser>
          <c:idx val="1"/>
          <c:order val="1"/>
          <c:tx>
            <c:strRef>
              <c:f>Лист1!$C$4</c:f>
              <c:strCache>
                <c:ptCount val="1"/>
                <c:pt idx="0">
                  <c:v>Партнеры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Лист1!$A$5:$A$7</c:f>
              <c:strCache>
                <c:ptCount val="3"/>
                <c:pt idx="0">
                  <c:v>Очень плохо, плохо</c:v>
                </c:pt>
                <c:pt idx="1">
                  <c:v>Неопределенно (посредственно)</c:v>
                </c:pt>
                <c:pt idx="2">
                  <c:v>Очень хорошо, хорошо</c:v>
                </c:pt>
              </c:strCache>
            </c:strRef>
          </c:cat>
          <c:val>
            <c:numRef>
              <c:f>Лист1!$C$5:$C$7</c:f>
              <c:numCache>
                <c:formatCode>General</c:formatCode>
                <c:ptCount val="3"/>
                <c:pt idx="0">
                  <c:v>13</c:v>
                </c:pt>
                <c:pt idx="1">
                  <c:v>38</c:v>
                </c:pt>
                <c:pt idx="2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9A-DB4F-A1E9-0258110BB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76613888"/>
        <c:axId val="162534464"/>
      </c:barChart>
      <c:catAx>
        <c:axId val="1766138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62534464"/>
        <c:crosses val="autoZero"/>
        <c:auto val="1"/>
        <c:lblAlgn val="ctr"/>
        <c:lblOffset val="100"/>
        <c:noMultiLvlLbl val="0"/>
      </c:catAx>
      <c:valAx>
        <c:axId val="162534464"/>
        <c:scaling>
          <c:orientation val="minMax"/>
        </c:scaling>
        <c:delete val="1"/>
        <c:axPos val="b"/>
        <c:majorGridlines/>
        <c:numFmt formatCode="General" sourceLinked="1"/>
        <c:majorTickMark val="none"/>
        <c:minorTickMark val="none"/>
        <c:tickLblPos val="nextTo"/>
        <c:crossAx val="1766138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Оценка учениками суждения: "Мне кажется, что я учусь</a:t>
            </a:r>
            <a:r>
              <a:rPr lang="ru-RU" sz="3200" baseline="0"/>
              <a:t> больше, чем в классе" (в%)</a:t>
            </a:r>
            <a:endParaRPr lang="ru-RU" sz="3200"/>
          </a:p>
        </c:rich>
      </c:tx>
      <c:layout>
        <c:manualLayout>
          <c:xMode val="edge"/>
          <c:yMode val="edge"/>
          <c:x val="0.12661102408783131"/>
          <c:y val="0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Лист1!$B$10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Лист1!$A$11:$A$13</c:f>
              <c:strCache>
                <c:ptCount val="3"/>
                <c:pt idx="0">
                  <c:v>Абсолютно не согласен, не согласен</c:v>
                </c:pt>
                <c:pt idx="1">
                  <c:v>Затрудняюсь ответить</c:v>
                </c:pt>
                <c:pt idx="2">
                  <c:v>Полность согласен, согласен</c:v>
                </c:pt>
              </c:strCache>
            </c:strRef>
          </c:cat>
          <c:val>
            <c:numRef>
              <c:f>Лист1!$B$11:$B$13</c:f>
              <c:numCache>
                <c:formatCode>General</c:formatCode>
                <c:ptCount val="3"/>
                <c:pt idx="0">
                  <c:v>30</c:v>
                </c:pt>
                <c:pt idx="1">
                  <c:v>15</c:v>
                </c:pt>
                <c:pt idx="2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31-1945-B187-466F713FF8EF}"/>
            </c:ext>
          </c:extLst>
        </c:ser>
        <c:ser>
          <c:idx val="1"/>
          <c:order val="1"/>
          <c:tx>
            <c:strRef>
              <c:f>Лист1!$C$10</c:f>
              <c:strCache>
                <c:ptCount val="1"/>
                <c:pt idx="0">
                  <c:v>Партнеры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Лист1!$A$11:$A$13</c:f>
              <c:strCache>
                <c:ptCount val="3"/>
                <c:pt idx="0">
                  <c:v>Абсолютно не согласен, не согласен</c:v>
                </c:pt>
                <c:pt idx="1">
                  <c:v>Затрудняюсь ответить</c:v>
                </c:pt>
                <c:pt idx="2">
                  <c:v>Полность согласен, согласен</c:v>
                </c:pt>
              </c:strCache>
            </c:strRef>
          </c:cat>
          <c:val>
            <c:numRef>
              <c:f>Лист1!$C$11:$C$13</c:f>
              <c:numCache>
                <c:formatCode>General</c:formatCode>
                <c:ptCount val="3"/>
                <c:pt idx="0">
                  <c:v>51</c:v>
                </c:pt>
                <c:pt idx="1">
                  <c:v>25</c:v>
                </c:pt>
                <c:pt idx="2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31-1945-B187-466F713FF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77668096"/>
        <c:axId val="162536192"/>
      </c:barChart>
      <c:catAx>
        <c:axId val="1776680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62536192"/>
        <c:crosses val="autoZero"/>
        <c:auto val="1"/>
        <c:lblAlgn val="ctr"/>
        <c:lblOffset val="100"/>
        <c:noMultiLvlLbl val="0"/>
      </c:catAx>
      <c:valAx>
        <c:axId val="162536192"/>
        <c:scaling>
          <c:orientation val="minMax"/>
        </c:scaling>
        <c:delete val="1"/>
        <c:axPos val="b"/>
        <c:majorGridlines/>
        <c:numFmt formatCode="General" sourceLinked="1"/>
        <c:majorTickMark val="none"/>
        <c:minorTickMark val="none"/>
        <c:tickLblPos val="nextTo"/>
        <c:crossAx val="1776680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/>
            </a:pPr>
            <a:r>
              <a:rPr lang="ru-RU" sz="3200" dirty="0"/>
              <a:t>Дистанционные</a:t>
            </a:r>
            <a:r>
              <a:rPr lang="ru-RU" sz="3200" baseline="0" dirty="0"/>
              <a:t> уроки организуют </a:t>
            </a:r>
          </a:p>
          <a:p>
            <a:pPr>
              <a:defRPr sz="3200"/>
            </a:pPr>
            <a:r>
              <a:rPr lang="ru-RU" sz="3200" baseline="0" dirty="0"/>
              <a:t>(%, ученики)</a:t>
            </a:r>
            <a:endParaRPr lang="ru-RU" sz="32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Лист1!$B$11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Лист1!$A$12:$A$16</c:f>
              <c:strCache>
                <c:ptCount val="5"/>
                <c:pt idx="0">
                  <c:v>Никто из учителей</c:v>
                </c:pt>
                <c:pt idx="1">
                  <c:v>Небольшая часть учителей</c:v>
                </c:pt>
                <c:pt idx="2">
                  <c:v>Половина учителей</c:v>
                </c:pt>
                <c:pt idx="3">
                  <c:v>Большинство учителей</c:v>
                </c:pt>
                <c:pt idx="4">
                  <c:v>Все учителя</c:v>
                </c:pt>
              </c:strCache>
            </c:strRef>
          </c:cat>
          <c:val>
            <c:numRef>
              <c:f>Лист1!$B$12:$B$16</c:f>
              <c:numCache>
                <c:formatCode>General</c:formatCode>
                <c:ptCount val="5"/>
                <c:pt idx="0">
                  <c:v>10</c:v>
                </c:pt>
                <c:pt idx="1">
                  <c:v>27</c:v>
                </c:pt>
                <c:pt idx="2">
                  <c:v>11</c:v>
                </c:pt>
                <c:pt idx="3">
                  <c:v>26</c:v>
                </c:pt>
                <c:pt idx="4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5E-B444-BD28-833B57259E1C}"/>
            </c:ext>
          </c:extLst>
        </c:ser>
        <c:ser>
          <c:idx val="1"/>
          <c:order val="1"/>
          <c:tx>
            <c:strRef>
              <c:f>Лист1!$C$11</c:f>
              <c:strCache>
                <c:ptCount val="1"/>
                <c:pt idx="0">
                  <c:v>Партнеры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3.1656026823230467E-2"/>
                  <c:y val="-7.9186212869771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5E-B444-BD28-833B57259E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Лист1!$A$12:$A$16</c:f>
              <c:strCache>
                <c:ptCount val="5"/>
                <c:pt idx="0">
                  <c:v>Никто из учителей</c:v>
                </c:pt>
                <c:pt idx="1">
                  <c:v>Небольшая часть учителей</c:v>
                </c:pt>
                <c:pt idx="2">
                  <c:v>Половина учителей</c:v>
                </c:pt>
                <c:pt idx="3">
                  <c:v>Большинство учителей</c:v>
                </c:pt>
                <c:pt idx="4">
                  <c:v>Все учителя</c:v>
                </c:pt>
              </c:strCache>
            </c:strRef>
          </c:cat>
          <c:val>
            <c:numRef>
              <c:f>Лист1!$C$12:$C$16</c:f>
              <c:numCache>
                <c:formatCode>General</c:formatCode>
                <c:ptCount val="5"/>
                <c:pt idx="0">
                  <c:v>10</c:v>
                </c:pt>
                <c:pt idx="1">
                  <c:v>21</c:v>
                </c:pt>
                <c:pt idx="2">
                  <c:v>9</c:v>
                </c:pt>
                <c:pt idx="3">
                  <c:v>38</c:v>
                </c:pt>
                <c:pt idx="4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65E-B444-BD28-833B57259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3944448"/>
        <c:axId val="168723584"/>
      </c:barChart>
      <c:catAx>
        <c:axId val="1239444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68723584"/>
        <c:crosses val="autoZero"/>
        <c:auto val="1"/>
        <c:lblAlgn val="ctr"/>
        <c:lblOffset val="100"/>
        <c:noMultiLvlLbl val="0"/>
      </c:catAx>
      <c:valAx>
        <c:axId val="168723584"/>
        <c:scaling>
          <c:orientation val="minMax"/>
        </c:scaling>
        <c:delete val="1"/>
        <c:axPos val="b"/>
        <c:majorGridlines/>
        <c:numFmt formatCode="General" sourceLinked="1"/>
        <c:majorTickMark val="none"/>
        <c:minorTickMark val="none"/>
        <c:tickLblPos val="nextTo"/>
        <c:crossAx val="1239444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Для меня самой сложной задачей оказалось планирование собственного дня (% по группе учеников)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Лист1!$B$19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Лист1!$A$20:$A$22</c:f>
              <c:strCache>
                <c:ptCount val="3"/>
                <c:pt idx="0">
                  <c:v>Абсолютно не согласен, не согласен</c:v>
                </c:pt>
                <c:pt idx="1">
                  <c:v>Затрудняюсь ответить</c:v>
                </c:pt>
                <c:pt idx="2">
                  <c:v>Полность согласен, согласен</c:v>
                </c:pt>
              </c:strCache>
            </c:strRef>
          </c:cat>
          <c:val>
            <c:numRef>
              <c:f>Лист1!$B$20:$B$22</c:f>
              <c:numCache>
                <c:formatCode>General</c:formatCode>
                <c:ptCount val="3"/>
                <c:pt idx="0">
                  <c:v>52</c:v>
                </c:pt>
                <c:pt idx="1">
                  <c:v>17</c:v>
                </c:pt>
                <c:pt idx="2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C1-804B-B22A-0D5CBB7FB9BD}"/>
            </c:ext>
          </c:extLst>
        </c:ser>
        <c:ser>
          <c:idx val="1"/>
          <c:order val="1"/>
          <c:tx>
            <c:strRef>
              <c:f>Лист1!$C$19</c:f>
              <c:strCache>
                <c:ptCount val="1"/>
                <c:pt idx="0">
                  <c:v>Партнеры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Лист1!$A$20:$A$22</c:f>
              <c:strCache>
                <c:ptCount val="3"/>
                <c:pt idx="0">
                  <c:v>Абсолютно не согласен, не согласен</c:v>
                </c:pt>
                <c:pt idx="1">
                  <c:v>Затрудняюсь ответить</c:v>
                </c:pt>
                <c:pt idx="2">
                  <c:v>Полность согласен, согласен</c:v>
                </c:pt>
              </c:strCache>
            </c:strRef>
          </c:cat>
          <c:val>
            <c:numRef>
              <c:f>Лист1!$C$20:$C$22</c:f>
              <c:numCache>
                <c:formatCode>General</c:formatCode>
                <c:ptCount val="3"/>
                <c:pt idx="0">
                  <c:v>63</c:v>
                </c:pt>
                <c:pt idx="1">
                  <c:v>18</c:v>
                </c:pt>
                <c:pt idx="2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C1-804B-B22A-0D5CBB7FB9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4013568"/>
        <c:axId val="177002688"/>
      </c:barChart>
      <c:catAx>
        <c:axId val="1240135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77002688"/>
        <c:crosses val="autoZero"/>
        <c:auto val="1"/>
        <c:lblAlgn val="ctr"/>
        <c:lblOffset val="100"/>
        <c:noMultiLvlLbl val="0"/>
      </c:catAx>
      <c:valAx>
        <c:axId val="177002688"/>
        <c:scaling>
          <c:orientation val="minMax"/>
        </c:scaling>
        <c:delete val="1"/>
        <c:axPos val="b"/>
        <c:majorGridlines/>
        <c:numFmt formatCode="General" sourceLinked="1"/>
        <c:majorTickMark val="none"/>
        <c:minorTickMark val="none"/>
        <c:tickLblPos val="nextTo"/>
        <c:crossAx val="1240135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Лист1!$C$29</c:f>
              <c:strCache>
                <c:ptCount val="1"/>
                <c:pt idx="0">
                  <c:v>Абсолютно не согласен, не согласен</c:v>
                </c:pt>
              </c:strCache>
            </c:strRef>
          </c:tx>
          <c:invertIfNegative val="0"/>
          <c:dLbls>
            <c:dLbl>
              <c:idx val="8"/>
              <c:spPr/>
              <c:txPr>
                <a:bodyPr/>
                <a:lstStyle/>
                <a:p>
                  <a:pPr>
                    <a:defRPr sz="54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Лист1!$A$30:$B$39</c:f>
              <c:multiLvlStrCache>
                <c:ptCount val="10"/>
                <c:lvl>
                  <c:pt idx="0">
                    <c:v>РФ</c:v>
                  </c:pt>
                  <c:pt idx="1">
                    <c:v>Партнеры</c:v>
                  </c:pt>
                  <c:pt idx="2">
                    <c:v>РФ</c:v>
                  </c:pt>
                  <c:pt idx="3">
                    <c:v>Партнеры</c:v>
                  </c:pt>
                  <c:pt idx="4">
                    <c:v>РФ</c:v>
                  </c:pt>
                  <c:pt idx="5">
                    <c:v>Партнеры</c:v>
                  </c:pt>
                  <c:pt idx="6">
                    <c:v>РФ</c:v>
                  </c:pt>
                  <c:pt idx="7">
                    <c:v>Партнеры</c:v>
                  </c:pt>
                  <c:pt idx="8">
                    <c:v>РФ</c:v>
                  </c:pt>
                  <c:pt idx="9">
                    <c:v>Партнеры</c:v>
                  </c:pt>
                </c:lvl>
                <c:lvl>
                  <c:pt idx="0">
                    <c:v>Ученики</c:v>
                  </c:pt>
                  <c:pt idx="2">
                    <c:v>Родители</c:v>
                  </c:pt>
                  <c:pt idx="4">
                    <c:v>Педагоги</c:v>
                  </c:pt>
                  <c:pt idx="6">
                    <c:v>Администрация школы</c:v>
                  </c:pt>
                  <c:pt idx="8">
                    <c:v>Органы управления образованием</c:v>
                  </c:pt>
                </c:lvl>
              </c:multiLvlStrCache>
            </c:multiLvlStrRef>
          </c:cat>
          <c:val>
            <c:numRef>
              <c:f>Лист1!$C$30:$C$39</c:f>
              <c:numCache>
                <c:formatCode>General</c:formatCode>
                <c:ptCount val="10"/>
                <c:pt idx="0">
                  <c:v>38</c:v>
                </c:pt>
                <c:pt idx="1">
                  <c:v>17</c:v>
                </c:pt>
                <c:pt idx="2">
                  <c:v>21</c:v>
                </c:pt>
                <c:pt idx="3">
                  <c:v>23</c:v>
                </c:pt>
                <c:pt idx="4">
                  <c:v>35</c:v>
                </c:pt>
                <c:pt idx="5">
                  <c:v>22</c:v>
                </c:pt>
                <c:pt idx="6">
                  <c:v>50</c:v>
                </c:pt>
                <c:pt idx="7">
                  <c:v>20</c:v>
                </c:pt>
                <c:pt idx="8">
                  <c:v>57</c:v>
                </c:pt>
                <c:pt idx="9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91-C64F-BEB4-7C8B325EF299}"/>
            </c:ext>
          </c:extLst>
        </c:ser>
        <c:ser>
          <c:idx val="1"/>
          <c:order val="1"/>
          <c:tx>
            <c:strRef>
              <c:f>Лист1!$D$29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Лист1!$A$30:$B$39</c:f>
              <c:multiLvlStrCache>
                <c:ptCount val="10"/>
                <c:lvl>
                  <c:pt idx="0">
                    <c:v>РФ</c:v>
                  </c:pt>
                  <c:pt idx="1">
                    <c:v>Партнеры</c:v>
                  </c:pt>
                  <c:pt idx="2">
                    <c:v>РФ</c:v>
                  </c:pt>
                  <c:pt idx="3">
                    <c:v>Партнеры</c:v>
                  </c:pt>
                  <c:pt idx="4">
                    <c:v>РФ</c:v>
                  </c:pt>
                  <c:pt idx="5">
                    <c:v>Партнеры</c:v>
                  </c:pt>
                  <c:pt idx="6">
                    <c:v>РФ</c:v>
                  </c:pt>
                  <c:pt idx="7">
                    <c:v>Партнеры</c:v>
                  </c:pt>
                  <c:pt idx="8">
                    <c:v>РФ</c:v>
                  </c:pt>
                  <c:pt idx="9">
                    <c:v>Партнеры</c:v>
                  </c:pt>
                </c:lvl>
                <c:lvl>
                  <c:pt idx="0">
                    <c:v>Ученики</c:v>
                  </c:pt>
                  <c:pt idx="2">
                    <c:v>Родители</c:v>
                  </c:pt>
                  <c:pt idx="4">
                    <c:v>Педагоги</c:v>
                  </c:pt>
                  <c:pt idx="6">
                    <c:v>Администрация школы</c:v>
                  </c:pt>
                  <c:pt idx="8">
                    <c:v>Органы управления образованием</c:v>
                  </c:pt>
                </c:lvl>
              </c:multiLvlStrCache>
            </c:multiLvlStrRef>
          </c:cat>
          <c:val>
            <c:numRef>
              <c:f>Лист1!$D$30:$D$39</c:f>
              <c:numCache>
                <c:formatCode>General</c:formatCode>
                <c:ptCount val="10"/>
                <c:pt idx="0">
                  <c:v>20</c:v>
                </c:pt>
                <c:pt idx="1">
                  <c:v>30</c:v>
                </c:pt>
                <c:pt idx="2">
                  <c:v>12</c:v>
                </c:pt>
                <c:pt idx="3">
                  <c:v>35</c:v>
                </c:pt>
                <c:pt idx="4">
                  <c:v>17</c:v>
                </c:pt>
                <c:pt idx="5">
                  <c:v>39</c:v>
                </c:pt>
                <c:pt idx="6">
                  <c:v>11</c:v>
                </c:pt>
                <c:pt idx="7">
                  <c:v>32</c:v>
                </c:pt>
                <c:pt idx="8">
                  <c:v>14</c:v>
                </c:pt>
                <c:pt idx="9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E91-C64F-BEB4-7C8B325EF299}"/>
            </c:ext>
          </c:extLst>
        </c:ser>
        <c:ser>
          <c:idx val="2"/>
          <c:order val="2"/>
          <c:tx>
            <c:strRef>
              <c:f>Лист1!$E$29</c:f>
              <c:strCache>
                <c:ptCount val="1"/>
                <c:pt idx="0">
                  <c:v>Полность согласен, согласен</c:v>
                </c:pt>
              </c:strCache>
            </c:strRef>
          </c:tx>
          <c:invertIfNegative val="0"/>
          <c:dLbls>
            <c:dLbl>
              <c:idx val="2"/>
              <c:spPr/>
              <c:txPr>
                <a:bodyPr/>
                <a:lstStyle/>
                <a:p>
                  <a:pPr>
                    <a:defRPr sz="5400"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Лист1!$A$30:$B$39</c:f>
              <c:multiLvlStrCache>
                <c:ptCount val="10"/>
                <c:lvl>
                  <c:pt idx="0">
                    <c:v>РФ</c:v>
                  </c:pt>
                  <c:pt idx="1">
                    <c:v>Партнеры</c:v>
                  </c:pt>
                  <c:pt idx="2">
                    <c:v>РФ</c:v>
                  </c:pt>
                  <c:pt idx="3">
                    <c:v>Партнеры</c:v>
                  </c:pt>
                  <c:pt idx="4">
                    <c:v>РФ</c:v>
                  </c:pt>
                  <c:pt idx="5">
                    <c:v>Партнеры</c:v>
                  </c:pt>
                  <c:pt idx="6">
                    <c:v>РФ</c:v>
                  </c:pt>
                  <c:pt idx="7">
                    <c:v>Партнеры</c:v>
                  </c:pt>
                  <c:pt idx="8">
                    <c:v>РФ</c:v>
                  </c:pt>
                  <c:pt idx="9">
                    <c:v>Партнеры</c:v>
                  </c:pt>
                </c:lvl>
                <c:lvl>
                  <c:pt idx="0">
                    <c:v>Ученики</c:v>
                  </c:pt>
                  <c:pt idx="2">
                    <c:v>Родители</c:v>
                  </c:pt>
                  <c:pt idx="4">
                    <c:v>Педагоги</c:v>
                  </c:pt>
                  <c:pt idx="6">
                    <c:v>Администрация школы</c:v>
                  </c:pt>
                  <c:pt idx="8">
                    <c:v>Органы управления образованием</c:v>
                  </c:pt>
                </c:lvl>
              </c:multiLvlStrCache>
            </c:multiLvlStrRef>
          </c:cat>
          <c:val>
            <c:numRef>
              <c:f>Лист1!$E$30:$E$39</c:f>
              <c:numCache>
                <c:formatCode>General</c:formatCode>
                <c:ptCount val="10"/>
                <c:pt idx="0">
                  <c:v>42</c:v>
                </c:pt>
                <c:pt idx="1">
                  <c:v>52</c:v>
                </c:pt>
                <c:pt idx="2">
                  <c:v>68</c:v>
                </c:pt>
                <c:pt idx="3">
                  <c:v>41</c:v>
                </c:pt>
                <c:pt idx="4">
                  <c:v>48</c:v>
                </c:pt>
                <c:pt idx="5">
                  <c:v>39</c:v>
                </c:pt>
                <c:pt idx="6">
                  <c:v>39</c:v>
                </c:pt>
                <c:pt idx="7">
                  <c:v>48</c:v>
                </c:pt>
                <c:pt idx="8">
                  <c:v>29</c:v>
                </c:pt>
                <c:pt idx="9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E91-C64F-BEB4-7C8B325EF299}"/>
            </c:ext>
          </c:extLst>
        </c:ser>
        <c:ser>
          <c:idx val="3"/>
          <c:order val="3"/>
          <c:tx>
            <c:strRef>
              <c:f>Лист1!$F$29</c:f>
              <c:strCache>
                <c:ptCount val="1"/>
              </c:strCache>
            </c:strRef>
          </c:tx>
          <c:invertIfNegative val="0"/>
          <c:cat>
            <c:multiLvlStrRef>
              <c:f>Лист1!$A$30:$B$39</c:f>
              <c:multiLvlStrCache>
                <c:ptCount val="10"/>
                <c:lvl>
                  <c:pt idx="0">
                    <c:v>РФ</c:v>
                  </c:pt>
                  <c:pt idx="1">
                    <c:v>Партнеры</c:v>
                  </c:pt>
                  <c:pt idx="2">
                    <c:v>РФ</c:v>
                  </c:pt>
                  <c:pt idx="3">
                    <c:v>Партнеры</c:v>
                  </c:pt>
                  <c:pt idx="4">
                    <c:v>РФ</c:v>
                  </c:pt>
                  <c:pt idx="5">
                    <c:v>Партнеры</c:v>
                  </c:pt>
                  <c:pt idx="6">
                    <c:v>РФ</c:v>
                  </c:pt>
                  <c:pt idx="7">
                    <c:v>Партнеры</c:v>
                  </c:pt>
                  <c:pt idx="8">
                    <c:v>РФ</c:v>
                  </c:pt>
                  <c:pt idx="9">
                    <c:v>Партнеры</c:v>
                  </c:pt>
                </c:lvl>
                <c:lvl>
                  <c:pt idx="0">
                    <c:v>Ученики</c:v>
                  </c:pt>
                  <c:pt idx="2">
                    <c:v>Родители</c:v>
                  </c:pt>
                  <c:pt idx="4">
                    <c:v>Педагоги</c:v>
                  </c:pt>
                  <c:pt idx="6">
                    <c:v>Администрация школы</c:v>
                  </c:pt>
                  <c:pt idx="8">
                    <c:v>Органы управления образованием</c:v>
                  </c:pt>
                </c:lvl>
              </c:multiLvlStrCache>
            </c:multiLvlStrRef>
          </c:cat>
          <c:val>
            <c:numRef>
              <c:f>Лист1!$F$30:$F$39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E91-C64F-BEB4-7C8B325EF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24020224"/>
        <c:axId val="168727616"/>
      </c:barChart>
      <c:catAx>
        <c:axId val="124020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168727616"/>
        <c:crosses val="autoZero"/>
        <c:auto val="1"/>
        <c:lblAlgn val="ctr"/>
        <c:lblOffset val="100"/>
        <c:noMultiLvlLbl val="0"/>
      </c:catAx>
      <c:valAx>
        <c:axId val="168727616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124020224"/>
        <c:crosses val="autoZero"/>
        <c:crossBetween val="between"/>
      </c:valAx>
    </c:plotArea>
    <c:legend>
      <c:legendPos val="b"/>
      <c:legendEntry>
        <c:idx val="3"/>
        <c:delete val="1"/>
      </c:legendEntry>
      <c:layout/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7116914" y="3934663"/>
            <a:ext cx="9443425" cy="4156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800" dirty="0"/>
              <a:t>Школьный барометр</a:t>
            </a: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800" dirty="0"/>
              <a:t>COVID - 19: ситуация с учением и обучением глазами российских  школьников</a:t>
            </a:r>
          </a:p>
        </p:txBody>
      </p:sp>
      <p:sp>
        <p:nvSpPr>
          <p:cNvPr id="53" name="Очень крутой подзаголовок презентации"/>
          <p:cNvSpPr txBox="1"/>
          <p:nvPr/>
        </p:nvSpPr>
        <p:spPr>
          <a:xfrm>
            <a:off x="7116915" y="8929563"/>
            <a:ext cx="9443424" cy="1173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Наталья Исаева, Анатолий </a:t>
            </a:r>
            <a:r>
              <a:rPr lang="ru-RU" dirty="0" err="1"/>
              <a:t>Каспржак</a:t>
            </a:r>
            <a:r>
              <a:rPr lang="ru-RU" dirty="0"/>
              <a:t>,</a:t>
            </a:r>
          </a:p>
          <a:p>
            <a:r>
              <a:rPr lang="ru-RU" dirty="0"/>
              <a:t> Анна </a:t>
            </a:r>
            <a:r>
              <a:rPr lang="ru-RU" dirty="0" err="1"/>
              <a:t>Кобцева</a:t>
            </a:r>
            <a:r>
              <a:rPr lang="ru-RU" dirty="0"/>
              <a:t>, Марина </a:t>
            </a:r>
            <a:r>
              <a:rPr lang="ru-RU" dirty="0" err="1"/>
              <a:t>Цатрян</a:t>
            </a:r>
            <a:endParaRPr dirty="0"/>
          </a:p>
        </p:txBody>
      </p:sp>
      <p:sp>
        <p:nvSpPr>
          <p:cNvPr id="54" name="Название подразделения,  лаборатории, факультета и т.д."/>
          <p:cNvSpPr txBox="1"/>
          <p:nvPr/>
        </p:nvSpPr>
        <p:spPr>
          <a:xfrm>
            <a:off x="7116915" y="1847447"/>
            <a:ext cx="9443423" cy="7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Институт образования</a:t>
            </a:r>
            <a:r>
              <a:rPr dirty="0"/>
              <a:t> </a:t>
            </a:r>
          </a:p>
        </p:txBody>
      </p:sp>
      <p:sp>
        <p:nvSpPr>
          <p:cNvPr id="55" name="Москва, 2017"/>
          <p:cNvSpPr txBox="1"/>
          <p:nvPr/>
        </p:nvSpPr>
        <p:spPr>
          <a:xfrm>
            <a:off x="7116915" y="11892516"/>
            <a:ext cx="9443424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Москва</a:t>
            </a:r>
            <a:r>
              <a:rPr dirty="0"/>
              <a:t>, 20</a:t>
            </a:r>
            <a:r>
              <a:rPr lang="ru-RU" dirty="0"/>
              <a:t>20</a:t>
            </a:r>
            <a:endParaRPr dirty="0"/>
          </a:p>
        </p:txBody>
      </p:sp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970" y="1330739"/>
            <a:ext cx="2736119" cy="26455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Семинар «Актуальные исследования и разработки в области образования», 23 июня 2020 года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Очень крутой заголовок…"/>
          <p:cNvSpPr txBox="1"/>
          <p:nvPr/>
        </p:nvSpPr>
        <p:spPr>
          <a:xfrm>
            <a:off x="1226606" y="2681536"/>
            <a:ext cx="21480832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Сравнительный анализ некоторых результатов «Школьного барометра» </a:t>
            </a:r>
            <a:endParaRPr dirty="0"/>
          </a:p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Взгляд учеников</a:t>
            </a:r>
            <a:endParaRPr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914854"/>
              </p:ext>
            </p:extLst>
          </p:nvPr>
        </p:nvGraphicFramePr>
        <p:xfrm>
          <a:off x="1390800" y="5705872"/>
          <a:ext cx="10801200" cy="7416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47916"/>
              </p:ext>
            </p:extLst>
          </p:nvPr>
        </p:nvGraphicFramePr>
        <p:xfrm>
          <a:off x="13056096" y="5633864"/>
          <a:ext cx="9865096" cy="7488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075177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Семинар «Актуальные исследования и разработки в области образования», 23 июня 2020 года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Очень крутой заголовок…"/>
          <p:cNvSpPr txBox="1"/>
          <p:nvPr/>
        </p:nvSpPr>
        <p:spPr>
          <a:xfrm>
            <a:off x="1226606" y="2681536"/>
            <a:ext cx="21480832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Сравнительный анализ некоторых результатов «Школьного барометра» </a:t>
            </a:r>
            <a:endParaRPr dirty="0"/>
          </a:p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Оценка суждения: "В текущей ситуации я испытываю состояние стресса" (в%, по группам)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003971"/>
              </p:ext>
            </p:extLst>
          </p:nvPr>
        </p:nvGraphicFramePr>
        <p:xfrm>
          <a:off x="1534816" y="5993904"/>
          <a:ext cx="21170344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733693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Адрес: ТехтТехтТехтТехтТехтТехтТехтТехтТехтТехтТехтТехтТехт"/>
          <p:cNvSpPr txBox="1"/>
          <p:nvPr/>
        </p:nvSpPr>
        <p:spPr>
          <a:xfrm>
            <a:off x="11368362" y="11463892"/>
            <a:ext cx="11552829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 defTabSz="642937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2800" dirty="0"/>
              <a:t>Адрес</a:t>
            </a:r>
            <a:r>
              <a:rPr sz="2800" dirty="0"/>
              <a:t>: </a:t>
            </a:r>
            <a:r>
              <a:rPr lang="ru-RU" sz="2800" dirty="0"/>
              <a:t> Россия, 101000, г. Москва,   Потаповский переулок, д. 16, стр. 10.</a:t>
            </a:r>
          </a:p>
        </p:txBody>
      </p:sp>
      <p:sp>
        <p:nvSpPr>
          <p:cNvPr id="101" name="www.text"/>
          <p:cNvSpPr txBox="1"/>
          <p:nvPr/>
        </p:nvSpPr>
        <p:spPr>
          <a:xfrm>
            <a:off x="3551040" y="11463892"/>
            <a:ext cx="2292669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l" defTabSz="642937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en-US" sz="2800" dirty="0">
                <a:latin typeface="Arial Narrow" charset="0"/>
                <a:ea typeface="Arial Narrow" charset="0"/>
                <a:cs typeface="Arial Narrow" charset="0"/>
              </a:rPr>
              <a:t>http://ioe.hse.ru</a:t>
            </a:r>
            <a:endParaRPr sz="2800" dirty="0"/>
          </a:p>
        </p:txBody>
      </p:sp>
      <p:sp>
        <p:nvSpPr>
          <p:cNvPr id="102" name="Телефон.: +Х (ХХХ) ХХХ ХХХХ"/>
          <p:cNvSpPr txBox="1"/>
          <p:nvPr/>
        </p:nvSpPr>
        <p:spPr>
          <a:xfrm>
            <a:off x="6620083" y="11463892"/>
            <a:ext cx="4328255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2800" dirty="0"/>
              <a:t>Институт образования </a:t>
            </a:r>
          </a:p>
        </p:txBody>
      </p:sp>
      <p:pic>
        <p:nvPicPr>
          <p:cNvPr id="10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4075" y="4920064"/>
            <a:ext cx="3195850" cy="30900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Овал 35"/>
          <p:cNvSpPr/>
          <p:nvPr/>
        </p:nvSpPr>
        <p:spPr>
          <a:xfrm>
            <a:off x="14112281" y="6773943"/>
            <a:ext cx="3771519" cy="3096344"/>
          </a:xfrm>
          <a:prstGeom prst="ellips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714" y="6425952"/>
            <a:ext cx="13071723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Школьный барометр</a:t>
            </a:r>
            <a:endParaRPr dirty="0"/>
          </a:p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Дизайн и база исследования: 20 апреля - 12 мая</a:t>
            </a:r>
          </a:p>
        </p:txBody>
      </p:sp>
      <p:sp>
        <p:nvSpPr>
          <p:cNvPr id="61" name="Заголовок основного текста"/>
          <p:cNvSpPr txBox="1"/>
          <p:nvPr/>
        </p:nvSpPr>
        <p:spPr>
          <a:xfrm>
            <a:off x="8970112" y="10890448"/>
            <a:ext cx="14122725" cy="2201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just"/>
            <a:r>
              <a:rPr lang="ru-RU" sz="2600" dirty="0"/>
              <a:t>Анализ обработанных на сегодняшний день данных может дать ответ на два обобщенных вопроса: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600" dirty="0"/>
              <a:t>Что произошло (происходит) в семье и школе после полного перехода на дистанционное обучение вследствие пандемии?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600" dirty="0"/>
              <a:t>Есть ли специфика школьного дистанционного образования во время пандемии, и в чем она заключается? </a:t>
            </a:r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Семинар «Актуальные исследования и разработки в области образования», 23 июня 2020 года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Google Shape;104;p15"/>
          <p:cNvPicPr preferRelativeResize="0"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443248" y="3099943"/>
            <a:ext cx="3176455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0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112879" y="3089708"/>
            <a:ext cx="1620000" cy="16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117;p16"/>
          <p:cNvSpPr txBox="1"/>
          <p:nvPr/>
        </p:nvSpPr>
        <p:spPr>
          <a:xfrm>
            <a:off x="8735616" y="5404484"/>
            <a:ext cx="14113566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chemeClr val="dk1"/>
                </a:solidFill>
              </a:rPr>
              <a:t>Анонимная</a:t>
            </a:r>
            <a:r>
              <a:rPr lang="ru-RU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3200" b="1" dirty="0">
                <a:solidFill>
                  <a:schemeClr val="dk1"/>
                </a:solidFill>
              </a:rPr>
              <a:t>анкета</a:t>
            </a:r>
            <a:r>
              <a:rPr lang="ru-RU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  15-20 минут	       </a:t>
            </a:r>
            <a:r>
              <a:rPr lang="ru-RU" sz="3200" b="1" dirty="0">
                <a:solidFill>
                  <a:schemeClr val="dk1"/>
                </a:solidFill>
              </a:rPr>
              <a:t>Зеркальные</a:t>
            </a:r>
            <a:r>
              <a:rPr lang="ru-RU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3200" b="1" dirty="0">
                <a:solidFill>
                  <a:schemeClr val="dk1"/>
                </a:solidFill>
              </a:rPr>
              <a:t>вопросы</a:t>
            </a:r>
            <a:r>
              <a:rPr lang="ru-RU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390379"/>
              </p:ext>
            </p:extLst>
          </p:nvPr>
        </p:nvGraphicFramePr>
        <p:xfrm>
          <a:off x="1369160" y="5286013"/>
          <a:ext cx="6507818" cy="490707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539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539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ru-RU" sz="2800" b="1" dirty="0">
                          <a:solidFill>
                            <a:schemeClr val="dk1"/>
                          </a:solidFill>
                        </a:rPr>
                        <a:t>Группа</a:t>
                      </a:r>
                      <a:endParaRPr sz="2800" b="1" dirty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ru-RU" sz="2800" b="1" dirty="0">
                          <a:solidFill>
                            <a:schemeClr val="dk1"/>
                          </a:solidFill>
                        </a:rPr>
                        <a:t>Анкет в базе</a:t>
                      </a:r>
                      <a:endParaRPr sz="2800" b="1" dirty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91425" marB="91425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ru-RU" sz="2800" u="none" strike="noStrike" cap="none" dirty="0"/>
                        <a:t>Органы управления образованиям</a:t>
                      </a:r>
                      <a:endParaRPr sz="2800" u="none" strike="noStrike" cap="none" dirty="0"/>
                    </a:p>
                  </a:txBody>
                  <a:tcPr marL="68575" marR="6857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4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ru-RU" sz="2800" u="none" strike="noStrike" cap="none" dirty="0"/>
                        <a:t>277</a:t>
                      </a:r>
                      <a:endParaRPr sz="2800" u="none" strike="noStrike" cap="none" dirty="0"/>
                    </a:p>
                  </a:txBody>
                  <a:tcPr marL="68575" marR="68575" marT="91425" marB="914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ru-RU" sz="2800" u="none" strike="noStrike" cap="none" dirty="0"/>
                        <a:t>Администрация школ</a:t>
                      </a:r>
                      <a:endParaRPr sz="2800" u="none" strike="noStrike" cap="none" dirty="0"/>
                    </a:p>
                  </a:txBody>
                  <a:tcPr marL="68575" marR="6857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4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ru-RU" sz="2800" u="none" strike="noStrike" cap="none" dirty="0"/>
                        <a:t>1111</a:t>
                      </a:r>
                      <a:endParaRPr sz="2800" u="none" strike="noStrike" cap="none" dirty="0"/>
                    </a:p>
                  </a:txBody>
                  <a:tcPr marL="68575" marR="68575" marT="91425" marB="914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ru-RU" sz="2800" u="none" strike="noStrike" cap="none" dirty="0"/>
                        <a:t>Педагоги</a:t>
                      </a:r>
                      <a:endParaRPr sz="2800" u="none" strike="noStrike" cap="none" dirty="0"/>
                    </a:p>
                  </a:txBody>
                  <a:tcPr marL="68575" marR="6857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4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ru-RU" sz="2800" u="none" strike="noStrike" cap="none" dirty="0"/>
                        <a:t>11788</a:t>
                      </a:r>
                      <a:endParaRPr sz="2800" u="none" strike="noStrike" cap="none" dirty="0"/>
                    </a:p>
                  </a:txBody>
                  <a:tcPr marL="68575" marR="68575" marT="91425" marB="914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ru-RU" sz="2800" b="1" u="none" strike="noStrike" cap="none" dirty="0">
                          <a:solidFill>
                            <a:srgbClr val="FF0000"/>
                          </a:solidFill>
                        </a:rPr>
                        <a:t>Ученики</a:t>
                      </a:r>
                      <a:endParaRPr sz="28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68575" marR="6857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4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ru-RU" sz="2800" b="1" u="none" strike="noStrike" cap="none" dirty="0">
                          <a:solidFill>
                            <a:srgbClr val="FF0000"/>
                          </a:solidFill>
                        </a:rPr>
                        <a:t>22080</a:t>
                      </a:r>
                      <a:endParaRPr sz="28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68575" marR="68575" marT="91425" marB="9142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4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ru-RU" sz="2800" u="none" strike="noStrike" cap="none" dirty="0"/>
                        <a:t>Родители</a:t>
                      </a:r>
                      <a:endParaRPr sz="2800" u="none" strike="noStrike" cap="none" dirty="0"/>
                    </a:p>
                  </a:txBody>
                  <a:tcPr marL="68575" marR="6857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4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ru-RU" sz="2800" u="none" strike="noStrike" cap="none" dirty="0"/>
                        <a:t>34963</a:t>
                      </a:r>
                      <a:endParaRPr sz="2800" u="none" strike="noStrike" cap="none" dirty="0"/>
                    </a:p>
                  </a:txBody>
                  <a:tcPr marL="68575" marR="68575" marT="91425" marB="9142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4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ru-RU" sz="2800" b="1" u="none" strike="noStrike" cap="none" dirty="0">
                          <a:solidFill>
                            <a:srgbClr val="6E2481"/>
                          </a:solidFill>
                        </a:rPr>
                        <a:t>ИТОГО</a:t>
                      </a:r>
                      <a:endParaRPr sz="2800" b="1" u="none" strike="noStrike" cap="none" dirty="0">
                        <a:solidFill>
                          <a:srgbClr val="6E2481"/>
                        </a:solidFill>
                      </a:endParaRPr>
                    </a:p>
                  </a:txBody>
                  <a:tcPr marL="68575" marR="6857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45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ru-RU" sz="2800" b="1" u="none" strike="noStrike" cap="none" dirty="0">
                          <a:solidFill>
                            <a:srgbClr val="6E2481"/>
                          </a:solidFill>
                        </a:rPr>
                        <a:t>70219</a:t>
                      </a:r>
                      <a:endParaRPr sz="2800" b="1" u="none" strike="noStrike" cap="none" dirty="0">
                        <a:solidFill>
                          <a:srgbClr val="6E2481"/>
                        </a:solidFill>
                      </a:endParaRPr>
                    </a:p>
                  </a:txBody>
                  <a:tcPr marL="68575" marR="68575" marT="91425" marB="91425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30760" y="10242376"/>
            <a:ext cx="7730397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30200" algn="l">
              <a:lnSpc>
                <a:spcPct val="115000"/>
              </a:lnSpc>
              <a:buClr>
                <a:schemeClr val="dk1"/>
              </a:buClr>
              <a:buSzPts val="1600"/>
              <a:buChar char="●"/>
            </a:pPr>
            <a:r>
              <a:rPr lang="ru-RU" sz="2800" dirty="0">
                <a:solidFill>
                  <a:schemeClr val="dk1"/>
                </a:solidFill>
              </a:rPr>
              <a:t>Распространение преимущественно через профессиональные сообщества</a:t>
            </a:r>
          </a:p>
          <a:p>
            <a:pPr marL="457200" lvl="0" indent="-330200" algn="l">
              <a:lnSpc>
                <a:spcPct val="115000"/>
              </a:lnSpc>
              <a:buClr>
                <a:schemeClr val="dk1"/>
              </a:buClr>
              <a:buSzPts val="1600"/>
              <a:buChar char="●"/>
            </a:pPr>
            <a:r>
              <a:rPr lang="ru-RU" sz="2800" dirty="0">
                <a:solidFill>
                  <a:schemeClr val="dk1"/>
                </a:solidFill>
              </a:rPr>
              <a:t>Выборка неслучайная потоковая (нерепрезентативная)</a:t>
            </a:r>
          </a:p>
          <a:p>
            <a:pPr marL="457200" lvl="0" indent="-330200" algn="l">
              <a:lnSpc>
                <a:spcPct val="115000"/>
              </a:lnSpc>
              <a:buClr>
                <a:schemeClr val="dk1"/>
              </a:buClr>
              <a:buSzPts val="1600"/>
              <a:buChar char="●"/>
            </a:pPr>
            <a:r>
              <a:rPr lang="ru-RU" sz="2800" dirty="0">
                <a:solidFill>
                  <a:schemeClr val="dk1"/>
                </a:solidFill>
              </a:rPr>
              <a:t>Ремонт выборки согласно распределению населения по регионам РФ</a:t>
            </a:r>
          </a:p>
        </p:txBody>
      </p:sp>
    </p:spTree>
    <p:extLst>
      <p:ext uri="{BB962C8B-B14F-4D97-AF65-F5344CB8AC3E}">
        <p14:creationId xmlns:p14="http://schemas.microsoft.com/office/powerpoint/2010/main" val="221716692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Школьный барометр</a:t>
            </a:r>
            <a:endParaRPr dirty="0"/>
          </a:p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Основные выводы: ММСО 28.05.20 и </a:t>
            </a:r>
            <a:r>
              <a:rPr lang="ru-RU" dirty="0" smtClean="0"/>
              <a:t>бюллетень № 6 от 19.06.20</a:t>
            </a:r>
            <a:endParaRPr lang="ru-RU" dirty="0"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Семинар «Актуальные исследования и разработки в области образования», 23 июня 2020 года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Google Shape;104;p15"/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52249" y="3099943"/>
            <a:ext cx="3176455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0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25128" y="3089708"/>
            <a:ext cx="1620000" cy="162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</p:pic>
      <p:pic>
        <p:nvPicPr>
          <p:cNvPr id="15" name="Google Shape;292;p31"/>
          <p:cNvPicPr preferRelativeResize="0"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38252" y="4993176"/>
            <a:ext cx="2340000" cy="23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913358" y="5286013"/>
            <a:ext cx="18794080" cy="175432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Непривычная ситуация «вернула» родителя в семью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значительная часть которых характеризует сложившуюся ситуацию как стрессовую (67,8%). Это явно видно, если обратить внимание, что по остальным исследуемым группам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534816" y="7626013"/>
            <a:ext cx="18794080" cy="175432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Пандемия короновируса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режим изоляции, сняли со школы функцию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«камеры хранения»,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вернулись к истокам своей профессии. Это стало предпосылкой, создало условия для «ренессанса» профессии школьного учителя (Кузьминов Я.И., РБК,  2019. №9). </a:t>
            </a:r>
          </a:p>
        </p:txBody>
      </p:sp>
      <p:pic>
        <p:nvPicPr>
          <p:cNvPr id="23" name="Google Shape;293;p31"/>
          <p:cNvPicPr preferRelativeResize="0">
            <a:picLocks noChangeAspect="1"/>
          </p:cNvPicPr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185128" y="7281516"/>
            <a:ext cx="2700000" cy="27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Прямоугольник 27"/>
          <p:cNvSpPr/>
          <p:nvPr/>
        </p:nvSpPr>
        <p:spPr>
          <a:xfrm>
            <a:off x="3913358" y="9876669"/>
            <a:ext cx="18794080" cy="34163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Российские школьники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готовы жить в ситуации неопределенности, но 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настроены позитивнее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 респондентов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Школьники: довольны возможностью проводить больше времени со своей семьей (45,9%), готовы заботиться о братьях и сестрах (57,1%). Дома у них достаточно техники для дистанционных занятий (74,5%), более двух третей  из их числа  (69,9%) считает, что их семья хорошо справляется со сложившейся ситуацией.</a:t>
            </a:r>
          </a:p>
        </p:txBody>
      </p:sp>
      <p:pic>
        <p:nvPicPr>
          <p:cNvPr id="30" name="Google Shape;291;p31"/>
          <p:cNvPicPr preferRelativeResize="0">
            <a:picLocks noChangeAspect="1"/>
          </p:cNvPicPr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01065" y="10234829"/>
            <a:ext cx="2700000" cy="27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048755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09449" y="2972786"/>
            <a:ext cx="16073440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Ситуация дома</a:t>
            </a:r>
            <a:endParaRPr dirty="0"/>
          </a:p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Взгляд учеников</a:t>
            </a:r>
            <a:endParaRPr dirty="0"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Семинар «Актуальные исследования и разработки в области образования», 23 июня 2020 года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Google Shape;120;p16"/>
          <p:cNvSpPr txBox="1"/>
          <p:nvPr/>
        </p:nvSpPr>
        <p:spPr>
          <a:xfrm>
            <a:off x="8735616" y="2972786"/>
            <a:ext cx="13967315" cy="1302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/>
            <a:r>
              <a:rPr lang="ru-RU" sz="2800" b="1" dirty="0">
                <a:solidFill>
                  <a:srgbClr val="6E2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….Ещё одна причина быть довольным таким форматом обучения –  провожу много времени дома, со своей семьёй. Также я хотела уточнить, что хочу чёлку, но мама говорит, что чёлка мне не пойдёт….</a:t>
            </a: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087589542"/>
              </p:ext>
            </p:extLst>
          </p:nvPr>
        </p:nvGraphicFramePr>
        <p:xfrm>
          <a:off x="11615936" y="5030804"/>
          <a:ext cx="11091502" cy="7947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1183715" y="5311938"/>
            <a:ext cx="9741258" cy="772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r>
              <a:rPr kumimoji="0" lang="ru-RU" altLang="ru-RU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Проблемы в семье</a:t>
            </a:r>
            <a:r>
              <a:rPr kumimoji="0" lang="ru-RU" altLang="ru-RU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4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(1%)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«….Невозможность отдохнуть от семейных проблем, частые ссоры в семье, отсутствие поддержки…»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«….Слишком часто вижу семью, что порождает конфликты….»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«…В школе хотя бы складывается ощущение, что ты не один, а вот дома такого нет…»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«…Я вынуждена опекать семью сильно больше, тратя весь ресурс на то, чтобы их успокаивать. У меня нет сил бороться. У меня нет личного уголка, чтобы спрятаться…». 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«….Голова болит адски почти постоянно. Я либо учусь, либо тихо реву….»</a:t>
            </a:r>
          </a:p>
        </p:txBody>
      </p:sp>
    </p:spTree>
    <p:extLst>
      <p:ext uri="{BB962C8B-B14F-4D97-AF65-F5344CB8AC3E}">
        <p14:creationId xmlns:p14="http://schemas.microsoft.com/office/powerpoint/2010/main" val="281355031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194619" y="2972785"/>
            <a:ext cx="16073440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Ситуация с УЧЕНИЕМ</a:t>
            </a:r>
            <a:endParaRPr dirty="0"/>
          </a:p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Умеют ли российские школьники учиться?</a:t>
            </a:r>
            <a:endParaRPr dirty="0"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Семинар «Актуальные исследования и разработки в области образования», 23 июня 2020 года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Google Shape;120;p16"/>
          <p:cNvSpPr txBox="1"/>
          <p:nvPr/>
        </p:nvSpPr>
        <p:spPr>
          <a:xfrm>
            <a:off x="10967864" y="3257600"/>
            <a:ext cx="11710506" cy="1302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/>
            <a:r>
              <a:rPr lang="ru-RU" sz="3600" b="1" dirty="0">
                <a:solidFill>
                  <a:srgbClr val="6E2481"/>
                </a:solidFill>
              </a:rPr>
              <a:t>82% школьников абсолютно не согласны с утверждением, что  «Я чувствую себя так, как будто бы сейчас каникулы »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645395"/>
              </p:ext>
            </p:extLst>
          </p:nvPr>
        </p:nvGraphicFramePr>
        <p:xfrm>
          <a:off x="1167067" y="5129810"/>
          <a:ext cx="21451764" cy="354367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7258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258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8734">
                <a:tc gridSpan="2">
                  <a:txBody>
                    <a:bodyPr/>
                    <a:lstStyle/>
                    <a:p>
                      <a:r>
                        <a:rPr lang="ru-RU" sz="3200" dirty="0"/>
                        <a:t>Трудности образовательного процесса (73%)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8734">
                <a:tc>
                  <a:txBody>
                    <a:bodyPr/>
                    <a:lstStyle/>
                    <a:p>
                      <a:r>
                        <a:rPr lang="ru-RU" sz="3200" b="1" dirty="0"/>
                        <a:t>Трудности с усвоением программы (41%)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/>
                        <a:t>Большая нагрузка (20%)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8734">
                <a:tc>
                  <a:txBody>
                    <a:bodyPr/>
                    <a:lstStyle/>
                    <a:p>
                      <a:pPr lvl="0" algn="l"/>
                      <a:r>
                        <a:rPr lang="ru-RU" sz="3200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Большое количество материала для самостоятельного изучения</a:t>
                      </a:r>
                      <a:endParaRPr lang="ru-RU" sz="3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ru-RU" sz="3200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Увеличилась нагрузка</a:t>
                      </a:r>
                      <a:endParaRPr lang="ru-RU" sz="3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8734">
                <a:tc>
                  <a:txBody>
                    <a:bodyPr/>
                    <a:lstStyle/>
                    <a:p>
                      <a:pPr marL="0" marR="0" lvl="0" indent="0" algn="just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Меньше знаний, мало информации, отсутствие системы знаний</a:t>
                      </a:r>
                      <a:endParaRPr lang="ru-RU" sz="3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Много задают уроков для самостоятельной подготовки</a:t>
                      </a:r>
                      <a:endParaRPr lang="ru-RU" sz="3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8734">
                <a:tc>
                  <a:txBody>
                    <a:bodyPr/>
                    <a:lstStyle/>
                    <a:p>
                      <a:pPr marL="0" marR="0" lvl="0" indent="0" algn="just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Пробелы в знаниях</a:t>
                      </a:r>
                      <a:endParaRPr lang="ru-RU" sz="3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Увеличилось время подготовки уроков</a:t>
                      </a:r>
                      <a:endParaRPr lang="ru-RU" sz="3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Заголовок основного текста"/>
          <p:cNvSpPr txBox="1"/>
          <p:nvPr/>
        </p:nvSpPr>
        <p:spPr>
          <a:xfrm>
            <a:off x="-49360" y="12013777"/>
            <a:ext cx="22790360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ru-RU" sz="3600" dirty="0"/>
              <a:t>ОТКРОВЕНИЯ:</a:t>
            </a:r>
          </a:p>
          <a:p>
            <a:pPr algn="r"/>
            <a:r>
              <a:rPr lang="ru-RU" sz="3600" dirty="0"/>
              <a:t> Лучше ходить в школу, чем заниматься!</a:t>
            </a:r>
          </a:p>
          <a:p>
            <a:pPr algn="r"/>
            <a:r>
              <a:rPr lang="ru-RU" sz="3600" dirty="0"/>
              <a:t>Ходить в школу очень круто! Там очень весело и интересно, не смотря на уроки и задания.</a:t>
            </a:r>
            <a:endParaRPr sz="3600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194619" y="9336121"/>
            <a:ext cx="2192423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«…Учиться стало проще и интереснее…»;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«…Много времени уходит на учёбу, больше чем в школе…»;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«…Очень трудно заниматься весь день только учебой. Высыпаюсь только на выходных!...»;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«…Хочу чтобы дистанционное обучение не кончалось!!!!!!».</a:t>
            </a:r>
          </a:p>
        </p:txBody>
      </p:sp>
    </p:spTree>
    <p:extLst>
      <p:ext uri="{BB962C8B-B14F-4D97-AF65-F5344CB8AC3E}">
        <p14:creationId xmlns:p14="http://schemas.microsoft.com/office/powerpoint/2010/main" val="50813243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194618" y="2360389"/>
            <a:ext cx="21512819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Почему молодые россияне хотят в школу?</a:t>
            </a:r>
            <a:endParaRPr dirty="0"/>
          </a:p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b="1" dirty="0">
                <a:solidFill>
                  <a:srgbClr val="C00000"/>
                </a:solidFill>
              </a:rPr>
              <a:t>Об ухудшении </a:t>
            </a:r>
            <a:r>
              <a:rPr lang="ru-RU" dirty="0"/>
              <a:t>личной жизни говорят </a:t>
            </a:r>
            <a:r>
              <a:rPr lang="ru-RU" b="1" dirty="0">
                <a:solidFill>
                  <a:srgbClr val="C00000"/>
                </a:solidFill>
              </a:rPr>
              <a:t>93%</a:t>
            </a:r>
            <a:r>
              <a:rPr lang="ru-RU" dirty="0"/>
              <a:t> российских  </a:t>
            </a:r>
            <a:r>
              <a:rPr lang="ru-RU" dirty="0" smtClean="0"/>
              <a:t>школьников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(96% - об улучшении)</a:t>
            </a:r>
            <a:endParaRPr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Семинар «Актуальные исследования и разработки в области образования», 23 июня 2020 года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="" xmlns:a16="http://schemas.microsoft.com/office/drawing/2014/main" id="{F81263BA-05FE-754C-9F8C-77D4A4B074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4129859"/>
              </p:ext>
            </p:extLst>
          </p:nvPr>
        </p:nvGraphicFramePr>
        <p:xfrm>
          <a:off x="1323598" y="4769768"/>
          <a:ext cx="9989269" cy="652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390800" y="11448509"/>
            <a:ext cx="99334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Оценка учениками суждения</a:t>
            </a:r>
          </a:p>
          <a:p>
            <a:r>
              <a:rPr lang="ru-RU" sz="2800" i="1" dirty="0"/>
              <a:t> «Я начинаю скучать по школе» (%)</a:t>
            </a:r>
            <a:endParaRPr lang="ru-RU" sz="2800" dirty="0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3200112" y="4449539"/>
            <a:ext cx="9741258" cy="8340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defTabSz="914400" hangingPunct="1"/>
            <a:r>
              <a:rPr lang="ru-RU" altLang="ru-RU" sz="4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Отсутствие общения с друзьями и учителями (56%)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«…Я считаю что дистанционное обучение УБИВАЕТ человека как ЛИЧНОСТЬ!!!...»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«…. Хочу в школу, увидеться, наконец, со своими друзьями, да и последний звонок ждали, столько планов было…»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«…. Хочу в школу, к друзьям, учителям…»;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«… Я не могу не ходить на танцы в школу….»;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«…Очень, очень обидно из-за отмены последнего звонка и выпускного. …»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«…хотел бы попасть на последний звонок и станцевать там вальс, к которому долго готовился…». 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200" i="1" dirty="0">
                <a:latin typeface="Times New Roman" pitchFamily="18" charset="0"/>
                <a:cs typeface="Times New Roman" pitchFamily="18" charset="0"/>
              </a:rPr>
              <a:t>«…жажду почувствовать ощущение, что я сижу за партой в школе и на меня орёт учитель….»</a:t>
            </a:r>
          </a:p>
        </p:txBody>
      </p:sp>
    </p:spTree>
    <p:extLst>
      <p:ext uri="{BB962C8B-B14F-4D97-AF65-F5344CB8AC3E}">
        <p14:creationId xmlns:p14="http://schemas.microsoft.com/office/powerpoint/2010/main" val="201883703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194619" y="2681536"/>
            <a:ext cx="16073440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Ситуация с обучением</a:t>
            </a:r>
            <a:endParaRPr dirty="0"/>
          </a:p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Что ожидают российские школьники от:</a:t>
            </a:r>
            <a:endParaRPr dirty="0"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Семинар «Актуальные исследования и разработки в области образования», 23 июня 2020 года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512315"/>
              </p:ext>
            </p:extLst>
          </p:nvPr>
        </p:nvGraphicFramePr>
        <p:xfrm>
          <a:off x="1316523" y="4954056"/>
          <a:ext cx="21244629" cy="816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0815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815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815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уж государство предлагает учиться дистанционно, то стоит обеспечить семьи гаджетами и мобильным интернетом, которые в этом нуждаются….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данный момент учителя не помогают нам в обучении. Большинство тем приходится разбирать самостоятельно или с помощью репетиторов. Поэтому на задания уходит много времени.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Мои родители не были готовы к дистанционному обучению, им приходилось тяжеловато….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Нужны рабочие платформы, которые не зависают, работают быстро, без</a:t>
                      </a:r>
                      <a:r>
                        <a:rPr lang="ru-RU" sz="3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каких-либо сбоев…</a:t>
                      </a:r>
                      <a:endParaRPr lang="ru-RU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Многие учителя не знают, как организовать урок дистанционно, потому что традиционный способ проведения урока не подходит для онлайн-уроков.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 не понятно объясняют новые темы, учителя объясняют их хорошо и мы их понимаем…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Обращаюсь к нашему правительству, отделу образования, верните пожалуйста нас детей и учителей в школу, мы очень устали учиться дома онлайн, это очень тяжело нам и моим родителям….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Поменьше домашних заданий… Некоторые учителя думают что кроме уроков у нас ничего нет, хотя это не так, я и мои друзья занимаемся дополнительно… бывает так, что домашнюю работу скидываем в 23-24 ночи….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Маме очень тяжело нас учить дома она и так болеет . Она же не учитель нам объяснить много что не понимаем .а у нас ещё маленький братик…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Google Shape;120;p16"/>
          <p:cNvSpPr txBox="1"/>
          <p:nvPr/>
        </p:nvSpPr>
        <p:spPr>
          <a:xfrm>
            <a:off x="11959223" y="2537520"/>
            <a:ext cx="10486370" cy="158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/>
            <a:r>
              <a:rPr lang="ru-RU" sz="3600" b="1" dirty="0">
                <a:solidFill>
                  <a:srgbClr val="6E2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усилия родителей и учителей, учиться дома ТЯЖЕЛО. Хочу в школу.</a:t>
            </a:r>
          </a:p>
        </p:txBody>
      </p:sp>
    </p:spTree>
    <p:extLst>
      <p:ext uri="{BB962C8B-B14F-4D97-AF65-F5344CB8AC3E}">
        <p14:creationId xmlns:p14="http://schemas.microsoft.com/office/powerpoint/2010/main" val="224448381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Семинар «Актуальные исследования и разработки в области образования», 23 июня 2020 года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1180091" y="4704139"/>
            <a:ext cx="21924237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algn="l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«.. </a:t>
            </a:r>
            <a:r>
              <a:rPr lang="ru-RU" alt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надо тратить кучу времени на предметы, которые не сдаешь </a:t>
            </a: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&lt;....&gt;, </a:t>
            </a:r>
            <a:r>
              <a:rPr lang="ru-RU" alt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 выкинуть все лишнее, </a:t>
            </a: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&lt;....&gt; </a:t>
            </a:r>
            <a:r>
              <a:rPr lang="ru-RU" alt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грузить сухими знаниям 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&lt;....&gt; </a:t>
            </a:r>
            <a:r>
              <a:rPr lang="ru-RU" alt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сосредоточиться на главном</a:t>
            </a: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, &lt;....&gt;, </a:t>
            </a:r>
            <a:r>
              <a:rPr lang="ru-RU" alt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идёт в эффективном ему темпе,</a:t>
            </a:r>
            <a:r>
              <a:rPr lang="ru-RU" alt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&lt;....&gt; , </a:t>
            </a:r>
            <a:r>
              <a:rPr lang="ru-RU" alt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получает обратную связь от учителей</a:t>
            </a: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, &lt;....&gt; </a:t>
            </a:r>
            <a:r>
              <a:rPr lang="ru-RU" alt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делает домашнее задание по предметам</a:t>
            </a:r>
            <a:r>
              <a:rPr lang="ru-RU" alt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&lt;....&gt; </a:t>
            </a:r>
            <a:r>
              <a:rPr lang="ru-RU" alt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несильно важным для моей будущей профессии предметам</a:t>
            </a:r>
            <a:r>
              <a:rPr lang="ru-RU" altLang="ru-RU" sz="3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сама распределяю время </a:t>
            </a: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&lt;....&gt;, </a:t>
            </a:r>
            <a:r>
              <a:rPr lang="ru-RU" alt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хожу в школу не самого утра </a:t>
            </a: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&lt;....&gt;,  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не вижу учителей</a:t>
            </a:r>
            <a:r>
              <a:rPr lang="ru-RU" altLang="ru-RU" sz="3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работаю в комфортной обстановке и одежде</a:t>
            </a:r>
            <a:r>
              <a:rPr lang="ru-RU" alt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и,  при этом останется время книги, фильмы, спорт и т.д..</a:t>
            </a:r>
            <a:endParaRPr lang="ru-RU" altLang="ru-RU" sz="36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«…Хочется надеяться, что в 11 классе </a:t>
            </a:r>
            <a:r>
              <a:rPr lang="ru-RU" altLang="ru-RU" sz="3600" i="1" dirty="0" err="1">
                <a:latin typeface="Times New Roman" pitchFamily="18" charset="0"/>
                <a:cs typeface="Times New Roman" pitchFamily="18" charset="0"/>
              </a:rPr>
              <a:t>дистант</a:t>
            </a: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 останется навсегда. &lt;....&gt; последние месяцы учебы всегда были бы на </a:t>
            </a:r>
            <a:r>
              <a:rPr lang="ru-RU" altLang="ru-RU" sz="3600" i="1" dirty="0" err="1">
                <a:latin typeface="Times New Roman" pitchFamily="18" charset="0"/>
                <a:cs typeface="Times New Roman" pitchFamily="18" charset="0"/>
              </a:rPr>
              <a:t>дистанционке</a:t>
            </a: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alt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дали бы нам подготовиться к  экзаменами вместо этого цирка</a:t>
            </a:r>
            <a:r>
              <a:rPr lang="ru-RU" altLang="ru-RU" sz="36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Школа только мешает в подготовке</a:t>
            </a:r>
            <a:r>
              <a:rPr lang="ru-RU" altLang="ru-RU" sz="3600" b="1" i="1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457200" lvl="0" indent="-457200" algn="just" defTabSz="914400" hangingPunct="1">
              <a:buFont typeface="Arial" panose="020B0604020202020204" pitchFamily="34" charset="0"/>
              <a:buChar char="•"/>
            </a:pP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>«…Если бы после карантина его частично внедрили в нашу жизнь, было </a:t>
            </a:r>
            <a:r>
              <a:rPr lang="ru-RU" alt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 хорошо, например, чтобы 3-4 дня мы ходили в школу, а 1-2 дня у нас были онлайн уроки</a:t>
            </a:r>
            <a:r>
              <a:rPr lang="ru-RU" altLang="ru-RU" sz="36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Заголовок основного текста"/>
          <p:cNvSpPr txBox="1"/>
          <p:nvPr/>
        </p:nvSpPr>
        <p:spPr>
          <a:xfrm>
            <a:off x="1180090" y="12013777"/>
            <a:ext cx="21924238" cy="1324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ru-RU" sz="3600" dirty="0"/>
              <a:t>Учиться российский старшеклассник хочет  у профессионалов, в профильной  школе с нормированными домашними  заданиями, по индивидуальному  учебному плану, в смешанном формате, имея возможность ходить туда не с самого утра, не одевая школьную форму …..</a:t>
            </a:r>
            <a:endParaRPr sz="3600" dirty="0"/>
          </a:p>
        </p:txBody>
      </p:sp>
      <p:sp>
        <p:nvSpPr>
          <p:cNvPr id="10" name="Очень крутой заголовок…"/>
          <p:cNvSpPr txBox="1"/>
          <p:nvPr/>
        </p:nvSpPr>
        <p:spPr>
          <a:xfrm>
            <a:off x="1390800" y="2598365"/>
            <a:ext cx="21316638" cy="1595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5600" b="1" cap="all" dirty="0">
                <a:solidFill>
                  <a:srgbClr val="253957"/>
                </a:solidFill>
                <a:sym typeface="Arial Narrow"/>
              </a:rPr>
              <a:t>В какой школе хотят учиться российские старшеклассники?</a:t>
            </a:r>
          </a:p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Мне очень нравиться данный (дистанционный) метод обучения: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176081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Семинар «Актуальные исследования и разработки в области образования», 23 июня 2020 года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2438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Очень крутой заголовок…"/>
          <p:cNvSpPr txBox="1"/>
          <p:nvPr/>
        </p:nvSpPr>
        <p:spPr>
          <a:xfrm>
            <a:off x="1226606" y="2681536"/>
            <a:ext cx="21480832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Сравнительный анализ некоторых результатов «Школьного барометра» </a:t>
            </a:r>
            <a:endParaRPr dirty="0"/>
          </a:p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Взгляд учеников</a:t>
            </a:r>
            <a:endParaRPr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089642"/>
              </p:ext>
            </p:extLst>
          </p:nvPr>
        </p:nvGraphicFramePr>
        <p:xfrm>
          <a:off x="1534816" y="5921896"/>
          <a:ext cx="10941670" cy="698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900015"/>
              </p:ext>
            </p:extLst>
          </p:nvPr>
        </p:nvGraphicFramePr>
        <p:xfrm>
          <a:off x="12912080" y="6065912"/>
          <a:ext cx="10873208" cy="7056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45940685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1473</Words>
  <Application>Microsoft Office PowerPoint</Application>
  <PresentationFormat>Произвольный</PresentationFormat>
  <Paragraphs>126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Анатолий</dc:creator>
  <cp:lastModifiedBy>Анатолий</cp:lastModifiedBy>
  <cp:revision>66</cp:revision>
  <dcterms:modified xsi:type="dcterms:W3CDTF">2020-06-19T13:52:10Z</dcterms:modified>
</cp:coreProperties>
</file>