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15"/>
  </p:notesMasterIdLst>
  <p:sldIdLst>
    <p:sldId id="256" r:id="rId3"/>
    <p:sldId id="267" r:id="rId4"/>
    <p:sldId id="257" r:id="rId5"/>
    <p:sldId id="271" r:id="rId6"/>
    <p:sldId id="272" r:id="rId7"/>
    <p:sldId id="265" r:id="rId8"/>
    <p:sldId id="266" r:id="rId9"/>
    <p:sldId id="270" r:id="rId10"/>
    <p:sldId id="261" r:id="rId11"/>
    <p:sldId id="259" r:id="rId12"/>
    <p:sldId id="264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N:\&#1052;&#1086;&#1080;%20&#1076;&#1086;&#1082;&#1091;&#1084;&#1077;&#1085;&#1090;&#1099;\&#1042;&#1064;&#1069;\2020\&#1069;&#1082;&#1089;&#1087;&#1077;&#1088;&#1090;&#1080;&#1079;&#1072;\&#1050;&#1086;&#1088;&#1086;&#1085;&#1086;&#1074;&#1080;&#1088;&#1091;&#1089;\&#1057;&#1090;&#1072;&#1090;%20&#1082;&#1083;&#1072;&#1089;&#1090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N:\&#1052;&#1086;&#1080;%20&#1076;&#1086;&#1082;&#1091;&#1084;&#1077;&#1085;&#1090;&#1099;\&#1042;&#1064;&#1069;\2019\&#1071;&#1082;&#1091;&#1090;&#1080;&#1103;\&#1052;&#1086;&#1085;&#1080;&#1090;&#1086;&#1088;&#1080;&#1085;&#1075;%20&#1084;&#1091;&#1085;&#1080;&#1094;&#1080;&#1087;&#1072;&#1083;&#1080;&#1090;&#1077;&#1090;&#1086;&#1074;\&#1057;&#1074;&#1086;&#1076;%20&#1071;&#1082;&#1091;&#1090;&#1080;&#1103;%2023.0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N:\&#1052;&#1086;&#1080;%20&#1076;&#1086;&#1082;&#1091;&#1084;&#1077;&#1085;&#1090;&#1099;\&#1042;&#1064;&#1069;\2019\&#1071;&#1082;&#1091;&#1090;&#1080;&#1103;\&#1052;&#1086;&#1085;&#1080;&#1090;&#1086;&#1088;&#1080;&#1085;&#1075;%20&#1084;&#1091;&#1085;&#1080;&#1094;&#1080;&#1087;&#1072;&#1083;&#1080;&#1090;&#1077;&#1090;&#1086;&#1074;\&#1057;&#1074;&#1086;&#1076;%20&#1071;&#1082;&#1091;&#1090;&#1080;&#1103;%2023.0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N:\&#1052;&#1086;&#1080;%20&#1076;&#1086;&#1082;&#1091;&#1084;&#1077;&#1085;&#1090;&#1099;\&#1042;&#1064;&#1069;\2019\&#1071;&#1082;&#1091;&#1090;&#1080;&#1103;\&#1052;&#1086;&#1085;&#1080;&#1090;&#1086;&#1088;&#1080;&#1085;&#1075;%20&#1084;&#1091;&#1085;&#1080;&#1094;&#1080;&#1087;&#1072;&#1083;&#1080;&#1090;&#1077;&#1090;&#1086;&#1074;\&#1057;&#1074;&#1086;&#1076;%20&#1071;&#1082;&#1091;&#1090;&#1080;&#1103;%2023.0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3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7"/>
              <c:layout/>
              <c:tx>
                <c:rich>
                  <a:bodyPr/>
                  <a:lstStyle/>
                  <a:p>
                    <a:r>
                      <a:rPr lang="ru-RU"/>
                      <a:t>Камчатский</a:t>
                    </a:r>
                    <a:r>
                      <a:rPr lang="ru-RU" baseline="0"/>
                      <a:t> кр.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62B-4FED-B5B4-592372D7229D}"/>
                </c:ext>
              </c:extLst>
            </c:dLbl>
            <c:dLbl>
              <c:idx val="29"/>
              <c:layout/>
              <c:tx>
                <c:rich>
                  <a:bodyPr/>
                  <a:lstStyle/>
                  <a:p>
                    <a:r>
                      <a:rPr lang="ru-RU"/>
                      <a:t>Москва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62B-4FED-B5B4-592372D7229D}"/>
                </c:ext>
              </c:extLst>
            </c:dLbl>
            <c:dLbl>
              <c:idx val="47"/>
              <c:layout>
                <c:manualLayout>
                  <c:x val="-6.2953995157384993E-2"/>
                  <c:y val="3.205128205128193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Дагестан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62B-4FED-B5B4-592372D7229D}"/>
                </c:ext>
              </c:extLst>
            </c:dLbl>
            <c:dLbl>
              <c:idx val="80"/>
              <c:layout>
                <c:manualLayout>
                  <c:x val="-2.4213075060532701E-2"/>
                  <c:y val="-3.2051282051282048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КБР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62B-4FED-B5B4-592372D7229D}"/>
                </c:ext>
              </c:extLst>
            </c:dLbl>
            <c:dLbl>
              <c:idx val="83"/>
              <c:layout/>
              <c:tx>
                <c:rich>
                  <a:bodyPr/>
                  <a:lstStyle/>
                  <a:p>
                    <a:r>
                      <a:rPr lang="ru-RU"/>
                      <a:t>ЯНАО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62B-4FED-B5B4-592372D722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'Ноуты в школе'!$B$3:$B$87</c:f>
              <c:numCache>
                <c:formatCode>0.0</c:formatCode>
                <c:ptCount val="85"/>
                <c:pt idx="0">
                  <c:v>5.3252883056729043</c:v>
                </c:pt>
                <c:pt idx="1">
                  <c:v>7.5966726404266343</c:v>
                </c:pt>
                <c:pt idx="2">
                  <c:v>7.4680451520355202</c:v>
                </c:pt>
                <c:pt idx="3">
                  <c:v>4.6870227037073686</c:v>
                </c:pt>
                <c:pt idx="4">
                  <c:v>5.1923765313752792</c:v>
                </c:pt>
                <c:pt idx="5">
                  <c:v>6.2536329364090815</c:v>
                </c:pt>
                <c:pt idx="6">
                  <c:v>8.0011139360038115</c:v>
                </c:pt>
                <c:pt idx="7">
                  <c:v>7.919299885795736</c:v>
                </c:pt>
                <c:pt idx="8">
                  <c:v>7.0646199866651456</c:v>
                </c:pt>
                <c:pt idx="9">
                  <c:v>7.2164808575111374</c:v>
                </c:pt>
                <c:pt idx="10">
                  <c:v>3.2534871284852542</c:v>
                </c:pt>
                <c:pt idx="11">
                  <c:v>3.0560660568417877</c:v>
                </c:pt>
                <c:pt idx="12">
                  <c:v>3.8990988543502891</c:v>
                </c:pt>
                <c:pt idx="13">
                  <c:v>6.8109976540668038</c:v>
                </c:pt>
                <c:pt idx="14">
                  <c:v>1.5120298595494515</c:v>
                </c:pt>
                <c:pt idx="15">
                  <c:v>10.169094758276149</c:v>
                </c:pt>
                <c:pt idx="16">
                  <c:v>13.097603155773434</c:v>
                </c:pt>
                <c:pt idx="17">
                  <c:v>19.499740471080059</c:v>
                </c:pt>
                <c:pt idx="18">
                  <c:v>5.1083415170762754</c:v>
                </c:pt>
                <c:pt idx="19">
                  <c:v>3.9066311575545556</c:v>
                </c:pt>
                <c:pt idx="20">
                  <c:v>4.7762754205632305</c:v>
                </c:pt>
                <c:pt idx="21">
                  <c:v>6.5376230082386559</c:v>
                </c:pt>
                <c:pt idx="22">
                  <c:v>6.0925886104411733</c:v>
                </c:pt>
                <c:pt idx="23">
                  <c:v>6.8660106325565424</c:v>
                </c:pt>
                <c:pt idx="24">
                  <c:v>3.6492821256647954</c:v>
                </c:pt>
                <c:pt idx="25">
                  <c:v>7.4905308383741307</c:v>
                </c:pt>
                <c:pt idx="26">
                  <c:v>7.1760731409189527</c:v>
                </c:pt>
                <c:pt idx="27">
                  <c:v>6.2815397696684903</c:v>
                </c:pt>
                <c:pt idx="28">
                  <c:v>11.854593425922532</c:v>
                </c:pt>
                <c:pt idx="29">
                  <c:v>16.035443943819043</c:v>
                </c:pt>
                <c:pt idx="30">
                  <c:v>12.351972561860268</c:v>
                </c:pt>
                <c:pt idx="31">
                  <c:v>6.1950230616737896</c:v>
                </c:pt>
                <c:pt idx="32">
                  <c:v>13.166154039294458</c:v>
                </c:pt>
                <c:pt idx="33">
                  <c:v>8.4958133289260367</c:v>
                </c:pt>
                <c:pt idx="34">
                  <c:v>4.9086707815570865</c:v>
                </c:pt>
                <c:pt idx="35">
                  <c:v>4.6405653086850434</c:v>
                </c:pt>
                <c:pt idx="36">
                  <c:v>3.7998018412518051</c:v>
                </c:pt>
                <c:pt idx="37">
                  <c:v>4.8304931660593562</c:v>
                </c:pt>
                <c:pt idx="38">
                  <c:v>5.3796890758205755</c:v>
                </c:pt>
                <c:pt idx="39">
                  <c:v>10.829270429933475</c:v>
                </c:pt>
                <c:pt idx="40">
                  <c:v>6.0916738423144947</c:v>
                </c:pt>
                <c:pt idx="41">
                  <c:v>7.6129598218530603</c:v>
                </c:pt>
                <c:pt idx="42">
                  <c:v>3.1414235022985286</c:v>
                </c:pt>
                <c:pt idx="43">
                  <c:v>4.8031381312088612</c:v>
                </c:pt>
                <c:pt idx="44">
                  <c:v>5.4260244627185408</c:v>
                </c:pt>
                <c:pt idx="45">
                  <c:v>6.7418861645529367</c:v>
                </c:pt>
                <c:pt idx="46">
                  <c:v>2.5328913625606955</c:v>
                </c:pt>
                <c:pt idx="47">
                  <c:v>4.6626563061151201</c:v>
                </c:pt>
                <c:pt idx="48">
                  <c:v>1.0892223587393182</c:v>
                </c:pt>
                <c:pt idx="49">
                  <c:v>4.3811961371064214</c:v>
                </c:pt>
                <c:pt idx="50">
                  <c:v>6.9061370904257</c:v>
                </c:pt>
                <c:pt idx="51">
                  <c:v>8.7468777138150529</c:v>
                </c:pt>
                <c:pt idx="52">
                  <c:v>3.8895260036603694</c:v>
                </c:pt>
                <c:pt idx="53">
                  <c:v>2.9764155888273613</c:v>
                </c:pt>
                <c:pt idx="54">
                  <c:v>4.9525013892351328</c:v>
                </c:pt>
                <c:pt idx="55">
                  <c:v>6.5019455313406986</c:v>
                </c:pt>
                <c:pt idx="56">
                  <c:v>9.7080874427578649</c:v>
                </c:pt>
                <c:pt idx="57">
                  <c:v>16.987331481606937</c:v>
                </c:pt>
                <c:pt idx="58">
                  <c:v>5.1810665973588783</c:v>
                </c:pt>
                <c:pt idx="59">
                  <c:v>10.243043952861502</c:v>
                </c:pt>
                <c:pt idx="60">
                  <c:v>7.7436994919403102</c:v>
                </c:pt>
                <c:pt idx="61">
                  <c:v>10.968636186571764</c:v>
                </c:pt>
                <c:pt idx="62">
                  <c:v>11.276226888599952</c:v>
                </c:pt>
                <c:pt idx="63">
                  <c:v>4.7539324366123692</c:v>
                </c:pt>
                <c:pt idx="64">
                  <c:v>3.613173669523849</c:v>
                </c:pt>
                <c:pt idx="65">
                  <c:v>5.7731601915085626</c:v>
                </c:pt>
                <c:pt idx="66">
                  <c:v>10.664797179806662</c:v>
                </c:pt>
                <c:pt idx="67">
                  <c:v>5.2568154007973451</c:v>
                </c:pt>
                <c:pt idx="68">
                  <c:v>5.333852666067143</c:v>
                </c:pt>
                <c:pt idx="69">
                  <c:v>1.8461113401889231</c:v>
                </c:pt>
                <c:pt idx="70">
                  <c:v>4.43057404136123</c:v>
                </c:pt>
                <c:pt idx="71">
                  <c:v>4.8955808427563312</c:v>
                </c:pt>
                <c:pt idx="72">
                  <c:v>4.9185085879544044</c:v>
                </c:pt>
                <c:pt idx="73">
                  <c:v>12.796898513475089</c:v>
                </c:pt>
                <c:pt idx="74">
                  <c:v>7.9051403819844834</c:v>
                </c:pt>
                <c:pt idx="75">
                  <c:v>4.7778380743786837</c:v>
                </c:pt>
                <c:pt idx="76">
                  <c:v>4.9305069611642089</c:v>
                </c:pt>
                <c:pt idx="77">
                  <c:v>6.2131263763781126</c:v>
                </c:pt>
                <c:pt idx="78">
                  <c:v>11.260485596910284</c:v>
                </c:pt>
                <c:pt idx="79">
                  <c:v>3.9649827613891935</c:v>
                </c:pt>
                <c:pt idx="80">
                  <c:v>1.0834816411067252</c:v>
                </c:pt>
                <c:pt idx="81">
                  <c:v>1.5873523572628807</c:v>
                </c:pt>
                <c:pt idx="82">
                  <c:v>4.094448978462645</c:v>
                </c:pt>
                <c:pt idx="83">
                  <c:v>54.423888560869472</c:v>
                </c:pt>
                <c:pt idx="84">
                  <c:v>7.0320176481405818</c:v>
                </c:pt>
              </c:numCache>
            </c:numRef>
          </c:xVal>
          <c:yVal>
            <c:numRef>
              <c:f>'Ноуты в школе'!$C$3:$C$87</c:f>
              <c:numCache>
                <c:formatCode>General</c:formatCode>
                <c:ptCount val="85"/>
                <c:pt idx="0">
                  <c:v>69.900000000000006</c:v>
                </c:pt>
                <c:pt idx="1">
                  <c:v>65.400000000000006</c:v>
                </c:pt>
                <c:pt idx="2">
                  <c:v>73.400000000000006</c:v>
                </c:pt>
                <c:pt idx="3">
                  <c:v>80.7</c:v>
                </c:pt>
                <c:pt idx="4">
                  <c:v>66.7</c:v>
                </c:pt>
                <c:pt idx="5">
                  <c:v>67.2</c:v>
                </c:pt>
                <c:pt idx="6">
                  <c:v>66.8</c:v>
                </c:pt>
                <c:pt idx="7">
                  <c:v>72.599999999999994</c:v>
                </c:pt>
                <c:pt idx="8">
                  <c:v>68.7</c:v>
                </c:pt>
                <c:pt idx="9">
                  <c:v>76.599999999999994</c:v>
                </c:pt>
                <c:pt idx="10">
                  <c:v>55.3</c:v>
                </c:pt>
                <c:pt idx="11">
                  <c:v>61.7</c:v>
                </c:pt>
                <c:pt idx="12">
                  <c:v>63.6</c:v>
                </c:pt>
                <c:pt idx="13">
                  <c:v>66.400000000000006</c:v>
                </c:pt>
                <c:pt idx="14">
                  <c:v>61.3</c:v>
                </c:pt>
                <c:pt idx="15">
                  <c:v>77.099999999999994</c:v>
                </c:pt>
                <c:pt idx="16">
                  <c:v>73.900000000000006</c:v>
                </c:pt>
                <c:pt idx="17">
                  <c:v>77.5</c:v>
                </c:pt>
                <c:pt idx="18">
                  <c:v>63.3</c:v>
                </c:pt>
                <c:pt idx="19">
                  <c:v>65.3</c:v>
                </c:pt>
                <c:pt idx="20">
                  <c:v>62</c:v>
                </c:pt>
                <c:pt idx="21">
                  <c:v>64.400000000000006</c:v>
                </c:pt>
                <c:pt idx="22">
                  <c:v>63.3</c:v>
                </c:pt>
                <c:pt idx="23">
                  <c:v>70.5</c:v>
                </c:pt>
                <c:pt idx="24">
                  <c:v>64.3</c:v>
                </c:pt>
                <c:pt idx="25">
                  <c:v>66.7</c:v>
                </c:pt>
                <c:pt idx="26">
                  <c:v>75.5</c:v>
                </c:pt>
                <c:pt idx="27">
                  <c:v>70.7</c:v>
                </c:pt>
                <c:pt idx="28">
                  <c:v>77.7</c:v>
                </c:pt>
                <c:pt idx="29">
                  <c:v>85.5</c:v>
                </c:pt>
                <c:pt idx="30">
                  <c:v>81.7</c:v>
                </c:pt>
                <c:pt idx="31">
                  <c:v>81.3</c:v>
                </c:pt>
                <c:pt idx="32">
                  <c:v>67.7</c:v>
                </c:pt>
                <c:pt idx="33">
                  <c:v>68.7</c:v>
                </c:pt>
                <c:pt idx="34">
                  <c:v>68</c:v>
                </c:pt>
                <c:pt idx="35">
                  <c:v>70</c:v>
                </c:pt>
                <c:pt idx="36">
                  <c:v>60.6</c:v>
                </c:pt>
                <c:pt idx="37">
                  <c:v>76.900000000000006</c:v>
                </c:pt>
                <c:pt idx="38">
                  <c:v>68.7</c:v>
                </c:pt>
                <c:pt idx="39">
                  <c:v>67</c:v>
                </c:pt>
                <c:pt idx="40">
                  <c:v>69.3</c:v>
                </c:pt>
                <c:pt idx="41">
                  <c:v>74.599999999999994</c:v>
                </c:pt>
                <c:pt idx="42">
                  <c:v>65.5</c:v>
                </c:pt>
                <c:pt idx="43">
                  <c:v>56.1</c:v>
                </c:pt>
                <c:pt idx="44">
                  <c:v>67.8</c:v>
                </c:pt>
                <c:pt idx="45">
                  <c:v>71.8</c:v>
                </c:pt>
                <c:pt idx="46">
                  <c:v>66.3</c:v>
                </c:pt>
                <c:pt idx="47">
                  <c:v>47.8</c:v>
                </c:pt>
                <c:pt idx="48">
                  <c:v>73.8</c:v>
                </c:pt>
                <c:pt idx="49">
                  <c:v>63.9</c:v>
                </c:pt>
                <c:pt idx="50">
                  <c:v>71.599999999999994</c:v>
                </c:pt>
                <c:pt idx="51">
                  <c:v>75.5</c:v>
                </c:pt>
                <c:pt idx="52">
                  <c:v>80.5</c:v>
                </c:pt>
                <c:pt idx="53">
                  <c:v>56.5</c:v>
                </c:pt>
                <c:pt idx="54">
                  <c:v>63.5</c:v>
                </c:pt>
                <c:pt idx="55">
                  <c:v>60.7</c:v>
                </c:pt>
                <c:pt idx="56">
                  <c:v>72.3</c:v>
                </c:pt>
                <c:pt idx="57">
                  <c:v>72.8</c:v>
                </c:pt>
                <c:pt idx="58">
                  <c:v>57.5</c:v>
                </c:pt>
                <c:pt idx="59">
                  <c:v>65.599999999999994</c:v>
                </c:pt>
                <c:pt idx="60">
                  <c:v>76.599999999999994</c:v>
                </c:pt>
                <c:pt idx="61">
                  <c:v>68.900000000000006</c:v>
                </c:pt>
                <c:pt idx="62">
                  <c:v>81.099999999999994</c:v>
                </c:pt>
                <c:pt idx="63">
                  <c:v>86</c:v>
                </c:pt>
                <c:pt idx="64">
                  <c:v>71.900000000000006</c:v>
                </c:pt>
                <c:pt idx="65">
                  <c:v>71.099999999999994</c:v>
                </c:pt>
                <c:pt idx="66">
                  <c:v>68.2</c:v>
                </c:pt>
                <c:pt idx="67">
                  <c:v>78</c:v>
                </c:pt>
                <c:pt idx="68">
                  <c:v>71.099999999999994</c:v>
                </c:pt>
                <c:pt idx="69">
                  <c:v>69.3</c:v>
                </c:pt>
                <c:pt idx="70">
                  <c:v>71.900000000000006</c:v>
                </c:pt>
                <c:pt idx="71">
                  <c:v>68.900000000000006</c:v>
                </c:pt>
                <c:pt idx="72">
                  <c:v>62.6</c:v>
                </c:pt>
                <c:pt idx="73">
                  <c:v>84.6</c:v>
                </c:pt>
                <c:pt idx="74">
                  <c:v>83.1</c:v>
                </c:pt>
                <c:pt idx="75">
                  <c:v>64.3</c:v>
                </c:pt>
                <c:pt idx="76">
                  <c:v>67.900000000000006</c:v>
                </c:pt>
                <c:pt idx="77">
                  <c:v>72.3</c:v>
                </c:pt>
                <c:pt idx="78">
                  <c:v>72.3</c:v>
                </c:pt>
                <c:pt idx="79">
                  <c:v>71.2</c:v>
                </c:pt>
                <c:pt idx="80">
                  <c:v>61.7</c:v>
                </c:pt>
                <c:pt idx="81">
                  <c:v>59</c:v>
                </c:pt>
                <c:pt idx="82">
                  <c:v>59</c:v>
                </c:pt>
                <c:pt idx="83">
                  <c:v>96.5</c:v>
                </c:pt>
                <c:pt idx="84">
                  <c:v>64.3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662B-4FED-B5B4-592372D722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186688"/>
        <c:axId val="137187264"/>
      </c:scatterChart>
      <c:valAx>
        <c:axId val="137186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ru-RU" sz="140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Количество ноутбуков и других портативных ПК (кроме планшетных) в расчете на 100 обучающихся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187264"/>
        <c:crosses val="autoZero"/>
        <c:crossBetween val="midCat"/>
      </c:valAx>
      <c:valAx>
        <c:axId val="137187264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ru-RU" sz="140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Доля домохозяйств, имеющих персональный компьютер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1866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5B9BD5">
                  <a:alpha val="30000"/>
                </a:srgb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0"/>
              <c:layout/>
              <c:tx>
                <c:rich>
                  <a:bodyPr/>
                  <a:lstStyle/>
                  <a:p>
                    <a:r>
                      <a:rPr lang="ru-RU"/>
                      <a:t>Еврейская АО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92E-494F-B7C0-8FA449BA204D}"/>
                </c:ext>
              </c:extLst>
            </c:dLbl>
            <c:dLbl>
              <c:idx val="48"/>
              <c:layout/>
              <c:tx>
                <c:rich>
                  <a:bodyPr/>
                  <a:lstStyle/>
                  <a:p>
                    <a:r>
                      <a:rPr lang="ru-RU"/>
                      <a:t>Ингушетия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92E-494F-B7C0-8FA449BA204D}"/>
                </c:ext>
              </c:extLst>
            </c:dLbl>
            <c:dLbl>
              <c:idx val="49"/>
              <c:layout/>
              <c:tx>
                <c:rich>
                  <a:bodyPr/>
                  <a:lstStyle/>
                  <a:p>
                    <a:r>
                      <a:rPr lang="ru-RU"/>
                      <a:t>Калмыкия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92E-494F-B7C0-8FA449BA204D}"/>
                </c:ext>
              </c:extLst>
            </c:dLbl>
            <c:dLbl>
              <c:idx val="65"/>
              <c:layout/>
              <c:tx>
                <c:rich>
                  <a:bodyPr/>
                  <a:lstStyle/>
                  <a:p>
                    <a:r>
                      <a:rPr lang="ru-RU"/>
                      <a:t>Сахалинская обл.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92E-494F-B7C0-8FA449BA204D}"/>
                </c:ext>
              </c:extLst>
            </c:dLbl>
            <c:dLbl>
              <c:idx val="74"/>
              <c:layout>
                <c:manualLayout>
                  <c:x val="-0.20555555555555555"/>
                  <c:y val="-8.1372055527954618E-18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Тюменская обл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92E-494F-B7C0-8FA449BA204D}"/>
                </c:ext>
              </c:extLst>
            </c:dLbl>
            <c:dLbl>
              <c:idx val="80"/>
              <c:layout/>
              <c:tx>
                <c:rich>
                  <a:bodyPr/>
                  <a:lstStyle/>
                  <a:p>
                    <a:r>
                      <a:rPr lang="ru-RU"/>
                      <a:t>Чеченская респ.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92E-494F-B7C0-8FA449BA20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'Возраст учителей'!$C$3:$C$87</c:f>
              <c:numCache>
                <c:formatCode>0.0%</c:formatCode>
                <c:ptCount val="85"/>
                <c:pt idx="0">
                  <c:v>0.10312547956417208</c:v>
                </c:pt>
                <c:pt idx="1">
                  <c:v>0.15492957746478872</c:v>
                </c:pt>
                <c:pt idx="2">
                  <c:v>0.10914051841746249</c:v>
                </c:pt>
                <c:pt idx="3">
                  <c:v>0.11814165597833833</c:v>
                </c:pt>
                <c:pt idx="4">
                  <c:v>0.10516479782534828</c:v>
                </c:pt>
                <c:pt idx="5">
                  <c:v>0.11851085832471561</c:v>
                </c:pt>
                <c:pt idx="6">
                  <c:v>0.1736570123783199</c:v>
                </c:pt>
                <c:pt idx="7">
                  <c:v>0.12454697117873785</c:v>
                </c:pt>
                <c:pt idx="8">
                  <c:v>0.11484201935408651</c:v>
                </c:pt>
                <c:pt idx="9">
                  <c:v>0.11944792973651192</c:v>
                </c:pt>
                <c:pt idx="10">
                  <c:v>0.19759036144578312</c:v>
                </c:pt>
                <c:pt idx="11">
                  <c:v>0.14112826376977319</c:v>
                </c:pt>
                <c:pt idx="12">
                  <c:v>0.15150983146067415</c:v>
                </c:pt>
                <c:pt idx="13">
                  <c:v>0.15407290950181782</c:v>
                </c:pt>
                <c:pt idx="14">
                  <c:v>0.15518412827829869</c:v>
                </c:pt>
                <c:pt idx="15">
                  <c:v>0.16743801652892562</c:v>
                </c:pt>
                <c:pt idx="16">
                  <c:v>0.15889536497363307</c:v>
                </c:pt>
                <c:pt idx="17">
                  <c:v>0.15417981072555206</c:v>
                </c:pt>
                <c:pt idx="18">
                  <c:v>0.1824353920280333</c:v>
                </c:pt>
                <c:pt idx="19">
                  <c:v>0.1334672166739036</c:v>
                </c:pt>
                <c:pt idx="20">
                  <c:v>0.13566223746249464</c:v>
                </c:pt>
                <c:pt idx="21">
                  <c:v>0.13612996092946741</c:v>
                </c:pt>
                <c:pt idx="22">
                  <c:v>0.12489151432010974</c:v>
                </c:pt>
                <c:pt idx="23">
                  <c:v>0.14397374444012609</c:v>
                </c:pt>
                <c:pt idx="24">
                  <c:v>0.14244741873804972</c:v>
                </c:pt>
                <c:pt idx="25">
                  <c:v>0.13956734124214934</c:v>
                </c:pt>
                <c:pt idx="26">
                  <c:v>0.18762551400975422</c:v>
                </c:pt>
                <c:pt idx="27">
                  <c:v>0.10389142445351909</c:v>
                </c:pt>
                <c:pt idx="28">
                  <c:v>0.16821561338289961</c:v>
                </c:pt>
                <c:pt idx="29">
                  <c:v>0.10756503088261381</c:v>
                </c:pt>
                <c:pt idx="30">
                  <c:v>0.15244691225346788</c:v>
                </c:pt>
                <c:pt idx="31">
                  <c:v>0.13489852765618782</c:v>
                </c:pt>
                <c:pt idx="32">
                  <c:v>0.13765182186234817</c:v>
                </c:pt>
                <c:pt idx="33">
                  <c:v>0.12761455979227773</c:v>
                </c:pt>
                <c:pt idx="34">
                  <c:v>0.15369554576603034</c:v>
                </c:pt>
                <c:pt idx="35">
                  <c:v>0.11873618275607958</c:v>
                </c:pt>
                <c:pt idx="36">
                  <c:v>0.10785824345146379</c:v>
                </c:pt>
                <c:pt idx="37">
                  <c:v>9.3636930754834688E-2</c:v>
                </c:pt>
                <c:pt idx="38">
                  <c:v>0.14570507182644385</c:v>
                </c:pt>
                <c:pt idx="39">
                  <c:v>9.8557965254910868E-2</c:v>
                </c:pt>
                <c:pt idx="40">
                  <c:v>0.1142689871733461</c:v>
                </c:pt>
                <c:pt idx="41">
                  <c:v>0.20398215465961667</c:v>
                </c:pt>
                <c:pt idx="42">
                  <c:v>0.18349989368488198</c:v>
                </c:pt>
                <c:pt idx="43">
                  <c:v>0.1606203267792855</c:v>
                </c:pt>
                <c:pt idx="44">
                  <c:v>8.4390675715550312E-2</c:v>
                </c:pt>
                <c:pt idx="45">
                  <c:v>7.745917372943921E-2</c:v>
                </c:pt>
                <c:pt idx="46">
                  <c:v>0.13773245350929814</c:v>
                </c:pt>
                <c:pt idx="47">
                  <c:v>0.15278126097206199</c:v>
                </c:pt>
                <c:pt idx="48">
                  <c:v>6.6316793893129777E-2</c:v>
                </c:pt>
                <c:pt idx="49">
                  <c:v>0.2092414995640802</c:v>
                </c:pt>
                <c:pt idx="50">
                  <c:v>0.1409486931268151</c:v>
                </c:pt>
                <c:pt idx="51">
                  <c:v>0.14113620807665983</c:v>
                </c:pt>
                <c:pt idx="52">
                  <c:v>0.14734266684789996</c:v>
                </c:pt>
                <c:pt idx="53">
                  <c:v>0.11904761904761904</c:v>
                </c:pt>
                <c:pt idx="54">
                  <c:v>9.3261795802430172E-2</c:v>
                </c:pt>
                <c:pt idx="55">
                  <c:v>0.11824394284530959</c:v>
                </c:pt>
                <c:pt idx="56">
                  <c:v>0.19564500164962059</c:v>
                </c:pt>
                <c:pt idx="57">
                  <c:v>8.1135839411508009E-2</c:v>
                </c:pt>
                <c:pt idx="58">
                  <c:v>8.1494057724957561E-2</c:v>
                </c:pt>
                <c:pt idx="59">
                  <c:v>0.12484420440382218</c:v>
                </c:pt>
                <c:pt idx="60">
                  <c:v>0.15238498746601703</c:v>
                </c:pt>
                <c:pt idx="61">
                  <c:v>0.17493340098947102</c:v>
                </c:pt>
                <c:pt idx="62">
                  <c:v>0.12617578638616364</c:v>
                </c:pt>
                <c:pt idx="63">
                  <c:v>0.16123028102401368</c:v>
                </c:pt>
                <c:pt idx="64">
                  <c:v>0.11486296358827171</c:v>
                </c:pt>
                <c:pt idx="65">
                  <c:v>0.20565688606925719</c:v>
                </c:pt>
                <c:pt idx="66">
                  <c:v>0.12693305315690975</c:v>
                </c:pt>
                <c:pt idx="67">
                  <c:v>0.16485725774024929</c:v>
                </c:pt>
                <c:pt idx="68">
                  <c:v>0.19314731820153247</c:v>
                </c:pt>
                <c:pt idx="69">
                  <c:v>0.15197030268418046</c:v>
                </c:pt>
                <c:pt idx="70">
                  <c:v>0.13324873096446702</c:v>
                </c:pt>
                <c:pt idx="71">
                  <c:v>0.17034871128438381</c:v>
                </c:pt>
                <c:pt idx="72">
                  <c:v>0.13469633193024655</c:v>
                </c:pt>
                <c:pt idx="73">
                  <c:v>0.19909591194968554</c:v>
                </c:pt>
                <c:pt idx="74">
                  <c:v>7.6566783249834583E-2</c:v>
                </c:pt>
                <c:pt idx="75">
                  <c:v>0.10376194881282763</c:v>
                </c:pt>
                <c:pt idx="76">
                  <c:v>0.1404206935758954</c:v>
                </c:pt>
                <c:pt idx="77">
                  <c:v>0.17711081794195252</c:v>
                </c:pt>
                <c:pt idx="78">
                  <c:v>8.0722530355269079E-2</c:v>
                </c:pt>
                <c:pt idx="79">
                  <c:v>0.13537314655525517</c:v>
                </c:pt>
                <c:pt idx="80">
                  <c:v>4.1411327762302691E-2</c:v>
                </c:pt>
                <c:pt idx="81">
                  <c:v>0.10912209240004288</c:v>
                </c:pt>
                <c:pt idx="82">
                  <c:v>0.1035031847133758</c:v>
                </c:pt>
                <c:pt idx="83">
                  <c:v>8.537066246056782E-2</c:v>
                </c:pt>
                <c:pt idx="84">
                  <c:v>0.16862924431233567</c:v>
                </c:pt>
              </c:numCache>
            </c:numRef>
          </c:xVal>
          <c:yVal>
            <c:numRef>
              <c:f>'Возраст учителей'!$F$3:$F$87</c:f>
              <c:numCache>
                <c:formatCode>0.0%</c:formatCode>
                <c:ptCount val="85"/>
                <c:pt idx="0">
                  <c:v>0.57675584428871041</c:v>
                </c:pt>
                <c:pt idx="1">
                  <c:v>0.64143192488262912</c:v>
                </c:pt>
                <c:pt idx="2">
                  <c:v>0.72442019099590726</c:v>
                </c:pt>
                <c:pt idx="3">
                  <c:v>0.76727946415847226</c:v>
                </c:pt>
                <c:pt idx="4">
                  <c:v>0.70956506965681276</c:v>
                </c:pt>
                <c:pt idx="5">
                  <c:v>0.54922440537745609</c:v>
                </c:pt>
                <c:pt idx="6">
                  <c:v>0.65004206225213312</c:v>
                </c:pt>
                <c:pt idx="7">
                  <c:v>0.56917678191336363</c:v>
                </c:pt>
                <c:pt idx="8">
                  <c:v>0.62072985892503207</c:v>
                </c:pt>
                <c:pt idx="9">
                  <c:v>0.92942283563362604</c:v>
                </c:pt>
                <c:pt idx="10">
                  <c:v>0.91084337349397593</c:v>
                </c:pt>
                <c:pt idx="11">
                  <c:v>0.51658090337335616</c:v>
                </c:pt>
                <c:pt idx="12">
                  <c:v>0.7340238764044944</c:v>
                </c:pt>
                <c:pt idx="13">
                  <c:v>0.68075071239068485</c:v>
                </c:pt>
                <c:pt idx="14">
                  <c:v>0.52208180459301534</c:v>
                </c:pt>
                <c:pt idx="15">
                  <c:v>0.92446280991735541</c:v>
                </c:pt>
                <c:pt idx="16">
                  <c:v>0.65792395226200384</c:v>
                </c:pt>
                <c:pt idx="17">
                  <c:v>0.59897476340694011</c:v>
                </c:pt>
                <c:pt idx="18">
                  <c:v>0.61476127901883482</c:v>
                </c:pt>
                <c:pt idx="19">
                  <c:v>0.79798089448545373</c:v>
                </c:pt>
                <c:pt idx="20">
                  <c:v>0.83851264466352338</c:v>
                </c:pt>
                <c:pt idx="21">
                  <c:v>0.67036808554390293</c:v>
                </c:pt>
                <c:pt idx="22">
                  <c:v>0.67437498250230965</c:v>
                </c:pt>
                <c:pt idx="23">
                  <c:v>0.61182363864058387</c:v>
                </c:pt>
                <c:pt idx="24">
                  <c:v>0.66061185468451245</c:v>
                </c:pt>
                <c:pt idx="25">
                  <c:v>0.62613398464759251</c:v>
                </c:pt>
                <c:pt idx="26">
                  <c:v>0.76838481400019121</c:v>
                </c:pt>
                <c:pt idx="27">
                  <c:v>0.91640643766514529</c:v>
                </c:pt>
                <c:pt idx="28">
                  <c:v>0.70817843866171004</c:v>
                </c:pt>
                <c:pt idx="29">
                  <c:v>0.80083536260865362</c:v>
                </c:pt>
                <c:pt idx="30">
                  <c:v>0.68505582422831213</c:v>
                </c:pt>
                <c:pt idx="31">
                  <c:v>0.77118981297254274</c:v>
                </c:pt>
                <c:pt idx="32">
                  <c:v>0.98178137651821862</c:v>
                </c:pt>
                <c:pt idx="33">
                  <c:v>0.85219021974323217</c:v>
                </c:pt>
                <c:pt idx="34">
                  <c:v>0.80225159079784636</c:v>
                </c:pt>
                <c:pt idx="35">
                  <c:v>0.63522476050110543</c:v>
                </c:pt>
                <c:pt idx="36">
                  <c:v>0.91742540972124953</c:v>
                </c:pt>
                <c:pt idx="37">
                  <c:v>0.60137242669993762</c:v>
                </c:pt>
                <c:pt idx="38">
                  <c:v>0.59821166813251248</c:v>
                </c:pt>
                <c:pt idx="39">
                  <c:v>0.7648461451118429</c:v>
                </c:pt>
                <c:pt idx="40">
                  <c:v>0.8187769439565703</c:v>
                </c:pt>
                <c:pt idx="41">
                  <c:v>0.59054857898215463</c:v>
                </c:pt>
                <c:pt idx="42">
                  <c:v>0.54773548798639171</c:v>
                </c:pt>
                <c:pt idx="43">
                  <c:v>0.56438659651066192</c:v>
                </c:pt>
                <c:pt idx="44">
                  <c:v>0.47949247565653585</c:v>
                </c:pt>
                <c:pt idx="45">
                  <c:v>0.61164102412662791</c:v>
                </c:pt>
                <c:pt idx="46">
                  <c:v>0.68446310737852434</c:v>
                </c:pt>
                <c:pt idx="47">
                  <c:v>0.38147665145207404</c:v>
                </c:pt>
                <c:pt idx="48">
                  <c:v>0.263676844783715</c:v>
                </c:pt>
                <c:pt idx="49">
                  <c:v>0.40569601859924442</c:v>
                </c:pt>
                <c:pt idx="50">
                  <c:v>0.63581800580832526</c:v>
                </c:pt>
                <c:pt idx="51">
                  <c:v>0.84421629021218347</c:v>
                </c:pt>
                <c:pt idx="52">
                  <c:v>0.63803180644284352</c:v>
                </c:pt>
                <c:pt idx="53">
                  <c:v>0.57043650793650791</c:v>
                </c:pt>
                <c:pt idx="54">
                  <c:v>0.61054126558308353</c:v>
                </c:pt>
                <c:pt idx="55">
                  <c:v>0.62946089597570232</c:v>
                </c:pt>
                <c:pt idx="56">
                  <c:v>0.50164962058726492</c:v>
                </c:pt>
                <c:pt idx="57">
                  <c:v>0.68125428589240067</c:v>
                </c:pt>
                <c:pt idx="58">
                  <c:v>0.67194868892661763</c:v>
                </c:pt>
                <c:pt idx="59">
                  <c:v>0.86560033236393852</c:v>
                </c:pt>
                <c:pt idx="60">
                  <c:v>0.77297602655085973</c:v>
                </c:pt>
                <c:pt idx="61">
                  <c:v>0.66611696054801472</c:v>
                </c:pt>
                <c:pt idx="62">
                  <c:v>0.93764539294022453</c:v>
                </c:pt>
                <c:pt idx="63">
                  <c:v>0.78381594605315352</c:v>
                </c:pt>
                <c:pt idx="64">
                  <c:v>0.55360459226743208</c:v>
                </c:pt>
                <c:pt idx="65">
                  <c:v>0.72746497488765527</c:v>
                </c:pt>
                <c:pt idx="66">
                  <c:v>0.79682831532980924</c:v>
                </c:pt>
                <c:pt idx="67">
                  <c:v>0.51145958986730999</c:v>
                </c:pt>
                <c:pt idx="68">
                  <c:v>0.77663727049298825</c:v>
                </c:pt>
                <c:pt idx="69">
                  <c:v>0.55819531696173619</c:v>
                </c:pt>
                <c:pt idx="70">
                  <c:v>0.74873096446700504</c:v>
                </c:pt>
                <c:pt idx="71">
                  <c:v>0.759475850119125</c:v>
                </c:pt>
                <c:pt idx="72">
                  <c:v>0.58532772098616959</c:v>
                </c:pt>
                <c:pt idx="73">
                  <c:v>0.60514937106918243</c:v>
                </c:pt>
                <c:pt idx="74">
                  <c:v>0.95973154362416102</c:v>
                </c:pt>
                <c:pt idx="75">
                  <c:v>0.80465618254702431</c:v>
                </c:pt>
                <c:pt idx="76">
                  <c:v>0.6537805571347356</c:v>
                </c:pt>
                <c:pt idx="77">
                  <c:v>0.88280562884784519</c:v>
                </c:pt>
                <c:pt idx="78">
                  <c:v>0.8847998800779493</c:v>
                </c:pt>
                <c:pt idx="79">
                  <c:v>0.66613418530351443</c:v>
                </c:pt>
                <c:pt idx="80">
                  <c:v>0.42469823584029714</c:v>
                </c:pt>
                <c:pt idx="81">
                  <c:v>0.57841140529531565</c:v>
                </c:pt>
                <c:pt idx="82">
                  <c:v>0.78343949044585992</c:v>
                </c:pt>
                <c:pt idx="83">
                  <c:v>0.75690063091482651</c:v>
                </c:pt>
                <c:pt idx="84">
                  <c:v>0.64856522236195269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792E-494F-B7C0-8FA449BA20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190144"/>
        <c:axId val="137190720"/>
      </c:scatterChart>
      <c:valAx>
        <c:axId val="137190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ru-RU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Доля учителей в возрасте 60 лет и старше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190720"/>
        <c:crosses val="autoZero"/>
        <c:crossBetween val="midCat"/>
      </c:valAx>
      <c:valAx>
        <c:axId val="137190720"/>
        <c:scaling>
          <c:orientation val="minMax"/>
          <c:max val="1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ru-RU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Доля учителей, прошедших ПК или ППК за последние 3 года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371901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60892388451444E-2"/>
          <c:y val="4.8611111111111112E-2"/>
          <c:w val="0.53888888888888886"/>
          <c:h val="0.8981481481481481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6B-4514-A4CB-AEC89E51CF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6B-4514-A4CB-AEC89E51CF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36B-4514-A4CB-AEC89E51CFA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36B-4514-A4CB-AEC89E51CFA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36B-4514-A4CB-AEC89E51CF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Контексты!$H$41:$H$45</c:f>
              <c:strCache>
                <c:ptCount val="5"/>
                <c:pt idx="0">
                  <c:v>100% сельские</c:v>
                </c:pt>
                <c:pt idx="1">
                  <c:v>Более 50% сельские</c:v>
                </c:pt>
                <c:pt idx="2">
                  <c:v>25%-50% сельских</c:v>
                </c:pt>
                <c:pt idx="3">
                  <c:v>Менее 25% сельских</c:v>
                </c:pt>
                <c:pt idx="4">
                  <c:v>Только городские</c:v>
                </c:pt>
              </c:strCache>
            </c:strRef>
          </c:cat>
          <c:val>
            <c:numRef>
              <c:f>Контексты!$I$41:$I$45</c:f>
              <c:numCache>
                <c:formatCode>0.0%</c:formatCode>
                <c:ptCount val="5"/>
                <c:pt idx="0">
                  <c:v>0.3611111111111111</c:v>
                </c:pt>
                <c:pt idx="1">
                  <c:v>0.16666666666666666</c:v>
                </c:pt>
                <c:pt idx="2">
                  <c:v>0.25</c:v>
                </c:pt>
                <c:pt idx="3">
                  <c:v>0.19444444444444445</c:v>
                </c:pt>
                <c:pt idx="4">
                  <c:v>2.7777777777777776E-2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36B-4514-A4CB-AEC89E51CF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470406824146983"/>
          <c:y val="6.3945392242636331E-2"/>
          <c:w val="0.37862926509186345"/>
          <c:h val="0.876738845144356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333114610673667E-2"/>
          <c:y val="3.0092592592592591E-2"/>
          <c:w val="0.56666666666666665"/>
          <c:h val="0.9444444444444444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839-49DD-B2EF-4410440A90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839-49DD-B2EF-4410440A900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839-49DD-B2EF-4410440A900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839-49DD-B2EF-4410440A90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Контексты!$AC$42:$AC$45</c:f>
              <c:strCache>
                <c:ptCount val="4"/>
                <c:pt idx="0">
                  <c:v>Почти все</c:v>
                </c:pt>
                <c:pt idx="1">
                  <c:v>Более 50% </c:v>
                </c:pt>
                <c:pt idx="2">
                  <c:v>25%-50% </c:v>
                </c:pt>
                <c:pt idx="3">
                  <c:v>Менее 25% </c:v>
                </c:pt>
              </c:strCache>
            </c:strRef>
          </c:cat>
          <c:val>
            <c:numRef>
              <c:f>Контексты!$AD$42:$AD$45</c:f>
              <c:numCache>
                <c:formatCode>0.0%</c:formatCode>
                <c:ptCount val="4"/>
                <c:pt idx="0">
                  <c:v>0.33333333333333331</c:v>
                </c:pt>
                <c:pt idx="1">
                  <c:v>0.25</c:v>
                </c:pt>
                <c:pt idx="2">
                  <c:v>0.19444444444444445</c:v>
                </c:pt>
                <c:pt idx="3">
                  <c:v>0.22222222222222221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839-49DD-B2EF-4410440A9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627755905511814"/>
          <c:y val="0.15386118401866433"/>
          <c:w val="0.3970557742782152"/>
          <c:h val="0.692277631962671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Контексты!$J$57:$J$92</c:f>
              <c:numCache>
                <c:formatCode>0.0%</c:formatCode>
                <c:ptCount val="36"/>
                <c:pt idx="0">
                  <c:v>0.75</c:v>
                </c:pt>
                <c:pt idx="1">
                  <c:v>0.7142857142857143</c:v>
                </c:pt>
                <c:pt idx="2">
                  <c:v>0.66666666666666663</c:v>
                </c:pt>
                <c:pt idx="3">
                  <c:v>0.66666666666666663</c:v>
                </c:pt>
                <c:pt idx="4">
                  <c:v>0.6</c:v>
                </c:pt>
                <c:pt idx="5">
                  <c:v>0.6</c:v>
                </c:pt>
                <c:pt idx="6">
                  <c:v>0.5714285714285714</c:v>
                </c:pt>
                <c:pt idx="7">
                  <c:v>0.55555555555555558</c:v>
                </c:pt>
                <c:pt idx="8">
                  <c:v>0.54545454545454541</c:v>
                </c:pt>
                <c:pt idx="9">
                  <c:v>0.54545454545454541</c:v>
                </c:pt>
                <c:pt idx="10">
                  <c:v>0.52380952380952384</c:v>
                </c:pt>
                <c:pt idx="11">
                  <c:v>0.46153846153846156</c:v>
                </c:pt>
                <c:pt idx="12">
                  <c:v>0.44444444444444442</c:v>
                </c:pt>
                <c:pt idx="13">
                  <c:v>0.44444444444444442</c:v>
                </c:pt>
                <c:pt idx="14">
                  <c:v>0.44444444444444442</c:v>
                </c:pt>
                <c:pt idx="15">
                  <c:v>0.44444444444444442</c:v>
                </c:pt>
                <c:pt idx="16">
                  <c:v>0.42307692307692307</c:v>
                </c:pt>
                <c:pt idx="17">
                  <c:v>0.38709677419354838</c:v>
                </c:pt>
                <c:pt idx="18">
                  <c:v>0.38461538461538464</c:v>
                </c:pt>
                <c:pt idx="19">
                  <c:v>0.37142857142857144</c:v>
                </c:pt>
                <c:pt idx="20">
                  <c:v>0.33333333333333331</c:v>
                </c:pt>
                <c:pt idx="21">
                  <c:v>0.33333333333333331</c:v>
                </c:pt>
                <c:pt idx="22">
                  <c:v>0.33333333333333331</c:v>
                </c:pt>
                <c:pt idx="23">
                  <c:v>0.32142857142857145</c:v>
                </c:pt>
                <c:pt idx="24">
                  <c:v>0.30769230769230771</c:v>
                </c:pt>
                <c:pt idx="25">
                  <c:v>0.26923076923076922</c:v>
                </c:pt>
                <c:pt idx="26">
                  <c:v>0.25</c:v>
                </c:pt>
                <c:pt idx="27">
                  <c:v>0.17647058823529413</c:v>
                </c:pt>
                <c:pt idx="28">
                  <c:v>0.16666666666666666</c:v>
                </c:pt>
                <c:pt idx="29">
                  <c:v>0.16666666666666666</c:v>
                </c:pt>
                <c:pt idx="30">
                  <c:v>0.11764705882352941</c:v>
                </c:pt>
                <c:pt idx="31">
                  <c:v>0.1111111111111111</c:v>
                </c:pt>
                <c:pt idx="32">
                  <c:v>9.0909090909090912E-2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8C-4A31-9C2E-E3366526D0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7"/>
        <c:axId val="138174976"/>
        <c:axId val="138259264"/>
      </c:barChart>
      <c:catAx>
        <c:axId val="13817497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259264"/>
        <c:crosses val="autoZero"/>
        <c:auto val="1"/>
        <c:lblAlgn val="ctr"/>
        <c:lblOffset val="100"/>
        <c:noMultiLvlLbl val="0"/>
      </c:catAx>
      <c:valAx>
        <c:axId val="138259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174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5F5BA-CCC2-40F6-95D0-EC79307D84F3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DD129-C980-421D-B1C6-8D9B31EFA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567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6EC4-AF6C-456F-95C5-8CA36FEAFC5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427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DA610-8B44-49BA-AD12-0781957F9BC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676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DA610-8B44-49BA-AD12-0781957F9BC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93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DA610-8B44-49BA-AD12-0781957F9BCB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20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E49E-28E3-46A2-BA2E-7F42C5E9FE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7EA3-CF67-438A-BE79-7EBE43CFCA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828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E49E-28E3-46A2-BA2E-7F42C5E9FE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7EA3-CF67-438A-BE79-7EBE43CFCA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66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E49E-28E3-46A2-BA2E-7F42C5E9FE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7EA3-CF67-438A-BE79-7EBE43CFCA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57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A808-F821-4CD1-B936-80342F401985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12278E-B9E7-4E14-BBA1-CD0E7CC6B0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A808-F821-4CD1-B936-80342F401985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2278E-B9E7-4E14-BBA1-CD0E7CC6B0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A808-F821-4CD1-B936-80342F401985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12278E-B9E7-4E14-BBA1-CD0E7CC6B01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A808-F821-4CD1-B936-80342F401985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2278E-B9E7-4E14-BBA1-CD0E7CC6B0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A808-F821-4CD1-B936-80342F401985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2278E-B9E7-4E14-BBA1-CD0E7CC6B0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A808-F821-4CD1-B936-80342F401985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2278E-B9E7-4E14-BBA1-CD0E7CC6B0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A808-F821-4CD1-B936-80342F401985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2278E-B9E7-4E14-BBA1-CD0E7CC6B0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A808-F821-4CD1-B936-80342F401985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2278E-B9E7-4E14-BBA1-CD0E7CC6B01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E49E-28E3-46A2-BA2E-7F42C5E9FE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7EA3-CF67-438A-BE79-7EBE43CFCA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39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A808-F821-4CD1-B936-80342F401985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12278E-B9E7-4E14-BBA1-CD0E7CC6B01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A808-F821-4CD1-B936-80342F401985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2278E-B9E7-4E14-BBA1-CD0E7CC6B0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A808-F821-4CD1-B936-80342F401985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2278E-B9E7-4E14-BBA1-CD0E7CC6B0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E49E-28E3-46A2-BA2E-7F42C5E9FE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7EA3-CF67-438A-BE79-7EBE43CFCA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67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E49E-28E3-46A2-BA2E-7F42C5E9FE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7EA3-CF67-438A-BE79-7EBE43CFCA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1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E49E-28E3-46A2-BA2E-7F42C5E9FE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7EA3-CF67-438A-BE79-7EBE43CFCA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9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E49E-28E3-46A2-BA2E-7F42C5E9FE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7EA3-CF67-438A-BE79-7EBE43CFCA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0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E49E-28E3-46A2-BA2E-7F42C5E9FE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7EA3-CF67-438A-BE79-7EBE43CFCA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8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E49E-28E3-46A2-BA2E-7F42C5E9FE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7EA3-CF67-438A-BE79-7EBE43CFCA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0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E49E-28E3-46A2-BA2E-7F42C5E9FE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7EA3-CF67-438A-BE79-7EBE43CFCA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0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CE49E-28E3-46A2-BA2E-7F42C5E9FE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77EA3-CF67-438A-BE79-7EBE43CFCA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9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AECE49E-28E3-46A2-BA2E-7F42C5E9FE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B077EA3-CF67-438A-BE79-7EBE43CFCA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ltf.ru/2020/04/24/vypusk-8-detskoe-onlajn-obrazovanie/?fbclid=IwAR30lhle9bnwKHkgtW-L5M9KqOcW13cbmm2dbM5cqMlomngiM7MS05C4r7Y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nn.ru/news/society/21-04-2020/pochti-vse-nizhegorodskie-shkoly-obespechili-distantsionnoe-obuchenie?id=pochti-vse-nizhegorodskie-shkoly-obespechili-distantsionnoe-obuchenie&amp;published_date=21-04-2020&amp;rubric=society&amp;type=NewsItem" TargetMode="External"/><Relationship Id="rId2" Type="http://schemas.openxmlformats.org/officeDocument/2006/relationships/hyperlink" Target="https://m.vn.ru/news-496-selskikh-shkol-pristupili-k-ochnomu-obucheniyu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sntat.ru/news/society/18-04-2020/my-vyydem-iz-distanta-drugimi-rafis-burganov-o-perehode-na-novuyu-formu-obucheniya-shkolnikov-rt-573707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800" dirty="0" smtClean="0"/>
              <a:t>Уроки пандемии для общего и дополнительного образования</a:t>
            </a: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108813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80" y="260648"/>
            <a:ext cx="317500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Защитим детей Росс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6632"/>
            <a:ext cx="3266728" cy="340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kosaretski\Documents\Screenshot_2020-06-23-10-13-09-67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29000"/>
            <a:ext cx="2785492" cy="315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517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skosaretski\Documents\IMG_20200623_111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510" y="3501008"/>
            <a:ext cx="44450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kosaretski\Documents\IMG_20200623_1123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330" y="433362"/>
            <a:ext cx="4245361" cy="293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skosaretski\Documents\IMG_20200623_1124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7635"/>
            <a:ext cx="3888432" cy="551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30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152020"/>
            <a:ext cx="388843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52553"/>
            <a:ext cx="410445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470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kosaretski\Documents\IMG_20200623_1339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4096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3040" y="6142096"/>
            <a:ext cx="8317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 Опрос центра социального проектирования </a:t>
            </a:r>
            <a:r>
              <a:rPr lang="ru-RU" sz="1400" dirty="0" smtClean="0"/>
              <a:t>«Платформа». </a:t>
            </a:r>
            <a:endParaRPr lang="ru-RU" sz="1400" dirty="0"/>
          </a:p>
          <a:p>
            <a:pPr algn="just"/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://pltf.ru/2020/04/24/vypusk-8-detskoe-onlajn-obrazovanie/?fbclid=IwAR30lhle9bnwKHkgtW-L5M9KqOcW13cbmm2dbM5cqMlomngiM7MS05C4r7Y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7587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04664"/>
            <a:ext cx="4680520" cy="2808312"/>
          </a:xfrm>
        </p:spPr>
      </p:pic>
      <p:pic>
        <p:nvPicPr>
          <p:cNvPr id="13" name="Рисунок 12" descr="https://avatars.mds.yandex.net/get-zen_doc/1718701/pub_5e9dbb340efcae26c2f4a028_5e9dbb5665d5b620781ef38c/scale_120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4570908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593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skosaretski\Documents\Screenshot_2020-06-23-10-37-23-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1" y="116632"/>
            <a:ext cx="4326665" cy="659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7137" y="486153"/>
            <a:ext cx="417132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«Я </a:t>
            </a:r>
            <a:r>
              <a:rPr lang="ru-RU" sz="1600" i="1" dirty="0"/>
              <a:t>о том, что с сентября те из "</a:t>
            </a:r>
            <a:r>
              <a:rPr lang="ru-RU" sz="1600" i="1" dirty="0" err="1"/>
              <a:t>повыехавших</a:t>
            </a:r>
            <a:r>
              <a:rPr lang="ru-RU" sz="1600" i="1" dirty="0"/>
              <a:t>", кому понравилась такая жизнь и у кого есть возможность зависнуть в </a:t>
            </a:r>
            <a:r>
              <a:rPr lang="ru-RU" sz="1600" i="1" dirty="0" smtClean="0"/>
              <a:t>П</a:t>
            </a:r>
            <a:endParaRPr lang="ru-RU" sz="1600" i="1" dirty="0"/>
          </a:p>
          <a:p>
            <a:r>
              <a:rPr lang="ru-RU" sz="1600" i="1" dirty="0" err="1" smtClean="0"/>
              <a:t>одмосковье</a:t>
            </a:r>
            <a:r>
              <a:rPr lang="ru-RU" sz="1600" i="1" dirty="0"/>
              <a:t>, вряд ли вернутся в Москву. В сентябре родители на свой риск и страх пойдут писать заявления в школы о переводе детей на </a:t>
            </a:r>
            <a:r>
              <a:rPr lang="ru-RU" sz="1600" i="1" dirty="0" err="1"/>
              <a:t>заочку</a:t>
            </a:r>
            <a:r>
              <a:rPr lang="ru-RU" sz="1600" i="1" dirty="0"/>
              <a:t> ("по семейным обстоятельствам"), обещая, что "ответственность за жизнь, безопасность и выполнение учебного плана берут на себя". Если государственные школы им откажут - будут искать частные с </a:t>
            </a:r>
            <a:r>
              <a:rPr lang="ru-RU" sz="1600" i="1" dirty="0" err="1"/>
              <a:t>заочкой</a:t>
            </a:r>
            <a:r>
              <a:rPr lang="ru-RU" sz="1600" i="1" dirty="0"/>
              <a:t>. Потом они будут решать вопросы с организацией дистанционного обучения, искать что-то рядом из кружков, спортивных секций, центров детского творчества. Возможно - даже создавать свои собственные домашние/деревенские/коттеджные школы, </a:t>
            </a:r>
            <a:r>
              <a:rPr lang="ru-RU" sz="1600" i="1" dirty="0" err="1" smtClean="0"/>
              <a:t>самоорганизовываться</a:t>
            </a:r>
            <a:r>
              <a:rPr lang="ru-RU" sz="1600" i="1" dirty="0" smtClean="0"/>
              <a:t>»</a:t>
            </a:r>
          </a:p>
          <a:p>
            <a:r>
              <a:rPr lang="ru-RU" sz="1600" b="1" dirty="0" smtClean="0"/>
              <a:t>Марина Моисеева</a:t>
            </a:r>
            <a:r>
              <a:rPr lang="ru-RU" sz="1600" i="1" dirty="0" smtClean="0"/>
              <a:t> </a:t>
            </a:r>
            <a:r>
              <a:rPr lang="en-US" sz="1600" i="1" dirty="0"/>
              <a:t>https://www.facebook.com/marina.moiseeva.18/posts/979007952534815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169289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Сценарии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916760"/>
          </a:xfrm>
        </p:spPr>
        <p:txBody>
          <a:bodyPr>
            <a:normAutofit fontScale="85000" lnSpcReduction="10000"/>
          </a:bodyPr>
          <a:lstStyle/>
          <a:p>
            <a:endParaRPr lang="ru-RU" dirty="0"/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Полноценная    онлайн-среда домашнего </a:t>
            </a:r>
            <a:r>
              <a:rPr lang="ru-RU" dirty="0"/>
              <a:t>обучения для </a:t>
            </a:r>
            <a:r>
              <a:rPr lang="ru-RU" dirty="0" smtClean="0"/>
              <a:t>школьников и семей, </a:t>
            </a:r>
            <a:r>
              <a:rPr lang="ru-RU" dirty="0"/>
              <a:t>которые из-за </a:t>
            </a:r>
            <a:r>
              <a:rPr lang="ru-RU" dirty="0" err="1"/>
              <a:t>коронавируса</a:t>
            </a:r>
            <a:r>
              <a:rPr lang="ru-RU" dirty="0"/>
              <a:t> не могут или не хотят возвращаться в школу или на </a:t>
            </a:r>
            <a:r>
              <a:rPr lang="ru-RU" dirty="0" smtClean="0"/>
              <a:t>работу, имеют все необходимые ресурсы.</a:t>
            </a:r>
            <a:endParaRPr lang="ru-RU" dirty="0"/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Смешанная модель  обучения </a:t>
            </a:r>
            <a:r>
              <a:rPr lang="ru-RU" dirty="0"/>
              <a:t>для </a:t>
            </a:r>
            <a:r>
              <a:rPr lang="ru-RU" dirty="0" smtClean="0"/>
              <a:t>самостоятельных и мотивированных школьников основной и старшей школы с   регулируемой поддержкой </a:t>
            </a:r>
            <a:r>
              <a:rPr lang="ru-RU" dirty="0" err="1" smtClean="0"/>
              <a:t>тьюторами</a:t>
            </a:r>
            <a:r>
              <a:rPr lang="ru-RU" dirty="0" smtClean="0"/>
              <a:t>  и  учителями, ограниченным объемом очного присутствия (1-2 дня)</a:t>
            </a:r>
            <a:endParaRPr lang="ru-RU" dirty="0"/>
          </a:p>
          <a:p>
            <a:pPr marL="514350" indent="-514350">
              <a:buFont typeface="+mj-lt"/>
              <a:buAutoNum type="arabicParenR"/>
            </a:pPr>
            <a:r>
              <a:rPr lang="ru-RU" dirty="0"/>
              <a:t>Смешанная модель для </a:t>
            </a:r>
            <a:r>
              <a:rPr lang="ru-RU" dirty="0" smtClean="0"/>
              <a:t>школьников, </a:t>
            </a:r>
            <a:r>
              <a:rPr lang="ru-RU" dirty="0"/>
              <a:t>нуждающихся в повышенном уровне прямой </a:t>
            </a:r>
            <a:r>
              <a:rPr lang="ru-RU" dirty="0" smtClean="0"/>
              <a:t>поддержки (младшие </a:t>
            </a:r>
            <a:r>
              <a:rPr lang="ru-RU" dirty="0"/>
              <a:t>школьники, </a:t>
            </a:r>
            <a:r>
              <a:rPr lang="ru-RU" dirty="0" smtClean="0"/>
              <a:t>школьники с ОВЗ, дети из семей мигрантов и др.) с большей долей  (3 дня) занятий в школе </a:t>
            </a:r>
            <a:r>
              <a:rPr lang="ru-RU" dirty="0"/>
              <a:t>с </a:t>
            </a:r>
            <a:r>
              <a:rPr lang="ru-RU" dirty="0" smtClean="0"/>
              <a:t>учителями.  </a:t>
            </a:r>
            <a:endParaRPr lang="ru-RU" dirty="0"/>
          </a:p>
          <a:p>
            <a:pPr marL="514350" indent="-514350">
              <a:buFont typeface="+mj-lt"/>
              <a:buAutoNum type="arabicParenR"/>
            </a:pPr>
            <a:r>
              <a:rPr lang="ru-RU" dirty="0"/>
              <a:t>Ежедневное </a:t>
            </a:r>
            <a:r>
              <a:rPr lang="ru-RU" dirty="0" smtClean="0"/>
              <a:t>очное обучение </a:t>
            </a:r>
            <a:r>
              <a:rPr lang="ru-RU" dirty="0"/>
              <a:t>в школе для некоторых </a:t>
            </a:r>
            <a:r>
              <a:rPr lang="ru-RU" dirty="0" smtClean="0"/>
              <a:t>школьников с проблемами в обучении,  поведении, дефицитом семейных ресурсов  с   поддержкой со стороны социальных педагогов и психологов.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254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044720311"/>
              </p:ext>
            </p:extLst>
          </p:nvPr>
        </p:nvGraphicFramePr>
        <p:xfrm>
          <a:off x="363895" y="944814"/>
          <a:ext cx="4065566" cy="5772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895" y="-1"/>
            <a:ext cx="8449905" cy="94481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Arial Narrow" panose="020B0606020202030204" pitchFamily="34" charset="0"/>
              </a:rPr>
              <a:t>Межрегиональные различия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53374" y="1080500"/>
            <a:ext cx="1293" cy="4823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72067" y="3575757"/>
            <a:ext cx="43857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>
            <a:extLst>
              <a:ext uri="{FF2B5EF4-FFF2-40B4-BE49-F238E27FC236}">
                <a16:creationId xmlns="" xmlns:a16="http://schemas.microsoft.com/office/drawing/2014/main" id="{68968C44-3AF0-4FF0-8380-1EA7F3976C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9155458"/>
              </p:ext>
            </p:extLst>
          </p:nvPr>
        </p:nvGraphicFramePr>
        <p:xfrm>
          <a:off x="4572000" y="980728"/>
          <a:ext cx="4291013" cy="4729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43EDE25-388E-44D4-AF9E-EB2B17E67DF0}"/>
              </a:ext>
            </a:extLst>
          </p:cNvPr>
          <p:cNvSpPr txBox="1"/>
          <p:nvPr/>
        </p:nvSpPr>
        <p:spPr>
          <a:xfrm>
            <a:off x="4788024" y="5805264"/>
            <a:ext cx="4291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Соотношение учителей в возрасте от 60 лет и учителей прошедших курсы ПК за последние 3 года, ЕИС Минобрнауки России, 2019 </a:t>
            </a:r>
          </a:p>
        </p:txBody>
      </p:sp>
    </p:spTree>
    <p:extLst>
      <p:ext uri="{BB962C8B-B14F-4D97-AF65-F5344CB8AC3E}">
        <p14:creationId xmlns:p14="http://schemas.microsoft.com/office/powerpoint/2010/main" val="992709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006" y="-243408"/>
            <a:ext cx="8113533" cy="1162936"/>
          </a:xfrm>
        </p:spPr>
        <p:txBody>
          <a:bodyPr>
            <a:normAutofit/>
          </a:bodyPr>
          <a:lstStyle/>
          <a:p>
            <a:pPr algn="ctr"/>
            <a:r>
              <a:rPr lang="ru-RU" sz="3300" b="1" dirty="0" smtClean="0">
                <a:latin typeface="Arial Narrow" panose="020B0606020202030204" pitchFamily="34" charset="0"/>
              </a:rPr>
              <a:t>Различия внутри регионов</a:t>
            </a:r>
            <a:endParaRPr lang="ru-RU" sz="33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742489"/>
              </p:ext>
            </p:extLst>
          </p:nvPr>
        </p:nvGraphicFramePr>
        <p:xfrm>
          <a:off x="405941" y="1996171"/>
          <a:ext cx="3725945" cy="1659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0767" y="1261119"/>
            <a:ext cx="3396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Распределение муниципалитетов региона </a:t>
            </a:r>
            <a:r>
              <a:rPr lang="en-US" sz="1600" dirty="0">
                <a:latin typeface="Arial Narrow" panose="020B0606020202030204" pitchFamily="34" charset="0"/>
              </a:rPr>
              <a:t>N</a:t>
            </a:r>
            <a:r>
              <a:rPr lang="ru-RU" sz="1600" dirty="0">
                <a:latin typeface="Arial Narrow" panose="020B0606020202030204" pitchFamily="34" charset="0"/>
              </a:rPr>
              <a:t> по доле сельских школьников (данные исследования 2019 г)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241888"/>
              </p:ext>
            </p:extLst>
          </p:nvPr>
        </p:nvGraphicFramePr>
        <p:xfrm>
          <a:off x="464531" y="4849188"/>
          <a:ext cx="3429000" cy="1664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80767" y="3883844"/>
            <a:ext cx="35026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Распределение муниципалитетов региона </a:t>
            </a:r>
            <a:r>
              <a:rPr lang="en-US" sz="1600" dirty="0">
                <a:latin typeface="Arial Narrow" panose="020B0606020202030204" pitchFamily="34" charset="0"/>
              </a:rPr>
              <a:t>N</a:t>
            </a:r>
            <a:r>
              <a:rPr lang="ru-RU" sz="1600" dirty="0">
                <a:latin typeface="Arial Narrow" panose="020B0606020202030204" pitchFamily="34" charset="0"/>
              </a:rPr>
              <a:t> по удельному весу домохозяйств, имеющих доступ в интернет (данные исследования 2019 г)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61426"/>
              </p:ext>
            </p:extLst>
          </p:nvPr>
        </p:nvGraphicFramePr>
        <p:xfrm>
          <a:off x="4427984" y="3520443"/>
          <a:ext cx="3525035" cy="1804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427984" y="2636912"/>
            <a:ext cx="403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Доля малокомплектных школ в муниципалитетах региона </a:t>
            </a:r>
            <a:r>
              <a:rPr lang="en-US" sz="1600" dirty="0">
                <a:latin typeface="Arial Narrow" panose="020B0606020202030204" pitchFamily="34" charset="0"/>
              </a:rPr>
              <a:t>N</a:t>
            </a:r>
            <a:r>
              <a:rPr lang="ru-RU" sz="1600" dirty="0">
                <a:latin typeface="Arial Narrow" panose="020B0606020202030204" pitchFamily="34" charset="0"/>
              </a:rPr>
              <a:t> (данные исследования 2019 г) </a:t>
            </a:r>
          </a:p>
        </p:txBody>
      </p:sp>
    </p:spTree>
    <p:extLst>
      <p:ext uri="{BB962C8B-B14F-4D97-AF65-F5344CB8AC3E}">
        <p14:creationId xmlns:p14="http://schemas.microsoft.com/office/powerpoint/2010/main" val="3271352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171400"/>
            <a:ext cx="7139136" cy="1371600"/>
          </a:xfrm>
        </p:spPr>
        <p:txBody>
          <a:bodyPr/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Вариативность решений</a:t>
            </a:r>
            <a:endParaRPr lang="ru-RU" dirty="0"/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611560" y="1484784"/>
            <a:ext cx="7620000" cy="5226046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Arial Narrow" panose="020B0606020202030204" pitchFamily="34" charset="0"/>
              </a:rPr>
              <a:t>«…в Новосибирской области приступили к </a:t>
            </a:r>
            <a:r>
              <a:rPr lang="en-US" sz="1600" i="1" dirty="0">
                <a:latin typeface="Arial Narrow" panose="020B0606020202030204" pitchFamily="34" charset="0"/>
              </a:rPr>
              <a:t>[</a:t>
            </a:r>
            <a:r>
              <a:rPr lang="ru-RU" sz="1600" i="1" dirty="0">
                <a:latin typeface="Arial Narrow" panose="020B0606020202030204" pitchFamily="34" charset="0"/>
              </a:rPr>
              <a:t>очной</a:t>
            </a:r>
            <a:r>
              <a:rPr lang="en-US" sz="1600" i="1" dirty="0">
                <a:latin typeface="Arial Narrow" panose="020B0606020202030204" pitchFamily="34" charset="0"/>
              </a:rPr>
              <a:t>] </a:t>
            </a:r>
            <a:r>
              <a:rPr lang="ru-RU" sz="1600" i="1" dirty="0">
                <a:latin typeface="Arial Narrow" panose="020B0606020202030204" pitchFamily="34" charset="0"/>
              </a:rPr>
              <a:t>работе 496 школ, примерно 41 468 учащихся. Это преимущественно малокомплектные школы, где детей не так много и организовать работу при удалении детей друг от друга вполне возможно</a:t>
            </a:r>
            <a:r>
              <a:rPr lang="ru-RU" sz="1600" dirty="0">
                <a:latin typeface="Arial Narrow" panose="020B0606020202030204" pitchFamily="34" charset="0"/>
              </a:rPr>
              <a:t>» </a:t>
            </a:r>
          </a:p>
          <a:p>
            <a:pPr algn="r"/>
            <a:r>
              <a:rPr lang="ru-RU" sz="1400" i="1" dirty="0" smtClean="0">
                <a:latin typeface="Arial Narrow" panose="020B0606020202030204" pitchFamily="34" charset="0"/>
              </a:rPr>
              <a:t> </a:t>
            </a:r>
            <a:r>
              <a:rPr lang="ru-RU" sz="1400" i="1" dirty="0" smtClean="0">
                <a:latin typeface="Arial Narrow" panose="020B0606020202030204" pitchFamily="34" charset="0"/>
                <a:hlinkClick r:id="rId2"/>
              </a:rPr>
              <a:t>https</a:t>
            </a:r>
            <a:r>
              <a:rPr lang="ru-RU" sz="1400" i="1" dirty="0">
                <a:latin typeface="Arial Narrow" panose="020B0606020202030204" pitchFamily="34" charset="0"/>
                <a:hlinkClick r:id="rId2"/>
              </a:rPr>
              <a:t>://m.vn.ru/news-496-selskikh-shkol-pristupili-k-ochnomu-obucheniyu/</a:t>
            </a:r>
            <a:endParaRPr lang="ru-RU" sz="1400" i="1" dirty="0">
              <a:latin typeface="Arial Narrow" panose="020B0606020202030204" pitchFamily="34" charset="0"/>
            </a:endParaRPr>
          </a:p>
          <a:p>
            <a:pPr algn="r"/>
            <a:endParaRPr lang="ru-RU" sz="1400" i="1" dirty="0">
              <a:latin typeface="Arial Narrow" panose="020B0606020202030204" pitchFamily="34" charset="0"/>
            </a:endParaRPr>
          </a:p>
          <a:p>
            <a:r>
              <a:rPr lang="ru-RU" sz="1400" i="1" dirty="0">
                <a:latin typeface="Arial Narrow" panose="020B0606020202030204" pitchFamily="34" charset="0"/>
              </a:rPr>
              <a:t>«</a:t>
            </a:r>
            <a:r>
              <a:rPr lang="ru-RU" sz="1600" i="1" dirty="0">
                <a:latin typeface="Arial Narrow" panose="020B0606020202030204" pitchFamily="34" charset="0"/>
              </a:rPr>
              <a:t>В Нижегородской области 72% школ перешли на дистанционное обучение, 25% — используют очно-заочную форму. Только в 1% учреждений занятия проходят в обычном режиме.</a:t>
            </a:r>
            <a:r>
              <a:rPr lang="ru-RU" sz="1400" i="1" dirty="0">
                <a:latin typeface="Arial Narrow" panose="020B0606020202030204" pitchFamily="34" charset="0"/>
              </a:rPr>
              <a:t>»</a:t>
            </a:r>
          </a:p>
          <a:p>
            <a:pPr algn="r"/>
            <a:r>
              <a:rPr lang="en-US" sz="1200" i="1" dirty="0">
                <a:latin typeface="Arial Narrow" panose="020B0606020202030204" pitchFamily="34" charset="0"/>
                <a:hlinkClick r:id="rId3"/>
              </a:rPr>
              <a:t>https://</a:t>
            </a:r>
            <a:r>
              <a:rPr lang="en-US" sz="1200" i="1" dirty="0" smtClean="0">
                <a:latin typeface="Arial Narrow" panose="020B0606020202030204" pitchFamily="34" charset="0"/>
                <a:hlinkClick r:id="rId3"/>
              </a:rPr>
              <a:t>newsnn.ru/news/society/21-04-2020/pochti-vse-nizhegorodskie-shkoly-obespechili-distantsionnoe-obuchenie?id=pochti-vse-nizhegorodskie-shkoly-obespechili-distantsionnoe-obuchenie&amp;published_date=21-04-2020&amp;rubric=society&amp;type=NewsItem</a:t>
            </a:r>
            <a:endParaRPr lang="ru-RU" sz="1200" i="1" dirty="0" smtClean="0">
              <a:latin typeface="Arial Narrow" panose="020B0606020202030204" pitchFamily="34" charset="0"/>
            </a:endParaRPr>
          </a:p>
          <a:p>
            <a:pPr algn="r"/>
            <a:endParaRPr lang="ru-RU" sz="1200" i="1" dirty="0">
              <a:latin typeface="Arial Narrow" panose="020B0606020202030204" pitchFamily="34" charset="0"/>
            </a:endParaRPr>
          </a:p>
          <a:p>
            <a:pPr algn="r"/>
            <a:r>
              <a:rPr lang="ru-RU" sz="1200" b="0" dirty="0" smtClean="0"/>
              <a:t>«</a:t>
            </a:r>
            <a:r>
              <a:rPr lang="ru-RU" sz="1600" i="1" dirty="0">
                <a:latin typeface="Arial Narrow" panose="020B0606020202030204" pitchFamily="34" charset="0"/>
              </a:rPr>
              <a:t>Мы </a:t>
            </a:r>
            <a:r>
              <a:rPr lang="ru-RU" sz="1600" i="1" dirty="0">
                <a:latin typeface="Arial Narrow" panose="020B0606020202030204" pitchFamily="34" charset="0"/>
              </a:rPr>
              <a:t>распределили по времени и по сменам каждый урок, каждый класс, разнесли по платформам, зная по каким платформам будут обучать педагоги, а у нас основных около десяти платформ. </a:t>
            </a:r>
            <a:r>
              <a:rPr lang="ru-RU" sz="1600" i="1" dirty="0">
                <a:latin typeface="Arial Narrow" panose="020B0606020202030204" pitchFamily="34" charset="0"/>
              </a:rPr>
              <a:t>И в одной школе могли на всех десяти платформах обучать педагоги. </a:t>
            </a:r>
            <a:endParaRPr lang="ru-RU" sz="1200" b="0" dirty="0" smtClean="0"/>
          </a:p>
          <a:p>
            <a:pPr algn="r"/>
            <a:r>
              <a:rPr lang="ru-RU" sz="1200" b="0" dirty="0" smtClean="0"/>
              <a:t>:</a:t>
            </a:r>
            <a:r>
              <a:rPr lang="ru-RU" sz="1200" b="0" dirty="0"/>
              <a:t> </a:t>
            </a:r>
            <a:r>
              <a:rPr lang="ru-RU" sz="1200" b="0" dirty="0">
                <a:hlinkClick r:id="rId4"/>
              </a:rPr>
              <a:t>https://sntat.ru/news/society/18-04-2020/my-vyydem-iz-distanta-drugimi-rafis-burganov-o-perehode-na-novuyu-formu-obucheniya-shkolnikov-rt-5737072</a:t>
            </a:r>
            <a:endParaRPr lang="ru-RU" sz="1200" b="0" dirty="0"/>
          </a:p>
          <a:p>
            <a:pPr algn="r"/>
            <a:r>
              <a:rPr lang="ru-RU" sz="1200" i="1" dirty="0" smtClean="0">
                <a:latin typeface="Arial Narrow" panose="020B0606020202030204" pitchFamily="34" charset="0"/>
              </a:rPr>
              <a:t> </a:t>
            </a:r>
            <a:endParaRPr lang="ru-RU" sz="12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307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>
            <a:extLst>
              <a:ext uri="{FF2B5EF4-FFF2-40B4-BE49-F238E27FC236}">
                <a16:creationId xmlns:a16="http://schemas.microsoft.com/office/drawing/2014/main" xmlns="" id="{FA0532D0-013F-4F6D-93FA-46BE1ED42652}"/>
              </a:ext>
            </a:extLst>
          </p:cNvPr>
          <p:cNvSpPr txBox="1">
            <a:spLocks/>
          </p:cNvSpPr>
          <p:nvPr/>
        </p:nvSpPr>
        <p:spPr>
          <a:xfrm>
            <a:off x="218481" y="306049"/>
            <a:ext cx="8707038" cy="37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18D77B-17A6-4112-9C93-77DF6D8235C0}"/>
              </a:ext>
            </a:extLst>
          </p:cNvPr>
          <p:cNvSpPr txBox="1"/>
          <p:nvPr/>
        </p:nvSpPr>
        <p:spPr>
          <a:xfrm>
            <a:off x="491067" y="47976"/>
            <a:ext cx="8231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Организация перехода </a:t>
            </a: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на массовый </a:t>
            </a:r>
            <a:r>
              <a:rPr lang="ru-RU" sz="2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дистант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: 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типовые региональные проблемы и  решения  </a:t>
            </a:r>
            <a:endParaRPr lang="ru-RU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652" y="1145514"/>
            <a:ext cx="800219" cy="52984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Проблемы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относительно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благополучных и наиболее уязвимых регионов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25356" y="1125194"/>
            <a:ext cx="492443" cy="52984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Решения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регионов  </a:t>
            </a:r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097530"/>
            <a:ext cx="7219677" cy="572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9735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505</Words>
  <Application>Microsoft Office PowerPoint</Application>
  <PresentationFormat>Экран (4:3)</PresentationFormat>
  <Paragraphs>52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1_Тема Office</vt:lpstr>
      <vt:lpstr>Главная</vt:lpstr>
      <vt:lpstr>Уроки пандемии для общего и дополнительного образования</vt:lpstr>
      <vt:lpstr>Презентация PowerPoint</vt:lpstr>
      <vt:lpstr>Презентация PowerPoint</vt:lpstr>
      <vt:lpstr>Презентация PowerPoint</vt:lpstr>
      <vt:lpstr>Сценарии </vt:lpstr>
      <vt:lpstr>Межрегиональные различия</vt:lpstr>
      <vt:lpstr>Различия внутри регионов</vt:lpstr>
      <vt:lpstr>Вариативность решений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Косарецкий Сергей Геннадьевич</dc:creator>
  <cp:lastModifiedBy>Косарецкий Сергей Геннадьевич</cp:lastModifiedBy>
  <cp:revision>20</cp:revision>
  <dcterms:created xsi:type="dcterms:W3CDTF">2020-06-23T06:13:08Z</dcterms:created>
  <dcterms:modified xsi:type="dcterms:W3CDTF">2020-06-23T11:29:03Z</dcterms:modified>
</cp:coreProperties>
</file>